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202402"/>
            <a:ext cx="9144000" cy="20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>
                <a:solidFill>
                  <a:srgbClr val="000000"/>
                </a:solidFill>
              </a:rPr>
              <a:t>ASR Recreational Vehicle Rentals 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946550" y="4378150"/>
            <a:ext cx="4840800" cy="171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Jadala,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rchana 	          	(50183845)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Cherukuri,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ahithya     	(50191955) 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Loganathan,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aghuvaran  (50188677)</a:t>
            </a:r>
            <a:br>
              <a:rPr lang="en-US">
                <a:solidFill>
                  <a:srgbClr val="6D00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D00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0" y="1149575"/>
            <a:ext cx="5474399" cy="2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75" y="4049575"/>
            <a:ext cx="5741150" cy="23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078972" y="212325"/>
            <a:ext cx="8312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ONE-TO-MANY BINARY RELATIONSHIP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826538" y="5447478"/>
            <a:ext cx="8538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 data between Many-to-Many Binary Relationship of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tables.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have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and No of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Bookings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attributes.</a:t>
            </a:r>
          </a:p>
        </p:txBody>
      </p:sp>
      <p:sp>
        <p:nvSpPr>
          <p:cNvPr id="163" name="Shape 163"/>
          <p:cNvSpPr/>
          <p:nvPr/>
        </p:nvSpPr>
        <p:spPr>
          <a:xfrm>
            <a:off x="619800" y="294475"/>
            <a:ext cx="10952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INTERSECTION DATA OVER </a:t>
            </a: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MANY-TO-MANY BINARY RELATIONSHIP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00" y="1217875"/>
            <a:ext cx="7124699" cy="411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25" y="1963200"/>
            <a:ext cx="4415000" cy="29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069197" y="896900"/>
            <a:ext cx="8312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ONE-TO-MANY UNARY RELATIONSHIP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325" y="2026850"/>
            <a:ext cx="4819350" cy="28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1069197" y="896900"/>
            <a:ext cx="8312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ONE-TO-ONE UNARY RELATIONSHIP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487375" y="0"/>
            <a:ext cx="5127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REFERENTIAL INTEGRITY RULES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600"/>
            <a:ext cx="11887200" cy="595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87375" y="0"/>
            <a:ext cx="6123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TABLES WITH PRIMARY KEYS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68400"/>
            <a:ext cx="85915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8" y="3668775"/>
            <a:ext cx="113633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87375" y="0"/>
            <a:ext cx="6990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TABLES WITH PRIMARY KEYS CONTINUED..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" y="777850"/>
            <a:ext cx="87915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467225" y="241819"/>
            <a:ext cx="88470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NORMALIZATION RULES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Rules: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ER diagram normalized to tables mentioned in step 8. Tables comply 1NF,2NF and 3NF.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034338" y="725025"/>
            <a:ext cx="6656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TABLES AFTER NORMALIZATION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600" y="1637038"/>
            <a:ext cx="9314300" cy="23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600" y="3976100"/>
            <a:ext cx="5461875" cy="2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" y="353200"/>
            <a:ext cx="12059476" cy="2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5" y="3171875"/>
            <a:ext cx="7189300" cy="359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90650" y="1424075"/>
            <a:ext cx="109884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 based on rentals of recreational vehicles (RV)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focused on the database design of ASR RV Rentals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 efficient database to achieve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retrieval of data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Normalization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relationship between entities</a:t>
            </a:r>
          </a:p>
        </p:txBody>
      </p:sp>
      <p:sp>
        <p:nvSpPr>
          <p:cNvPr id="96" name="Shape 96"/>
          <p:cNvSpPr/>
          <p:nvPr/>
        </p:nvSpPr>
        <p:spPr>
          <a:xfrm>
            <a:off x="730350" y="660675"/>
            <a:ext cx="625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ASR RECREATIONAL VEHICLE RENTALS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38200" y="365125"/>
            <a:ext cx="10515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3000">
                <a:solidFill>
                  <a:srgbClr val="6D00B7"/>
                </a:solidFill>
              </a:rPr>
              <a:t>TABLE CREATION USING SQL CODE AND DATA INSERTION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34500" y="1369200"/>
            <a:ext cx="10419300" cy="5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1947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Following Tables are created in SQL and data </a:t>
            </a:r>
            <a:r>
              <a:rPr lang="en-US" sz="2400"/>
              <a:t>are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inserted into the</a:t>
            </a:r>
            <a:r>
              <a:rPr lang="en-US" sz="2400"/>
              <a:t>m.</a:t>
            </a:r>
          </a:p>
          <a:p>
            <a:pPr indent="-341947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Branch								2. 	Customer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	VehicleType						4. 	Vehicle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	Driver								6. 	Booking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7. 	Bill									8. 	Discount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9. 	Insurance							10. Employee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11. CardDetails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80425" y="136950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</a:rPr>
              <a:t>PRIMARY KEY &amp; WHERE STATEMENT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43675" y="1544000"/>
            <a:ext cx="10910100" cy="46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Primary keys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CustomerId FROM Customer;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BookId FROM Booking;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BillId FROM Bill;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SELECT commands with WHERE statement.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CFirstName,CLastName,CEmail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Customer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WHERE CustomerId=2;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DLicenseNumber,DFirstName,DLastName,DPhoneNumber,DEmail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Driver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WHERE DriverId=3;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</a:rPr>
              <a:t>GROUPBY STATEMENT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38200" y="1789650"/>
            <a:ext cx="782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amount paid for each booking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 BookID, SUM(BillAmountPaid)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Bill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GROUP BY BookId;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number of bookings made by each customer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 CustomerID, COUNT(BookID)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Booking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GROUP BY CustomerID;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</a:rPr>
              <a:t>HAVING STATEMENT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Get all the customer IDs who made more than one booking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CustomerID, COUNT(BookID)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Booking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GROUP BY CustomerID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HAVING COUNT(BookID)&gt;1;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Get all the bookings where there are more than one payments/bills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BookID,COUNT(BIllID)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Bill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GROUP BY BookId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HAVING COUNT(BillID)&gt;1</a:t>
            </a:r>
          </a:p>
          <a:p>
            <a:pPr indent="-50800" lvl="0" marL="2286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8200" y="365125"/>
            <a:ext cx="1051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3000">
                <a:solidFill>
                  <a:srgbClr val="6D00B7"/>
                </a:solidFill>
              </a:rPr>
              <a:t>INNER JOIN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838200" y="1514700"/>
            <a:ext cx="10515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Font typeface="Calibri"/>
              <a:buChar char="●"/>
            </a:pPr>
            <a:r>
              <a:rPr lang="en-US" sz="1800"/>
              <a:t>Match the Customer Addresses against the Address table, and get the customer's address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Customer.CustomerId,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Customer.CFirstName,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Customer.CLastName,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Customer.CEmail,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Customer.AddressId,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Address.AddressId,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Address.AddressLine1,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Address.AddressLine2,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Address.City,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Address.State,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Address.Zipcode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Customer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JOIN Address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ON Customer.AddressId = Address.AddressId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65450" y="76225"/>
            <a:ext cx="1051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3000">
                <a:solidFill>
                  <a:srgbClr val="6D00B7"/>
                </a:solidFill>
              </a:rPr>
              <a:t>LEFT</a:t>
            </a:r>
            <a:r>
              <a:rPr b="1" lang="en-US" sz="3000">
                <a:solidFill>
                  <a:srgbClr val="6D00B7"/>
                </a:solidFill>
              </a:rPr>
              <a:t> JOIN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14725" y="709525"/>
            <a:ext cx="112611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Get the vehicle type for each vehicle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VPlateNumber, VAvailability, TColor, TMake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Vehicle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LEFT JOIN VehicleType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ON Vehicle.TypeId = VehicleType.TypeId;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17850" y="145000"/>
            <a:ext cx="1051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3000">
                <a:solidFill>
                  <a:srgbClr val="6D00B7"/>
                </a:solidFill>
              </a:rPr>
              <a:t>ORDER BY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17850" y="937975"/>
            <a:ext cx="112611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/>
              <a:t>Get all the bookings having bills and order by highest bill amount paid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Booking.BookID,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	Booking.BookingStatus,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	Booking.BPickUpLocation,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	Booking.BDropOffLocation,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	Bill.BillAmountPaid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Booking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JOIN Bill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  ON Booking.BookId = Bill.BookId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ORDER BY Bill.BillAmountPaid DESC;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950" y="1497725"/>
            <a:ext cx="8027926" cy="45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449700" y="0"/>
            <a:ext cx="70863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CASCADE DELETION RULE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70700" y="539800"/>
            <a:ext cx="822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CASCADE DELETION RULE CONTINUED...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D00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88475" y="1325375"/>
            <a:ext cx="10996800" cy="5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BookId 4 results in deleting bill details from bill, and also InsuranceBooking for that booking.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BOOKING WHERE BOOKID = 4;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838200" y="1355775"/>
            <a:ext cx="105156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•"/>
            </a:pPr>
            <a:r>
              <a:rPr lang="en-US" sz="2400"/>
              <a:t>Get all the Employees and Customers Addresses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/>
              <a:t>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'EmployeeAddress' AS AddressType, City, State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Address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WHERE AddressID IN (SELECT AddressID FROM Employee)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UNION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'CustomerAddress' AS AddressType, City, State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FROM Address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WHERE AddressID IN (SELECT AddressID FROM Customer)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838200" y="709575"/>
            <a:ext cx="808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UNION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60600" y="1359600"/>
            <a:ext cx="108708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recreational vehicles via mobile app, website, or by walking into any branch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select type of RV while booking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Discounts are provided for customers and can be used while booking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can add additional drivers if required at the time of booking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can be made online or at branch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booking comes with insurance 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who are looking for an outing with family and friends and in need of a recreational vehicle</a:t>
            </a:r>
          </a:p>
        </p:txBody>
      </p:sp>
      <p:sp>
        <p:nvSpPr>
          <p:cNvPr id="102" name="Shape 102"/>
          <p:cNvSpPr/>
          <p:nvPr/>
        </p:nvSpPr>
        <p:spPr>
          <a:xfrm>
            <a:off x="730349" y="660675"/>
            <a:ext cx="548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FEATURES &amp; BENEFITS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8200" y="365125"/>
            <a:ext cx="105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 cap="none" strike="noStrike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CREATE VIE</a:t>
            </a:r>
            <a:r>
              <a:rPr b="1" lang="en-US" sz="3000">
                <a:solidFill>
                  <a:srgbClr val="6D00B7"/>
                </a:solidFill>
              </a:rPr>
              <a:t>W</a:t>
            </a:r>
            <a:br>
              <a:rPr b="1" i="0" lang="en-US" sz="30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86" name="Shape 286"/>
          <p:cNvSpPr txBox="1"/>
          <p:nvPr/>
        </p:nvSpPr>
        <p:spPr>
          <a:xfrm>
            <a:off x="838200" y="2365875"/>
            <a:ext cx="109722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to check bookings  and booking status by each customer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CREATE VIEW CustomerBookings AS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Customer.CustomerID,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Customer.CFirstName,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Customer.CLastName,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Booking.BookId,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Booking.BookingStatus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Customer 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LEFT JOIN Booking</a:t>
            </a:r>
            <a:b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ON Customer.CustomerId = Booking.CustomerId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38200" y="365125"/>
            <a:ext cx="105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rgbClr val="6D00B7"/>
                </a:solidFill>
              </a:rPr>
              <a:t>TRUNCATE and DROP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92" name="Shape 292"/>
          <p:cNvSpPr txBox="1"/>
          <p:nvPr/>
        </p:nvSpPr>
        <p:spPr>
          <a:xfrm>
            <a:off x="838200" y="1251825"/>
            <a:ext cx="109722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InsuranceProvider WHERE InsuranceId &gt; 0;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InsuranceProvider;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from statement deletes all rows from a table.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DROP deletes the empty table from database.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838200" y="1639650"/>
            <a:ext cx="10515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85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dk1"/>
              </a:solidFill>
            </a:endParaRPr>
          </a:p>
          <a:p>
            <a:pPr indent="-685800" lvl="0" marL="2286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rgbClr val="6D00B7"/>
              </a:solidFill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586724" y="883274"/>
            <a:ext cx="8767075" cy="54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635500" y="3007350"/>
            <a:ext cx="3873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b="1" lang="en-US" sz="38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71850" y="601957"/>
            <a:ext cx="7994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ASSUMPTIONS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71850" y="2154050"/>
            <a:ext cx="102807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provider gives insurance for each booking and each booking Id will have only one insurance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booking will be rented with only one vehicle at a time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booking id will have at least one customer and it will have at least and at most one status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considered there will be two types of employee one who are working as supervisor and second on representative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bill belongs to only one booking Id and each booking Id can hold many bills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assume that a discount can or cannot be used by a customer depending upon the validity of date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make sure that vehicle on break down would be replaced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75" y="1765475"/>
            <a:ext cx="19431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88" y="1765484"/>
            <a:ext cx="1962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3713" y="1765475"/>
            <a:ext cx="19431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3525" y="1765463"/>
            <a:ext cx="1851846" cy="29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749425" y="612957"/>
            <a:ext cx="7994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ENTITIES WITH ATTRIBUTES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5388" y="1765482"/>
            <a:ext cx="19335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909650" y="435757"/>
            <a:ext cx="7994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ENTITIES WITH ATTRIBUTES CONTINUED...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63" y="1302382"/>
            <a:ext cx="19526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663" y="1302382"/>
            <a:ext cx="19526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713" y="1302382"/>
            <a:ext cx="19526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300" y="1302382"/>
            <a:ext cx="195262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0513" y="3883657"/>
            <a:ext cx="19526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738" y="1302375"/>
            <a:ext cx="19431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7350" y="3993872"/>
            <a:ext cx="19335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3375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325" y="152400"/>
            <a:ext cx="9045377" cy="65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512" y="3963250"/>
            <a:ext cx="5149875" cy="26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489672" y="212325"/>
            <a:ext cx="8312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ONE-TO-ONE BINARY RELATIONSHIP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983325"/>
            <a:ext cx="5149875" cy="29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33397" y="212325"/>
            <a:ext cx="8312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1" lang="en-US" sz="3000">
                <a:solidFill>
                  <a:srgbClr val="6D00B7"/>
                </a:solidFill>
                <a:latin typeface="Calibri"/>
                <a:ea typeface="Calibri"/>
                <a:cs typeface="Calibri"/>
                <a:sym typeface="Calibri"/>
              </a:rPr>
              <a:t>-TO-MANY BINARY RELATIONSHIP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075" y="3721900"/>
            <a:ext cx="5461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983325"/>
            <a:ext cx="6003925" cy="2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