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72" r:id="rId19"/>
    <p:sldId id="273" r:id="rId20"/>
    <p:sldId id="274" r:id="rId21"/>
    <p:sldId id="275" r:id="rId22"/>
    <p:sldId id="276" r:id="rId23"/>
    <p:sldId id="277" r:id="rId24"/>
    <p:sldId id="278"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n+dEDVwoxNWG91vCr79SJEe0N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B5355-7052-4B13-91EC-5CA6C9C14D92}" v="39" dt="2021-12-18T04:20:12.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pan shah" userId="59d36178ec0de3b6" providerId="LiveId" clId="{D2AB5355-7052-4B13-91EC-5CA6C9C14D92}"/>
    <pc:docChg chg="undo custSel addSld delSld modSld">
      <pc:chgData name="darpan shah" userId="59d36178ec0de3b6" providerId="LiveId" clId="{D2AB5355-7052-4B13-91EC-5CA6C9C14D92}" dt="2021-12-18T04:44:28.060" v="165" actId="1038"/>
      <pc:docMkLst>
        <pc:docMk/>
      </pc:docMkLst>
      <pc:sldChg chg="modSp mod">
        <pc:chgData name="darpan shah" userId="59d36178ec0de3b6" providerId="LiveId" clId="{D2AB5355-7052-4B13-91EC-5CA6C9C14D92}" dt="2021-12-18T04:23:34.192" v="75" actId="20577"/>
        <pc:sldMkLst>
          <pc:docMk/>
          <pc:sldMk cId="0" sldId="257"/>
        </pc:sldMkLst>
        <pc:spChg chg="mod">
          <ac:chgData name="darpan shah" userId="59d36178ec0de3b6" providerId="LiveId" clId="{D2AB5355-7052-4B13-91EC-5CA6C9C14D92}" dt="2021-12-18T04:23:34.192" v="75" actId="20577"/>
          <ac:spMkLst>
            <pc:docMk/>
            <pc:sldMk cId="0" sldId="257"/>
            <ac:spMk id="145" creationId="{00000000-0000-0000-0000-000000000000}"/>
          </ac:spMkLst>
        </pc:spChg>
      </pc:sldChg>
      <pc:sldChg chg="modSp mod">
        <pc:chgData name="darpan shah" userId="59d36178ec0de3b6" providerId="LiveId" clId="{D2AB5355-7052-4B13-91EC-5CA6C9C14D92}" dt="2021-12-18T04:43:52.125" v="100" actId="1035"/>
        <pc:sldMkLst>
          <pc:docMk/>
          <pc:sldMk cId="0" sldId="272"/>
        </pc:sldMkLst>
        <pc:spChg chg="mod">
          <ac:chgData name="darpan shah" userId="59d36178ec0de3b6" providerId="LiveId" clId="{D2AB5355-7052-4B13-91EC-5CA6C9C14D92}" dt="2021-12-18T04:43:48.186" v="85" actId="1035"/>
          <ac:spMkLst>
            <pc:docMk/>
            <pc:sldMk cId="0" sldId="272"/>
            <ac:spMk id="635" creationId="{00000000-0000-0000-0000-000000000000}"/>
          </ac:spMkLst>
        </pc:spChg>
        <pc:spChg chg="mod">
          <ac:chgData name="darpan shah" userId="59d36178ec0de3b6" providerId="LiveId" clId="{D2AB5355-7052-4B13-91EC-5CA6C9C14D92}" dt="2021-12-18T04:43:52.125" v="100" actId="1035"/>
          <ac:spMkLst>
            <pc:docMk/>
            <pc:sldMk cId="0" sldId="272"/>
            <ac:spMk id="636" creationId="{00000000-0000-0000-0000-000000000000}"/>
          </ac:spMkLst>
        </pc:spChg>
      </pc:sldChg>
      <pc:sldChg chg="modSp mod">
        <pc:chgData name="darpan shah" userId="59d36178ec0de3b6" providerId="LiveId" clId="{D2AB5355-7052-4B13-91EC-5CA6C9C14D92}" dt="2021-12-18T04:43:58.673" v="125" actId="1036"/>
        <pc:sldMkLst>
          <pc:docMk/>
          <pc:sldMk cId="0" sldId="273"/>
        </pc:sldMkLst>
        <pc:spChg chg="mod">
          <ac:chgData name="darpan shah" userId="59d36178ec0de3b6" providerId="LiveId" clId="{D2AB5355-7052-4B13-91EC-5CA6C9C14D92}" dt="2021-12-18T04:43:58.673" v="125" actId="1036"/>
          <ac:spMkLst>
            <pc:docMk/>
            <pc:sldMk cId="0" sldId="273"/>
            <ac:spMk id="670" creationId="{00000000-0000-0000-0000-000000000000}"/>
          </ac:spMkLst>
        </pc:spChg>
      </pc:sldChg>
      <pc:sldChg chg="modSp mod">
        <pc:chgData name="darpan shah" userId="59d36178ec0de3b6" providerId="LiveId" clId="{D2AB5355-7052-4B13-91EC-5CA6C9C14D92}" dt="2021-12-18T04:44:07.735" v="142" actId="1035"/>
        <pc:sldMkLst>
          <pc:docMk/>
          <pc:sldMk cId="0" sldId="274"/>
        </pc:sldMkLst>
        <pc:spChg chg="mod">
          <ac:chgData name="darpan shah" userId="59d36178ec0de3b6" providerId="LiveId" clId="{D2AB5355-7052-4B13-91EC-5CA6C9C14D92}" dt="2021-12-18T04:44:05.086" v="133" actId="1035"/>
          <ac:spMkLst>
            <pc:docMk/>
            <pc:sldMk cId="0" sldId="274"/>
            <ac:spMk id="708" creationId="{00000000-0000-0000-0000-000000000000}"/>
          </ac:spMkLst>
        </pc:spChg>
        <pc:spChg chg="mod">
          <ac:chgData name="darpan shah" userId="59d36178ec0de3b6" providerId="LiveId" clId="{D2AB5355-7052-4B13-91EC-5CA6C9C14D92}" dt="2021-12-18T04:44:07.735" v="142" actId="1035"/>
          <ac:spMkLst>
            <pc:docMk/>
            <pc:sldMk cId="0" sldId="274"/>
            <ac:spMk id="709" creationId="{00000000-0000-0000-0000-000000000000}"/>
          </ac:spMkLst>
        </pc:spChg>
      </pc:sldChg>
      <pc:sldChg chg="modSp mod">
        <pc:chgData name="darpan shah" userId="59d36178ec0de3b6" providerId="LiveId" clId="{D2AB5355-7052-4B13-91EC-5CA6C9C14D92}" dt="2021-12-18T04:44:17.169" v="163" actId="1035"/>
        <pc:sldMkLst>
          <pc:docMk/>
          <pc:sldMk cId="0" sldId="275"/>
        </pc:sldMkLst>
        <pc:spChg chg="mod">
          <ac:chgData name="darpan shah" userId="59d36178ec0de3b6" providerId="LiveId" clId="{D2AB5355-7052-4B13-91EC-5CA6C9C14D92}" dt="2021-12-18T04:44:13.860" v="153" actId="1035"/>
          <ac:spMkLst>
            <pc:docMk/>
            <pc:sldMk cId="0" sldId="275"/>
            <ac:spMk id="740" creationId="{00000000-0000-0000-0000-000000000000}"/>
          </ac:spMkLst>
        </pc:spChg>
        <pc:spChg chg="mod">
          <ac:chgData name="darpan shah" userId="59d36178ec0de3b6" providerId="LiveId" clId="{D2AB5355-7052-4B13-91EC-5CA6C9C14D92}" dt="2021-12-18T04:44:17.169" v="163" actId="1035"/>
          <ac:spMkLst>
            <pc:docMk/>
            <pc:sldMk cId="0" sldId="275"/>
            <ac:spMk id="743" creationId="{00000000-0000-0000-0000-000000000000}"/>
          </ac:spMkLst>
        </pc:spChg>
      </pc:sldChg>
      <pc:sldChg chg="modSp mod">
        <pc:chgData name="darpan shah" userId="59d36178ec0de3b6" providerId="LiveId" clId="{D2AB5355-7052-4B13-91EC-5CA6C9C14D92}" dt="2021-12-18T04:44:28.060" v="165" actId="1038"/>
        <pc:sldMkLst>
          <pc:docMk/>
          <pc:sldMk cId="0" sldId="276"/>
        </pc:sldMkLst>
        <pc:spChg chg="mod">
          <ac:chgData name="darpan shah" userId="59d36178ec0de3b6" providerId="LiveId" clId="{D2AB5355-7052-4B13-91EC-5CA6C9C14D92}" dt="2021-12-18T04:44:28.060" v="165" actId="1038"/>
          <ac:spMkLst>
            <pc:docMk/>
            <pc:sldMk cId="0" sldId="276"/>
            <ac:spMk id="751" creationId="{00000000-0000-0000-0000-000000000000}"/>
          </ac:spMkLst>
        </pc:spChg>
      </pc:sldChg>
      <pc:sldChg chg="addSp delSp modSp new del mod">
        <pc:chgData name="darpan shah" userId="59d36178ec0de3b6" providerId="LiveId" clId="{D2AB5355-7052-4B13-91EC-5CA6C9C14D92}" dt="2021-12-18T04:21:09.761" v="74" actId="2696"/>
        <pc:sldMkLst>
          <pc:docMk/>
          <pc:sldMk cId="1458192483" sldId="279"/>
        </pc:sldMkLst>
        <pc:spChg chg="del">
          <ac:chgData name="darpan shah" userId="59d36178ec0de3b6" providerId="LiveId" clId="{D2AB5355-7052-4B13-91EC-5CA6C9C14D92}" dt="2021-12-18T04:18:39.206" v="2" actId="478"/>
          <ac:spMkLst>
            <pc:docMk/>
            <pc:sldMk cId="1458192483" sldId="279"/>
            <ac:spMk id="3" creationId="{4211CBB7-EA3D-4DBD-99BA-37D3F483818C}"/>
          </ac:spMkLst>
        </pc:spChg>
        <pc:picChg chg="add mod">
          <ac:chgData name="darpan shah" userId="59d36178ec0de3b6" providerId="LiveId" clId="{D2AB5355-7052-4B13-91EC-5CA6C9C14D92}" dt="2021-12-18T04:18:44.086" v="32" actId="1037"/>
          <ac:picMkLst>
            <pc:docMk/>
            <pc:sldMk cId="1458192483" sldId="279"/>
            <ac:picMk id="1026" creationId="{4E6DE332-A62F-4F2C-8685-895654AE1F73}"/>
          </ac:picMkLst>
        </pc:picChg>
      </pc:sldChg>
      <pc:sldChg chg="addSp delSp modSp add mod">
        <pc:chgData name="darpan shah" userId="59d36178ec0de3b6" providerId="LiveId" clId="{D2AB5355-7052-4B13-91EC-5CA6C9C14D92}" dt="2021-12-18T04:20:51.893" v="73" actId="313"/>
        <pc:sldMkLst>
          <pc:docMk/>
          <pc:sldMk cId="2373340123" sldId="280"/>
        </pc:sldMkLst>
        <pc:spChg chg="add mod">
          <ac:chgData name="darpan shah" userId="59d36178ec0de3b6" providerId="LiveId" clId="{D2AB5355-7052-4B13-91EC-5CA6C9C14D92}" dt="2021-12-18T04:20:51.893" v="73" actId="313"/>
          <ac:spMkLst>
            <pc:docMk/>
            <pc:sldMk cId="2373340123" sldId="280"/>
            <ac:spMk id="33" creationId="{4047A0DB-7D56-47D6-935C-737C4FFE824D}"/>
          </ac:spMkLst>
        </pc:spChg>
        <pc:spChg chg="del">
          <ac:chgData name="darpan shah" userId="59d36178ec0de3b6" providerId="LiveId" clId="{D2AB5355-7052-4B13-91EC-5CA6C9C14D92}" dt="2021-12-18T04:19:09.800" v="34" actId="478"/>
          <ac:spMkLst>
            <pc:docMk/>
            <pc:sldMk cId="2373340123" sldId="280"/>
            <ac:spMk id="578" creationId="{00000000-0000-0000-0000-000000000000}"/>
          </ac:spMkLst>
        </pc:spChg>
        <pc:spChg chg="del">
          <ac:chgData name="darpan shah" userId="59d36178ec0de3b6" providerId="LiveId" clId="{D2AB5355-7052-4B13-91EC-5CA6C9C14D92}" dt="2021-12-18T04:19:11.338" v="35" actId="478"/>
          <ac:spMkLst>
            <pc:docMk/>
            <pc:sldMk cId="2373340123" sldId="280"/>
            <ac:spMk id="580" creationId="{00000000-0000-0000-0000-000000000000}"/>
          </ac:spMkLst>
        </pc:spChg>
        <pc:picChg chg="add mod">
          <ac:chgData name="darpan shah" userId="59d36178ec0de3b6" providerId="LiveId" clId="{D2AB5355-7052-4B13-91EC-5CA6C9C14D92}" dt="2021-12-18T04:19:53.539" v="42" actId="208"/>
          <ac:picMkLst>
            <pc:docMk/>
            <pc:sldMk cId="2373340123" sldId="280"/>
            <ac:picMk id="31" creationId="{C40005DC-C4D4-492C-B4EC-58AF3BA4A9D7}"/>
          </ac:picMkLst>
        </pc:picChg>
        <pc:picChg chg="add del mod">
          <ac:chgData name="darpan shah" userId="59d36178ec0de3b6" providerId="LiveId" clId="{D2AB5355-7052-4B13-91EC-5CA6C9C14D92}" dt="2021-12-18T04:20:04.454" v="44"/>
          <ac:picMkLst>
            <pc:docMk/>
            <pc:sldMk cId="2373340123" sldId="280"/>
            <ac:picMk id="32" creationId="{AABA7944-3E83-450B-B9E0-D4EE3F5502E7}"/>
          </ac:picMkLst>
        </pc:picChg>
        <pc:picChg chg="del">
          <ac:chgData name="darpan shah" userId="59d36178ec0de3b6" providerId="LiveId" clId="{D2AB5355-7052-4B13-91EC-5CA6C9C14D92}" dt="2021-12-18T04:19:13.713" v="36" actId="478"/>
          <ac:picMkLst>
            <pc:docMk/>
            <pc:sldMk cId="2373340123" sldId="280"/>
            <ac:picMk id="602" creationId="{00000000-0000-0000-0000-000000000000}"/>
          </ac:picMkLst>
        </pc:picChg>
        <pc:picChg chg="del">
          <ac:chgData name="darpan shah" userId="59d36178ec0de3b6" providerId="LiveId" clId="{D2AB5355-7052-4B13-91EC-5CA6C9C14D92}" dt="2021-12-18T04:19:17.963" v="37" actId="478"/>
          <ac:picMkLst>
            <pc:docMk/>
            <pc:sldMk cId="2373340123" sldId="280"/>
            <ac:picMk id="60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cff16bffc4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gcff16bffc4_0_3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ff16bffc4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gcff16bffc4_0_4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cff16bffc4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gcff16bffc4_0_3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cff16bffc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gcff16bffc4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cff16bffc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gcff16bffc4_0_1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cff16bffc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gcff16bffc4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870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cff16bffc4_3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2" name="Google Shape;642;gcff16bffc4_3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cff16bffc4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8" name="Google Shape;678;gcff16bffc4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cff16bffc4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2" name="Google Shape;712;gcff16bffc4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cff16bffc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gcff16bffc4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8" name="Google Shape;77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cff16bffc4_3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9" name="Google Shape;809;gcff16bffc4_3_5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cff16bff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cff16bffc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cff16bffc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cff16bffc4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30"/>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9" name="Google Shape;69;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24"/>
          <p:cNvSpPr txBox="1">
            <a:spLocks noGrp="1"/>
          </p:cNvSpPr>
          <p:nvPr>
            <p:ph type="body" idx="1"/>
          </p:nvPr>
        </p:nvSpPr>
        <p:spPr>
          <a:xfrm rot="5400000">
            <a:off x="3920332" y="-1256506"/>
            <a:ext cx="4351337"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25"/>
          <p:cNvSpPr>
            <a:spLocks noGrp="1"/>
          </p:cNvSpPr>
          <p:nvPr>
            <p:ph type="pic" idx="2"/>
          </p:nvPr>
        </p:nvSpPr>
        <p:spPr>
          <a:xfrm>
            <a:off x="5183188" y="987425"/>
            <a:ext cx="6172200" cy="4873625"/>
          </a:xfrm>
          <a:prstGeom prst="rect">
            <a:avLst/>
          </a:prstGeom>
          <a:noFill/>
          <a:ln>
            <a:noFill/>
          </a:ln>
        </p:spPr>
      </p:sp>
      <p:sp>
        <p:nvSpPr>
          <p:cNvPr id="38" name="Google Shape;3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 name="Google Shape;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0"/>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descr="&quot;&quot;"/>
          <p:cNvSpPr/>
          <p:nvPr/>
        </p:nvSpPr>
        <p:spPr>
          <a:xfrm>
            <a:off x="0" y="0"/>
            <a:ext cx="1218882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 descr="&quot;&quot;"/>
          <p:cNvSpPr/>
          <p:nvPr/>
        </p:nvSpPr>
        <p:spPr>
          <a:xfrm>
            <a:off x="606425" y="0"/>
            <a:ext cx="5038725"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86" name="Google Shape;86;p1" descr="&quot;&quot;"/>
          <p:cNvGrpSpPr/>
          <p:nvPr/>
        </p:nvGrpSpPr>
        <p:grpSpPr>
          <a:xfrm>
            <a:off x="55560" y="3521076"/>
            <a:ext cx="233364" cy="1339849"/>
            <a:chOff x="56166" y="3520441"/>
            <a:chExt cx="232966" cy="1340859"/>
          </a:xfrm>
        </p:grpSpPr>
        <p:sp>
          <p:nvSpPr>
            <p:cNvPr id="87" name="Google Shape;87;p1" descr="&quot;&quot;"/>
            <p:cNvSpPr/>
            <p:nvPr/>
          </p:nvSpPr>
          <p:spPr>
            <a:xfrm rot="5400000">
              <a:off x="228831" y="4090855"/>
              <a:ext cx="61960"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 descr="&quot;&quot;"/>
            <p:cNvSpPr/>
            <p:nvPr/>
          </p:nvSpPr>
          <p:spPr>
            <a:xfrm rot="5400000">
              <a:off x="54504" y="4090855"/>
              <a:ext cx="61960"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1" descr="&quot;&quot;"/>
            <p:cNvSpPr/>
            <p:nvPr/>
          </p:nvSpPr>
          <p:spPr>
            <a:xfrm rot="5400000">
              <a:off x="228831" y="3947872"/>
              <a:ext cx="61960"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0" name="Google Shape;90;p1" descr="&quot;&quot;"/>
            <p:cNvSpPr/>
            <p:nvPr/>
          </p:nvSpPr>
          <p:spPr>
            <a:xfrm rot="5400000">
              <a:off x="54504" y="3947872"/>
              <a:ext cx="61960"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1" name="Google Shape;91;p1" descr="&quot;&quot;"/>
            <p:cNvSpPr/>
            <p:nvPr/>
          </p:nvSpPr>
          <p:spPr>
            <a:xfrm rot="5400000">
              <a:off x="228833" y="3806478"/>
              <a:ext cx="61959"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2" name="Google Shape;92;p1" descr="&quot;&quot;"/>
            <p:cNvSpPr/>
            <p:nvPr/>
          </p:nvSpPr>
          <p:spPr>
            <a:xfrm rot="5400000">
              <a:off x="54506" y="3806478"/>
              <a:ext cx="61959"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3" name="Google Shape;93;p1" descr="&quot;&quot;"/>
            <p:cNvSpPr/>
            <p:nvPr/>
          </p:nvSpPr>
          <p:spPr>
            <a:xfrm rot="5400000">
              <a:off x="228833" y="3663495"/>
              <a:ext cx="61959"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 descr="&quot;&quot;"/>
            <p:cNvSpPr/>
            <p:nvPr/>
          </p:nvSpPr>
          <p:spPr>
            <a:xfrm rot="5400000">
              <a:off x="54506" y="3663495"/>
              <a:ext cx="61959"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 descr="&quot;&quot;"/>
            <p:cNvSpPr/>
            <p:nvPr/>
          </p:nvSpPr>
          <p:spPr>
            <a:xfrm rot="5400000">
              <a:off x="228831" y="3522102"/>
              <a:ext cx="61960"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 descr="&quot;&quot;"/>
            <p:cNvSpPr/>
            <p:nvPr/>
          </p:nvSpPr>
          <p:spPr>
            <a:xfrm rot="5400000">
              <a:off x="54504" y="3522102"/>
              <a:ext cx="61960"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 descr="&quot;&quot;"/>
            <p:cNvSpPr/>
            <p:nvPr/>
          </p:nvSpPr>
          <p:spPr>
            <a:xfrm rot="5400000">
              <a:off x="228833" y="4801002"/>
              <a:ext cx="61959"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 descr="&quot;&quot;"/>
            <p:cNvSpPr/>
            <p:nvPr/>
          </p:nvSpPr>
          <p:spPr>
            <a:xfrm rot="5400000">
              <a:off x="54506" y="4801002"/>
              <a:ext cx="61959"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 descr="&quot;&quot;"/>
            <p:cNvSpPr/>
            <p:nvPr/>
          </p:nvSpPr>
          <p:spPr>
            <a:xfrm rot="5400000">
              <a:off x="228831" y="4659608"/>
              <a:ext cx="61960"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 descr="&quot;&quot;"/>
            <p:cNvSpPr/>
            <p:nvPr/>
          </p:nvSpPr>
          <p:spPr>
            <a:xfrm rot="5400000">
              <a:off x="54504" y="4659608"/>
              <a:ext cx="61960"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 descr="&quot;&quot;"/>
            <p:cNvSpPr/>
            <p:nvPr/>
          </p:nvSpPr>
          <p:spPr>
            <a:xfrm rot="5400000">
              <a:off x="228831" y="4516626"/>
              <a:ext cx="61960"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 descr="&quot;&quot;"/>
            <p:cNvSpPr/>
            <p:nvPr/>
          </p:nvSpPr>
          <p:spPr>
            <a:xfrm rot="5400000">
              <a:off x="54504" y="4516626"/>
              <a:ext cx="61960"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 descr="&quot;&quot;"/>
            <p:cNvSpPr/>
            <p:nvPr/>
          </p:nvSpPr>
          <p:spPr>
            <a:xfrm rot="5400000">
              <a:off x="228833" y="4375231"/>
              <a:ext cx="61959"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 descr="&quot;&quot;"/>
            <p:cNvSpPr/>
            <p:nvPr/>
          </p:nvSpPr>
          <p:spPr>
            <a:xfrm rot="5400000">
              <a:off x="54506" y="4375231"/>
              <a:ext cx="61959"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 descr="&quot;&quot;"/>
            <p:cNvSpPr/>
            <p:nvPr/>
          </p:nvSpPr>
          <p:spPr>
            <a:xfrm rot="5400000">
              <a:off x="228833" y="4232248"/>
              <a:ext cx="61959"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 descr="&quot;&quot;"/>
            <p:cNvSpPr/>
            <p:nvPr/>
          </p:nvSpPr>
          <p:spPr>
            <a:xfrm rot="5400000">
              <a:off x="54506" y="4232248"/>
              <a:ext cx="61959"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107" name="Google Shape;107;p1" descr="&quot;&quot;"/>
          <p:cNvSpPr/>
          <p:nvPr/>
        </p:nvSpPr>
        <p:spPr>
          <a:xfrm>
            <a:off x="0" y="6500812"/>
            <a:ext cx="5851525" cy="3571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08" name="Google Shape;108;p1" descr="Stevens Institute of Technology Careers &amp; Jobs - Zippia"/>
          <p:cNvPicPr preferRelativeResize="0"/>
          <p:nvPr/>
        </p:nvPicPr>
        <p:blipFill rotWithShape="1">
          <a:blip r:embed="rId3">
            <a:alphaModFix/>
          </a:blip>
          <a:srcRect/>
          <a:stretch/>
        </p:blipFill>
        <p:spPr>
          <a:xfrm>
            <a:off x="5640387" y="382587"/>
            <a:ext cx="6253162" cy="2616200"/>
          </a:xfrm>
          <a:prstGeom prst="rect">
            <a:avLst/>
          </a:prstGeom>
          <a:noFill/>
          <a:ln>
            <a:noFill/>
          </a:ln>
        </p:spPr>
      </p:pic>
      <p:sp>
        <p:nvSpPr>
          <p:cNvPr id="109" name="Google Shape;109;p1"/>
          <p:cNvSpPr txBox="1">
            <a:spLocks noGrp="1"/>
          </p:cNvSpPr>
          <p:nvPr>
            <p:ph type="subTitle" idx="1"/>
          </p:nvPr>
        </p:nvSpPr>
        <p:spPr>
          <a:xfrm>
            <a:off x="8455650" y="3881425"/>
            <a:ext cx="3504600" cy="24798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1600"/>
              <a:buNone/>
            </a:pPr>
            <a:br>
              <a:rPr lang="en-US" sz="1600" b="1" i="0" u="none">
                <a:solidFill>
                  <a:schemeClr val="dk1"/>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0" lvl="0" indent="0" algn="r" rtl="0">
              <a:lnSpc>
                <a:spcPct val="90000"/>
              </a:lnSpc>
              <a:spcBef>
                <a:spcPts val="0"/>
              </a:spcBef>
              <a:spcAft>
                <a:spcPts val="0"/>
              </a:spcAft>
              <a:buClr>
                <a:schemeClr val="dk1"/>
              </a:buClr>
              <a:buSzPts val="1600"/>
              <a:buNone/>
            </a:pPr>
            <a:endParaRPr sz="1600" b="1" i="0" u="none">
              <a:solidFill>
                <a:schemeClr val="dk1"/>
              </a:solidFill>
              <a:latin typeface="Times New Roman"/>
              <a:ea typeface="Times New Roman"/>
              <a:cs typeface="Times New Roman"/>
              <a:sym typeface="Times New Roman"/>
            </a:endParaRPr>
          </a:p>
          <a:p>
            <a:pPr marL="0" lvl="0" indent="0" algn="r" rtl="0">
              <a:lnSpc>
                <a:spcPct val="90000"/>
              </a:lnSpc>
              <a:spcBef>
                <a:spcPts val="0"/>
              </a:spcBef>
              <a:spcAft>
                <a:spcPts val="0"/>
              </a:spcAft>
              <a:buClr>
                <a:schemeClr val="dk1"/>
              </a:buClr>
              <a:buSzPts val="1800"/>
              <a:buNone/>
            </a:pPr>
            <a:r>
              <a:rPr lang="en-US" sz="2000" b="1" i="0" u="sng">
                <a:solidFill>
                  <a:schemeClr val="dk1"/>
                </a:solidFill>
                <a:latin typeface="Times New Roman"/>
                <a:ea typeface="Times New Roman"/>
                <a:cs typeface="Times New Roman"/>
                <a:sym typeface="Times New Roman"/>
              </a:rPr>
              <a:t>By- Group</a:t>
            </a:r>
            <a:r>
              <a:rPr lang="en-US" sz="2000" b="1" u="sng">
                <a:latin typeface="Times New Roman"/>
                <a:ea typeface="Times New Roman"/>
                <a:cs typeface="Times New Roman"/>
                <a:sym typeface="Times New Roman"/>
              </a:rPr>
              <a:t> </a:t>
            </a:r>
            <a:r>
              <a:rPr lang="en-US" sz="2000" b="1" i="0" u="sng">
                <a:solidFill>
                  <a:schemeClr val="dk1"/>
                </a:solidFill>
                <a:latin typeface="Times New Roman"/>
                <a:ea typeface="Times New Roman"/>
                <a:cs typeface="Times New Roman"/>
                <a:sym typeface="Times New Roman"/>
              </a:rPr>
              <a:t>C</a:t>
            </a:r>
            <a:endParaRPr sz="1400" b="1" i="0" u="none">
              <a:solidFill>
                <a:schemeClr val="dk1"/>
              </a:solidFill>
              <a:latin typeface="Times New Roman"/>
              <a:ea typeface="Times New Roman"/>
              <a:cs typeface="Times New Roman"/>
              <a:sym typeface="Times New Roman"/>
            </a:endParaRPr>
          </a:p>
          <a:p>
            <a:pPr marL="0" lvl="0" indent="0" algn="r" rtl="0">
              <a:lnSpc>
                <a:spcPct val="150000"/>
              </a:lnSpc>
              <a:spcBef>
                <a:spcPts val="1000"/>
              </a:spcBef>
              <a:spcAft>
                <a:spcPts val="0"/>
              </a:spcAft>
              <a:buClr>
                <a:schemeClr val="dk1"/>
              </a:buClr>
              <a:buSzPts val="1200"/>
              <a:buNone/>
            </a:pPr>
            <a:br>
              <a:rPr lang="en-US" sz="1200" b="1" i="0" u="none">
                <a:solidFill>
                  <a:schemeClr val="dk1"/>
                </a:solidFill>
                <a:latin typeface="Times New Roman"/>
                <a:ea typeface="Times New Roman"/>
                <a:cs typeface="Times New Roman"/>
                <a:sym typeface="Times New Roman"/>
              </a:rPr>
            </a:br>
            <a:r>
              <a:rPr lang="en-US" sz="1500" b="1" i="0" u="none">
                <a:solidFill>
                  <a:schemeClr val="dk1"/>
                </a:solidFill>
                <a:latin typeface="Times New Roman"/>
                <a:ea typeface="Times New Roman"/>
                <a:cs typeface="Times New Roman"/>
                <a:sym typeface="Times New Roman"/>
              </a:rPr>
              <a:t>Archana Kalburgi</a:t>
            </a:r>
            <a:endParaRPr sz="1500" b="1" i="0" u="none">
              <a:solidFill>
                <a:schemeClr val="dk1"/>
              </a:solidFill>
              <a:latin typeface="Times New Roman"/>
              <a:ea typeface="Times New Roman"/>
              <a:cs typeface="Times New Roman"/>
              <a:sym typeface="Times New Roman"/>
            </a:endParaRPr>
          </a:p>
          <a:p>
            <a:pPr marL="0" lvl="0" indent="0" algn="r" rtl="0">
              <a:lnSpc>
                <a:spcPct val="150000"/>
              </a:lnSpc>
              <a:spcBef>
                <a:spcPts val="0"/>
              </a:spcBef>
              <a:spcAft>
                <a:spcPts val="0"/>
              </a:spcAft>
              <a:buClr>
                <a:schemeClr val="dk1"/>
              </a:buClr>
              <a:buSzPts val="1800"/>
              <a:buNone/>
            </a:pPr>
            <a:r>
              <a:rPr lang="en-US" sz="1500" b="1" i="0" u="none">
                <a:solidFill>
                  <a:schemeClr val="dk1"/>
                </a:solidFill>
                <a:latin typeface="Times New Roman"/>
                <a:ea typeface="Times New Roman"/>
                <a:cs typeface="Times New Roman"/>
                <a:sym typeface="Times New Roman"/>
              </a:rPr>
              <a:t>Darpan Shah</a:t>
            </a:r>
            <a:endParaRPr sz="1500" b="1" i="0" u="none">
              <a:solidFill>
                <a:schemeClr val="dk1"/>
              </a:solidFill>
              <a:latin typeface="Times New Roman"/>
              <a:ea typeface="Times New Roman"/>
              <a:cs typeface="Times New Roman"/>
              <a:sym typeface="Times New Roman"/>
            </a:endParaRPr>
          </a:p>
          <a:p>
            <a:pPr marL="0" lvl="0" indent="0" algn="r" rtl="0">
              <a:lnSpc>
                <a:spcPct val="150000"/>
              </a:lnSpc>
              <a:spcBef>
                <a:spcPts val="0"/>
              </a:spcBef>
              <a:spcAft>
                <a:spcPts val="0"/>
              </a:spcAft>
              <a:buClr>
                <a:schemeClr val="dk1"/>
              </a:buClr>
              <a:buSzPts val="1800"/>
              <a:buNone/>
            </a:pPr>
            <a:r>
              <a:rPr lang="en-US" sz="1500" b="1" i="0" u="none">
                <a:solidFill>
                  <a:schemeClr val="dk1"/>
                </a:solidFill>
                <a:latin typeface="Times New Roman"/>
                <a:ea typeface="Times New Roman"/>
                <a:cs typeface="Times New Roman"/>
                <a:sym typeface="Times New Roman"/>
              </a:rPr>
              <a:t>Rajiv Mahajan</a:t>
            </a:r>
            <a:endParaRPr sz="1500" b="1" i="0" u="none">
              <a:solidFill>
                <a:schemeClr val="dk1"/>
              </a:solidFill>
              <a:latin typeface="Times New Roman"/>
              <a:ea typeface="Times New Roman"/>
              <a:cs typeface="Times New Roman"/>
              <a:sym typeface="Times New Roman"/>
            </a:endParaRPr>
          </a:p>
          <a:p>
            <a:pPr marL="0" lvl="0" indent="0" algn="r" rtl="0">
              <a:lnSpc>
                <a:spcPct val="150000"/>
              </a:lnSpc>
              <a:spcBef>
                <a:spcPts val="0"/>
              </a:spcBef>
              <a:spcAft>
                <a:spcPts val="0"/>
              </a:spcAft>
              <a:buClr>
                <a:schemeClr val="dk1"/>
              </a:buClr>
              <a:buSzPts val="1800"/>
              <a:buNone/>
            </a:pPr>
            <a:r>
              <a:rPr lang="en-US" sz="1500" b="1">
                <a:latin typeface="Times New Roman"/>
                <a:ea typeface="Times New Roman"/>
                <a:cs typeface="Times New Roman"/>
                <a:sym typeface="Times New Roman"/>
              </a:rPr>
              <a:t>Siddharthan</a:t>
            </a:r>
            <a:r>
              <a:rPr lang="en-US" sz="1500" b="1" i="0" u="none">
                <a:solidFill>
                  <a:schemeClr val="dk1"/>
                </a:solidFill>
                <a:latin typeface="Times New Roman"/>
                <a:ea typeface="Times New Roman"/>
                <a:cs typeface="Times New Roman"/>
                <a:sym typeface="Times New Roman"/>
              </a:rPr>
              <a:t> Chitra Suseendran</a:t>
            </a:r>
            <a:endParaRPr sz="1500" b="1" i="0" u="none">
              <a:solidFill>
                <a:schemeClr val="dk1"/>
              </a:solidFill>
              <a:latin typeface="Times New Roman"/>
              <a:ea typeface="Times New Roman"/>
              <a:cs typeface="Times New Roman"/>
              <a:sym typeface="Times New Roman"/>
            </a:endParaRPr>
          </a:p>
          <a:p>
            <a:pPr marL="0" lvl="0" indent="0" algn="r" rtl="0">
              <a:lnSpc>
                <a:spcPct val="90000"/>
              </a:lnSpc>
              <a:spcBef>
                <a:spcPts val="1000"/>
              </a:spcBef>
              <a:spcAft>
                <a:spcPts val="0"/>
              </a:spcAft>
              <a:buClr>
                <a:schemeClr val="dk1"/>
              </a:buClr>
              <a:buSzPts val="1600"/>
              <a:buNone/>
            </a:pPr>
            <a:br>
              <a:rPr lang="en-US" sz="1600" b="1" i="0" u="none">
                <a:solidFill>
                  <a:schemeClr val="dk1"/>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10" name="Google Shape;110;p1" descr="&quot;&quot;"/>
          <p:cNvSpPr/>
          <p:nvPr/>
        </p:nvSpPr>
        <p:spPr>
          <a:xfrm>
            <a:off x="0" y="0"/>
            <a:ext cx="606425" cy="3233737"/>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 descr="&quot;&quot;"/>
          <p:cNvSpPr/>
          <p:nvPr/>
        </p:nvSpPr>
        <p:spPr>
          <a:xfrm>
            <a:off x="0" y="3233737"/>
            <a:ext cx="606425" cy="36242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2" name="Google Shape;112;p1"/>
          <p:cNvSpPr txBox="1"/>
          <p:nvPr/>
        </p:nvSpPr>
        <p:spPr>
          <a:xfrm>
            <a:off x="600225" y="3760775"/>
            <a:ext cx="5797500" cy="2728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b="1">
                <a:solidFill>
                  <a:schemeClr val="dk1"/>
                </a:solidFill>
                <a:latin typeface="Times New Roman"/>
                <a:ea typeface="Times New Roman"/>
                <a:cs typeface="Times New Roman"/>
                <a:sym typeface="Times New Roman"/>
              </a:rPr>
              <a:t>BIA-667</a:t>
            </a:r>
            <a:endParaRPr sz="2000" b="1" u="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800"/>
              <a:buFont typeface="Calibri"/>
              <a:buNone/>
            </a:pPr>
            <a:r>
              <a:rPr lang="en-US" sz="2800" b="1" u="none">
                <a:solidFill>
                  <a:schemeClr val="dk1"/>
                </a:solidFill>
                <a:latin typeface="Times New Roman"/>
                <a:ea typeface="Times New Roman"/>
                <a:cs typeface="Times New Roman"/>
                <a:sym typeface="Times New Roman"/>
              </a:rPr>
              <a:t>Introduction to Deep Learning </a:t>
            </a:r>
            <a:endParaRPr>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800"/>
              <a:buFont typeface="Calibri"/>
              <a:buNone/>
            </a:pPr>
            <a:r>
              <a:rPr lang="en-US" sz="2800" b="1" u="none">
                <a:solidFill>
                  <a:schemeClr val="dk1"/>
                </a:solidFill>
                <a:latin typeface="Times New Roman"/>
                <a:ea typeface="Times New Roman"/>
                <a:cs typeface="Times New Roman"/>
                <a:sym typeface="Times New Roman"/>
              </a:rPr>
              <a:t>and Business Applications </a:t>
            </a:r>
            <a:endParaRPr>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Calibri"/>
              <a:buNone/>
            </a:pPr>
            <a:endParaRPr sz="2000" b="1" u="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800"/>
              <a:buFont typeface="Calibri"/>
              <a:buNone/>
            </a:pPr>
            <a:r>
              <a:rPr lang="en-US" sz="2800" b="1" u="none">
                <a:solidFill>
                  <a:schemeClr val="dk1"/>
                </a:solidFill>
                <a:latin typeface="Times New Roman"/>
                <a:ea typeface="Times New Roman"/>
                <a:cs typeface="Times New Roman"/>
                <a:sym typeface="Times New Roman"/>
              </a:rPr>
              <a:t>Instructor: Rong Liu</a:t>
            </a:r>
            <a:endParaRPr>
              <a:latin typeface="Times New Roman"/>
              <a:ea typeface="Times New Roman"/>
              <a:cs typeface="Times New Roman"/>
              <a:sym typeface="Times New Roman"/>
            </a:endParaRPr>
          </a:p>
        </p:txBody>
      </p:sp>
      <p:sp>
        <p:nvSpPr>
          <p:cNvPr id="113" name="Google Shape;113;p1"/>
          <p:cNvSpPr txBox="1">
            <a:spLocks noGrp="1"/>
          </p:cNvSpPr>
          <p:nvPr>
            <p:ph type="ctrTitle"/>
          </p:nvPr>
        </p:nvSpPr>
        <p:spPr>
          <a:xfrm>
            <a:off x="50" y="-217950"/>
            <a:ext cx="5797500" cy="3879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800"/>
              <a:buFont typeface="Arial"/>
              <a:buNone/>
            </a:pPr>
            <a:r>
              <a:rPr lang="en-US" sz="4000" b="1" i="0" u="none">
                <a:solidFill>
                  <a:schemeClr val="dk1"/>
                </a:solidFill>
                <a:latin typeface="Times New Roman"/>
                <a:ea typeface="Times New Roman"/>
                <a:cs typeface="Times New Roman"/>
                <a:sym typeface="Times New Roman"/>
              </a:rPr>
              <a:t>Government Policies</a:t>
            </a:r>
            <a:endParaRPr sz="4000" b="1" i="0" u="none">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3800"/>
              <a:buFont typeface="Arial"/>
              <a:buNone/>
            </a:pPr>
            <a:r>
              <a:rPr lang="en-US" sz="4000" b="1">
                <a:latin typeface="Times New Roman"/>
                <a:ea typeface="Times New Roman"/>
                <a:cs typeface="Times New Roman"/>
                <a:sym typeface="Times New Roman"/>
              </a:rPr>
              <a:t>And</a:t>
            </a:r>
            <a:endParaRPr sz="4000" b="1">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3800"/>
              <a:buFont typeface="Arial"/>
              <a:buNone/>
            </a:pPr>
            <a:r>
              <a:rPr lang="en-US" sz="4000" b="1" i="0" u="none">
                <a:solidFill>
                  <a:schemeClr val="dk1"/>
                </a:solidFill>
                <a:latin typeface="Times New Roman"/>
                <a:ea typeface="Times New Roman"/>
                <a:cs typeface="Times New Roman"/>
                <a:sym typeface="Times New Roman"/>
              </a:rPr>
              <a:t>Public </a:t>
            </a:r>
            <a:r>
              <a:rPr lang="en-US" sz="4000" b="1">
                <a:latin typeface="Times New Roman"/>
                <a:ea typeface="Times New Roman"/>
                <a:cs typeface="Times New Roman"/>
                <a:sym typeface="Times New Roman"/>
              </a:rPr>
              <a:t>s</a:t>
            </a:r>
            <a:r>
              <a:rPr lang="en-US" sz="4000" b="1" i="0" u="none">
                <a:solidFill>
                  <a:schemeClr val="dk1"/>
                </a:solidFill>
                <a:latin typeface="Times New Roman"/>
                <a:ea typeface="Times New Roman"/>
                <a:cs typeface="Times New Roman"/>
                <a:sym typeface="Times New Roman"/>
              </a:rPr>
              <a:t>entiments</a:t>
            </a:r>
            <a:endParaRPr sz="4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2"/>
        <p:cNvGrpSpPr/>
        <p:nvPr/>
      </p:nvGrpSpPr>
      <p:grpSpPr>
        <a:xfrm>
          <a:off x="0" y="0"/>
          <a:ext cx="0" cy="0"/>
          <a:chOff x="0" y="0"/>
          <a:chExt cx="0" cy="0"/>
        </a:xfrm>
      </p:grpSpPr>
      <p:sp>
        <p:nvSpPr>
          <p:cNvPr id="383" name="Google Shape;383;p14" descr="&quot;&quot;"/>
          <p:cNvSpPr/>
          <p:nvPr/>
        </p:nvSpPr>
        <p:spPr>
          <a:xfrm>
            <a:off x="606425" y="0"/>
            <a:ext cx="5038725"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4" name="Google Shape;384;p14" descr="&quot;&quot;"/>
          <p:cNvSpPr/>
          <p:nvPr/>
        </p:nvSpPr>
        <p:spPr>
          <a:xfrm>
            <a:off x="0" y="0"/>
            <a:ext cx="606425" cy="3233737"/>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5" name="Google Shape;385;p14" descr="&quot;&quot;"/>
          <p:cNvSpPr/>
          <p:nvPr/>
        </p:nvSpPr>
        <p:spPr>
          <a:xfrm>
            <a:off x="0" y="3233737"/>
            <a:ext cx="606425" cy="36242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6" name="Google Shape;386;p14"/>
          <p:cNvSpPr txBox="1"/>
          <p:nvPr/>
        </p:nvSpPr>
        <p:spPr>
          <a:xfrm>
            <a:off x="620700" y="1685925"/>
            <a:ext cx="3921300" cy="2351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600"/>
              <a:buFont typeface="Arial"/>
              <a:buNone/>
            </a:pPr>
            <a:r>
              <a:rPr lang="en-US" sz="4000" b="1">
                <a:solidFill>
                  <a:schemeClr val="dk1"/>
                </a:solidFill>
                <a:latin typeface="Times New Roman"/>
                <a:ea typeface="Times New Roman"/>
                <a:cs typeface="Times New Roman"/>
                <a:sym typeface="Times New Roman"/>
              </a:rPr>
              <a:t>Categorical distribution of policies</a:t>
            </a:r>
            <a:endParaRPr sz="4000">
              <a:latin typeface="Times New Roman"/>
              <a:ea typeface="Times New Roman"/>
              <a:cs typeface="Times New Roman"/>
              <a:sym typeface="Times New Roman"/>
            </a:endParaRPr>
          </a:p>
        </p:txBody>
      </p:sp>
      <p:pic>
        <p:nvPicPr>
          <p:cNvPr id="387" name="Google Shape;387;p14" descr="Stevens Institute of Technology Careers &amp; Jobs - Zippia"/>
          <p:cNvPicPr preferRelativeResize="0"/>
          <p:nvPr/>
        </p:nvPicPr>
        <p:blipFill rotWithShape="1">
          <a:blip r:embed="rId3">
            <a:alphaModFix/>
          </a:blip>
          <a:srcRect/>
          <a:stretch/>
        </p:blipFill>
        <p:spPr>
          <a:xfrm>
            <a:off x="601662" y="5894387"/>
            <a:ext cx="2268537" cy="963612"/>
          </a:xfrm>
          <a:prstGeom prst="rect">
            <a:avLst/>
          </a:prstGeom>
          <a:noFill/>
          <a:ln>
            <a:noFill/>
          </a:ln>
        </p:spPr>
      </p:pic>
      <p:pic>
        <p:nvPicPr>
          <p:cNvPr id="388" name="Google Shape;388;p14"/>
          <p:cNvPicPr preferRelativeResize="0"/>
          <p:nvPr/>
        </p:nvPicPr>
        <p:blipFill rotWithShape="1">
          <a:blip r:embed="rId4">
            <a:alphaModFix/>
          </a:blip>
          <a:srcRect/>
          <a:stretch/>
        </p:blipFill>
        <p:spPr>
          <a:xfrm>
            <a:off x="5645150" y="1543050"/>
            <a:ext cx="6546850" cy="4321175"/>
          </a:xfrm>
          <a:prstGeom prst="rect">
            <a:avLst/>
          </a:prstGeom>
          <a:noFill/>
          <a:ln w="9525" cap="flat" cmpd="sng">
            <a:solidFill>
              <a:schemeClr val="dk1"/>
            </a:solidFill>
            <a:prstDash val="solid"/>
            <a:round/>
            <a:headEnd type="none" w="sm" len="sm"/>
            <a:tailEnd type="none" w="sm" len="sm"/>
          </a:ln>
        </p:spPr>
      </p:pic>
      <p:grpSp>
        <p:nvGrpSpPr>
          <p:cNvPr id="389" name="Google Shape;389;p14" descr="&quot;&quot;"/>
          <p:cNvGrpSpPr/>
          <p:nvPr/>
        </p:nvGrpSpPr>
        <p:grpSpPr>
          <a:xfrm>
            <a:off x="1188905" y="73024"/>
            <a:ext cx="1177882" cy="233222"/>
            <a:chOff x="7763256" y="73152"/>
            <a:chExt cx="1178943" cy="232826"/>
          </a:xfrm>
        </p:grpSpPr>
        <p:sp>
          <p:nvSpPr>
            <p:cNvPr id="390" name="Google Shape;390;p14"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1" name="Google Shape;391;p14"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2" name="Google Shape;392;p14"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3" name="Google Shape;393;p14"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4" name="Google Shape;394;p14"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5" name="Google Shape;395;p14"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6" name="Google Shape;396;p14"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7" name="Google Shape;397;p14"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8" name="Google Shape;398;p14"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9" name="Google Shape;399;p14"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0" name="Google Shape;400;p14"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1" name="Google Shape;401;p14"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2" name="Google Shape;402;p14"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3" name="Google Shape;403;p14"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4" name="Google Shape;404;p14"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5" name="Google Shape;405;p14"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6" name="Google Shape;406;p14"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7" name="Google Shape;407;p14"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8" name="Google Shape;408;p14"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9" name="Google Shape;409;p14"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3"/>
        <p:cNvGrpSpPr/>
        <p:nvPr/>
      </p:nvGrpSpPr>
      <p:grpSpPr>
        <a:xfrm>
          <a:off x="0" y="0"/>
          <a:ext cx="0" cy="0"/>
          <a:chOff x="0" y="0"/>
          <a:chExt cx="0" cy="0"/>
        </a:xfrm>
      </p:grpSpPr>
      <p:sp>
        <p:nvSpPr>
          <p:cNvPr id="414" name="Google Shape;414;p15" descr="&quot;&quot;"/>
          <p:cNvSpPr/>
          <p:nvPr/>
        </p:nvSpPr>
        <p:spPr>
          <a:xfrm>
            <a:off x="0" y="0"/>
            <a:ext cx="1218882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15" name="Google Shape;415;p15" descr="&quot;&quot;"/>
          <p:cNvSpPr/>
          <p:nvPr/>
        </p:nvSpPr>
        <p:spPr>
          <a:xfrm>
            <a:off x="0" y="0"/>
            <a:ext cx="6599237" cy="3233737"/>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16" name="Google Shape;416;p15"/>
          <p:cNvSpPr txBox="1">
            <a:spLocks noGrp="1"/>
          </p:cNvSpPr>
          <p:nvPr>
            <p:ph type="title"/>
          </p:nvPr>
        </p:nvSpPr>
        <p:spPr>
          <a:xfrm>
            <a:off x="557212" y="1136650"/>
            <a:ext cx="5064000" cy="22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4000" b="1">
                <a:latin typeface="Times New Roman"/>
                <a:ea typeface="Times New Roman"/>
                <a:cs typeface="Times New Roman"/>
                <a:sym typeface="Times New Roman"/>
              </a:rPr>
              <a:t>Models</a:t>
            </a:r>
            <a:endParaRPr sz="4000" b="1">
              <a:latin typeface="Times New Roman"/>
              <a:ea typeface="Times New Roman"/>
              <a:cs typeface="Times New Roman"/>
              <a:sym typeface="Times New Roman"/>
            </a:endParaRPr>
          </a:p>
        </p:txBody>
      </p:sp>
      <p:sp>
        <p:nvSpPr>
          <p:cNvPr id="417" name="Google Shape;417;p15" descr="&quot;&quot;"/>
          <p:cNvSpPr/>
          <p:nvPr/>
        </p:nvSpPr>
        <p:spPr>
          <a:xfrm>
            <a:off x="0" y="0"/>
            <a:ext cx="606425" cy="3233737"/>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418" name="Google Shape;418;p15" descr="&quot;&quot;"/>
          <p:cNvGrpSpPr/>
          <p:nvPr/>
        </p:nvGrpSpPr>
        <p:grpSpPr>
          <a:xfrm>
            <a:off x="1189037" y="73025"/>
            <a:ext cx="1177925" cy="233362"/>
            <a:chOff x="7763256" y="73152"/>
            <a:chExt cx="1178966" cy="232963"/>
          </a:xfrm>
        </p:grpSpPr>
        <p:sp>
          <p:nvSpPr>
            <p:cNvPr id="419" name="Google Shape;419;p15" descr="&quot;&quot;"/>
            <p:cNvSpPr/>
            <p:nvPr/>
          </p:nvSpPr>
          <p:spPr>
            <a:xfrm>
              <a:off x="8263760"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0" name="Google Shape;420;p15" descr="&quot;&quot;"/>
            <p:cNvSpPr/>
            <p:nvPr/>
          </p:nvSpPr>
          <p:spPr>
            <a:xfrm>
              <a:off x="8263760"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1" name="Google Shape;421;p15" descr="&quot;&quot;"/>
            <p:cNvSpPr/>
            <p:nvPr/>
          </p:nvSpPr>
          <p:spPr>
            <a:xfrm>
              <a:off x="8138237"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2" name="Google Shape;422;p15" descr="&quot;&quot;"/>
            <p:cNvSpPr/>
            <p:nvPr/>
          </p:nvSpPr>
          <p:spPr>
            <a:xfrm>
              <a:off x="8138237"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3" name="Google Shape;423;p15" descr="&quot;&quot;"/>
            <p:cNvSpPr/>
            <p:nvPr/>
          </p:nvSpPr>
          <p:spPr>
            <a:xfrm>
              <a:off x="8012713" y="73152"/>
              <a:ext cx="55612"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4" name="Google Shape;424;p15" descr="&quot;&quot;"/>
            <p:cNvSpPr/>
            <p:nvPr/>
          </p:nvSpPr>
          <p:spPr>
            <a:xfrm>
              <a:off x="8012713" y="247478"/>
              <a:ext cx="55612"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5" name="Google Shape;425;p15" descr="&quot;&quot;"/>
            <p:cNvSpPr/>
            <p:nvPr/>
          </p:nvSpPr>
          <p:spPr>
            <a:xfrm>
              <a:off x="7888779"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6" name="Google Shape;426;p15" descr="&quot;&quot;"/>
            <p:cNvSpPr/>
            <p:nvPr/>
          </p:nvSpPr>
          <p:spPr>
            <a:xfrm>
              <a:off x="7888779"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7" name="Google Shape;427;p15" descr="&quot;&quot;"/>
            <p:cNvSpPr/>
            <p:nvPr/>
          </p:nvSpPr>
          <p:spPr>
            <a:xfrm>
              <a:off x="7763256"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8" name="Google Shape;428;p15" descr="&quot;&quot;"/>
            <p:cNvSpPr/>
            <p:nvPr/>
          </p:nvSpPr>
          <p:spPr>
            <a:xfrm>
              <a:off x="7763256"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9" name="Google Shape;429;p15" descr="&quot;&quot;"/>
            <p:cNvSpPr/>
            <p:nvPr/>
          </p:nvSpPr>
          <p:spPr>
            <a:xfrm>
              <a:off x="8888199"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0" name="Google Shape;430;p15" descr="&quot;&quot;"/>
            <p:cNvSpPr/>
            <p:nvPr/>
          </p:nvSpPr>
          <p:spPr>
            <a:xfrm>
              <a:off x="8888199"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1" name="Google Shape;431;p15" descr="&quot;&quot;"/>
            <p:cNvSpPr/>
            <p:nvPr/>
          </p:nvSpPr>
          <p:spPr>
            <a:xfrm>
              <a:off x="8762675"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2" name="Google Shape;432;p15" descr="&quot;&quot;"/>
            <p:cNvSpPr/>
            <p:nvPr/>
          </p:nvSpPr>
          <p:spPr>
            <a:xfrm>
              <a:off x="8762675"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3" name="Google Shape;433;p15" descr="&quot;&quot;"/>
            <p:cNvSpPr/>
            <p:nvPr/>
          </p:nvSpPr>
          <p:spPr>
            <a:xfrm>
              <a:off x="8637153" y="73152"/>
              <a:ext cx="55611"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4" name="Google Shape;434;p15" descr="&quot;&quot;"/>
            <p:cNvSpPr/>
            <p:nvPr/>
          </p:nvSpPr>
          <p:spPr>
            <a:xfrm>
              <a:off x="8637153" y="247478"/>
              <a:ext cx="55611"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5" name="Google Shape;435;p15" descr="&quot;&quot;"/>
            <p:cNvSpPr/>
            <p:nvPr/>
          </p:nvSpPr>
          <p:spPr>
            <a:xfrm>
              <a:off x="8513218"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6" name="Google Shape;436;p15" descr="&quot;&quot;"/>
            <p:cNvSpPr/>
            <p:nvPr/>
          </p:nvSpPr>
          <p:spPr>
            <a:xfrm>
              <a:off x="8513218"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7" name="Google Shape;437;p15" descr="&quot;&quot;"/>
            <p:cNvSpPr/>
            <p:nvPr/>
          </p:nvSpPr>
          <p:spPr>
            <a:xfrm>
              <a:off x="8387694"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8" name="Google Shape;438;p15" descr="&quot;&quot;"/>
            <p:cNvSpPr/>
            <p:nvPr/>
          </p:nvSpPr>
          <p:spPr>
            <a:xfrm>
              <a:off x="8387694"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439" name="Google Shape;439;p15" descr="&quot;&quot;"/>
          <p:cNvSpPr/>
          <p:nvPr/>
        </p:nvSpPr>
        <p:spPr>
          <a:xfrm>
            <a:off x="0" y="3233737"/>
            <a:ext cx="606425" cy="36242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0" name="Google Shape;440;p15"/>
          <p:cNvSpPr txBox="1"/>
          <p:nvPr/>
        </p:nvSpPr>
        <p:spPr>
          <a:xfrm>
            <a:off x="1057275" y="3386124"/>
            <a:ext cx="10810800" cy="2815200"/>
          </a:xfrm>
          <a:prstGeom prst="rect">
            <a:avLst/>
          </a:prstGeom>
          <a:noFill/>
          <a:ln>
            <a:noFill/>
          </a:ln>
        </p:spPr>
        <p:txBody>
          <a:bodyPr spcFirstLastPara="1" wrap="square" lIns="91425" tIns="45700" rIns="91425" bIns="45700" anchor="b" anchorCtr="0">
            <a:noAutofit/>
          </a:bodyPr>
          <a:lstStyle/>
          <a:p>
            <a:pPr marL="0" lvl="0" indent="0" algn="just" rtl="0">
              <a:lnSpc>
                <a:spcPct val="138000"/>
              </a:lnSpc>
              <a:spcBef>
                <a:spcPts val="0"/>
              </a:spcBef>
              <a:spcAft>
                <a:spcPts val="0"/>
              </a:spcAft>
              <a:buClr>
                <a:schemeClr val="dk1"/>
              </a:buClr>
              <a:buSzPts val="1100"/>
              <a:buFont typeface="Arial"/>
              <a:buNone/>
            </a:pPr>
            <a:r>
              <a:rPr lang="en-US" sz="1700" b="1">
                <a:solidFill>
                  <a:schemeClr val="dk1"/>
                </a:solidFill>
                <a:latin typeface="Times New Roman"/>
                <a:ea typeface="Times New Roman"/>
                <a:cs typeface="Times New Roman"/>
                <a:sym typeface="Times New Roman"/>
              </a:rPr>
              <a:t>Using Naive Bayes and SVM  as our baseline model, and we have achieved an accuracy of 63% through the method</a:t>
            </a:r>
            <a:endParaRPr sz="1700" b="1">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endParaRPr sz="17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600" b="1">
                <a:solidFill>
                  <a:schemeClr val="dk1"/>
                </a:solidFill>
              </a:rPr>
              <a:t>The naive baseline that we tried to set in order to proceed with a more complex and advanced deep learning model underperformed significantly without giving any kind of insights regarding the features that were fed into the model.</a:t>
            </a:r>
            <a:endParaRPr sz="2100" b="1">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400"/>
              <a:buFont typeface="Calibri"/>
              <a:buNone/>
            </a:pPr>
            <a:endParaRPr sz="1700" b="1" i="0" u="none">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1000"/>
              </a:spcAft>
              <a:buClr>
                <a:schemeClr val="dk1"/>
              </a:buClr>
              <a:buSzPts val="1100"/>
              <a:buFont typeface="Arial"/>
              <a:buNone/>
            </a:pPr>
            <a:endParaRPr sz="1700" b="1">
              <a:solidFill>
                <a:schemeClr val="dk1"/>
              </a:solidFill>
              <a:latin typeface="Times New Roman"/>
              <a:ea typeface="Times New Roman"/>
              <a:cs typeface="Times New Roman"/>
              <a:sym typeface="Times New Roman"/>
            </a:endParaRPr>
          </a:p>
        </p:txBody>
      </p:sp>
      <p:pic>
        <p:nvPicPr>
          <p:cNvPr id="441" name="Google Shape;441;p15" descr="Stevens Institute of Technology Careers &amp; Jobs - Zippia"/>
          <p:cNvPicPr preferRelativeResize="0"/>
          <p:nvPr/>
        </p:nvPicPr>
        <p:blipFill rotWithShape="1">
          <a:blip r:embed="rId3">
            <a:alphaModFix/>
          </a:blip>
          <a:srcRect/>
          <a:stretch/>
        </p:blipFill>
        <p:spPr>
          <a:xfrm>
            <a:off x="6796087" y="655637"/>
            <a:ext cx="4889500" cy="20780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5"/>
        <p:cNvGrpSpPr/>
        <p:nvPr/>
      </p:nvGrpSpPr>
      <p:grpSpPr>
        <a:xfrm>
          <a:off x="0" y="0"/>
          <a:ext cx="0" cy="0"/>
          <a:chOff x="0" y="0"/>
          <a:chExt cx="0" cy="0"/>
        </a:xfrm>
      </p:grpSpPr>
      <p:sp>
        <p:nvSpPr>
          <p:cNvPr id="446" name="Google Shape;446;gcff16bffc4_0_369" descr="&quot;&quot;"/>
          <p:cNvSpPr/>
          <p:nvPr/>
        </p:nvSpPr>
        <p:spPr>
          <a:xfrm>
            <a:off x="606425" y="0"/>
            <a:ext cx="50388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7" name="Google Shape;447;gcff16bffc4_0_369"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8" name="Google Shape;448;gcff16bffc4_0_369"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9" name="Google Shape;449;gcff16bffc4_0_369"/>
          <p:cNvSpPr txBox="1"/>
          <p:nvPr/>
        </p:nvSpPr>
        <p:spPr>
          <a:xfrm>
            <a:off x="620700" y="1685925"/>
            <a:ext cx="4848300" cy="2351100"/>
          </a:xfrm>
          <a:prstGeom prst="rect">
            <a:avLst/>
          </a:prstGeom>
          <a:noFill/>
          <a:ln>
            <a:noFill/>
          </a:ln>
        </p:spPr>
        <p:txBody>
          <a:bodyPr spcFirstLastPara="1" wrap="square" lIns="91425" tIns="45700" rIns="91425" bIns="45700" anchor="b" anchorCtr="0">
            <a:noAutofit/>
          </a:bodyPr>
          <a:lstStyle/>
          <a:p>
            <a:pPr marL="0" lvl="0" indent="0" algn="l" rtl="0">
              <a:lnSpc>
                <a:spcPct val="115000"/>
              </a:lnSpc>
              <a:spcBef>
                <a:spcPts val="0"/>
              </a:spcBef>
              <a:spcAft>
                <a:spcPts val="0"/>
              </a:spcAft>
              <a:buClr>
                <a:schemeClr val="dk1"/>
              </a:buClr>
              <a:buSzPts val="1100"/>
              <a:buFont typeface="Arial"/>
              <a:buNone/>
            </a:pPr>
            <a:r>
              <a:rPr lang="en-US" sz="4000" b="1">
                <a:solidFill>
                  <a:schemeClr val="dk1"/>
                </a:solidFill>
                <a:latin typeface="Times New Roman"/>
                <a:ea typeface="Times New Roman"/>
                <a:cs typeface="Times New Roman"/>
                <a:sym typeface="Times New Roman"/>
              </a:rPr>
              <a:t>Performance of Unsupervised Model</a:t>
            </a:r>
            <a:endParaRPr sz="4000" b="1">
              <a:latin typeface="Times New Roman"/>
              <a:ea typeface="Times New Roman"/>
              <a:cs typeface="Times New Roman"/>
              <a:sym typeface="Times New Roman"/>
            </a:endParaRPr>
          </a:p>
        </p:txBody>
      </p:sp>
      <p:pic>
        <p:nvPicPr>
          <p:cNvPr id="450" name="Google Shape;450;gcff16bffc4_0_369" descr="Stevens Institute of Technology Careers &amp; Jobs - Zippia"/>
          <p:cNvPicPr preferRelativeResize="0"/>
          <p:nvPr/>
        </p:nvPicPr>
        <p:blipFill rotWithShape="1">
          <a:blip r:embed="rId3">
            <a:alphaModFix/>
          </a:blip>
          <a:srcRect/>
          <a:stretch/>
        </p:blipFill>
        <p:spPr>
          <a:xfrm>
            <a:off x="601662" y="5894387"/>
            <a:ext cx="2268538" cy="963612"/>
          </a:xfrm>
          <a:prstGeom prst="rect">
            <a:avLst/>
          </a:prstGeom>
          <a:noFill/>
          <a:ln>
            <a:noFill/>
          </a:ln>
        </p:spPr>
      </p:pic>
      <p:grpSp>
        <p:nvGrpSpPr>
          <p:cNvPr id="451" name="Google Shape;451;gcff16bffc4_0_369" descr="&quot;&quot;"/>
          <p:cNvGrpSpPr/>
          <p:nvPr/>
        </p:nvGrpSpPr>
        <p:grpSpPr>
          <a:xfrm>
            <a:off x="1188905" y="73024"/>
            <a:ext cx="1177882" cy="233222"/>
            <a:chOff x="7763256" y="73152"/>
            <a:chExt cx="1178943" cy="232826"/>
          </a:xfrm>
        </p:grpSpPr>
        <p:sp>
          <p:nvSpPr>
            <p:cNvPr id="452" name="Google Shape;452;gcff16bffc4_0_369"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3" name="Google Shape;453;gcff16bffc4_0_369"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4" name="Google Shape;454;gcff16bffc4_0_369"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5" name="Google Shape;455;gcff16bffc4_0_369"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6" name="Google Shape;456;gcff16bffc4_0_369"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7" name="Google Shape;457;gcff16bffc4_0_369"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8" name="Google Shape;458;gcff16bffc4_0_369"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9" name="Google Shape;459;gcff16bffc4_0_369"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0" name="Google Shape;460;gcff16bffc4_0_369"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1" name="Google Shape;461;gcff16bffc4_0_369"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2" name="Google Shape;462;gcff16bffc4_0_369"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3" name="Google Shape;463;gcff16bffc4_0_369"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4" name="Google Shape;464;gcff16bffc4_0_369"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5" name="Google Shape;465;gcff16bffc4_0_369"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6" name="Google Shape;466;gcff16bffc4_0_369"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7" name="Google Shape;467;gcff16bffc4_0_369"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8" name="Google Shape;468;gcff16bffc4_0_369"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9" name="Google Shape;469;gcff16bffc4_0_369"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0" name="Google Shape;470;gcff16bffc4_0_369"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1" name="Google Shape;471;gcff16bffc4_0_369"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472" name="Google Shape;472;gcff16bffc4_0_369"/>
          <p:cNvPicPr preferRelativeResize="0"/>
          <p:nvPr/>
        </p:nvPicPr>
        <p:blipFill rotWithShape="1">
          <a:blip r:embed="rId4">
            <a:alphaModFix/>
          </a:blip>
          <a:srcRect l="10505" r="33731"/>
          <a:stretch/>
        </p:blipFill>
        <p:spPr>
          <a:xfrm>
            <a:off x="5852350" y="77650"/>
            <a:ext cx="3480749" cy="3384326"/>
          </a:xfrm>
          <a:prstGeom prst="rect">
            <a:avLst/>
          </a:prstGeom>
          <a:noFill/>
          <a:ln w="9525" cap="flat" cmpd="sng">
            <a:solidFill>
              <a:schemeClr val="dk1"/>
            </a:solidFill>
            <a:prstDash val="solid"/>
            <a:round/>
            <a:headEnd type="none" w="sm" len="sm"/>
            <a:tailEnd type="none" w="sm" len="sm"/>
          </a:ln>
          <a:effectLst>
            <a:outerShdw blurRad="171450" dist="95250" dir="1200000" algn="bl" rotWithShape="0">
              <a:srgbClr val="000000">
                <a:alpha val="50000"/>
              </a:srgbClr>
            </a:outerShdw>
          </a:effectLst>
        </p:spPr>
      </p:pic>
      <p:pic>
        <p:nvPicPr>
          <p:cNvPr id="473" name="Google Shape;473;gcff16bffc4_0_369"/>
          <p:cNvPicPr preferRelativeResize="0"/>
          <p:nvPr/>
        </p:nvPicPr>
        <p:blipFill rotWithShape="1">
          <a:blip r:embed="rId5">
            <a:alphaModFix/>
          </a:blip>
          <a:srcRect l="5994" r="9816"/>
          <a:stretch/>
        </p:blipFill>
        <p:spPr>
          <a:xfrm>
            <a:off x="7603425" y="3538175"/>
            <a:ext cx="3389987" cy="3233700"/>
          </a:xfrm>
          <a:prstGeom prst="rect">
            <a:avLst/>
          </a:prstGeom>
          <a:noFill/>
          <a:ln w="9525" cap="flat" cmpd="sng">
            <a:solidFill>
              <a:schemeClr val="dk1"/>
            </a:solidFill>
            <a:prstDash val="solid"/>
            <a:round/>
            <a:headEnd type="none" w="sm" len="sm"/>
            <a:tailEnd type="none" w="sm" len="sm"/>
          </a:ln>
          <a:effectLst>
            <a:outerShdw blurRad="171450" dist="114300" dir="1200000" algn="bl" rotWithShape="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7"/>
        <p:cNvGrpSpPr/>
        <p:nvPr/>
      </p:nvGrpSpPr>
      <p:grpSpPr>
        <a:xfrm>
          <a:off x="0" y="0"/>
          <a:ext cx="0" cy="0"/>
          <a:chOff x="0" y="0"/>
          <a:chExt cx="0" cy="0"/>
        </a:xfrm>
      </p:grpSpPr>
      <p:sp>
        <p:nvSpPr>
          <p:cNvPr id="478" name="Google Shape;478;gcff16bffc4_0_405" descr="&quot;&quot;"/>
          <p:cNvSpPr/>
          <p:nvPr/>
        </p:nvSpPr>
        <p:spPr>
          <a:xfrm>
            <a:off x="606425" y="0"/>
            <a:ext cx="50388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9" name="Google Shape;479;gcff16bffc4_0_405"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0" name="Google Shape;480;gcff16bffc4_0_405"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1" name="Google Shape;481;gcff16bffc4_0_405"/>
          <p:cNvSpPr txBox="1"/>
          <p:nvPr/>
        </p:nvSpPr>
        <p:spPr>
          <a:xfrm>
            <a:off x="620700" y="1685925"/>
            <a:ext cx="4848300" cy="2351100"/>
          </a:xfrm>
          <a:prstGeom prst="rect">
            <a:avLst/>
          </a:prstGeom>
          <a:noFill/>
          <a:ln>
            <a:noFill/>
          </a:ln>
        </p:spPr>
        <p:txBody>
          <a:bodyPr spcFirstLastPara="1" wrap="square" lIns="91425" tIns="45700" rIns="91425" bIns="45700" anchor="b" anchorCtr="0">
            <a:noAutofit/>
          </a:bodyPr>
          <a:lstStyle/>
          <a:p>
            <a:pPr marL="0" lvl="0" indent="0" algn="l" rtl="0">
              <a:lnSpc>
                <a:spcPct val="115000"/>
              </a:lnSpc>
              <a:spcBef>
                <a:spcPts val="0"/>
              </a:spcBef>
              <a:spcAft>
                <a:spcPts val="0"/>
              </a:spcAft>
              <a:buClr>
                <a:schemeClr val="dk1"/>
              </a:buClr>
              <a:buSzPts val="1100"/>
              <a:buFont typeface="Arial"/>
              <a:buNone/>
            </a:pPr>
            <a:r>
              <a:rPr lang="en-US" sz="4000" b="1">
                <a:solidFill>
                  <a:schemeClr val="dk1"/>
                </a:solidFill>
                <a:latin typeface="Times New Roman"/>
                <a:ea typeface="Times New Roman"/>
                <a:cs typeface="Times New Roman"/>
                <a:sym typeface="Times New Roman"/>
              </a:rPr>
              <a:t>Performance of Unsupervised Model</a:t>
            </a:r>
            <a:endParaRPr sz="4000" b="1">
              <a:latin typeface="Times New Roman"/>
              <a:ea typeface="Times New Roman"/>
              <a:cs typeface="Times New Roman"/>
              <a:sym typeface="Times New Roman"/>
            </a:endParaRPr>
          </a:p>
        </p:txBody>
      </p:sp>
      <p:pic>
        <p:nvPicPr>
          <p:cNvPr id="482" name="Google Shape;482;gcff16bffc4_0_405" descr="Stevens Institute of Technology Careers &amp; Jobs - Zippia"/>
          <p:cNvPicPr preferRelativeResize="0"/>
          <p:nvPr/>
        </p:nvPicPr>
        <p:blipFill rotWithShape="1">
          <a:blip r:embed="rId3">
            <a:alphaModFix/>
          </a:blip>
          <a:srcRect/>
          <a:stretch/>
        </p:blipFill>
        <p:spPr>
          <a:xfrm>
            <a:off x="601662" y="5894387"/>
            <a:ext cx="2268538" cy="963612"/>
          </a:xfrm>
          <a:prstGeom prst="rect">
            <a:avLst/>
          </a:prstGeom>
          <a:noFill/>
          <a:ln>
            <a:noFill/>
          </a:ln>
        </p:spPr>
      </p:pic>
      <p:grpSp>
        <p:nvGrpSpPr>
          <p:cNvPr id="483" name="Google Shape;483;gcff16bffc4_0_405" descr="&quot;&quot;"/>
          <p:cNvGrpSpPr/>
          <p:nvPr/>
        </p:nvGrpSpPr>
        <p:grpSpPr>
          <a:xfrm>
            <a:off x="1188905" y="73024"/>
            <a:ext cx="1177882" cy="233222"/>
            <a:chOff x="7763256" y="73152"/>
            <a:chExt cx="1178943" cy="232826"/>
          </a:xfrm>
        </p:grpSpPr>
        <p:sp>
          <p:nvSpPr>
            <p:cNvPr id="484" name="Google Shape;484;gcff16bffc4_0_405"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5" name="Google Shape;485;gcff16bffc4_0_405"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6" name="Google Shape;486;gcff16bffc4_0_405"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7" name="Google Shape;487;gcff16bffc4_0_405"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8" name="Google Shape;488;gcff16bffc4_0_405"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9" name="Google Shape;489;gcff16bffc4_0_405"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0" name="Google Shape;490;gcff16bffc4_0_405"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1" name="Google Shape;491;gcff16bffc4_0_405"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2" name="Google Shape;492;gcff16bffc4_0_405"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3" name="Google Shape;493;gcff16bffc4_0_405"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4" name="Google Shape;494;gcff16bffc4_0_405"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5" name="Google Shape;495;gcff16bffc4_0_405"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6" name="Google Shape;496;gcff16bffc4_0_405"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7" name="Google Shape;497;gcff16bffc4_0_405"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8" name="Google Shape;498;gcff16bffc4_0_405"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9" name="Google Shape;499;gcff16bffc4_0_405"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0" name="Google Shape;500;gcff16bffc4_0_405"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1" name="Google Shape;501;gcff16bffc4_0_405"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2" name="Google Shape;502;gcff16bffc4_0_405"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3" name="Google Shape;503;gcff16bffc4_0_405"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504" name="Google Shape;504;gcff16bffc4_0_405"/>
          <p:cNvPicPr preferRelativeResize="0"/>
          <p:nvPr/>
        </p:nvPicPr>
        <p:blipFill rotWithShape="1">
          <a:blip r:embed="rId4">
            <a:alphaModFix/>
          </a:blip>
          <a:srcRect l="6553" r="19976"/>
          <a:stretch/>
        </p:blipFill>
        <p:spPr>
          <a:xfrm>
            <a:off x="5797625" y="50150"/>
            <a:ext cx="3548925" cy="3293425"/>
          </a:xfrm>
          <a:prstGeom prst="rect">
            <a:avLst/>
          </a:prstGeom>
          <a:noFill/>
          <a:ln w="9525" cap="flat" cmpd="sng">
            <a:solidFill>
              <a:schemeClr val="dk1"/>
            </a:solidFill>
            <a:prstDash val="solid"/>
            <a:round/>
            <a:headEnd type="none" w="sm" len="sm"/>
            <a:tailEnd type="none" w="sm" len="sm"/>
          </a:ln>
          <a:effectLst>
            <a:outerShdw blurRad="171450" dist="123825" dir="1200000" algn="bl" rotWithShape="0">
              <a:srgbClr val="000000">
                <a:alpha val="50000"/>
              </a:srgbClr>
            </a:outerShdw>
          </a:effectLst>
        </p:spPr>
      </p:pic>
      <p:pic>
        <p:nvPicPr>
          <p:cNvPr id="505" name="Google Shape;505;gcff16bffc4_0_405"/>
          <p:cNvPicPr preferRelativeResize="0"/>
          <p:nvPr/>
        </p:nvPicPr>
        <p:blipFill rotWithShape="1">
          <a:blip r:embed="rId5">
            <a:alphaModFix/>
          </a:blip>
          <a:srcRect l="5301" r="5595"/>
          <a:stretch/>
        </p:blipFill>
        <p:spPr>
          <a:xfrm>
            <a:off x="8193850" y="3495975"/>
            <a:ext cx="3424301" cy="3233701"/>
          </a:xfrm>
          <a:prstGeom prst="rect">
            <a:avLst/>
          </a:prstGeom>
          <a:noFill/>
          <a:ln w="9525" cap="flat" cmpd="sng">
            <a:solidFill>
              <a:schemeClr val="dk1"/>
            </a:solidFill>
            <a:prstDash val="solid"/>
            <a:round/>
            <a:headEnd type="none" w="sm" len="sm"/>
            <a:tailEnd type="none" w="sm" len="sm"/>
          </a:ln>
          <a:effectLst>
            <a:outerShdw blurRad="171450" dist="114300" dir="12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9"/>
        <p:cNvGrpSpPr/>
        <p:nvPr/>
      </p:nvGrpSpPr>
      <p:grpSpPr>
        <a:xfrm>
          <a:off x="0" y="0"/>
          <a:ext cx="0" cy="0"/>
          <a:chOff x="0" y="0"/>
          <a:chExt cx="0" cy="0"/>
        </a:xfrm>
      </p:grpSpPr>
      <p:sp>
        <p:nvSpPr>
          <p:cNvPr id="510" name="Google Shape;510;gcff16bffc4_0_338" descr="&quot;&quot;"/>
          <p:cNvSpPr/>
          <p:nvPr/>
        </p:nvSpPr>
        <p:spPr>
          <a:xfrm>
            <a:off x="0" y="0"/>
            <a:ext cx="12188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1" name="Google Shape;511;gcff16bffc4_0_338" descr="&quot;&quot;"/>
          <p:cNvSpPr/>
          <p:nvPr/>
        </p:nvSpPr>
        <p:spPr>
          <a:xfrm>
            <a:off x="0" y="0"/>
            <a:ext cx="6599100" cy="32337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2" name="Google Shape;512;gcff16bffc4_0_338"/>
          <p:cNvSpPr txBox="1">
            <a:spLocks noGrp="1"/>
          </p:cNvSpPr>
          <p:nvPr>
            <p:ph type="title"/>
          </p:nvPr>
        </p:nvSpPr>
        <p:spPr>
          <a:xfrm>
            <a:off x="557212" y="1136650"/>
            <a:ext cx="5064000" cy="22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4000" b="1" i="0" u="none">
                <a:solidFill>
                  <a:schemeClr val="dk1"/>
                </a:solidFill>
                <a:latin typeface="Times New Roman"/>
                <a:ea typeface="Times New Roman"/>
                <a:cs typeface="Times New Roman"/>
                <a:sym typeface="Times New Roman"/>
              </a:rPr>
              <a:t>Methods &amp; Results</a:t>
            </a:r>
            <a:endParaRPr sz="4000" b="1">
              <a:latin typeface="Times New Roman"/>
              <a:ea typeface="Times New Roman"/>
              <a:cs typeface="Times New Roman"/>
              <a:sym typeface="Times New Roman"/>
            </a:endParaRPr>
          </a:p>
        </p:txBody>
      </p:sp>
      <p:sp>
        <p:nvSpPr>
          <p:cNvPr id="513" name="Google Shape;513;gcff16bffc4_0_338"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514" name="Google Shape;514;gcff16bffc4_0_338" descr="&quot;&quot;"/>
          <p:cNvGrpSpPr/>
          <p:nvPr/>
        </p:nvGrpSpPr>
        <p:grpSpPr>
          <a:xfrm>
            <a:off x="1188905" y="73024"/>
            <a:ext cx="1177882" cy="233222"/>
            <a:chOff x="7763256" y="73152"/>
            <a:chExt cx="1178943" cy="232826"/>
          </a:xfrm>
        </p:grpSpPr>
        <p:sp>
          <p:nvSpPr>
            <p:cNvPr id="515" name="Google Shape;515;gcff16bffc4_0_338"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6" name="Google Shape;516;gcff16bffc4_0_338"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7" name="Google Shape;517;gcff16bffc4_0_338"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8" name="Google Shape;518;gcff16bffc4_0_338"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9" name="Google Shape;519;gcff16bffc4_0_338"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0" name="Google Shape;520;gcff16bffc4_0_338"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1" name="Google Shape;521;gcff16bffc4_0_338"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2" name="Google Shape;522;gcff16bffc4_0_338"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3" name="Google Shape;523;gcff16bffc4_0_338"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4" name="Google Shape;524;gcff16bffc4_0_338"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5" name="Google Shape;525;gcff16bffc4_0_338"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6" name="Google Shape;526;gcff16bffc4_0_338"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7" name="Google Shape;527;gcff16bffc4_0_338"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8" name="Google Shape;528;gcff16bffc4_0_338"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9" name="Google Shape;529;gcff16bffc4_0_338"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0" name="Google Shape;530;gcff16bffc4_0_338"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1" name="Google Shape;531;gcff16bffc4_0_338"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2" name="Google Shape;532;gcff16bffc4_0_338"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3" name="Google Shape;533;gcff16bffc4_0_338"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4" name="Google Shape;534;gcff16bffc4_0_338"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535" name="Google Shape;535;gcff16bffc4_0_338"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6" name="Google Shape;536;gcff16bffc4_0_338"/>
          <p:cNvSpPr txBox="1"/>
          <p:nvPr/>
        </p:nvSpPr>
        <p:spPr>
          <a:xfrm>
            <a:off x="1000825" y="3539900"/>
            <a:ext cx="10810800" cy="2078100"/>
          </a:xfrm>
          <a:prstGeom prst="rect">
            <a:avLst/>
          </a:prstGeom>
          <a:noFill/>
          <a:ln>
            <a:noFill/>
          </a:ln>
        </p:spPr>
        <p:txBody>
          <a:bodyPr spcFirstLastPara="1" wrap="square" lIns="91425" tIns="45700" rIns="91425" bIns="45700" anchor="b" anchorCtr="0">
            <a:noAutofit/>
          </a:bodyPr>
          <a:lstStyle/>
          <a:p>
            <a:pPr marL="0" lvl="0" indent="0" algn="just" rtl="0">
              <a:lnSpc>
                <a:spcPct val="138000"/>
              </a:lnSpc>
              <a:spcBef>
                <a:spcPts val="0"/>
              </a:spcBef>
              <a:spcAft>
                <a:spcPts val="0"/>
              </a:spcAft>
              <a:buClr>
                <a:schemeClr val="dk1"/>
              </a:buClr>
              <a:buSzPts val="1100"/>
              <a:buFont typeface="Arial"/>
              <a:buNone/>
            </a:pPr>
            <a:r>
              <a:rPr lang="en-US" sz="1700" b="1">
                <a:solidFill>
                  <a:schemeClr val="dk1"/>
                </a:solidFill>
                <a:latin typeface="Times New Roman"/>
                <a:ea typeface="Times New Roman"/>
                <a:cs typeface="Times New Roman"/>
                <a:sym typeface="Times New Roman"/>
              </a:rPr>
              <a:t>We were able to predict the emotion of each sample using</a:t>
            </a:r>
            <a:endParaRPr sz="1700" b="1">
              <a:solidFill>
                <a:schemeClr val="dk1"/>
              </a:solidFill>
              <a:latin typeface="Times New Roman"/>
              <a:ea typeface="Times New Roman"/>
              <a:cs typeface="Times New Roman"/>
              <a:sym typeface="Times New Roman"/>
            </a:endParaRPr>
          </a:p>
          <a:p>
            <a:pPr marL="457200" lvl="0" indent="-336550" algn="just" rtl="0">
              <a:lnSpc>
                <a:spcPct val="138000"/>
              </a:lnSpc>
              <a:spcBef>
                <a:spcPts val="1000"/>
              </a:spcBef>
              <a:spcAft>
                <a:spcPts val="0"/>
              </a:spcAft>
              <a:buClr>
                <a:schemeClr val="dk1"/>
              </a:buClr>
              <a:buSzPts val="1700"/>
              <a:buFont typeface="Times New Roman"/>
              <a:buAutoNum type="arabicPeriod"/>
            </a:pPr>
            <a:r>
              <a:rPr lang="en-US" sz="1700" b="1">
                <a:solidFill>
                  <a:schemeClr val="dk1"/>
                </a:solidFill>
                <a:latin typeface="Times New Roman"/>
                <a:ea typeface="Times New Roman"/>
                <a:cs typeface="Times New Roman"/>
                <a:sym typeface="Times New Roman"/>
              </a:rPr>
              <a:t>Recurrent Neural Network with LSTM</a:t>
            </a:r>
            <a:endParaRPr sz="1700" b="1">
              <a:solidFill>
                <a:schemeClr val="dk1"/>
              </a:solidFill>
              <a:latin typeface="Times New Roman"/>
              <a:ea typeface="Times New Roman"/>
              <a:cs typeface="Times New Roman"/>
              <a:sym typeface="Times New Roman"/>
            </a:endParaRPr>
          </a:p>
          <a:p>
            <a:pPr marL="457200" lvl="0" indent="-336550" algn="just" rtl="0">
              <a:lnSpc>
                <a:spcPct val="138000"/>
              </a:lnSpc>
              <a:spcBef>
                <a:spcPts val="0"/>
              </a:spcBef>
              <a:spcAft>
                <a:spcPts val="0"/>
              </a:spcAft>
              <a:buClr>
                <a:schemeClr val="dk1"/>
              </a:buClr>
              <a:buSzPts val="1700"/>
              <a:buFont typeface="Times New Roman"/>
              <a:buAutoNum type="arabicPeriod"/>
            </a:pPr>
            <a:r>
              <a:rPr lang="en-US" sz="1700" b="1">
                <a:solidFill>
                  <a:schemeClr val="dk1"/>
                </a:solidFill>
                <a:latin typeface="Times New Roman"/>
                <a:ea typeface="Times New Roman"/>
                <a:cs typeface="Times New Roman"/>
                <a:sym typeface="Times New Roman"/>
              </a:rPr>
              <a:t>Bidirectional LSTM </a:t>
            </a:r>
            <a:endParaRPr sz="1700" b="1">
              <a:solidFill>
                <a:schemeClr val="dk1"/>
              </a:solidFill>
              <a:latin typeface="Times New Roman"/>
              <a:ea typeface="Times New Roman"/>
              <a:cs typeface="Times New Roman"/>
              <a:sym typeface="Times New Roman"/>
            </a:endParaRPr>
          </a:p>
          <a:p>
            <a:pPr marL="457200" lvl="0" indent="-336550" algn="just" rtl="0">
              <a:lnSpc>
                <a:spcPct val="138000"/>
              </a:lnSpc>
              <a:spcBef>
                <a:spcPts val="0"/>
              </a:spcBef>
              <a:spcAft>
                <a:spcPts val="0"/>
              </a:spcAft>
              <a:buClr>
                <a:schemeClr val="dk1"/>
              </a:buClr>
              <a:buSzPts val="1700"/>
              <a:buFont typeface="Times New Roman"/>
              <a:buAutoNum type="arabicPeriod"/>
            </a:pPr>
            <a:r>
              <a:rPr lang="en-US" sz="1700" b="1">
                <a:solidFill>
                  <a:schemeClr val="dk1"/>
                </a:solidFill>
                <a:latin typeface="Times New Roman"/>
                <a:ea typeface="Times New Roman"/>
                <a:cs typeface="Times New Roman"/>
                <a:sym typeface="Times New Roman"/>
              </a:rPr>
              <a:t>Convolutional Neural Network </a:t>
            </a:r>
            <a:endParaRPr sz="1700" b="1">
              <a:solidFill>
                <a:schemeClr val="dk1"/>
              </a:solidFill>
              <a:latin typeface="Times New Roman"/>
              <a:ea typeface="Times New Roman"/>
              <a:cs typeface="Times New Roman"/>
              <a:sym typeface="Times New Roman"/>
            </a:endParaRPr>
          </a:p>
          <a:p>
            <a:pPr marL="457200" lvl="0" indent="-336550" algn="just" rtl="0">
              <a:lnSpc>
                <a:spcPct val="138000"/>
              </a:lnSpc>
              <a:spcBef>
                <a:spcPts val="0"/>
              </a:spcBef>
              <a:spcAft>
                <a:spcPts val="0"/>
              </a:spcAft>
              <a:buClr>
                <a:schemeClr val="dk1"/>
              </a:buClr>
              <a:buSzPts val="1700"/>
              <a:buFont typeface="Times New Roman"/>
              <a:buAutoNum type="arabicPeriod"/>
            </a:pPr>
            <a:r>
              <a:rPr lang="en-US" sz="1700" b="1">
                <a:solidFill>
                  <a:schemeClr val="dk1"/>
                </a:solidFill>
                <a:latin typeface="Times New Roman"/>
                <a:ea typeface="Times New Roman"/>
                <a:cs typeface="Times New Roman"/>
                <a:sym typeface="Times New Roman"/>
              </a:rPr>
              <a:t>Convolutional Neural Network with bidirectional LSTM</a:t>
            </a:r>
            <a:endParaRPr sz="1700" b="1">
              <a:solidFill>
                <a:schemeClr val="dk1"/>
              </a:solidFill>
              <a:latin typeface="Times New Roman"/>
              <a:ea typeface="Times New Roman"/>
              <a:cs typeface="Times New Roman"/>
              <a:sym typeface="Times New Roman"/>
            </a:endParaRPr>
          </a:p>
        </p:txBody>
      </p:sp>
      <p:pic>
        <p:nvPicPr>
          <p:cNvPr id="537" name="Google Shape;537;gcff16bffc4_0_338" descr="Stevens Institute of Technology Careers &amp; Jobs - Zippia"/>
          <p:cNvPicPr preferRelativeResize="0"/>
          <p:nvPr/>
        </p:nvPicPr>
        <p:blipFill rotWithShape="1">
          <a:blip r:embed="rId3">
            <a:alphaModFix/>
          </a:blip>
          <a:srcRect/>
          <a:stretch/>
        </p:blipFill>
        <p:spPr>
          <a:xfrm>
            <a:off x="6796087" y="655637"/>
            <a:ext cx="4889500" cy="20780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1"/>
        <p:cNvGrpSpPr/>
        <p:nvPr/>
      </p:nvGrpSpPr>
      <p:grpSpPr>
        <a:xfrm>
          <a:off x="0" y="0"/>
          <a:ext cx="0" cy="0"/>
          <a:chOff x="0" y="0"/>
          <a:chExt cx="0" cy="0"/>
        </a:xfrm>
      </p:grpSpPr>
      <p:sp>
        <p:nvSpPr>
          <p:cNvPr id="542" name="Google Shape;542;gcff16bffc4_0_66" descr="&quot;&quot;"/>
          <p:cNvSpPr/>
          <p:nvPr/>
        </p:nvSpPr>
        <p:spPr>
          <a:xfrm>
            <a:off x="606425" y="0"/>
            <a:ext cx="50388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3" name="Google Shape;543;gcff16bffc4_0_66"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4" name="Google Shape;544;gcff16bffc4_0_66"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5" name="Google Shape;545;gcff16bffc4_0_66"/>
          <p:cNvSpPr txBox="1"/>
          <p:nvPr/>
        </p:nvSpPr>
        <p:spPr>
          <a:xfrm>
            <a:off x="540550" y="639750"/>
            <a:ext cx="5038800" cy="2351100"/>
          </a:xfrm>
          <a:prstGeom prst="rect">
            <a:avLst/>
          </a:prstGeom>
          <a:noFill/>
          <a:ln>
            <a:noFill/>
          </a:ln>
        </p:spPr>
        <p:txBody>
          <a:bodyPr spcFirstLastPara="1" wrap="square" lIns="91425" tIns="45700" rIns="91425" bIns="45700" anchor="b" anchorCtr="0">
            <a:noAutofit/>
          </a:bodyPr>
          <a:lstStyle/>
          <a:p>
            <a:pPr marL="0" lvl="0" indent="0" algn="just" rtl="0">
              <a:lnSpc>
                <a:spcPct val="138000"/>
              </a:lnSpc>
              <a:spcBef>
                <a:spcPts val="18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Recurrent Neural Network with LSTM</a:t>
            </a:r>
            <a:endParaRPr sz="1800" b="1">
              <a:solidFill>
                <a:schemeClr val="dk1"/>
              </a:solidFill>
              <a:latin typeface="Times New Roman"/>
              <a:ea typeface="Times New Roman"/>
              <a:cs typeface="Times New Roman"/>
              <a:sym typeface="Times New Roman"/>
            </a:endParaRPr>
          </a:p>
          <a:p>
            <a:pPr marL="457200" lvl="0" indent="-317500" algn="l" rtl="0">
              <a:lnSpc>
                <a:spcPct val="100000"/>
              </a:lnSpc>
              <a:spcBef>
                <a:spcPts val="1000"/>
              </a:spcBef>
              <a:spcAft>
                <a:spcPts val="0"/>
              </a:spcAft>
              <a:buClr>
                <a:srgbClr val="2D3B45"/>
              </a:buClr>
              <a:buSzPts val="1400"/>
              <a:buFont typeface="Times New Roman"/>
              <a:buChar char="●"/>
            </a:pPr>
            <a:r>
              <a:rPr lang="en-US">
                <a:solidFill>
                  <a:srgbClr val="2D3B45"/>
                </a:solidFill>
                <a:latin typeface="Times New Roman"/>
                <a:ea typeface="Times New Roman"/>
                <a:cs typeface="Times New Roman"/>
                <a:sym typeface="Times New Roman"/>
              </a:rPr>
              <a:t>long-term dependencies are learned (remembered) based on the input sequence. </a:t>
            </a:r>
            <a:endParaRPr>
              <a:solidFill>
                <a:srgbClr val="2D3B45"/>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D3B45"/>
              </a:buClr>
              <a:buSzPts val="1400"/>
              <a:buFont typeface="Times New Roman"/>
              <a:buChar char="●"/>
            </a:pPr>
            <a:r>
              <a:rPr lang="en-US">
                <a:solidFill>
                  <a:srgbClr val="2D3B45"/>
                </a:solidFill>
                <a:latin typeface="Times New Roman"/>
                <a:ea typeface="Times New Roman"/>
                <a:cs typeface="Times New Roman"/>
                <a:sym typeface="Times New Roman"/>
              </a:rPr>
              <a:t>Cell state (cell activation vector) gates comprise the LSTM unit, along with forget and output gates</a:t>
            </a:r>
            <a:endParaRPr>
              <a:solidFill>
                <a:srgbClr val="2D3B45"/>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D3B45"/>
              </a:buClr>
              <a:buSzPts val="1400"/>
              <a:buFont typeface="Times New Roman"/>
              <a:buChar char="●"/>
            </a:pPr>
            <a:r>
              <a:rPr lang="en-US">
                <a:solidFill>
                  <a:srgbClr val="2D3B45"/>
                </a:solidFill>
                <a:latin typeface="Times New Roman"/>
                <a:ea typeface="Times New Roman"/>
                <a:cs typeface="Times New Roman"/>
                <a:sym typeface="Times New Roman"/>
              </a:rPr>
              <a:t>gates are responsible for controlling the update procedure of the cell state</a:t>
            </a:r>
            <a:endParaRPr>
              <a:solidFill>
                <a:srgbClr val="2D3B45"/>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None/>
            </a:pPr>
            <a:endParaRPr sz="4000" b="1" i="0" u="none">
              <a:solidFill>
                <a:schemeClr val="dk1"/>
              </a:solidFill>
              <a:latin typeface="Times New Roman"/>
              <a:ea typeface="Times New Roman"/>
              <a:cs typeface="Times New Roman"/>
              <a:sym typeface="Times New Roman"/>
            </a:endParaRPr>
          </a:p>
        </p:txBody>
      </p:sp>
      <p:pic>
        <p:nvPicPr>
          <p:cNvPr id="546" name="Google Shape;546;gcff16bffc4_0_66" descr="Stevens Institute of Technology Careers &amp; Jobs - Zippia"/>
          <p:cNvPicPr preferRelativeResize="0"/>
          <p:nvPr/>
        </p:nvPicPr>
        <p:blipFill rotWithShape="1">
          <a:blip r:embed="rId3">
            <a:alphaModFix/>
          </a:blip>
          <a:srcRect/>
          <a:stretch/>
        </p:blipFill>
        <p:spPr>
          <a:xfrm>
            <a:off x="601662" y="5894387"/>
            <a:ext cx="2268538" cy="963612"/>
          </a:xfrm>
          <a:prstGeom prst="rect">
            <a:avLst/>
          </a:prstGeom>
          <a:noFill/>
          <a:ln>
            <a:noFill/>
          </a:ln>
        </p:spPr>
      </p:pic>
      <p:sp>
        <p:nvSpPr>
          <p:cNvPr id="547" name="Google Shape;547;gcff16bffc4_0_66"/>
          <p:cNvSpPr txBox="1"/>
          <p:nvPr/>
        </p:nvSpPr>
        <p:spPr>
          <a:xfrm>
            <a:off x="606425" y="3233700"/>
            <a:ext cx="5038800" cy="3311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18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Bidirectional LSTM</a:t>
            </a:r>
            <a:endParaRPr>
              <a:solidFill>
                <a:srgbClr val="2D3B45"/>
              </a:solidFill>
              <a:latin typeface="Times New Roman"/>
              <a:ea typeface="Times New Roman"/>
              <a:cs typeface="Times New Roman"/>
              <a:sym typeface="Times New Roman"/>
            </a:endParaRPr>
          </a:p>
          <a:p>
            <a:pPr marL="457200" lvl="0" indent="-317500" algn="l" rtl="0">
              <a:spcBef>
                <a:spcPts val="1000"/>
              </a:spcBef>
              <a:spcAft>
                <a:spcPts val="0"/>
              </a:spcAft>
              <a:buClr>
                <a:srgbClr val="2D3B45"/>
              </a:buClr>
              <a:buSzPts val="1400"/>
              <a:buFont typeface="Times New Roman"/>
              <a:buChar char="●"/>
            </a:pPr>
            <a:r>
              <a:rPr lang="en-US">
                <a:solidFill>
                  <a:srgbClr val="2D3B45"/>
                </a:solidFill>
                <a:latin typeface="Times New Roman"/>
                <a:ea typeface="Times New Roman"/>
                <a:cs typeface="Times New Roman"/>
                <a:sym typeface="Times New Roman"/>
              </a:rPr>
              <a:t>BiLSTM consists of two LSTMs</a:t>
            </a:r>
            <a:endParaRPr>
              <a:solidFill>
                <a:srgbClr val="2D3B45"/>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D3B45"/>
              </a:buClr>
              <a:buSzPts val="1400"/>
              <a:buFont typeface="Times New Roman"/>
              <a:buChar char="●"/>
            </a:pPr>
            <a:r>
              <a:rPr lang="en-US">
                <a:solidFill>
                  <a:srgbClr val="2D3B45"/>
                </a:solidFill>
                <a:latin typeface="Times New Roman"/>
                <a:ea typeface="Times New Roman"/>
                <a:cs typeface="Times New Roman"/>
                <a:sym typeface="Times New Roman"/>
              </a:rPr>
              <a:t>One LSTM processes the input sequence from the first element and produces an output vector</a:t>
            </a:r>
            <a:endParaRPr>
              <a:solidFill>
                <a:srgbClr val="2D3B45"/>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D3B45"/>
              </a:buClr>
              <a:buSzPts val="1400"/>
              <a:buFont typeface="Times New Roman"/>
              <a:buChar char="●"/>
            </a:pPr>
            <a:r>
              <a:rPr lang="en-US">
                <a:solidFill>
                  <a:srgbClr val="2D3B45"/>
                </a:solidFill>
                <a:latin typeface="Times New Roman"/>
                <a:ea typeface="Times New Roman"/>
                <a:cs typeface="Times New Roman"/>
                <a:sym typeface="Times New Roman"/>
              </a:rPr>
              <a:t>The second LSTM processes the input sequence in reverse order and also produces output vectors</a:t>
            </a:r>
            <a:endParaRPr>
              <a:solidFill>
                <a:srgbClr val="2D3B45"/>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D3B45"/>
              </a:buClr>
              <a:buSzPts val="1400"/>
              <a:buFont typeface="Times New Roman"/>
              <a:buChar char="●"/>
            </a:pPr>
            <a:r>
              <a:rPr lang="en-US">
                <a:solidFill>
                  <a:srgbClr val="2D3B45"/>
                </a:solidFill>
                <a:latin typeface="Times New Roman"/>
                <a:ea typeface="Times New Roman"/>
                <a:cs typeface="Times New Roman"/>
                <a:sym typeface="Times New Roman"/>
              </a:rPr>
              <a:t>Both output vectors have dimension D</a:t>
            </a:r>
            <a:endParaRPr>
              <a:solidFill>
                <a:srgbClr val="2D3B45"/>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rgbClr val="2D3B45"/>
              </a:buClr>
              <a:buSzPts val="1400"/>
              <a:buFont typeface="Times New Roman"/>
              <a:buChar char="●"/>
            </a:pPr>
            <a:r>
              <a:rPr lang="en-US">
                <a:solidFill>
                  <a:srgbClr val="2D3B45"/>
                </a:solidFill>
                <a:latin typeface="Times New Roman"/>
                <a:ea typeface="Times New Roman"/>
                <a:cs typeface="Times New Roman"/>
                <a:sym typeface="Times New Roman"/>
              </a:rPr>
              <a:t>The final output vector from BiLSTM with dimension 2D is then created by concatenating two output vectors</a:t>
            </a:r>
            <a:endParaRPr>
              <a:solidFill>
                <a:srgbClr val="2D3B45"/>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1100"/>
              <a:buFont typeface="Arial"/>
              <a:buNone/>
            </a:pPr>
            <a:endParaRPr sz="1200">
              <a:solidFill>
                <a:srgbClr val="2D3B45"/>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rgbClr val="000000"/>
              </a:buClr>
              <a:buSzPts val="2800"/>
              <a:buFont typeface="Arial"/>
              <a:buNone/>
            </a:pPr>
            <a:endParaRPr sz="2800" b="1">
              <a:latin typeface="Times New Roman"/>
              <a:ea typeface="Times New Roman"/>
              <a:cs typeface="Times New Roman"/>
              <a:sym typeface="Times New Roman"/>
            </a:endParaRPr>
          </a:p>
        </p:txBody>
      </p:sp>
      <p:grpSp>
        <p:nvGrpSpPr>
          <p:cNvPr id="548" name="Google Shape;548;gcff16bffc4_0_66" descr="&quot;&quot;"/>
          <p:cNvGrpSpPr/>
          <p:nvPr/>
        </p:nvGrpSpPr>
        <p:grpSpPr>
          <a:xfrm>
            <a:off x="1188905" y="73024"/>
            <a:ext cx="1177882" cy="233222"/>
            <a:chOff x="7763256" y="73152"/>
            <a:chExt cx="1178943" cy="232826"/>
          </a:xfrm>
        </p:grpSpPr>
        <p:sp>
          <p:nvSpPr>
            <p:cNvPr id="549" name="Google Shape;549;gcff16bffc4_0_66"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0" name="Google Shape;550;gcff16bffc4_0_66"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1" name="Google Shape;551;gcff16bffc4_0_66"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2" name="Google Shape;552;gcff16bffc4_0_66"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3" name="Google Shape;553;gcff16bffc4_0_66"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4" name="Google Shape;554;gcff16bffc4_0_66"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5" name="Google Shape;555;gcff16bffc4_0_66"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6" name="Google Shape;556;gcff16bffc4_0_66"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7" name="Google Shape;557;gcff16bffc4_0_66"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8" name="Google Shape;558;gcff16bffc4_0_66"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9" name="Google Shape;559;gcff16bffc4_0_66"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0" name="Google Shape;560;gcff16bffc4_0_66"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1" name="Google Shape;561;gcff16bffc4_0_66"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2" name="Google Shape;562;gcff16bffc4_0_66"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3" name="Google Shape;563;gcff16bffc4_0_66"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4" name="Google Shape;564;gcff16bffc4_0_66"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5" name="Google Shape;565;gcff16bffc4_0_66"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6" name="Google Shape;566;gcff16bffc4_0_66"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7" name="Google Shape;567;gcff16bffc4_0_66"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68" name="Google Shape;568;gcff16bffc4_0_66"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569" name="Google Shape;569;gcff16bffc4_0_66"/>
          <p:cNvPicPr preferRelativeResize="0"/>
          <p:nvPr/>
        </p:nvPicPr>
        <p:blipFill>
          <a:blip r:embed="rId4">
            <a:alphaModFix/>
          </a:blip>
          <a:stretch>
            <a:fillRect/>
          </a:stretch>
        </p:blipFill>
        <p:spPr>
          <a:xfrm>
            <a:off x="5694475" y="145250"/>
            <a:ext cx="4850399" cy="2950975"/>
          </a:xfrm>
          <a:prstGeom prst="rect">
            <a:avLst/>
          </a:prstGeom>
          <a:noFill/>
          <a:ln w="9525" cap="flat" cmpd="sng">
            <a:solidFill>
              <a:schemeClr val="dk1"/>
            </a:solidFill>
            <a:prstDash val="solid"/>
            <a:round/>
            <a:headEnd type="none" w="sm" len="sm"/>
            <a:tailEnd type="none" w="sm" len="sm"/>
          </a:ln>
          <a:effectLst>
            <a:outerShdw blurRad="171450" dist="114300" dir="1200000" algn="bl" rotWithShape="0">
              <a:srgbClr val="000000">
                <a:alpha val="50000"/>
              </a:srgbClr>
            </a:outerShdw>
          </a:effectLst>
        </p:spPr>
      </p:pic>
      <p:pic>
        <p:nvPicPr>
          <p:cNvPr id="570" name="Google Shape;570;gcff16bffc4_0_66"/>
          <p:cNvPicPr preferRelativeResize="0"/>
          <p:nvPr/>
        </p:nvPicPr>
        <p:blipFill>
          <a:blip r:embed="rId5">
            <a:alphaModFix/>
          </a:blip>
          <a:stretch>
            <a:fillRect/>
          </a:stretch>
        </p:blipFill>
        <p:spPr>
          <a:xfrm>
            <a:off x="6621675" y="3498625"/>
            <a:ext cx="5130575" cy="3122700"/>
          </a:xfrm>
          <a:prstGeom prst="rect">
            <a:avLst/>
          </a:prstGeom>
          <a:noFill/>
          <a:ln w="9525" cap="flat" cmpd="sng">
            <a:solidFill>
              <a:schemeClr val="dk1"/>
            </a:solidFill>
            <a:prstDash val="solid"/>
            <a:round/>
            <a:headEnd type="none" w="sm" len="sm"/>
            <a:tailEnd type="none" w="sm" len="sm"/>
          </a:ln>
          <a:effectLst>
            <a:outerShdw blurRad="171450" dist="133350" dir="1200000" algn="bl" rotWithShape="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4"/>
        <p:cNvGrpSpPr/>
        <p:nvPr/>
      </p:nvGrpSpPr>
      <p:grpSpPr>
        <a:xfrm>
          <a:off x="0" y="0"/>
          <a:ext cx="0" cy="0"/>
          <a:chOff x="0" y="0"/>
          <a:chExt cx="0" cy="0"/>
        </a:xfrm>
      </p:grpSpPr>
      <p:sp>
        <p:nvSpPr>
          <p:cNvPr id="575" name="Google Shape;575;gcff16bffc4_0_100" descr="&quot;&quot;"/>
          <p:cNvSpPr/>
          <p:nvPr/>
        </p:nvSpPr>
        <p:spPr>
          <a:xfrm>
            <a:off x="606425" y="0"/>
            <a:ext cx="50388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6" name="Google Shape;576;gcff16bffc4_0_100"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7" name="Google Shape;577;gcff16bffc4_0_100"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8" name="Google Shape;578;gcff16bffc4_0_100"/>
          <p:cNvSpPr txBox="1"/>
          <p:nvPr/>
        </p:nvSpPr>
        <p:spPr>
          <a:xfrm>
            <a:off x="540550" y="639750"/>
            <a:ext cx="5038800" cy="2351100"/>
          </a:xfrm>
          <a:prstGeom prst="rect">
            <a:avLst/>
          </a:prstGeom>
          <a:noFill/>
          <a:ln>
            <a:noFill/>
          </a:ln>
        </p:spPr>
        <p:txBody>
          <a:bodyPr spcFirstLastPara="1" wrap="square" lIns="91425" tIns="45700" rIns="91425" bIns="45700" anchor="b" anchorCtr="0">
            <a:noAutofit/>
          </a:bodyPr>
          <a:lstStyle/>
          <a:p>
            <a:pPr marL="0" lvl="0" indent="0" algn="just" rtl="0">
              <a:lnSpc>
                <a:spcPct val="138000"/>
              </a:lnSpc>
              <a:spcBef>
                <a:spcPts val="1800"/>
              </a:spcBef>
              <a:spcAft>
                <a:spcPts val="0"/>
              </a:spcAft>
              <a:buNone/>
            </a:pPr>
            <a:r>
              <a:rPr lang="en-US" sz="1800" b="1" dirty="0">
                <a:solidFill>
                  <a:schemeClr val="dk1"/>
                </a:solidFill>
                <a:latin typeface="Times New Roman"/>
                <a:ea typeface="Times New Roman"/>
                <a:cs typeface="Times New Roman"/>
                <a:sym typeface="Times New Roman"/>
              </a:rPr>
              <a:t>Convolutional Neural Network (CNN)</a:t>
            </a:r>
            <a:endParaRPr sz="2000" b="1" dirty="0">
              <a:solidFill>
                <a:schemeClr val="dk1"/>
              </a:solidFill>
              <a:latin typeface="Times New Roman"/>
              <a:ea typeface="Times New Roman"/>
              <a:cs typeface="Times New Roman"/>
              <a:sym typeface="Times New Roman"/>
            </a:endParaRPr>
          </a:p>
          <a:p>
            <a:pPr marL="457200" lvl="0" indent="-330200" algn="just" rtl="0">
              <a:lnSpc>
                <a:spcPct val="115000"/>
              </a:lnSpc>
              <a:spcBef>
                <a:spcPts val="1000"/>
              </a:spcBef>
              <a:spcAft>
                <a:spcPts val="0"/>
              </a:spcAft>
              <a:buClr>
                <a:srgbClr val="2D3B45"/>
              </a:buClr>
              <a:buSzPts val="1600"/>
              <a:buFont typeface="Times New Roman"/>
              <a:buChar char="●"/>
            </a:pPr>
            <a:r>
              <a:rPr lang="en-US" dirty="0">
                <a:solidFill>
                  <a:srgbClr val="2D3B45"/>
                </a:solidFill>
                <a:latin typeface="Times New Roman"/>
                <a:ea typeface="Times New Roman"/>
                <a:cs typeface="Times New Roman"/>
                <a:sym typeface="Times New Roman"/>
              </a:rPr>
              <a:t>Trained our model using mini-batches of size 1000 for 50 epochs and we used the Adam optimizer.</a:t>
            </a:r>
            <a:endParaRPr dirty="0">
              <a:solidFill>
                <a:srgbClr val="2D3B45"/>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2D3B45"/>
              </a:buClr>
              <a:buSzPts val="1600"/>
              <a:buFont typeface="Times New Roman"/>
              <a:buChar char="●"/>
            </a:pPr>
            <a:r>
              <a:rPr lang="en-US" dirty="0">
                <a:solidFill>
                  <a:srgbClr val="2D3B45"/>
                </a:solidFill>
                <a:latin typeface="Times New Roman"/>
                <a:ea typeface="Times New Roman"/>
                <a:cs typeface="Times New Roman"/>
                <a:sym typeface="Times New Roman"/>
              </a:rPr>
              <a:t>Used a Rectified Linear Unit (</a:t>
            </a:r>
            <a:r>
              <a:rPr lang="en-US" dirty="0" err="1">
                <a:solidFill>
                  <a:srgbClr val="2D3B45"/>
                </a:solidFill>
                <a:latin typeface="Times New Roman"/>
                <a:ea typeface="Times New Roman"/>
                <a:cs typeface="Times New Roman"/>
                <a:sym typeface="Times New Roman"/>
              </a:rPr>
              <a:t>ReLU</a:t>
            </a:r>
            <a:r>
              <a:rPr lang="en-US" dirty="0">
                <a:solidFill>
                  <a:srgbClr val="2D3B45"/>
                </a:solidFill>
                <a:latin typeface="Times New Roman"/>
                <a:ea typeface="Times New Roman"/>
                <a:cs typeface="Times New Roman"/>
                <a:sym typeface="Times New Roman"/>
              </a:rPr>
              <a:t>) as an activation function in the convolutional layer. </a:t>
            </a:r>
            <a:endParaRPr dirty="0">
              <a:solidFill>
                <a:srgbClr val="2D3B45"/>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2D3B45"/>
              </a:buClr>
              <a:buSzPts val="1600"/>
              <a:buFont typeface="Times New Roman"/>
              <a:buChar char="●"/>
            </a:pPr>
            <a:r>
              <a:rPr lang="en-US" dirty="0">
                <a:solidFill>
                  <a:srgbClr val="2D3B45"/>
                </a:solidFill>
                <a:latin typeface="Times New Roman"/>
                <a:ea typeface="Times New Roman"/>
                <a:cs typeface="Times New Roman"/>
                <a:sym typeface="Times New Roman"/>
              </a:rPr>
              <a:t>Used 32 filters with a kernel size of 3. A pooling function is applied to each feature map to get a fixed length vector, and max pooling is then applied to extract features. The final classification is determined by a </a:t>
            </a:r>
            <a:r>
              <a:rPr lang="en-US" dirty="0" err="1">
                <a:solidFill>
                  <a:srgbClr val="2D3B45"/>
                </a:solidFill>
                <a:latin typeface="Times New Roman"/>
                <a:ea typeface="Times New Roman"/>
                <a:cs typeface="Times New Roman"/>
                <a:sym typeface="Times New Roman"/>
              </a:rPr>
              <a:t>softmax</a:t>
            </a:r>
            <a:r>
              <a:rPr lang="en-US" dirty="0">
                <a:solidFill>
                  <a:srgbClr val="2D3B45"/>
                </a:solidFill>
                <a:latin typeface="Times New Roman"/>
                <a:ea typeface="Times New Roman"/>
                <a:cs typeface="Times New Roman"/>
                <a:sym typeface="Times New Roman"/>
              </a:rPr>
              <a:t> function. </a:t>
            </a:r>
            <a:endParaRPr sz="4200" b="1" i="0" u="none" dirty="0">
              <a:solidFill>
                <a:schemeClr val="dk1"/>
              </a:solidFill>
              <a:latin typeface="Times New Roman"/>
              <a:ea typeface="Times New Roman"/>
              <a:cs typeface="Times New Roman"/>
              <a:sym typeface="Times New Roman"/>
            </a:endParaRPr>
          </a:p>
        </p:txBody>
      </p:sp>
      <p:pic>
        <p:nvPicPr>
          <p:cNvPr id="579" name="Google Shape;579;gcff16bffc4_0_100" descr="Stevens Institute of Technology Careers &amp; Jobs - Zippia"/>
          <p:cNvPicPr preferRelativeResize="0"/>
          <p:nvPr/>
        </p:nvPicPr>
        <p:blipFill rotWithShape="1">
          <a:blip r:embed="rId3">
            <a:alphaModFix/>
          </a:blip>
          <a:srcRect/>
          <a:stretch/>
        </p:blipFill>
        <p:spPr>
          <a:xfrm>
            <a:off x="601662" y="5894387"/>
            <a:ext cx="2268538" cy="963612"/>
          </a:xfrm>
          <a:prstGeom prst="rect">
            <a:avLst/>
          </a:prstGeom>
          <a:noFill/>
          <a:ln>
            <a:noFill/>
          </a:ln>
        </p:spPr>
      </p:pic>
      <p:sp>
        <p:nvSpPr>
          <p:cNvPr id="580" name="Google Shape;580;gcff16bffc4_0_100"/>
          <p:cNvSpPr txBox="1"/>
          <p:nvPr/>
        </p:nvSpPr>
        <p:spPr>
          <a:xfrm>
            <a:off x="540550" y="3386125"/>
            <a:ext cx="4886400" cy="3311400"/>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1800"/>
              </a:spcBef>
              <a:spcAft>
                <a:spcPts val="0"/>
              </a:spcAft>
              <a:buNone/>
            </a:pPr>
            <a:r>
              <a:rPr lang="en-US" sz="1800" b="1">
                <a:solidFill>
                  <a:schemeClr val="dk1"/>
                </a:solidFill>
                <a:latin typeface="Times New Roman"/>
                <a:ea typeface="Times New Roman"/>
                <a:cs typeface="Times New Roman"/>
                <a:sym typeface="Times New Roman"/>
              </a:rPr>
              <a:t>CNN with Bidirectional LSTM</a:t>
            </a:r>
            <a:endParaRPr sz="1800" b="1">
              <a:solidFill>
                <a:schemeClr val="dk1"/>
              </a:solidFill>
              <a:latin typeface="Times New Roman"/>
              <a:ea typeface="Times New Roman"/>
              <a:cs typeface="Times New Roman"/>
              <a:sym typeface="Times New Roman"/>
            </a:endParaRPr>
          </a:p>
          <a:p>
            <a:pPr marL="457200" lvl="0" indent="-317500" algn="just" rtl="0">
              <a:lnSpc>
                <a:spcPct val="115000"/>
              </a:lnSpc>
              <a:spcBef>
                <a:spcPts val="1000"/>
              </a:spcBef>
              <a:spcAft>
                <a:spcPts val="0"/>
              </a:spcAft>
              <a:buClr>
                <a:srgbClr val="2D3B45"/>
              </a:buClr>
              <a:buSzPts val="1400"/>
              <a:buFont typeface="Times New Roman"/>
              <a:buChar char="●"/>
            </a:pPr>
            <a:r>
              <a:rPr lang="en-US">
                <a:solidFill>
                  <a:srgbClr val="2D3B45"/>
                </a:solidFill>
                <a:latin typeface="Times New Roman"/>
                <a:ea typeface="Times New Roman"/>
                <a:cs typeface="Times New Roman"/>
                <a:sym typeface="Times New Roman"/>
              </a:rPr>
              <a:t>Trained our model using mini-batches of size 1000 for 50 epochs and we used the Adam optimizer. </a:t>
            </a:r>
            <a:endParaRPr>
              <a:solidFill>
                <a:srgbClr val="2D3B45"/>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D3B45"/>
              </a:buClr>
              <a:buSzPts val="1400"/>
              <a:buFont typeface="Times New Roman"/>
              <a:buChar char="●"/>
            </a:pPr>
            <a:r>
              <a:rPr lang="en-US">
                <a:solidFill>
                  <a:srgbClr val="2D3B45"/>
                </a:solidFill>
                <a:latin typeface="Times New Roman"/>
                <a:ea typeface="Times New Roman"/>
                <a:cs typeface="Times New Roman"/>
                <a:sym typeface="Times New Roman"/>
              </a:rPr>
              <a:t>Used a Rectified Linear Unit (ReLU) as an activation function in the convolutional layer. </a:t>
            </a:r>
            <a:endParaRPr>
              <a:solidFill>
                <a:srgbClr val="2D3B45"/>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D3B45"/>
              </a:buClr>
              <a:buSzPts val="1400"/>
              <a:buFont typeface="Times New Roman"/>
              <a:buChar char="●"/>
            </a:pPr>
            <a:r>
              <a:rPr lang="en-US">
                <a:solidFill>
                  <a:srgbClr val="2D3B45"/>
                </a:solidFill>
                <a:latin typeface="Times New Roman"/>
                <a:ea typeface="Times New Roman"/>
                <a:cs typeface="Times New Roman"/>
                <a:sym typeface="Times New Roman"/>
              </a:rPr>
              <a:t>Used 32 filters with a kernel size of 3. A dropout of 0.3 has been set to the 2 bidirectional layers. Added dropout helped overfitting of the model compared to a model without any regulariser.</a:t>
            </a:r>
            <a:endParaRPr>
              <a:solidFill>
                <a:srgbClr val="2D3B45"/>
              </a:solidFill>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1100"/>
              <a:buFont typeface="Arial"/>
              <a:buNone/>
            </a:pPr>
            <a:endParaRPr sz="1200">
              <a:solidFill>
                <a:srgbClr val="2D3B45"/>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rgbClr val="000000"/>
              </a:buClr>
              <a:buSzPts val="2800"/>
              <a:buFont typeface="Arial"/>
              <a:buNone/>
            </a:pPr>
            <a:endParaRPr sz="2800" b="1">
              <a:latin typeface="Times New Roman"/>
              <a:ea typeface="Times New Roman"/>
              <a:cs typeface="Times New Roman"/>
              <a:sym typeface="Times New Roman"/>
            </a:endParaRPr>
          </a:p>
        </p:txBody>
      </p:sp>
      <p:grpSp>
        <p:nvGrpSpPr>
          <p:cNvPr id="581" name="Google Shape;581;gcff16bffc4_0_100" descr="&quot;&quot;"/>
          <p:cNvGrpSpPr/>
          <p:nvPr/>
        </p:nvGrpSpPr>
        <p:grpSpPr>
          <a:xfrm>
            <a:off x="1188905" y="73024"/>
            <a:ext cx="1177882" cy="233222"/>
            <a:chOff x="7763256" y="73152"/>
            <a:chExt cx="1178943" cy="232826"/>
          </a:xfrm>
        </p:grpSpPr>
        <p:sp>
          <p:nvSpPr>
            <p:cNvPr id="582" name="Google Shape;582;gcff16bffc4_0_100"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3" name="Google Shape;583;gcff16bffc4_0_100"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4" name="Google Shape;584;gcff16bffc4_0_100"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5" name="Google Shape;585;gcff16bffc4_0_100"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6" name="Google Shape;586;gcff16bffc4_0_100"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7" name="Google Shape;587;gcff16bffc4_0_100"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8" name="Google Shape;588;gcff16bffc4_0_100"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9" name="Google Shape;589;gcff16bffc4_0_100"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0" name="Google Shape;590;gcff16bffc4_0_100"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1" name="Google Shape;591;gcff16bffc4_0_100"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2" name="Google Shape;592;gcff16bffc4_0_100"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3" name="Google Shape;593;gcff16bffc4_0_100"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4" name="Google Shape;594;gcff16bffc4_0_100"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5" name="Google Shape;595;gcff16bffc4_0_100"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6" name="Google Shape;596;gcff16bffc4_0_100"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7" name="Google Shape;597;gcff16bffc4_0_100"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8" name="Google Shape;598;gcff16bffc4_0_100"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9" name="Google Shape;599;gcff16bffc4_0_100"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0" name="Google Shape;600;gcff16bffc4_0_100"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1" name="Google Shape;601;gcff16bffc4_0_100"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602" name="Google Shape;602;gcff16bffc4_0_100"/>
          <p:cNvPicPr preferRelativeResize="0"/>
          <p:nvPr/>
        </p:nvPicPr>
        <p:blipFill>
          <a:blip r:embed="rId4">
            <a:alphaModFix/>
          </a:blip>
          <a:stretch>
            <a:fillRect/>
          </a:stretch>
        </p:blipFill>
        <p:spPr>
          <a:xfrm>
            <a:off x="5958475" y="267700"/>
            <a:ext cx="4762575" cy="2951750"/>
          </a:xfrm>
          <a:prstGeom prst="rect">
            <a:avLst/>
          </a:prstGeom>
          <a:noFill/>
          <a:ln w="9525" cap="flat" cmpd="sng">
            <a:solidFill>
              <a:schemeClr val="dk1"/>
            </a:solidFill>
            <a:prstDash val="solid"/>
            <a:round/>
            <a:headEnd type="none" w="sm" len="sm"/>
            <a:tailEnd type="none" w="sm" len="sm"/>
          </a:ln>
          <a:effectLst>
            <a:outerShdw blurRad="171450" dist="123825" dir="1200000" algn="bl" rotWithShape="0">
              <a:srgbClr val="000000">
                <a:alpha val="50000"/>
              </a:srgbClr>
            </a:outerShdw>
          </a:effectLst>
        </p:spPr>
      </p:pic>
      <p:pic>
        <p:nvPicPr>
          <p:cNvPr id="603" name="Google Shape;603;gcff16bffc4_0_100"/>
          <p:cNvPicPr preferRelativeResize="0"/>
          <p:nvPr/>
        </p:nvPicPr>
        <p:blipFill>
          <a:blip r:embed="rId5">
            <a:alphaModFix/>
          </a:blip>
          <a:stretch>
            <a:fillRect/>
          </a:stretch>
        </p:blipFill>
        <p:spPr>
          <a:xfrm>
            <a:off x="6804300" y="3577375"/>
            <a:ext cx="4762575" cy="3120125"/>
          </a:xfrm>
          <a:prstGeom prst="rect">
            <a:avLst/>
          </a:prstGeom>
          <a:noFill/>
          <a:ln w="9525" cap="flat" cmpd="sng">
            <a:solidFill>
              <a:schemeClr val="dk1"/>
            </a:solidFill>
            <a:prstDash val="solid"/>
            <a:round/>
            <a:headEnd type="none" w="sm" len="sm"/>
            <a:tailEnd type="none" w="sm" len="sm"/>
          </a:ln>
          <a:effectLst>
            <a:outerShdw blurRad="171450" dist="114300" dir="1200000" algn="bl" rotWithShape="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4"/>
        <p:cNvGrpSpPr/>
        <p:nvPr/>
      </p:nvGrpSpPr>
      <p:grpSpPr>
        <a:xfrm>
          <a:off x="0" y="0"/>
          <a:ext cx="0" cy="0"/>
          <a:chOff x="0" y="0"/>
          <a:chExt cx="0" cy="0"/>
        </a:xfrm>
      </p:grpSpPr>
      <p:sp>
        <p:nvSpPr>
          <p:cNvPr id="575" name="Google Shape;575;gcff16bffc4_0_100" descr="&quot;&quot;"/>
          <p:cNvSpPr/>
          <p:nvPr/>
        </p:nvSpPr>
        <p:spPr>
          <a:xfrm>
            <a:off x="606425" y="0"/>
            <a:ext cx="50388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6" name="Google Shape;576;gcff16bffc4_0_100"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7" name="Google Shape;577;gcff16bffc4_0_100"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579" name="Google Shape;579;gcff16bffc4_0_100" descr="Stevens Institute of Technology Careers &amp; Jobs - Zippia"/>
          <p:cNvPicPr preferRelativeResize="0"/>
          <p:nvPr/>
        </p:nvPicPr>
        <p:blipFill rotWithShape="1">
          <a:blip r:embed="rId3">
            <a:alphaModFix/>
          </a:blip>
          <a:srcRect/>
          <a:stretch/>
        </p:blipFill>
        <p:spPr>
          <a:xfrm>
            <a:off x="601662" y="5894387"/>
            <a:ext cx="2268538" cy="963612"/>
          </a:xfrm>
          <a:prstGeom prst="rect">
            <a:avLst/>
          </a:prstGeom>
          <a:noFill/>
          <a:ln>
            <a:noFill/>
          </a:ln>
        </p:spPr>
      </p:pic>
      <p:grpSp>
        <p:nvGrpSpPr>
          <p:cNvPr id="581" name="Google Shape;581;gcff16bffc4_0_100" descr="&quot;&quot;"/>
          <p:cNvGrpSpPr/>
          <p:nvPr/>
        </p:nvGrpSpPr>
        <p:grpSpPr>
          <a:xfrm>
            <a:off x="1188905" y="73024"/>
            <a:ext cx="1177882" cy="233222"/>
            <a:chOff x="7763256" y="73152"/>
            <a:chExt cx="1178943" cy="232826"/>
          </a:xfrm>
        </p:grpSpPr>
        <p:sp>
          <p:nvSpPr>
            <p:cNvPr id="582" name="Google Shape;582;gcff16bffc4_0_100"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3" name="Google Shape;583;gcff16bffc4_0_100"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4" name="Google Shape;584;gcff16bffc4_0_100"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5" name="Google Shape;585;gcff16bffc4_0_100"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6" name="Google Shape;586;gcff16bffc4_0_100"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7" name="Google Shape;587;gcff16bffc4_0_100"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8" name="Google Shape;588;gcff16bffc4_0_100"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9" name="Google Shape;589;gcff16bffc4_0_100"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0" name="Google Shape;590;gcff16bffc4_0_100"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1" name="Google Shape;591;gcff16bffc4_0_100"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2" name="Google Shape;592;gcff16bffc4_0_100"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3" name="Google Shape;593;gcff16bffc4_0_100"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4" name="Google Shape;594;gcff16bffc4_0_100"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5" name="Google Shape;595;gcff16bffc4_0_100"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6" name="Google Shape;596;gcff16bffc4_0_100"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7" name="Google Shape;597;gcff16bffc4_0_100"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8" name="Google Shape;598;gcff16bffc4_0_100"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9" name="Google Shape;599;gcff16bffc4_0_100"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0" name="Google Shape;600;gcff16bffc4_0_100"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1" name="Google Shape;601;gcff16bffc4_0_100"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31" name="Picture 2">
            <a:extLst>
              <a:ext uri="{FF2B5EF4-FFF2-40B4-BE49-F238E27FC236}">
                <a16:creationId xmlns:a16="http://schemas.microsoft.com/office/drawing/2014/main" id="{C40005DC-C4D4-492C-B4EC-58AF3BA4A9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25" y="1005196"/>
            <a:ext cx="5886450" cy="42576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3" name="Google Shape;578;gcff16bffc4_0_100">
            <a:extLst>
              <a:ext uri="{FF2B5EF4-FFF2-40B4-BE49-F238E27FC236}">
                <a16:creationId xmlns:a16="http://schemas.microsoft.com/office/drawing/2014/main" id="{4047A0DB-7D56-47D6-935C-737C4FFE824D}"/>
              </a:ext>
            </a:extLst>
          </p:cNvPr>
          <p:cNvSpPr txBox="1"/>
          <p:nvPr/>
        </p:nvSpPr>
        <p:spPr>
          <a:xfrm>
            <a:off x="540550" y="639750"/>
            <a:ext cx="5038800" cy="2351100"/>
          </a:xfrm>
          <a:prstGeom prst="rect">
            <a:avLst/>
          </a:prstGeom>
          <a:noFill/>
          <a:ln>
            <a:noFill/>
          </a:ln>
        </p:spPr>
        <p:txBody>
          <a:bodyPr spcFirstLastPara="1" wrap="square" lIns="91425" tIns="45700" rIns="91425" bIns="45700" anchor="b" anchorCtr="0">
            <a:noAutofit/>
          </a:bodyPr>
          <a:lstStyle/>
          <a:p>
            <a:pPr marL="0" lvl="0" indent="0" algn="just" rtl="0">
              <a:lnSpc>
                <a:spcPct val="138000"/>
              </a:lnSpc>
              <a:spcBef>
                <a:spcPts val="1800"/>
              </a:spcBef>
              <a:spcAft>
                <a:spcPts val="0"/>
              </a:spcAft>
              <a:buNone/>
            </a:pPr>
            <a:r>
              <a:rPr lang="en-US" sz="1800" b="1" dirty="0">
                <a:solidFill>
                  <a:schemeClr val="dk1"/>
                </a:solidFill>
                <a:latin typeface="Times New Roman"/>
                <a:ea typeface="Times New Roman"/>
                <a:cs typeface="Times New Roman"/>
                <a:sym typeface="Times New Roman"/>
              </a:rPr>
              <a:t>Autoencoder</a:t>
            </a:r>
            <a:endParaRPr lang="en-US" sz="2000" b="1" dirty="0">
              <a:solidFill>
                <a:schemeClr val="dk1"/>
              </a:solidFill>
              <a:latin typeface="Times New Roman"/>
              <a:ea typeface="Times New Roman"/>
              <a:cs typeface="Times New Roman"/>
              <a:sym typeface="Times New Roman"/>
            </a:endParaRPr>
          </a:p>
          <a:p>
            <a:pPr marL="457200" lvl="0" indent="-330200" algn="just" rtl="0">
              <a:lnSpc>
                <a:spcPct val="115000"/>
              </a:lnSpc>
              <a:spcBef>
                <a:spcPts val="1000"/>
              </a:spcBef>
              <a:spcAft>
                <a:spcPts val="0"/>
              </a:spcAft>
              <a:buClr>
                <a:srgbClr val="2D3B45"/>
              </a:buClr>
              <a:buSzPts val="1600"/>
              <a:buFont typeface="Times New Roman"/>
              <a:buChar char="●"/>
            </a:pPr>
            <a:r>
              <a:rPr lang="en-US" dirty="0">
                <a:solidFill>
                  <a:srgbClr val="2D3B45"/>
                </a:solidFill>
                <a:latin typeface="Times New Roman"/>
                <a:ea typeface="Times New Roman"/>
                <a:cs typeface="Times New Roman"/>
                <a:sym typeface="Times New Roman"/>
              </a:rPr>
              <a:t>An autoencoder is a type of artificial neural network used to learn efficient coding of unlabeled data. The encoding is validated and refined by attempting to regenerate the input from the encoding. The autoencoder learns a representation (encoding) for a set of data, typically for dimensionality reduction, by training the network to ignore insignificant data (noise).</a:t>
            </a:r>
          </a:p>
        </p:txBody>
      </p:sp>
    </p:spTree>
    <p:extLst>
      <p:ext uri="{BB962C8B-B14F-4D97-AF65-F5344CB8AC3E}">
        <p14:creationId xmlns:p14="http://schemas.microsoft.com/office/powerpoint/2010/main" val="237334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7"/>
        <p:cNvGrpSpPr/>
        <p:nvPr/>
      </p:nvGrpSpPr>
      <p:grpSpPr>
        <a:xfrm>
          <a:off x="0" y="0"/>
          <a:ext cx="0" cy="0"/>
          <a:chOff x="0" y="0"/>
          <a:chExt cx="0" cy="0"/>
        </a:xfrm>
      </p:grpSpPr>
      <p:sp>
        <p:nvSpPr>
          <p:cNvPr id="608" name="Google Shape;608;p16" descr="&quot;&quot;"/>
          <p:cNvSpPr/>
          <p:nvPr/>
        </p:nvSpPr>
        <p:spPr>
          <a:xfrm>
            <a:off x="0" y="0"/>
            <a:ext cx="36909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9" name="Google Shape;609;p16"/>
          <p:cNvSpPr txBox="1">
            <a:spLocks noGrp="1"/>
          </p:cNvSpPr>
          <p:nvPr>
            <p:ph type="title"/>
          </p:nvPr>
        </p:nvSpPr>
        <p:spPr>
          <a:xfrm>
            <a:off x="760400" y="2719075"/>
            <a:ext cx="2379900" cy="1359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4000" b="1">
                <a:latin typeface="Times New Roman"/>
                <a:ea typeface="Times New Roman"/>
                <a:cs typeface="Times New Roman"/>
                <a:sym typeface="Times New Roman"/>
              </a:rPr>
              <a:t>Analysis</a:t>
            </a:r>
            <a:endParaRPr sz="4000" b="1">
              <a:latin typeface="Times New Roman"/>
              <a:ea typeface="Times New Roman"/>
              <a:cs typeface="Times New Roman"/>
              <a:sym typeface="Times New Roman"/>
            </a:endParaRPr>
          </a:p>
        </p:txBody>
      </p:sp>
      <p:sp>
        <p:nvSpPr>
          <p:cNvPr id="610" name="Google Shape;610;p16" descr="&quot;&quot;"/>
          <p:cNvSpPr/>
          <p:nvPr/>
        </p:nvSpPr>
        <p:spPr>
          <a:xfrm>
            <a:off x="0" y="0"/>
            <a:ext cx="606425" cy="3233737"/>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611" name="Google Shape;611;p16" descr="&quot;&quot;"/>
          <p:cNvGrpSpPr/>
          <p:nvPr/>
        </p:nvGrpSpPr>
        <p:grpSpPr>
          <a:xfrm>
            <a:off x="1189037" y="73025"/>
            <a:ext cx="1177925" cy="233362"/>
            <a:chOff x="7763256" y="73152"/>
            <a:chExt cx="1178966" cy="232963"/>
          </a:xfrm>
        </p:grpSpPr>
        <p:sp>
          <p:nvSpPr>
            <p:cNvPr id="612" name="Google Shape;612;p16" descr="&quot;&quot;"/>
            <p:cNvSpPr/>
            <p:nvPr/>
          </p:nvSpPr>
          <p:spPr>
            <a:xfrm>
              <a:off x="8263760"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3" name="Google Shape;613;p16" descr="&quot;&quot;"/>
            <p:cNvSpPr/>
            <p:nvPr/>
          </p:nvSpPr>
          <p:spPr>
            <a:xfrm>
              <a:off x="8263760"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4" name="Google Shape;614;p16" descr="&quot;&quot;"/>
            <p:cNvSpPr/>
            <p:nvPr/>
          </p:nvSpPr>
          <p:spPr>
            <a:xfrm>
              <a:off x="8138237"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5" name="Google Shape;615;p16" descr="&quot;&quot;"/>
            <p:cNvSpPr/>
            <p:nvPr/>
          </p:nvSpPr>
          <p:spPr>
            <a:xfrm>
              <a:off x="8138237"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6" name="Google Shape;616;p16" descr="&quot;&quot;"/>
            <p:cNvSpPr/>
            <p:nvPr/>
          </p:nvSpPr>
          <p:spPr>
            <a:xfrm>
              <a:off x="8012713" y="73152"/>
              <a:ext cx="55612"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7" name="Google Shape;617;p16" descr="&quot;&quot;"/>
            <p:cNvSpPr/>
            <p:nvPr/>
          </p:nvSpPr>
          <p:spPr>
            <a:xfrm>
              <a:off x="8012713" y="247478"/>
              <a:ext cx="55612"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8" name="Google Shape;618;p16" descr="&quot;&quot;"/>
            <p:cNvSpPr/>
            <p:nvPr/>
          </p:nvSpPr>
          <p:spPr>
            <a:xfrm>
              <a:off x="7888779"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9" name="Google Shape;619;p16" descr="&quot;&quot;"/>
            <p:cNvSpPr/>
            <p:nvPr/>
          </p:nvSpPr>
          <p:spPr>
            <a:xfrm>
              <a:off x="7888779"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0" name="Google Shape;620;p16" descr="&quot;&quot;"/>
            <p:cNvSpPr/>
            <p:nvPr/>
          </p:nvSpPr>
          <p:spPr>
            <a:xfrm>
              <a:off x="7763256"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1" name="Google Shape;621;p16" descr="&quot;&quot;"/>
            <p:cNvSpPr/>
            <p:nvPr/>
          </p:nvSpPr>
          <p:spPr>
            <a:xfrm>
              <a:off x="7763256"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2" name="Google Shape;622;p16" descr="&quot;&quot;"/>
            <p:cNvSpPr/>
            <p:nvPr/>
          </p:nvSpPr>
          <p:spPr>
            <a:xfrm>
              <a:off x="8888199"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3" name="Google Shape;623;p16" descr="&quot;&quot;"/>
            <p:cNvSpPr/>
            <p:nvPr/>
          </p:nvSpPr>
          <p:spPr>
            <a:xfrm>
              <a:off x="8888199"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4" name="Google Shape;624;p16" descr="&quot;&quot;"/>
            <p:cNvSpPr/>
            <p:nvPr/>
          </p:nvSpPr>
          <p:spPr>
            <a:xfrm>
              <a:off x="8762675"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5" name="Google Shape;625;p16" descr="&quot;&quot;"/>
            <p:cNvSpPr/>
            <p:nvPr/>
          </p:nvSpPr>
          <p:spPr>
            <a:xfrm>
              <a:off x="8762675"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6" name="Google Shape;626;p16" descr="&quot;&quot;"/>
            <p:cNvSpPr/>
            <p:nvPr/>
          </p:nvSpPr>
          <p:spPr>
            <a:xfrm>
              <a:off x="8637153" y="73152"/>
              <a:ext cx="55611"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7" name="Google Shape;627;p16" descr="&quot;&quot;"/>
            <p:cNvSpPr/>
            <p:nvPr/>
          </p:nvSpPr>
          <p:spPr>
            <a:xfrm>
              <a:off x="8637153" y="247478"/>
              <a:ext cx="55611"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8" name="Google Shape;628;p16" descr="&quot;&quot;"/>
            <p:cNvSpPr/>
            <p:nvPr/>
          </p:nvSpPr>
          <p:spPr>
            <a:xfrm>
              <a:off x="8513218"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9" name="Google Shape;629;p16" descr="&quot;&quot;"/>
            <p:cNvSpPr/>
            <p:nvPr/>
          </p:nvSpPr>
          <p:spPr>
            <a:xfrm>
              <a:off x="8513218"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30" name="Google Shape;630;p16" descr="&quot;&quot;"/>
            <p:cNvSpPr/>
            <p:nvPr/>
          </p:nvSpPr>
          <p:spPr>
            <a:xfrm>
              <a:off x="8387694"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31" name="Google Shape;631;p16" descr="&quot;&quot;"/>
            <p:cNvSpPr/>
            <p:nvPr/>
          </p:nvSpPr>
          <p:spPr>
            <a:xfrm>
              <a:off x="8387694"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632" name="Google Shape;632;p16" descr="&quot;&quot;"/>
          <p:cNvSpPr/>
          <p:nvPr/>
        </p:nvSpPr>
        <p:spPr>
          <a:xfrm>
            <a:off x="0" y="3233737"/>
            <a:ext cx="606425" cy="36242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633" name="Google Shape;633;p16"/>
          <p:cNvPicPr preferRelativeResize="0"/>
          <p:nvPr/>
        </p:nvPicPr>
        <p:blipFill>
          <a:blip r:embed="rId3">
            <a:alphaModFix/>
          </a:blip>
          <a:stretch>
            <a:fillRect/>
          </a:stretch>
        </p:blipFill>
        <p:spPr>
          <a:xfrm>
            <a:off x="4470725" y="755650"/>
            <a:ext cx="2763475" cy="2514600"/>
          </a:xfrm>
          <a:prstGeom prst="rect">
            <a:avLst/>
          </a:prstGeom>
          <a:noFill/>
          <a:ln>
            <a:noFill/>
          </a:ln>
          <a:effectLst>
            <a:outerShdw blurRad="171450" dist="114300" dir="1200000" algn="bl" rotWithShape="0">
              <a:srgbClr val="000000">
                <a:alpha val="50000"/>
              </a:srgbClr>
            </a:outerShdw>
          </a:effectLst>
        </p:spPr>
      </p:pic>
      <p:pic>
        <p:nvPicPr>
          <p:cNvPr id="634" name="Google Shape;634;p16"/>
          <p:cNvPicPr preferRelativeResize="0"/>
          <p:nvPr/>
        </p:nvPicPr>
        <p:blipFill>
          <a:blip r:embed="rId4">
            <a:alphaModFix/>
          </a:blip>
          <a:stretch>
            <a:fillRect/>
          </a:stretch>
        </p:blipFill>
        <p:spPr>
          <a:xfrm>
            <a:off x="7843800" y="708025"/>
            <a:ext cx="2705100" cy="2562225"/>
          </a:xfrm>
          <a:prstGeom prst="rect">
            <a:avLst/>
          </a:prstGeom>
          <a:noFill/>
          <a:ln>
            <a:noFill/>
          </a:ln>
          <a:effectLst>
            <a:outerShdw blurRad="171450" dist="114300" dir="1200000" algn="bl" rotWithShape="0">
              <a:srgbClr val="000000">
                <a:alpha val="50000"/>
              </a:srgbClr>
            </a:outerShdw>
          </a:effectLst>
        </p:spPr>
      </p:pic>
      <p:sp>
        <p:nvSpPr>
          <p:cNvPr id="635" name="Google Shape;635;p16"/>
          <p:cNvSpPr txBox="1"/>
          <p:nvPr/>
        </p:nvSpPr>
        <p:spPr>
          <a:xfrm>
            <a:off x="6357525" y="14511"/>
            <a:ext cx="3000000" cy="492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800"/>
              </a:spcBef>
              <a:spcAft>
                <a:spcPts val="600"/>
              </a:spcAft>
              <a:buNone/>
            </a:pPr>
            <a:r>
              <a:rPr lang="en-US" sz="2000" b="1" dirty="0">
                <a:solidFill>
                  <a:schemeClr val="dk1"/>
                </a:solidFill>
                <a:latin typeface="Times New Roman"/>
                <a:ea typeface="Times New Roman"/>
                <a:cs typeface="Times New Roman"/>
                <a:sym typeface="Times New Roman"/>
              </a:rPr>
              <a:t>Performance of LSTM</a:t>
            </a:r>
            <a:endParaRPr sz="2000" b="1" dirty="0">
              <a:solidFill>
                <a:schemeClr val="dk1"/>
              </a:solidFill>
              <a:latin typeface="Times New Roman"/>
              <a:ea typeface="Times New Roman"/>
              <a:cs typeface="Times New Roman"/>
              <a:sym typeface="Times New Roman"/>
            </a:endParaRPr>
          </a:p>
        </p:txBody>
      </p:sp>
      <p:sp>
        <p:nvSpPr>
          <p:cNvPr id="636" name="Google Shape;636;p16"/>
          <p:cNvSpPr txBox="1"/>
          <p:nvPr/>
        </p:nvSpPr>
        <p:spPr>
          <a:xfrm>
            <a:off x="5631580" y="3462879"/>
            <a:ext cx="4198200" cy="492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800"/>
              </a:spcBef>
              <a:spcAft>
                <a:spcPts val="600"/>
              </a:spcAft>
              <a:buNone/>
            </a:pPr>
            <a:r>
              <a:rPr lang="en-US" sz="2000" b="1">
                <a:solidFill>
                  <a:schemeClr val="dk1"/>
                </a:solidFill>
                <a:latin typeface="Times New Roman"/>
                <a:ea typeface="Times New Roman"/>
                <a:cs typeface="Times New Roman"/>
                <a:sym typeface="Times New Roman"/>
              </a:rPr>
              <a:t>Performance of Bidirectional LSTM</a:t>
            </a:r>
            <a:endParaRPr sz="2000" b="1">
              <a:solidFill>
                <a:schemeClr val="dk1"/>
              </a:solidFill>
              <a:latin typeface="Times New Roman"/>
              <a:ea typeface="Times New Roman"/>
              <a:cs typeface="Times New Roman"/>
              <a:sym typeface="Times New Roman"/>
            </a:endParaRPr>
          </a:p>
        </p:txBody>
      </p:sp>
      <p:pic>
        <p:nvPicPr>
          <p:cNvPr id="637" name="Google Shape;637;p16"/>
          <p:cNvPicPr preferRelativeResize="0"/>
          <p:nvPr/>
        </p:nvPicPr>
        <p:blipFill>
          <a:blip r:embed="rId5">
            <a:alphaModFix/>
          </a:blip>
          <a:stretch>
            <a:fillRect/>
          </a:stretch>
        </p:blipFill>
        <p:spPr>
          <a:xfrm>
            <a:off x="4712600" y="4138702"/>
            <a:ext cx="2705100" cy="2425573"/>
          </a:xfrm>
          <a:prstGeom prst="rect">
            <a:avLst/>
          </a:prstGeom>
          <a:noFill/>
          <a:ln>
            <a:noFill/>
          </a:ln>
          <a:effectLst>
            <a:outerShdw blurRad="171450" dist="114300" dir="1200000" algn="bl" rotWithShape="0">
              <a:srgbClr val="000000">
                <a:alpha val="50000"/>
              </a:srgbClr>
            </a:outerShdw>
          </a:effectLst>
        </p:spPr>
      </p:pic>
      <p:pic>
        <p:nvPicPr>
          <p:cNvPr id="638" name="Google Shape;638;p16"/>
          <p:cNvPicPr preferRelativeResize="0"/>
          <p:nvPr/>
        </p:nvPicPr>
        <p:blipFill>
          <a:blip r:embed="rId6">
            <a:alphaModFix/>
          </a:blip>
          <a:stretch>
            <a:fillRect/>
          </a:stretch>
        </p:blipFill>
        <p:spPr>
          <a:xfrm>
            <a:off x="7855525" y="4172284"/>
            <a:ext cx="2763475" cy="2391992"/>
          </a:xfrm>
          <a:prstGeom prst="rect">
            <a:avLst/>
          </a:prstGeom>
          <a:noFill/>
          <a:ln>
            <a:noFill/>
          </a:ln>
          <a:effectLst>
            <a:outerShdw blurRad="171450" dist="114300" dir="1200000" algn="bl" rotWithShape="0">
              <a:srgbClr val="000000">
                <a:alpha val="50000"/>
              </a:srgbClr>
            </a:outerShdw>
          </a:effectLst>
        </p:spPr>
      </p:pic>
      <p:cxnSp>
        <p:nvCxnSpPr>
          <p:cNvPr id="639" name="Google Shape;639;p16"/>
          <p:cNvCxnSpPr/>
          <p:nvPr/>
        </p:nvCxnSpPr>
        <p:spPr>
          <a:xfrm rot="10800000" flipH="1">
            <a:off x="3863050" y="3501400"/>
            <a:ext cx="8131200" cy="14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3"/>
        <p:cNvGrpSpPr/>
        <p:nvPr/>
      </p:nvGrpSpPr>
      <p:grpSpPr>
        <a:xfrm>
          <a:off x="0" y="0"/>
          <a:ext cx="0" cy="0"/>
          <a:chOff x="0" y="0"/>
          <a:chExt cx="0" cy="0"/>
        </a:xfrm>
      </p:grpSpPr>
      <p:sp>
        <p:nvSpPr>
          <p:cNvPr id="644" name="Google Shape;644;gcff16bffc4_3_668" descr="&quot;&quot;"/>
          <p:cNvSpPr/>
          <p:nvPr/>
        </p:nvSpPr>
        <p:spPr>
          <a:xfrm>
            <a:off x="0" y="0"/>
            <a:ext cx="36909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45" name="Google Shape;645;gcff16bffc4_3_668"/>
          <p:cNvSpPr txBox="1">
            <a:spLocks noGrp="1"/>
          </p:cNvSpPr>
          <p:nvPr>
            <p:ph type="title"/>
          </p:nvPr>
        </p:nvSpPr>
        <p:spPr>
          <a:xfrm>
            <a:off x="760400" y="2719075"/>
            <a:ext cx="2379900" cy="1359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4000" b="1">
                <a:latin typeface="Times New Roman"/>
                <a:ea typeface="Times New Roman"/>
                <a:cs typeface="Times New Roman"/>
                <a:sym typeface="Times New Roman"/>
              </a:rPr>
              <a:t>Analysis</a:t>
            </a:r>
            <a:endParaRPr sz="4000" b="1">
              <a:latin typeface="Times New Roman"/>
              <a:ea typeface="Times New Roman"/>
              <a:cs typeface="Times New Roman"/>
              <a:sym typeface="Times New Roman"/>
            </a:endParaRPr>
          </a:p>
        </p:txBody>
      </p:sp>
      <p:sp>
        <p:nvSpPr>
          <p:cNvPr id="646" name="Google Shape;646;gcff16bffc4_3_668"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647" name="Google Shape;647;gcff16bffc4_3_668" descr="&quot;&quot;"/>
          <p:cNvGrpSpPr/>
          <p:nvPr/>
        </p:nvGrpSpPr>
        <p:grpSpPr>
          <a:xfrm>
            <a:off x="1188905" y="73024"/>
            <a:ext cx="1177882" cy="233222"/>
            <a:chOff x="7763256" y="73152"/>
            <a:chExt cx="1178943" cy="232826"/>
          </a:xfrm>
        </p:grpSpPr>
        <p:sp>
          <p:nvSpPr>
            <p:cNvPr id="648" name="Google Shape;648;gcff16bffc4_3_668"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49" name="Google Shape;649;gcff16bffc4_3_668"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0" name="Google Shape;650;gcff16bffc4_3_668"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1" name="Google Shape;651;gcff16bffc4_3_668"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2" name="Google Shape;652;gcff16bffc4_3_668"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3" name="Google Shape;653;gcff16bffc4_3_668"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4" name="Google Shape;654;gcff16bffc4_3_668"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5" name="Google Shape;655;gcff16bffc4_3_668"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6" name="Google Shape;656;gcff16bffc4_3_668"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7" name="Google Shape;657;gcff16bffc4_3_668"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8" name="Google Shape;658;gcff16bffc4_3_668"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59" name="Google Shape;659;gcff16bffc4_3_668"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0" name="Google Shape;660;gcff16bffc4_3_668"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1" name="Google Shape;661;gcff16bffc4_3_668"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2" name="Google Shape;662;gcff16bffc4_3_668"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3" name="Google Shape;663;gcff16bffc4_3_668"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4" name="Google Shape;664;gcff16bffc4_3_668"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5" name="Google Shape;665;gcff16bffc4_3_668"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6" name="Google Shape;666;gcff16bffc4_3_668"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7" name="Google Shape;667;gcff16bffc4_3_668"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668" name="Google Shape;668;gcff16bffc4_3_668"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cxnSp>
        <p:nvCxnSpPr>
          <p:cNvPr id="669" name="Google Shape;669;gcff16bffc4_3_668"/>
          <p:cNvCxnSpPr/>
          <p:nvPr/>
        </p:nvCxnSpPr>
        <p:spPr>
          <a:xfrm rot="10800000" flipH="1">
            <a:off x="3863050" y="3501400"/>
            <a:ext cx="8131200" cy="14400"/>
          </a:xfrm>
          <a:prstGeom prst="straightConnector1">
            <a:avLst/>
          </a:prstGeom>
          <a:noFill/>
          <a:ln w="9525" cap="flat" cmpd="sng">
            <a:solidFill>
              <a:schemeClr val="dk1"/>
            </a:solidFill>
            <a:prstDash val="solid"/>
            <a:round/>
            <a:headEnd type="none" w="med" len="med"/>
            <a:tailEnd type="none" w="med" len="med"/>
          </a:ln>
        </p:spPr>
      </p:cxnSp>
      <p:sp>
        <p:nvSpPr>
          <p:cNvPr id="670" name="Google Shape;670;gcff16bffc4_3_668"/>
          <p:cNvSpPr txBox="1"/>
          <p:nvPr/>
        </p:nvSpPr>
        <p:spPr>
          <a:xfrm>
            <a:off x="6744525" y="-21783"/>
            <a:ext cx="3390000" cy="492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800"/>
              </a:spcBef>
              <a:spcAft>
                <a:spcPts val="1000"/>
              </a:spcAft>
              <a:buNone/>
            </a:pPr>
            <a:r>
              <a:rPr lang="en-US" sz="2000" b="1" dirty="0">
                <a:solidFill>
                  <a:schemeClr val="dk1"/>
                </a:solidFill>
                <a:latin typeface="Times New Roman"/>
                <a:ea typeface="Times New Roman"/>
                <a:cs typeface="Times New Roman"/>
                <a:sym typeface="Times New Roman"/>
              </a:rPr>
              <a:t>Performance of CNN</a:t>
            </a:r>
            <a:endParaRPr sz="2000" b="1" dirty="0">
              <a:solidFill>
                <a:schemeClr val="dk1"/>
              </a:solidFill>
              <a:latin typeface="Times New Roman"/>
              <a:ea typeface="Times New Roman"/>
              <a:cs typeface="Times New Roman"/>
              <a:sym typeface="Times New Roman"/>
            </a:endParaRPr>
          </a:p>
        </p:txBody>
      </p:sp>
      <p:pic>
        <p:nvPicPr>
          <p:cNvPr id="671" name="Google Shape;671;gcff16bffc4_3_668"/>
          <p:cNvPicPr preferRelativeResize="0"/>
          <p:nvPr/>
        </p:nvPicPr>
        <p:blipFill>
          <a:blip r:embed="rId3">
            <a:alphaModFix/>
          </a:blip>
          <a:stretch>
            <a:fillRect/>
          </a:stretch>
        </p:blipFill>
        <p:spPr>
          <a:xfrm>
            <a:off x="4861713" y="674588"/>
            <a:ext cx="2905125" cy="2524125"/>
          </a:xfrm>
          <a:prstGeom prst="rect">
            <a:avLst/>
          </a:prstGeom>
          <a:noFill/>
          <a:ln>
            <a:noFill/>
          </a:ln>
          <a:effectLst>
            <a:outerShdw blurRad="171450" dist="114300" dir="1200000" algn="bl" rotWithShape="0">
              <a:srgbClr val="000000">
                <a:alpha val="50000"/>
              </a:srgbClr>
            </a:outerShdw>
          </a:effectLst>
        </p:spPr>
      </p:pic>
      <p:pic>
        <p:nvPicPr>
          <p:cNvPr id="672" name="Google Shape;672;gcff16bffc4_3_668"/>
          <p:cNvPicPr preferRelativeResize="0"/>
          <p:nvPr/>
        </p:nvPicPr>
        <p:blipFill>
          <a:blip r:embed="rId4">
            <a:alphaModFix/>
          </a:blip>
          <a:stretch>
            <a:fillRect/>
          </a:stretch>
        </p:blipFill>
        <p:spPr>
          <a:xfrm>
            <a:off x="8224050" y="669825"/>
            <a:ext cx="2857500" cy="2533650"/>
          </a:xfrm>
          <a:prstGeom prst="rect">
            <a:avLst/>
          </a:prstGeom>
          <a:noFill/>
          <a:ln>
            <a:noFill/>
          </a:ln>
          <a:effectLst>
            <a:outerShdw blurRad="171450" dist="114300" dir="1200000" algn="bl" rotWithShape="0">
              <a:srgbClr val="000000">
                <a:alpha val="50000"/>
              </a:srgbClr>
            </a:outerShdw>
          </a:effectLst>
        </p:spPr>
      </p:pic>
      <p:pic>
        <p:nvPicPr>
          <p:cNvPr id="673" name="Google Shape;673;gcff16bffc4_3_668"/>
          <p:cNvPicPr preferRelativeResize="0"/>
          <p:nvPr/>
        </p:nvPicPr>
        <p:blipFill>
          <a:blip r:embed="rId5">
            <a:alphaModFix/>
          </a:blip>
          <a:stretch>
            <a:fillRect/>
          </a:stretch>
        </p:blipFill>
        <p:spPr>
          <a:xfrm>
            <a:off x="4910100" y="3973000"/>
            <a:ext cx="2895600" cy="2543175"/>
          </a:xfrm>
          <a:prstGeom prst="rect">
            <a:avLst/>
          </a:prstGeom>
          <a:noFill/>
          <a:ln>
            <a:noFill/>
          </a:ln>
          <a:effectLst>
            <a:outerShdw blurRad="171450" dist="104775" dir="1200000" algn="bl" rotWithShape="0">
              <a:srgbClr val="000000">
                <a:alpha val="50000"/>
              </a:srgbClr>
            </a:outerShdw>
          </a:effectLst>
        </p:spPr>
      </p:pic>
      <p:pic>
        <p:nvPicPr>
          <p:cNvPr id="674" name="Google Shape;674;gcff16bffc4_3_668"/>
          <p:cNvPicPr preferRelativeResize="0"/>
          <p:nvPr/>
        </p:nvPicPr>
        <p:blipFill>
          <a:blip r:embed="rId6">
            <a:alphaModFix/>
          </a:blip>
          <a:stretch>
            <a:fillRect/>
          </a:stretch>
        </p:blipFill>
        <p:spPr>
          <a:xfrm>
            <a:off x="8087300" y="3982525"/>
            <a:ext cx="2895600" cy="2566329"/>
          </a:xfrm>
          <a:prstGeom prst="rect">
            <a:avLst/>
          </a:prstGeom>
          <a:noFill/>
          <a:ln>
            <a:noFill/>
          </a:ln>
          <a:effectLst>
            <a:outerShdw blurRad="171450" dist="114300" dir="1200000" algn="bl" rotWithShape="0">
              <a:srgbClr val="000000">
                <a:alpha val="50000"/>
              </a:srgbClr>
            </a:outerShdw>
          </a:effectLst>
        </p:spPr>
      </p:pic>
      <p:sp>
        <p:nvSpPr>
          <p:cNvPr id="675" name="Google Shape;675;gcff16bffc4_3_668"/>
          <p:cNvSpPr txBox="1"/>
          <p:nvPr/>
        </p:nvSpPr>
        <p:spPr>
          <a:xfrm>
            <a:off x="5469050" y="3539950"/>
            <a:ext cx="5584500" cy="492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Performance of CNN with Bidirectional LSTM</a:t>
            </a:r>
            <a:endParaRPr sz="20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2" descr="&quot;&quot;"/>
          <p:cNvSpPr/>
          <p:nvPr/>
        </p:nvSpPr>
        <p:spPr>
          <a:xfrm>
            <a:off x="0" y="0"/>
            <a:ext cx="12188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2" descr="&quot;&quot;"/>
          <p:cNvSpPr/>
          <p:nvPr/>
        </p:nvSpPr>
        <p:spPr>
          <a:xfrm>
            <a:off x="0" y="0"/>
            <a:ext cx="6599237" cy="3233737"/>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2"/>
          <p:cNvSpPr txBox="1">
            <a:spLocks noGrp="1"/>
          </p:cNvSpPr>
          <p:nvPr>
            <p:ph type="title"/>
          </p:nvPr>
        </p:nvSpPr>
        <p:spPr>
          <a:xfrm>
            <a:off x="633412" y="984250"/>
            <a:ext cx="5064000" cy="22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latin typeface="Times New Roman"/>
                <a:ea typeface="Times New Roman"/>
                <a:cs typeface="Times New Roman"/>
                <a:sym typeface="Times New Roman"/>
              </a:rPr>
              <a:t>Research Problem</a:t>
            </a:r>
            <a:endParaRPr sz="4000">
              <a:latin typeface="Times New Roman"/>
              <a:ea typeface="Times New Roman"/>
              <a:cs typeface="Times New Roman"/>
              <a:sym typeface="Times New Roman"/>
            </a:endParaRPr>
          </a:p>
        </p:txBody>
      </p:sp>
      <p:sp>
        <p:nvSpPr>
          <p:cNvPr id="121" name="Google Shape;121;p2" descr="&quot;&quot;"/>
          <p:cNvSpPr/>
          <p:nvPr/>
        </p:nvSpPr>
        <p:spPr>
          <a:xfrm>
            <a:off x="0" y="0"/>
            <a:ext cx="606425" cy="3233737"/>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122" name="Google Shape;122;p2" descr="&quot;&quot;"/>
          <p:cNvGrpSpPr/>
          <p:nvPr/>
        </p:nvGrpSpPr>
        <p:grpSpPr>
          <a:xfrm>
            <a:off x="1189037" y="73025"/>
            <a:ext cx="1177925" cy="233362"/>
            <a:chOff x="7763256" y="73152"/>
            <a:chExt cx="1178966" cy="232963"/>
          </a:xfrm>
        </p:grpSpPr>
        <p:sp>
          <p:nvSpPr>
            <p:cNvPr id="123" name="Google Shape;123;p2" descr="&quot;&quot;"/>
            <p:cNvSpPr/>
            <p:nvPr/>
          </p:nvSpPr>
          <p:spPr>
            <a:xfrm>
              <a:off x="8263760"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2" descr="&quot;&quot;"/>
            <p:cNvSpPr/>
            <p:nvPr/>
          </p:nvSpPr>
          <p:spPr>
            <a:xfrm>
              <a:off x="8263760"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2" descr="&quot;&quot;"/>
            <p:cNvSpPr/>
            <p:nvPr/>
          </p:nvSpPr>
          <p:spPr>
            <a:xfrm>
              <a:off x="8138237"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2" descr="&quot;&quot;"/>
            <p:cNvSpPr/>
            <p:nvPr/>
          </p:nvSpPr>
          <p:spPr>
            <a:xfrm>
              <a:off x="8138237"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2" descr="&quot;&quot;"/>
            <p:cNvSpPr/>
            <p:nvPr/>
          </p:nvSpPr>
          <p:spPr>
            <a:xfrm>
              <a:off x="8012713" y="73152"/>
              <a:ext cx="55612"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2" descr="&quot;&quot;"/>
            <p:cNvSpPr/>
            <p:nvPr/>
          </p:nvSpPr>
          <p:spPr>
            <a:xfrm>
              <a:off x="8012713" y="247478"/>
              <a:ext cx="55612"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2" descr="&quot;&quot;"/>
            <p:cNvSpPr/>
            <p:nvPr/>
          </p:nvSpPr>
          <p:spPr>
            <a:xfrm>
              <a:off x="7888779"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2" descr="&quot;&quot;"/>
            <p:cNvSpPr/>
            <p:nvPr/>
          </p:nvSpPr>
          <p:spPr>
            <a:xfrm>
              <a:off x="7888779"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2" descr="&quot;&quot;"/>
            <p:cNvSpPr/>
            <p:nvPr/>
          </p:nvSpPr>
          <p:spPr>
            <a:xfrm>
              <a:off x="7763256"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2" name="Google Shape;132;p2" descr="&quot;&quot;"/>
            <p:cNvSpPr/>
            <p:nvPr/>
          </p:nvSpPr>
          <p:spPr>
            <a:xfrm>
              <a:off x="7763256"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2" descr="&quot;&quot;"/>
            <p:cNvSpPr/>
            <p:nvPr/>
          </p:nvSpPr>
          <p:spPr>
            <a:xfrm>
              <a:off x="8888199"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2" descr="&quot;&quot;"/>
            <p:cNvSpPr/>
            <p:nvPr/>
          </p:nvSpPr>
          <p:spPr>
            <a:xfrm>
              <a:off x="8888199"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2" descr="&quot;&quot;"/>
            <p:cNvSpPr/>
            <p:nvPr/>
          </p:nvSpPr>
          <p:spPr>
            <a:xfrm>
              <a:off x="8762675"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6" name="Google Shape;136;p2" descr="&quot;&quot;"/>
            <p:cNvSpPr/>
            <p:nvPr/>
          </p:nvSpPr>
          <p:spPr>
            <a:xfrm>
              <a:off x="8762675"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7" name="Google Shape;137;p2" descr="&quot;&quot;"/>
            <p:cNvSpPr/>
            <p:nvPr/>
          </p:nvSpPr>
          <p:spPr>
            <a:xfrm>
              <a:off x="8637153" y="73152"/>
              <a:ext cx="55611"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8" name="Google Shape;138;p2" descr="&quot;&quot;"/>
            <p:cNvSpPr/>
            <p:nvPr/>
          </p:nvSpPr>
          <p:spPr>
            <a:xfrm>
              <a:off x="8637153" y="247478"/>
              <a:ext cx="55611"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9" name="Google Shape;139;p2" descr="&quot;&quot;"/>
            <p:cNvSpPr/>
            <p:nvPr/>
          </p:nvSpPr>
          <p:spPr>
            <a:xfrm>
              <a:off x="8513218"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0" name="Google Shape;140;p2" descr="&quot;&quot;"/>
            <p:cNvSpPr/>
            <p:nvPr/>
          </p:nvSpPr>
          <p:spPr>
            <a:xfrm>
              <a:off x="8513218"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1" name="Google Shape;141;p2" descr="&quot;&quot;"/>
            <p:cNvSpPr/>
            <p:nvPr/>
          </p:nvSpPr>
          <p:spPr>
            <a:xfrm>
              <a:off x="8387694"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2" descr="&quot;&quot;"/>
            <p:cNvSpPr/>
            <p:nvPr/>
          </p:nvSpPr>
          <p:spPr>
            <a:xfrm>
              <a:off x="8387694"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143" name="Google Shape;143;p2" descr="Stevens Institute of Technology Careers &amp; Jobs - Zippia"/>
          <p:cNvPicPr preferRelativeResize="0"/>
          <p:nvPr/>
        </p:nvPicPr>
        <p:blipFill rotWithShape="1">
          <a:blip r:embed="rId3">
            <a:alphaModFix/>
          </a:blip>
          <a:srcRect/>
          <a:stretch/>
        </p:blipFill>
        <p:spPr>
          <a:xfrm>
            <a:off x="6931025" y="601662"/>
            <a:ext cx="4937125" cy="2098675"/>
          </a:xfrm>
          <a:prstGeom prst="rect">
            <a:avLst/>
          </a:prstGeom>
          <a:noFill/>
          <a:ln>
            <a:noFill/>
          </a:ln>
        </p:spPr>
      </p:pic>
      <p:sp>
        <p:nvSpPr>
          <p:cNvPr id="144" name="Google Shape;144;p2" descr="&quot;&quot;"/>
          <p:cNvSpPr/>
          <p:nvPr/>
        </p:nvSpPr>
        <p:spPr>
          <a:xfrm>
            <a:off x="0" y="3233737"/>
            <a:ext cx="606425" cy="36242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2"/>
          <p:cNvSpPr txBox="1">
            <a:spLocks noGrp="1"/>
          </p:cNvSpPr>
          <p:nvPr>
            <p:ph type="body" idx="1"/>
          </p:nvPr>
        </p:nvSpPr>
        <p:spPr>
          <a:xfrm>
            <a:off x="1166812" y="3228975"/>
            <a:ext cx="10350500" cy="3025775"/>
          </a:xfrm>
          <a:prstGeom prst="rect">
            <a:avLst/>
          </a:prstGeom>
          <a:noFill/>
          <a:ln>
            <a:noFill/>
          </a:ln>
        </p:spPr>
        <p:txBody>
          <a:bodyPr spcFirstLastPara="1" wrap="square" lIns="91425" tIns="45700" rIns="91425" bIns="45700" anchor="ctr" anchorCtr="0">
            <a:noAutofit/>
          </a:bodyPr>
          <a:lstStyle/>
          <a:p>
            <a:pPr marL="228600" marR="0" lvl="0" indent="-95250" algn="l" rtl="0">
              <a:lnSpc>
                <a:spcPct val="90000"/>
              </a:lnSpc>
              <a:spcBef>
                <a:spcPts val="0"/>
              </a:spcBef>
              <a:spcAft>
                <a:spcPts val="0"/>
              </a:spcAft>
              <a:buClr>
                <a:schemeClr val="dk1"/>
              </a:buClr>
              <a:buSzPts val="2100"/>
              <a:buFont typeface="Arial"/>
              <a:buNone/>
            </a:pPr>
            <a:endParaRPr sz="2000" i="0" u="none" strike="noStrike" cap="none"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000" b="1" dirty="0">
                <a:solidFill>
                  <a:srgbClr val="2D3B45"/>
                </a:solidFill>
                <a:latin typeface="Times New Roman"/>
                <a:ea typeface="Times New Roman"/>
                <a:cs typeface="Times New Roman"/>
                <a:sym typeface="Times New Roman"/>
              </a:rPr>
              <a:t>Insights into the emotional impact of the following six different categories of government policies to combat covid-19</a:t>
            </a:r>
            <a:endParaRPr sz="2000" b="1" dirty="0">
              <a:solidFill>
                <a:srgbClr val="2D3B45"/>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2000" b="1" dirty="0">
              <a:solidFill>
                <a:srgbClr val="2D3B45"/>
              </a:solidFill>
              <a:latin typeface="Times New Roman"/>
              <a:ea typeface="Times New Roman"/>
              <a:cs typeface="Times New Roman"/>
              <a:sym typeface="Times New Roman"/>
            </a:endParaRPr>
          </a:p>
          <a:p>
            <a:pPr marL="457200" lvl="0" indent="-355600" algn="l" rtl="0">
              <a:lnSpc>
                <a:spcPct val="100000"/>
              </a:lnSpc>
              <a:spcBef>
                <a:spcPts val="1000"/>
              </a:spcBef>
              <a:spcAft>
                <a:spcPts val="0"/>
              </a:spcAft>
              <a:buClr>
                <a:srgbClr val="2D3B45"/>
              </a:buClr>
              <a:buSzPts val="2000"/>
              <a:buFont typeface="Times New Roman"/>
              <a:buAutoNum type="arabicPeriod"/>
            </a:pPr>
            <a:r>
              <a:rPr lang="en-US" sz="2000" b="1" dirty="0">
                <a:solidFill>
                  <a:srgbClr val="2D3B45"/>
                </a:solidFill>
                <a:latin typeface="Times New Roman"/>
                <a:ea typeface="Times New Roman"/>
                <a:cs typeface="Times New Roman"/>
                <a:sym typeface="Times New Roman"/>
              </a:rPr>
              <a:t>Mass gathering 					4. 	Mask mandate</a:t>
            </a:r>
            <a:endParaRPr sz="2000" b="1" dirty="0">
              <a:solidFill>
                <a:srgbClr val="2D3B45"/>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2000" b="1" dirty="0">
                <a:solidFill>
                  <a:srgbClr val="2D3B45"/>
                </a:solidFill>
                <a:latin typeface="Times New Roman"/>
                <a:ea typeface="Times New Roman"/>
                <a:cs typeface="Times New Roman"/>
                <a:sym typeface="Times New Roman"/>
              </a:rPr>
              <a:t> 2. 	Health testing					5. 	Business restriction</a:t>
            </a:r>
            <a:endParaRPr sz="2000" b="1" dirty="0">
              <a:solidFill>
                <a:srgbClr val="2D3B45"/>
              </a:solidFill>
              <a:latin typeface="Times New Roman"/>
              <a:ea typeface="Times New Roman"/>
              <a:cs typeface="Times New Roman"/>
              <a:sym typeface="Times New Roman"/>
            </a:endParaRPr>
          </a:p>
          <a:p>
            <a:pPr marL="0" lvl="0" indent="0" algn="l" rtl="0">
              <a:lnSpc>
                <a:spcPct val="100000"/>
              </a:lnSpc>
              <a:spcBef>
                <a:spcPts val="1000"/>
              </a:spcBef>
              <a:spcAft>
                <a:spcPts val="1000"/>
              </a:spcAft>
              <a:buNone/>
            </a:pPr>
            <a:r>
              <a:rPr lang="en-US" sz="2000" b="1" dirty="0">
                <a:solidFill>
                  <a:srgbClr val="2D3B45"/>
                </a:solidFill>
                <a:latin typeface="Times New Roman"/>
                <a:ea typeface="Times New Roman"/>
                <a:cs typeface="Times New Roman"/>
                <a:sym typeface="Times New Roman"/>
              </a:rPr>
              <a:t> 3. 	Lockdown 					6.	Vaccine</a:t>
            </a:r>
            <a:endParaRPr sz="2000" b="1"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0" name="Google Shape;680;gcff16bffc4_0_260" descr="&quot;&quot;"/>
          <p:cNvSpPr/>
          <p:nvPr/>
        </p:nvSpPr>
        <p:spPr>
          <a:xfrm>
            <a:off x="601650" y="0"/>
            <a:ext cx="115386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81" name="Google Shape;681;gcff16bffc4_0_260"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82" name="Google Shape;682;gcff16bffc4_0_260"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683" name="Google Shape;683;gcff16bffc4_0_260" descr="Stevens Institute of Technology Careers &amp; Jobs - Zippia"/>
          <p:cNvPicPr preferRelativeResize="0"/>
          <p:nvPr/>
        </p:nvPicPr>
        <p:blipFill rotWithShape="1">
          <a:blip r:embed="rId3">
            <a:alphaModFix/>
          </a:blip>
          <a:srcRect/>
          <a:stretch/>
        </p:blipFill>
        <p:spPr>
          <a:xfrm>
            <a:off x="601662" y="5894387"/>
            <a:ext cx="2268538" cy="963612"/>
          </a:xfrm>
          <a:prstGeom prst="rect">
            <a:avLst/>
          </a:prstGeom>
          <a:noFill/>
          <a:ln>
            <a:noFill/>
          </a:ln>
        </p:spPr>
      </p:pic>
      <p:grpSp>
        <p:nvGrpSpPr>
          <p:cNvPr id="684" name="Google Shape;684;gcff16bffc4_0_260" descr="&quot;&quot;"/>
          <p:cNvGrpSpPr/>
          <p:nvPr/>
        </p:nvGrpSpPr>
        <p:grpSpPr>
          <a:xfrm>
            <a:off x="1188905" y="73024"/>
            <a:ext cx="1177882" cy="233222"/>
            <a:chOff x="7763256" y="73152"/>
            <a:chExt cx="1178943" cy="232826"/>
          </a:xfrm>
        </p:grpSpPr>
        <p:sp>
          <p:nvSpPr>
            <p:cNvPr id="685" name="Google Shape;685;gcff16bffc4_0_260"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86" name="Google Shape;686;gcff16bffc4_0_260"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87" name="Google Shape;687;gcff16bffc4_0_260"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88" name="Google Shape;688;gcff16bffc4_0_260"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89" name="Google Shape;689;gcff16bffc4_0_260"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0" name="Google Shape;690;gcff16bffc4_0_260"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1" name="Google Shape;691;gcff16bffc4_0_260"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2" name="Google Shape;692;gcff16bffc4_0_260"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3" name="Google Shape;693;gcff16bffc4_0_260"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4" name="Google Shape;694;gcff16bffc4_0_260"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5" name="Google Shape;695;gcff16bffc4_0_260"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6" name="Google Shape;696;gcff16bffc4_0_260"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7" name="Google Shape;697;gcff16bffc4_0_260"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8" name="Google Shape;698;gcff16bffc4_0_260"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99" name="Google Shape;699;gcff16bffc4_0_260"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0" name="Google Shape;700;gcff16bffc4_0_260"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1" name="Google Shape;701;gcff16bffc4_0_260"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2" name="Google Shape;702;gcff16bffc4_0_260"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3" name="Google Shape;703;gcff16bffc4_0_260"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04" name="Google Shape;704;gcff16bffc4_0_260"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705" name="Google Shape;705;gcff16bffc4_0_260"/>
          <p:cNvPicPr preferRelativeResize="0"/>
          <p:nvPr/>
        </p:nvPicPr>
        <p:blipFill>
          <a:blip r:embed="rId4">
            <a:alphaModFix/>
          </a:blip>
          <a:stretch>
            <a:fillRect/>
          </a:stretch>
        </p:blipFill>
        <p:spPr>
          <a:xfrm>
            <a:off x="1406925" y="1401701"/>
            <a:ext cx="4167424" cy="4511325"/>
          </a:xfrm>
          <a:prstGeom prst="rect">
            <a:avLst/>
          </a:prstGeom>
          <a:noFill/>
          <a:ln w="9525" cap="flat" cmpd="sng">
            <a:solidFill>
              <a:schemeClr val="dk1"/>
            </a:solidFill>
            <a:prstDash val="solid"/>
            <a:round/>
            <a:headEnd type="none" w="sm" len="sm"/>
            <a:tailEnd type="none" w="sm" len="sm"/>
          </a:ln>
          <a:effectLst>
            <a:outerShdw blurRad="171450" dist="114300" dir="1200000" algn="bl" rotWithShape="0">
              <a:srgbClr val="000000">
                <a:alpha val="50000"/>
              </a:srgbClr>
            </a:outerShdw>
          </a:effectLst>
        </p:spPr>
      </p:pic>
      <p:pic>
        <p:nvPicPr>
          <p:cNvPr id="706" name="Google Shape;706;gcff16bffc4_0_260"/>
          <p:cNvPicPr preferRelativeResize="0"/>
          <p:nvPr/>
        </p:nvPicPr>
        <p:blipFill>
          <a:blip r:embed="rId5">
            <a:alphaModFix/>
          </a:blip>
          <a:stretch>
            <a:fillRect/>
          </a:stretch>
        </p:blipFill>
        <p:spPr>
          <a:xfrm>
            <a:off x="6771200" y="1399000"/>
            <a:ext cx="4512451" cy="4511325"/>
          </a:xfrm>
          <a:prstGeom prst="rect">
            <a:avLst/>
          </a:prstGeom>
          <a:noFill/>
          <a:ln w="9525" cap="flat" cmpd="sng">
            <a:solidFill>
              <a:schemeClr val="dk1"/>
            </a:solidFill>
            <a:prstDash val="solid"/>
            <a:round/>
            <a:headEnd type="none" w="sm" len="sm"/>
            <a:tailEnd type="none" w="sm" len="sm"/>
          </a:ln>
          <a:effectLst>
            <a:outerShdw blurRad="171450" dist="114300" dir="1200000" algn="bl" rotWithShape="0">
              <a:srgbClr val="000000">
                <a:alpha val="50000"/>
              </a:srgbClr>
            </a:outerShdw>
          </a:effectLst>
        </p:spPr>
      </p:pic>
      <p:sp>
        <p:nvSpPr>
          <p:cNvPr id="707" name="Google Shape;707;gcff16bffc4_0_260"/>
          <p:cNvSpPr txBox="1"/>
          <p:nvPr/>
        </p:nvSpPr>
        <p:spPr>
          <a:xfrm>
            <a:off x="4094700" y="413300"/>
            <a:ext cx="4002600" cy="492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800"/>
              </a:spcBef>
              <a:spcAft>
                <a:spcPts val="1000"/>
              </a:spcAft>
              <a:buNone/>
            </a:pPr>
            <a:r>
              <a:rPr lang="en-US" sz="2000" b="1">
                <a:solidFill>
                  <a:schemeClr val="dk1"/>
                </a:solidFill>
              </a:rPr>
              <a:t>Model predictions of emotions</a:t>
            </a:r>
            <a:endParaRPr sz="2000" b="1">
              <a:solidFill>
                <a:schemeClr val="dk1"/>
              </a:solidFill>
            </a:endParaRPr>
          </a:p>
        </p:txBody>
      </p:sp>
      <p:sp>
        <p:nvSpPr>
          <p:cNvPr id="708" name="Google Shape;708;gcff16bffc4_0_260"/>
          <p:cNvSpPr txBox="1"/>
          <p:nvPr/>
        </p:nvSpPr>
        <p:spPr>
          <a:xfrm>
            <a:off x="1990638" y="827232"/>
            <a:ext cx="3000000" cy="431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800"/>
              </a:spcBef>
              <a:spcAft>
                <a:spcPts val="600"/>
              </a:spcAft>
              <a:buNone/>
            </a:pPr>
            <a:r>
              <a:rPr lang="en-US" sz="1600" b="1" dirty="0">
                <a:solidFill>
                  <a:schemeClr val="dk1"/>
                </a:solidFill>
              </a:rPr>
              <a:t>Performance of LSTM</a:t>
            </a:r>
            <a:endParaRPr sz="1600" b="1" dirty="0">
              <a:solidFill>
                <a:schemeClr val="dk1"/>
              </a:solidFill>
            </a:endParaRPr>
          </a:p>
        </p:txBody>
      </p:sp>
      <p:sp>
        <p:nvSpPr>
          <p:cNvPr id="709" name="Google Shape;709;gcff16bffc4_0_260"/>
          <p:cNvSpPr txBox="1"/>
          <p:nvPr/>
        </p:nvSpPr>
        <p:spPr>
          <a:xfrm>
            <a:off x="7100842" y="797746"/>
            <a:ext cx="4198200" cy="431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800"/>
              </a:spcBef>
              <a:spcAft>
                <a:spcPts val="600"/>
              </a:spcAft>
              <a:buNone/>
            </a:pPr>
            <a:r>
              <a:rPr lang="en-US" sz="1600" b="1">
                <a:solidFill>
                  <a:schemeClr val="dk1"/>
                </a:solidFill>
              </a:rPr>
              <a:t>Performance of Bidirectional LSTM</a:t>
            </a:r>
            <a:endParaRPr sz="1600"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3"/>
        <p:cNvGrpSpPr/>
        <p:nvPr/>
      </p:nvGrpSpPr>
      <p:grpSpPr>
        <a:xfrm>
          <a:off x="0" y="0"/>
          <a:ext cx="0" cy="0"/>
          <a:chOff x="0" y="0"/>
          <a:chExt cx="0" cy="0"/>
        </a:xfrm>
      </p:grpSpPr>
      <p:sp>
        <p:nvSpPr>
          <p:cNvPr id="714" name="Google Shape;714;gcff16bffc4_0_299" descr="&quot;&quot;"/>
          <p:cNvSpPr/>
          <p:nvPr/>
        </p:nvSpPr>
        <p:spPr>
          <a:xfrm>
            <a:off x="601650" y="0"/>
            <a:ext cx="115386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5" name="Google Shape;715;gcff16bffc4_0_299"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16" name="Google Shape;716;gcff16bffc4_0_299"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717" name="Google Shape;717;gcff16bffc4_0_299" descr="Stevens Institute of Technology Careers &amp; Jobs - Zippia"/>
          <p:cNvPicPr preferRelativeResize="0"/>
          <p:nvPr/>
        </p:nvPicPr>
        <p:blipFill rotWithShape="1">
          <a:blip r:embed="rId3">
            <a:alphaModFix/>
          </a:blip>
          <a:srcRect/>
          <a:stretch/>
        </p:blipFill>
        <p:spPr>
          <a:xfrm>
            <a:off x="601662" y="5894387"/>
            <a:ext cx="2268538" cy="963612"/>
          </a:xfrm>
          <a:prstGeom prst="rect">
            <a:avLst/>
          </a:prstGeom>
          <a:noFill/>
          <a:ln>
            <a:noFill/>
          </a:ln>
        </p:spPr>
      </p:pic>
      <p:grpSp>
        <p:nvGrpSpPr>
          <p:cNvPr id="718" name="Google Shape;718;gcff16bffc4_0_299" descr="&quot;&quot;"/>
          <p:cNvGrpSpPr/>
          <p:nvPr/>
        </p:nvGrpSpPr>
        <p:grpSpPr>
          <a:xfrm>
            <a:off x="1188905" y="73024"/>
            <a:ext cx="1177882" cy="233222"/>
            <a:chOff x="7763256" y="73152"/>
            <a:chExt cx="1178943" cy="232826"/>
          </a:xfrm>
        </p:grpSpPr>
        <p:sp>
          <p:nvSpPr>
            <p:cNvPr id="719" name="Google Shape;719;gcff16bffc4_0_299"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0" name="Google Shape;720;gcff16bffc4_0_299"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1" name="Google Shape;721;gcff16bffc4_0_299"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2" name="Google Shape;722;gcff16bffc4_0_299"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3" name="Google Shape;723;gcff16bffc4_0_299"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4" name="Google Shape;724;gcff16bffc4_0_299"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5" name="Google Shape;725;gcff16bffc4_0_299"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6" name="Google Shape;726;gcff16bffc4_0_299"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7" name="Google Shape;727;gcff16bffc4_0_299"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8" name="Google Shape;728;gcff16bffc4_0_299"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9" name="Google Shape;729;gcff16bffc4_0_299"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0" name="Google Shape;730;gcff16bffc4_0_299"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1" name="Google Shape;731;gcff16bffc4_0_299"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2" name="Google Shape;732;gcff16bffc4_0_299"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3" name="Google Shape;733;gcff16bffc4_0_299"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4" name="Google Shape;734;gcff16bffc4_0_299"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5" name="Google Shape;735;gcff16bffc4_0_299"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6" name="Google Shape;736;gcff16bffc4_0_299"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7" name="Google Shape;737;gcff16bffc4_0_299"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8" name="Google Shape;738;gcff16bffc4_0_299"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739" name="Google Shape;739;gcff16bffc4_0_299"/>
          <p:cNvSpPr txBox="1"/>
          <p:nvPr/>
        </p:nvSpPr>
        <p:spPr>
          <a:xfrm>
            <a:off x="4094700" y="413300"/>
            <a:ext cx="4002600" cy="492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800"/>
              </a:spcBef>
              <a:spcAft>
                <a:spcPts val="1000"/>
              </a:spcAft>
              <a:buNone/>
            </a:pPr>
            <a:r>
              <a:rPr lang="en-US" sz="2000" b="1">
                <a:solidFill>
                  <a:schemeClr val="dk1"/>
                </a:solidFill>
              </a:rPr>
              <a:t>Model predictions of emotions</a:t>
            </a:r>
            <a:endParaRPr sz="2000" b="1">
              <a:solidFill>
                <a:schemeClr val="dk1"/>
              </a:solidFill>
            </a:endParaRPr>
          </a:p>
        </p:txBody>
      </p:sp>
      <p:sp>
        <p:nvSpPr>
          <p:cNvPr id="740" name="Google Shape;740;gcff16bffc4_0_299"/>
          <p:cNvSpPr txBox="1"/>
          <p:nvPr/>
        </p:nvSpPr>
        <p:spPr>
          <a:xfrm>
            <a:off x="6426225" y="761269"/>
            <a:ext cx="4700100" cy="431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800"/>
              </a:spcBef>
              <a:spcAft>
                <a:spcPts val="600"/>
              </a:spcAft>
              <a:buNone/>
            </a:pPr>
            <a:r>
              <a:rPr lang="en-US" sz="1600" b="1" dirty="0">
                <a:solidFill>
                  <a:schemeClr val="dk1"/>
                </a:solidFill>
              </a:rPr>
              <a:t>Performance of CNN with Bidirectional LSTM</a:t>
            </a:r>
            <a:endParaRPr sz="1600" b="1" dirty="0">
              <a:solidFill>
                <a:schemeClr val="dk1"/>
              </a:solidFill>
            </a:endParaRPr>
          </a:p>
        </p:txBody>
      </p:sp>
      <p:pic>
        <p:nvPicPr>
          <p:cNvPr id="741" name="Google Shape;741;gcff16bffc4_0_299"/>
          <p:cNvPicPr preferRelativeResize="0"/>
          <p:nvPr/>
        </p:nvPicPr>
        <p:blipFill>
          <a:blip r:embed="rId4">
            <a:alphaModFix/>
          </a:blip>
          <a:stretch>
            <a:fillRect/>
          </a:stretch>
        </p:blipFill>
        <p:spPr>
          <a:xfrm>
            <a:off x="1279400" y="1364625"/>
            <a:ext cx="4263350" cy="4553101"/>
          </a:xfrm>
          <a:prstGeom prst="rect">
            <a:avLst/>
          </a:prstGeom>
          <a:noFill/>
          <a:ln w="9525" cap="flat" cmpd="sng">
            <a:solidFill>
              <a:schemeClr val="dk1"/>
            </a:solidFill>
            <a:prstDash val="solid"/>
            <a:round/>
            <a:headEnd type="none" w="sm" len="sm"/>
            <a:tailEnd type="none" w="sm" len="sm"/>
          </a:ln>
          <a:effectLst>
            <a:outerShdw blurRad="171450" dist="114300" dir="1200000" algn="bl" rotWithShape="0">
              <a:srgbClr val="000000">
                <a:alpha val="50000"/>
              </a:srgbClr>
            </a:outerShdw>
          </a:effectLst>
        </p:spPr>
      </p:pic>
      <p:pic>
        <p:nvPicPr>
          <p:cNvPr id="742" name="Google Shape;742;gcff16bffc4_0_299"/>
          <p:cNvPicPr preferRelativeResize="0"/>
          <p:nvPr/>
        </p:nvPicPr>
        <p:blipFill>
          <a:blip r:embed="rId5">
            <a:alphaModFix/>
          </a:blip>
          <a:stretch>
            <a:fillRect/>
          </a:stretch>
        </p:blipFill>
        <p:spPr>
          <a:xfrm>
            <a:off x="6732250" y="1369350"/>
            <a:ext cx="4162425" cy="4553101"/>
          </a:xfrm>
          <a:prstGeom prst="rect">
            <a:avLst/>
          </a:prstGeom>
          <a:noFill/>
          <a:ln w="9525" cap="flat" cmpd="sng">
            <a:solidFill>
              <a:schemeClr val="dk1"/>
            </a:solidFill>
            <a:prstDash val="solid"/>
            <a:round/>
            <a:headEnd type="none" w="sm" len="sm"/>
            <a:tailEnd type="none" w="sm" len="sm"/>
          </a:ln>
          <a:effectLst>
            <a:outerShdw blurRad="171450" dist="114300" dir="1200000" algn="bl" rotWithShape="0">
              <a:srgbClr val="000000">
                <a:alpha val="50000"/>
              </a:srgbClr>
            </a:outerShdw>
          </a:effectLst>
        </p:spPr>
      </p:pic>
      <p:sp>
        <p:nvSpPr>
          <p:cNvPr id="743" name="Google Shape;743;gcff16bffc4_0_299"/>
          <p:cNvSpPr txBox="1"/>
          <p:nvPr/>
        </p:nvSpPr>
        <p:spPr>
          <a:xfrm>
            <a:off x="2219238" y="778069"/>
            <a:ext cx="3000000" cy="431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800"/>
              </a:spcBef>
              <a:spcAft>
                <a:spcPts val="600"/>
              </a:spcAft>
              <a:buNone/>
            </a:pPr>
            <a:r>
              <a:rPr lang="en-US" sz="1600" b="1" dirty="0">
                <a:solidFill>
                  <a:schemeClr val="dk1"/>
                </a:solidFill>
              </a:rPr>
              <a:t>Performance of CNN</a:t>
            </a:r>
            <a:endParaRPr sz="1600" b="1"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7"/>
        <p:cNvGrpSpPr/>
        <p:nvPr/>
      </p:nvGrpSpPr>
      <p:grpSpPr>
        <a:xfrm>
          <a:off x="0" y="0"/>
          <a:ext cx="0" cy="0"/>
          <a:chOff x="0" y="0"/>
          <a:chExt cx="0" cy="0"/>
        </a:xfrm>
      </p:grpSpPr>
      <p:sp>
        <p:nvSpPr>
          <p:cNvPr id="748" name="Google Shape;748;gcff16bffc4_0_154" descr="&quot;&quot;"/>
          <p:cNvSpPr/>
          <p:nvPr/>
        </p:nvSpPr>
        <p:spPr>
          <a:xfrm>
            <a:off x="601650" y="0"/>
            <a:ext cx="115386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49" name="Google Shape;749;gcff16bffc4_0_154"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0" name="Google Shape;750;gcff16bffc4_0_154"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1" name="Google Shape;751;gcff16bffc4_0_154"/>
          <p:cNvSpPr txBox="1"/>
          <p:nvPr/>
        </p:nvSpPr>
        <p:spPr>
          <a:xfrm>
            <a:off x="690732" y="582450"/>
            <a:ext cx="11212200" cy="2422500"/>
          </a:xfrm>
          <a:prstGeom prst="rect">
            <a:avLst/>
          </a:prstGeom>
          <a:noFill/>
          <a:ln>
            <a:noFill/>
          </a:ln>
        </p:spPr>
        <p:txBody>
          <a:bodyPr spcFirstLastPara="1" wrap="square" lIns="91425" tIns="45700" rIns="91425" bIns="45700" anchor="b" anchorCtr="0">
            <a:noAutofit/>
          </a:bodyPr>
          <a:lstStyle/>
          <a:p>
            <a:pPr marL="0" lvl="0" indent="0" algn="l" rtl="0">
              <a:lnSpc>
                <a:spcPct val="115000"/>
              </a:lnSpc>
              <a:spcBef>
                <a:spcPts val="1800"/>
              </a:spcBef>
              <a:spcAft>
                <a:spcPts val="0"/>
              </a:spcAft>
              <a:buClr>
                <a:schemeClr val="dk1"/>
              </a:buClr>
              <a:buSzPts val="1100"/>
              <a:buFont typeface="Arial"/>
              <a:buNone/>
            </a:pPr>
            <a:r>
              <a:rPr lang="en-US" sz="2000" b="1" dirty="0">
                <a:solidFill>
                  <a:schemeClr val="dk1"/>
                </a:solidFill>
                <a:latin typeface="Times New Roman"/>
                <a:ea typeface="Times New Roman"/>
                <a:cs typeface="Times New Roman"/>
                <a:sym typeface="Times New Roman"/>
              </a:rPr>
              <a:t>Analysis I</a:t>
            </a:r>
            <a:endParaRPr sz="2000" b="1" dirty="0">
              <a:solidFill>
                <a:schemeClr val="dk1"/>
              </a:solidFill>
              <a:latin typeface="Times New Roman"/>
              <a:ea typeface="Times New Roman"/>
              <a:cs typeface="Times New Roman"/>
              <a:sym typeface="Times New Roman"/>
            </a:endParaRPr>
          </a:p>
          <a:p>
            <a:pPr marL="457200" lvl="0" indent="-317500" algn="just" rtl="0">
              <a:lnSpc>
                <a:spcPct val="115000"/>
              </a:lnSpc>
              <a:spcBef>
                <a:spcPts val="600"/>
              </a:spcBef>
              <a:spcAft>
                <a:spcPts val="0"/>
              </a:spcAft>
              <a:buClr>
                <a:srgbClr val="2D3B45"/>
              </a:buClr>
              <a:buSzPts val="1400"/>
              <a:buFont typeface="Times New Roman"/>
              <a:buChar char="●"/>
            </a:pPr>
            <a:r>
              <a:rPr lang="en-US" dirty="0">
                <a:solidFill>
                  <a:srgbClr val="2D3B45"/>
                </a:solidFill>
                <a:latin typeface="Times New Roman"/>
                <a:ea typeface="Times New Roman"/>
                <a:cs typeface="Times New Roman"/>
                <a:sym typeface="Times New Roman"/>
              </a:rPr>
              <a:t>Most dominant emotion expressed by people among all 6 category is </a:t>
            </a:r>
            <a:r>
              <a:rPr lang="en-US" b="1" dirty="0">
                <a:solidFill>
                  <a:srgbClr val="2D3B45"/>
                </a:solidFill>
                <a:latin typeface="Times New Roman"/>
                <a:ea typeface="Times New Roman"/>
                <a:cs typeface="Times New Roman"/>
                <a:sym typeface="Times New Roman"/>
              </a:rPr>
              <a:t>'fear'</a:t>
            </a:r>
            <a:r>
              <a:rPr lang="en-US" dirty="0">
                <a:solidFill>
                  <a:srgbClr val="2D3B45"/>
                </a:solidFill>
                <a:latin typeface="Times New Roman"/>
                <a:ea typeface="Times New Roman"/>
                <a:cs typeface="Times New Roman"/>
                <a:sym typeface="Times New Roman"/>
              </a:rPr>
              <a:t>, followed by </a:t>
            </a:r>
            <a:r>
              <a:rPr lang="en-US" b="1" dirty="0">
                <a:solidFill>
                  <a:srgbClr val="2D3B45"/>
                </a:solidFill>
                <a:latin typeface="Times New Roman"/>
                <a:ea typeface="Times New Roman"/>
                <a:cs typeface="Times New Roman"/>
                <a:sym typeface="Times New Roman"/>
              </a:rPr>
              <a:t>'anger'</a:t>
            </a:r>
            <a:r>
              <a:rPr lang="en-US" dirty="0">
                <a:solidFill>
                  <a:srgbClr val="2D3B45"/>
                </a:solidFill>
                <a:latin typeface="Times New Roman"/>
                <a:ea typeface="Times New Roman"/>
                <a:cs typeface="Times New Roman"/>
                <a:sym typeface="Times New Roman"/>
              </a:rPr>
              <a:t>. </a:t>
            </a:r>
            <a:endParaRPr dirty="0">
              <a:solidFill>
                <a:srgbClr val="2D3B45"/>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D3B45"/>
              </a:buClr>
              <a:buSzPts val="1400"/>
              <a:buFont typeface="Times New Roman"/>
              <a:buChar char="●"/>
            </a:pPr>
            <a:r>
              <a:rPr lang="en-US" dirty="0">
                <a:solidFill>
                  <a:srgbClr val="2D3B45"/>
                </a:solidFill>
                <a:latin typeface="Times New Roman"/>
                <a:ea typeface="Times New Roman"/>
                <a:cs typeface="Times New Roman"/>
                <a:sym typeface="Times New Roman"/>
              </a:rPr>
              <a:t>With regards to the mask mandate, we see that anger is the dominant sentiment among the people of the United States of America followed by happiness. </a:t>
            </a:r>
            <a:endParaRPr dirty="0">
              <a:solidFill>
                <a:srgbClr val="2D3B45"/>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D3B45"/>
              </a:buClr>
              <a:buSzPts val="1400"/>
              <a:buFont typeface="Times New Roman"/>
              <a:buChar char="●"/>
            </a:pPr>
            <a:r>
              <a:rPr lang="en-US" dirty="0">
                <a:solidFill>
                  <a:srgbClr val="2D3B45"/>
                </a:solidFill>
                <a:latin typeface="Times New Roman"/>
                <a:ea typeface="Times New Roman"/>
                <a:cs typeface="Times New Roman"/>
                <a:sym typeface="Times New Roman"/>
              </a:rPr>
              <a:t>Similar patterns of emotions among the people in regard to lockdown and business restrictions. </a:t>
            </a:r>
            <a:endParaRPr dirty="0">
              <a:solidFill>
                <a:srgbClr val="2D3B45"/>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D3B45"/>
              </a:buClr>
              <a:buSzPts val="1400"/>
              <a:buFont typeface="Times New Roman"/>
              <a:buChar char="●"/>
            </a:pPr>
            <a:r>
              <a:rPr lang="en-US" dirty="0">
                <a:solidFill>
                  <a:srgbClr val="2D3B45"/>
                </a:solidFill>
                <a:latin typeface="Times New Roman"/>
                <a:ea typeface="Times New Roman"/>
                <a:cs typeface="Times New Roman"/>
                <a:sym typeface="Times New Roman"/>
              </a:rPr>
              <a:t>More people have expressed anger towards policies related to mass gatherings compared to policies on health testing</a:t>
            </a:r>
            <a:endParaRPr dirty="0">
              <a:solidFill>
                <a:srgbClr val="2D3B45"/>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D3B45"/>
              </a:buClr>
              <a:buSzPts val="1400"/>
              <a:buFont typeface="Times New Roman"/>
              <a:buChar char="●"/>
            </a:pPr>
            <a:r>
              <a:rPr lang="en-US" dirty="0">
                <a:solidFill>
                  <a:srgbClr val="2D3B45"/>
                </a:solidFill>
                <a:latin typeface="Times New Roman"/>
                <a:ea typeface="Times New Roman"/>
                <a:cs typeface="Times New Roman"/>
                <a:sym typeface="Times New Roman"/>
              </a:rPr>
              <a:t>Interesting observation is that </a:t>
            </a:r>
            <a:r>
              <a:rPr lang="en-US" b="1" dirty="0">
                <a:solidFill>
                  <a:srgbClr val="2D3B45"/>
                </a:solidFill>
                <a:latin typeface="Times New Roman"/>
                <a:ea typeface="Times New Roman"/>
                <a:cs typeface="Times New Roman"/>
                <a:sym typeface="Times New Roman"/>
              </a:rPr>
              <a:t>people are more likely to be happy about vaccine policies than any other type of policy</a:t>
            </a:r>
            <a:r>
              <a:rPr lang="en-US" dirty="0">
                <a:solidFill>
                  <a:srgbClr val="2D3B45"/>
                </a:solidFill>
                <a:latin typeface="Times New Roman"/>
                <a:ea typeface="Times New Roman"/>
                <a:cs typeface="Times New Roman"/>
                <a:sym typeface="Times New Roman"/>
              </a:rPr>
              <a:t>. </a:t>
            </a:r>
            <a:endParaRPr dirty="0">
              <a:solidFill>
                <a:srgbClr val="2D3B45"/>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dirty="0">
              <a:solidFill>
                <a:srgbClr val="2D3B45"/>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b="1" dirty="0">
                <a:solidFill>
                  <a:srgbClr val="2D3B45"/>
                </a:solidFill>
                <a:latin typeface="Times New Roman"/>
                <a:ea typeface="Times New Roman"/>
                <a:cs typeface="Times New Roman"/>
                <a:sym typeface="Times New Roman"/>
              </a:rPr>
              <a:t>NOTE:</a:t>
            </a:r>
            <a:r>
              <a:rPr lang="en-US" dirty="0">
                <a:solidFill>
                  <a:srgbClr val="2D3B45"/>
                </a:solidFill>
                <a:latin typeface="Times New Roman"/>
                <a:ea typeface="Times New Roman"/>
                <a:cs typeface="Times New Roman"/>
                <a:sym typeface="Times New Roman"/>
              </a:rPr>
              <a:t> The fact that out of all the 30000 tweets we predicted sentiments on, only a few contained no specific emotion adds validity to our analysis </a:t>
            </a:r>
            <a:endParaRPr sz="4000" b="1" dirty="0">
              <a:solidFill>
                <a:schemeClr val="dk1"/>
              </a:solidFill>
              <a:latin typeface="Times New Roman"/>
              <a:ea typeface="Times New Roman"/>
              <a:cs typeface="Times New Roman"/>
              <a:sym typeface="Times New Roman"/>
            </a:endParaRPr>
          </a:p>
        </p:txBody>
      </p:sp>
      <p:pic>
        <p:nvPicPr>
          <p:cNvPr id="752" name="Google Shape;752;gcff16bffc4_0_154" descr="Stevens Institute of Technology Careers &amp; Jobs - Zippia"/>
          <p:cNvPicPr preferRelativeResize="0"/>
          <p:nvPr/>
        </p:nvPicPr>
        <p:blipFill rotWithShape="1">
          <a:blip r:embed="rId3">
            <a:alphaModFix/>
          </a:blip>
          <a:srcRect/>
          <a:stretch/>
        </p:blipFill>
        <p:spPr>
          <a:xfrm>
            <a:off x="601662" y="5894387"/>
            <a:ext cx="2268538" cy="963612"/>
          </a:xfrm>
          <a:prstGeom prst="rect">
            <a:avLst/>
          </a:prstGeom>
          <a:noFill/>
          <a:ln>
            <a:noFill/>
          </a:ln>
        </p:spPr>
      </p:pic>
      <p:grpSp>
        <p:nvGrpSpPr>
          <p:cNvPr id="753" name="Google Shape;753;gcff16bffc4_0_154" descr="&quot;&quot;"/>
          <p:cNvGrpSpPr/>
          <p:nvPr/>
        </p:nvGrpSpPr>
        <p:grpSpPr>
          <a:xfrm>
            <a:off x="1188905" y="73024"/>
            <a:ext cx="1177882" cy="233222"/>
            <a:chOff x="7763256" y="73152"/>
            <a:chExt cx="1178943" cy="232826"/>
          </a:xfrm>
        </p:grpSpPr>
        <p:sp>
          <p:nvSpPr>
            <p:cNvPr id="754" name="Google Shape;754;gcff16bffc4_0_154"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5" name="Google Shape;755;gcff16bffc4_0_154"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6" name="Google Shape;756;gcff16bffc4_0_154"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7" name="Google Shape;757;gcff16bffc4_0_154"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8" name="Google Shape;758;gcff16bffc4_0_154"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9" name="Google Shape;759;gcff16bffc4_0_154"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0" name="Google Shape;760;gcff16bffc4_0_154"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1" name="Google Shape;761;gcff16bffc4_0_154"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2" name="Google Shape;762;gcff16bffc4_0_154"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3" name="Google Shape;763;gcff16bffc4_0_154"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4" name="Google Shape;764;gcff16bffc4_0_154"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5" name="Google Shape;765;gcff16bffc4_0_154"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6" name="Google Shape;766;gcff16bffc4_0_154"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7" name="Google Shape;767;gcff16bffc4_0_154"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8" name="Google Shape;768;gcff16bffc4_0_154"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9" name="Google Shape;769;gcff16bffc4_0_154"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70" name="Google Shape;770;gcff16bffc4_0_154"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71" name="Google Shape;771;gcff16bffc4_0_154"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72" name="Google Shape;772;gcff16bffc4_0_154"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73" name="Google Shape;773;gcff16bffc4_0_154"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774" name="Google Shape;774;gcff16bffc4_0_154"/>
          <p:cNvSpPr txBox="1"/>
          <p:nvPr/>
        </p:nvSpPr>
        <p:spPr>
          <a:xfrm>
            <a:off x="680900" y="3001475"/>
            <a:ext cx="1687800" cy="111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18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Analysis II</a:t>
            </a:r>
            <a:endParaRPr sz="2000" b="1">
              <a:solidFill>
                <a:schemeClr val="dk1"/>
              </a:solidFill>
              <a:latin typeface="Times New Roman"/>
              <a:ea typeface="Times New Roman"/>
              <a:cs typeface="Times New Roman"/>
              <a:sym typeface="Times New Roman"/>
            </a:endParaRPr>
          </a:p>
          <a:p>
            <a:pPr marL="0" lvl="0" indent="0" algn="just" rtl="0">
              <a:lnSpc>
                <a:spcPct val="115000"/>
              </a:lnSpc>
              <a:spcBef>
                <a:spcPts val="600"/>
              </a:spcBef>
              <a:spcAft>
                <a:spcPts val="0"/>
              </a:spcAft>
              <a:buClr>
                <a:schemeClr val="dk1"/>
              </a:buClr>
              <a:buSzPts val="1100"/>
              <a:buFont typeface="Arial"/>
              <a:buNone/>
            </a:pPr>
            <a:endParaRPr sz="2000" b="1">
              <a:solidFill>
                <a:schemeClr val="dk1"/>
              </a:solidFill>
              <a:latin typeface="Times New Roman"/>
              <a:ea typeface="Times New Roman"/>
              <a:cs typeface="Times New Roman"/>
              <a:sym typeface="Times New Roman"/>
            </a:endParaRPr>
          </a:p>
        </p:txBody>
      </p:sp>
      <p:pic>
        <p:nvPicPr>
          <p:cNvPr id="775" name="Google Shape;775;gcff16bffc4_0_154"/>
          <p:cNvPicPr preferRelativeResize="0"/>
          <p:nvPr/>
        </p:nvPicPr>
        <p:blipFill>
          <a:blip r:embed="rId4">
            <a:alphaModFix/>
          </a:blip>
          <a:stretch>
            <a:fillRect/>
          </a:stretch>
        </p:blipFill>
        <p:spPr>
          <a:xfrm>
            <a:off x="833300" y="3716253"/>
            <a:ext cx="7163575" cy="2056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9"/>
        <p:cNvGrpSpPr/>
        <p:nvPr/>
      </p:nvGrpSpPr>
      <p:grpSpPr>
        <a:xfrm>
          <a:off x="0" y="0"/>
          <a:ext cx="0" cy="0"/>
          <a:chOff x="0" y="0"/>
          <a:chExt cx="0" cy="0"/>
        </a:xfrm>
      </p:grpSpPr>
      <p:sp>
        <p:nvSpPr>
          <p:cNvPr id="780" name="Google Shape;780;p18" descr="&quot;&quot;"/>
          <p:cNvSpPr/>
          <p:nvPr/>
        </p:nvSpPr>
        <p:spPr>
          <a:xfrm>
            <a:off x="0" y="0"/>
            <a:ext cx="6599237" cy="3233737"/>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81" name="Google Shape;781;p18"/>
          <p:cNvSpPr txBox="1">
            <a:spLocks noGrp="1"/>
          </p:cNvSpPr>
          <p:nvPr>
            <p:ph type="title"/>
          </p:nvPr>
        </p:nvSpPr>
        <p:spPr>
          <a:xfrm>
            <a:off x="543750" y="1444625"/>
            <a:ext cx="7742700" cy="22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sz="4000" b="1">
                <a:latin typeface="Times New Roman"/>
                <a:ea typeface="Times New Roman"/>
                <a:cs typeface="Times New Roman"/>
                <a:sym typeface="Times New Roman"/>
              </a:rPr>
              <a:t>Conclusion and </a:t>
            </a:r>
            <a:endParaRPr sz="4000" b="1">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US" sz="4000" b="1">
                <a:latin typeface="Times New Roman"/>
                <a:ea typeface="Times New Roman"/>
                <a:cs typeface="Times New Roman"/>
                <a:sym typeface="Times New Roman"/>
              </a:rPr>
              <a:t>Future Scope</a:t>
            </a:r>
            <a:endParaRPr sz="4000" b="1">
              <a:latin typeface="Times New Roman"/>
              <a:ea typeface="Times New Roman"/>
              <a:cs typeface="Times New Roman"/>
              <a:sym typeface="Times New Roman"/>
            </a:endParaRPr>
          </a:p>
        </p:txBody>
      </p:sp>
      <p:sp>
        <p:nvSpPr>
          <p:cNvPr id="782" name="Google Shape;782;p18" descr="&quot;&quot;"/>
          <p:cNvSpPr/>
          <p:nvPr/>
        </p:nvSpPr>
        <p:spPr>
          <a:xfrm>
            <a:off x="0" y="0"/>
            <a:ext cx="606425" cy="3233737"/>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783" name="Google Shape;783;p18" descr="&quot;&quot;"/>
          <p:cNvGrpSpPr/>
          <p:nvPr/>
        </p:nvGrpSpPr>
        <p:grpSpPr>
          <a:xfrm>
            <a:off x="1189037" y="73025"/>
            <a:ext cx="1177925" cy="233362"/>
            <a:chOff x="7763256" y="73152"/>
            <a:chExt cx="1178966" cy="232963"/>
          </a:xfrm>
        </p:grpSpPr>
        <p:sp>
          <p:nvSpPr>
            <p:cNvPr id="784" name="Google Shape;784;p18" descr="&quot;&quot;"/>
            <p:cNvSpPr/>
            <p:nvPr/>
          </p:nvSpPr>
          <p:spPr>
            <a:xfrm>
              <a:off x="8263760"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85" name="Google Shape;785;p18" descr="&quot;&quot;"/>
            <p:cNvSpPr/>
            <p:nvPr/>
          </p:nvSpPr>
          <p:spPr>
            <a:xfrm>
              <a:off x="8263760"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86" name="Google Shape;786;p18" descr="&quot;&quot;"/>
            <p:cNvSpPr/>
            <p:nvPr/>
          </p:nvSpPr>
          <p:spPr>
            <a:xfrm>
              <a:off x="8138237"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87" name="Google Shape;787;p18" descr="&quot;&quot;"/>
            <p:cNvSpPr/>
            <p:nvPr/>
          </p:nvSpPr>
          <p:spPr>
            <a:xfrm>
              <a:off x="8138237"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88" name="Google Shape;788;p18" descr="&quot;&quot;"/>
            <p:cNvSpPr/>
            <p:nvPr/>
          </p:nvSpPr>
          <p:spPr>
            <a:xfrm>
              <a:off x="8012713" y="73152"/>
              <a:ext cx="55612"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89" name="Google Shape;789;p18" descr="&quot;&quot;"/>
            <p:cNvSpPr/>
            <p:nvPr/>
          </p:nvSpPr>
          <p:spPr>
            <a:xfrm>
              <a:off x="8012713" y="247478"/>
              <a:ext cx="55612"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0" name="Google Shape;790;p18" descr="&quot;&quot;"/>
            <p:cNvSpPr/>
            <p:nvPr/>
          </p:nvSpPr>
          <p:spPr>
            <a:xfrm>
              <a:off x="7888779"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1" name="Google Shape;791;p18" descr="&quot;&quot;"/>
            <p:cNvSpPr/>
            <p:nvPr/>
          </p:nvSpPr>
          <p:spPr>
            <a:xfrm>
              <a:off x="7888779"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2" name="Google Shape;792;p18" descr="&quot;&quot;"/>
            <p:cNvSpPr/>
            <p:nvPr/>
          </p:nvSpPr>
          <p:spPr>
            <a:xfrm>
              <a:off x="7763256"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3" name="Google Shape;793;p18" descr="&quot;&quot;"/>
            <p:cNvSpPr/>
            <p:nvPr/>
          </p:nvSpPr>
          <p:spPr>
            <a:xfrm>
              <a:off x="7763256"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4" name="Google Shape;794;p18" descr="&quot;&quot;"/>
            <p:cNvSpPr/>
            <p:nvPr/>
          </p:nvSpPr>
          <p:spPr>
            <a:xfrm>
              <a:off x="8888199"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5" name="Google Shape;795;p18" descr="&quot;&quot;"/>
            <p:cNvSpPr/>
            <p:nvPr/>
          </p:nvSpPr>
          <p:spPr>
            <a:xfrm>
              <a:off x="8888199"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6" name="Google Shape;796;p18" descr="&quot;&quot;"/>
            <p:cNvSpPr/>
            <p:nvPr/>
          </p:nvSpPr>
          <p:spPr>
            <a:xfrm>
              <a:off x="8762675"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7" name="Google Shape;797;p18" descr="&quot;&quot;"/>
            <p:cNvSpPr/>
            <p:nvPr/>
          </p:nvSpPr>
          <p:spPr>
            <a:xfrm>
              <a:off x="8762675"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8" name="Google Shape;798;p18" descr="&quot;&quot;"/>
            <p:cNvSpPr/>
            <p:nvPr/>
          </p:nvSpPr>
          <p:spPr>
            <a:xfrm>
              <a:off x="8637153" y="73152"/>
              <a:ext cx="55611"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9" name="Google Shape;799;p18" descr="&quot;&quot;"/>
            <p:cNvSpPr/>
            <p:nvPr/>
          </p:nvSpPr>
          <p:spPr>
            <a:xfrm>
              <a:off x="8637153" y="247478"/>
              <a:ext cx="55611"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0" name="Google Shape;800;p18" descr="&quot;&quot;"/>
            <p:cNvSpPr/>
            <p:nvPr/>
          </p:nvSpPr>
          <p:spPr>
            <a:xfrm>
              <a:off x="8513218"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1" name="Google Shape;801;p18" descr="&quot;&quot;"/>
            <p:cNvSpPr/>
            <p:nvPr/>
          </p:nvSpPr>
          <p:spPr>
            <a:xfrm>
              <a:off x="8513218"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2" name="Google Shape;802;p18" descr="&quot;&quot;"/>
            <p:cNvSpPr/>
            <p:nvPr/>
          </p:nvSpPr>
          <p:spPr>
            <a:xfrm>
              <a:off x="8387694"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3" name="Google Shape;803;p18" descr="&quot;&quot;"/>
            <p:cNvSpPr/>
            <p:nvPr/>
          </p:nvSpPr>
          <p:spPr>
            <a:xfrm>
              <a:off x="8387694"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804" name="Google Shape;804;p18" descr="&quot;&quot;"/>
          <p:cNvSpPr/>
          <p:nvPr/>
        </p:nvSpPr>
        <p:spPr>
          <a:xfrm>
            <a:off x="0" y="3233737"/>
            <a:ext cx="606425" cy="36242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5" name="Google Shape;805;p18"/>
          <p:cNvSpPr txBox="1"/>
          <p:nvPr/>
        </p:nvSpPr>
        <p:spPr>
          <a:xfrm>
            <a:off x="606425" y="3298775"/>
            <a:ext cx="11388900" cy="3472500"/>
          </a:xfrm>
          <a:prstGeom prst="rect">
            <a:avLst/>
          </a:prstGeom>
          <a:noFill/>
          <a:ln>
            <a:noFill/>
          </a:ln>
        </p:spPr>
        <p:txBody>
          <a:bodyPr spcFirstLastPara="1" wrap="square" lIns="91425" tIns="45700" rIns="91425" bIns="45700" anchor="b" anchorCtr="0">
            <a:noAutofit/>
          </a:bodyPr>
          <a:lstStyle/>
          <a:p>
            <a:pPr marL="457200" lvl="0" indent="-330200" algn="just" rtl="0">
              <a:lnSpc>
                <a:spcPct val="150000"/>
              </a:lnSpc>
              <a:spcBef>
                <a:spcPts val="0"/>
              </a:spcBef>
              <a:spcAft>
                <a:spcPts val="0"/>
              </a:spcAft>
              <a:buClr>
                <a:srgbClr val="2D3B45"/>
              </a:buClr>
              <a:buSzPts val="1600"/>
              <a:buFont typeface="Times New Roman"/>
              <a:buChar char="●"/>
            </a:pPr>
            <a:r>
              <a:rPr lang="en-US" sz="1600" b="1">
                <a:solidFill>
                  <a:srgbClr val="2D3B45"/>
                </a:solidFill>
                <a:latin typeface="Times New Roman"/>
                <a:ea typeface="Times New Roman"/>
                <a:cs typeface="Times New Roman"/>
                <a:sym typeface="Times New Roman"/>
              </a:rPr>
              <a:t>Throughout this research project, we have analysed the sentiments of tweets from all over the United States. A similar analysis can also be performed on tweets from other countries as well.</a:t>
            </a:r>
            <a:endParaRPr sz="1600" b="1">
              <a:solidFill>
                <a:srgbClr val="2D3B45"/>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D3B45"/>
              </a:buClr>
              <a:buSzPts val="1600"/>
              <a:buFont typeface="Times New Roman"/>
              <a:buChar char="●"/>
            </a:pPr>
            <a:r>
              <a:rPr lang="en-US" sz="1600" b="1">
                <a:solidFill>
                  <a:srgbClr val="2D3B45"/>
                </a:solidFill>
                <a:latin typeface="Times New Roman"/>
                <a:ea typeface="Times New Roman"/>
                <a:cs typeface="Times New Roman"/>
                <a:sym typeface="Times New Roman"/>
              </a:rPr>
              <a:t>In the future, we might want to attempt another methodology utilizing a Twitter explicit language model to foresee probabilities for every emotion class for the missing objective feeling word in the given information. These probabilities could be utilized as information highlights in our model.</a:t>
            </a:r>
            <a:endParaRPr sz="1600" b="1">
              <a:solidFill>
                <a:srgbClr val="2D3B45"/>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D3B45"/>
              </a:buClr>
              <a:buSzPts val="1600"/>
              <a:buFont typeface="Times New Roman"/>
              <a:buChar char="●"/>
            </a:pPr>
            <a:r>
              <a:rPr lang="en-US" sz="1600" b="1">
                <a:solidFill>
                  <a:srgbClr val="2D3B45"/>
                </a:solidFill>
                <a:latin typeface="Times New Roman"/>
                <a:ea typeface="Times New Roman"/>
                <a:cs typeface="Times New Roman"/>
                <a:sym typeface="Times New Roman"/>
              </a:rPr>
              <a:t>Our work proposes a method by which we can construct a convolutional neural network for taking a look at sentiments based on text. Research can be conducted further, such as considering the use of the word2vec tool and multilayer convolutional neural networks</a:t>
            </a:r>
            <a:endParaRPr sz="1600" b="1">
              <a:solidFill>
                <a:srgbClr val="2D3B45"/>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D3B45"/>
              </a:buClr>
              <a:buSzPts val="1600"/>
              <a:buFont typeface="Times New Roman"/>
              <a:buChar char="●"/>
            </a:pPr>
            <a:r>
              <a:rPr lang="en-US" sz="1600" b="1">
                <a:solidFill>
                  <a:srgbClr val="2D3B45"/>
                </a:solidFill>
                <a:latin typeface="Times New Roman"/>
                <a:ea typeface="Times New Roman"/>
                <a:cs typeface="Times New Roman"/>
                <a:sym typeface="Times New Roman"/>
              </a:rPr>
              <a:t>The analysis of a larger number of training data sets and other types of situation or status analysis can be done. </a:t>
            </a:r>
            <a:endParaRPr sz="1600" b="1">
              <a:solidFill>
                <a:schemeClr val="dk1"/>
              </a:solidFill>
              <a:latin typeface="Times New Roman"/>
              <a:ea typeface="Times New Roman"/>
              <a:cs typeface="Times New Roman"/>
              <a:sym typeface="Times New Roman"/>
            </a:endParaRPr>
          </a:p>
        </p:txBody>
      </p:sp>
      <p:pic>
        <p:nvPicPr>
          <p:cNvPr id="806" name="Google Shape;806;p18" descr="Stevens Institute of Technology Careers &amp; Jobs - Zippia"/>
          <p:cNvPicPr preferRelativeResize="0"/>
          <p:nvPr/>
        </p:nvPicPr>
        <p:blipFill rotWithShape="1">
          <a:blip r:embed="rId3">
            <a:alphaModFix/>
          </a:blip>
          <a:srcRect/>
          <a:stretch/>
        </p:blipFill>
        <p:spPr>
          <a:xfrm>
            <a:off x="6796087" y="655637"/>
            <a:ext cx="4889500" cy="20780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0"/>
        <p:cNvGrpSpPr/>
        <p:nvPr/>
      </p:nvGrpSpPr>
      <p:grpSpPr>
        <a:xfrm>
          <a:off x="0" y="0"/>
          <a:ext cx="0" cy="0"/>
          <a:chOff x="0" y="0"/>
          <a:chExt cx="0" cy="0"/>
        </a:xfrm>
      </p:grpSpPr>
      <p:sp>
        <p:nvSpPr>
          <p:cNvPr id="811" name="Google Shape;811;gcff16bffc4_3_595" descr="&quot;&quot;"/>
          <p:cNvSpPr/>
          <p:nvPr/>
        </p:nvSpPr>
        <p:spPr>
          <a:xfrm>
            <a:off x="601650" y="0"/>
            <a:ext cx="115386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12" name="Google Shape;812;gcff16bffc4_3_595"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13" name="Google Shape;813;gcff16bffc4_3_595"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814" name="Google Shape;814;gcff16bffc4_3_595" descr="Stevens Institute of Technology Careers &amp; Jobs - Zippia"/>
          <p:cNvPicPr preferRelativeResize="0"/>
          <p:nvPr/>
        </p:nvPicPr>
        <p:blipFill rotWithShape="1">
          <a:blip r:embed="rId3">
            <a:alphaModFix/>
          </a:blip>
          <a:srcRect/>
          <a:stretch/>
        </p:blipFill>
        <p:spPr>
          <a:xfrm>
            <a:off x="601662" y="5894387"/>
            <a:ext cx="2268538" cy="963612"/>
          </a:xfrm>
          <a:prstGeom prst="rect">
            <a:avLst/>
          </a:prstGeom>
          <a:noFill/>
          <a:ln>
            <a:noFill/>
          </a:ln>
        </p:spPr>
      </p:pic>
      <p:grpSp>
        <p:nvGrpSpPr>
          <p:cNvPr id="815" name="Google Shape;815;gcff16bffc4_3_595" descr="&quot;&quot;"/>
          <p:cNvGrpSpPr/>
          <p:nvPr/>
        </p:nvGrpSpPr>
        <p:grpSpPr>
          <a:xfrm>
            <a:off x="1188905" y="73024"/>
            <a:ext cx="1177882" cy="233222"/>
            <a:chOff x="7763256" y="73152"/>
            <a:chExt cx="1178943" cy="232826"/>
          </a:xfrm>
        </p:grpSpPr>
        <p:sp>
          <p:nvSpPr>
            <p:cNvPr id="816" name="Google Shape;816;gcff16bffc4_3_595"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17" name="Google Shape;817;gcff16bffc4_3_595"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18" name="Google Shape;818;gcff16bffc4_3_595"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19" name="Google Shape;819;gcff16bffc4_3_595"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20" name="Google Shape;820;gcff16bffc4_3_595"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21" name="Google Shape;821;gcff16bffc4_3_595"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22" name="Google Shape;822;gcff16bffc4_3_595"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23" name="Google Shape;823;gcff16bffc4_3_595"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24" name="Google Shape;824;gcff16bffc4_3_595"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25" name="Google Shape;825;gcff16bffc4_3_595"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26" name="Google Shape;826;gcff16bffc4_3_595"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27" name="Google Shape;827;gcff16bffc4_3_595"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28" name="Google Shape;828;gcff16bffc4_3_595"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29" name="Google Shape;829;gcff16bffc4_3_595"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0" name="Google Shape;830;gcff16bffc4_3_595"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1" name="Google Shape;831;gcff16bffc4_3_595"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2" name="Google Shape;832;gcff16bffc4_3_595"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3" name="Google Shape;833;gcff16bffc4_3_595"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4" name="Google Shape;834;gcff16bffc4_3_595"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5" name="Google Shape;835;gcff16bffc4_3_595"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836" name="Google Shape;836;gcff16bffc4_3_595"/>
          <p:cNvSpPr txBox="1"/>
          <p:nvPr/>
        </p:nvSpPr>
        <p:spPr>
          <a:xfrm>
            <a:off x="4639625" y="1891650"/>
            <a:ext cx="4374300" cy="307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1800"/>
              </a:spcBef>
              <a:spcAft>
                <a:spcPts val="0"/>
              </a:spcAft>
              <a:buClr>
                <a:schemeClr val="dk1"/>
              </a:buClr>
              <a:buSzPts val="1100"/>
              <a:buFont typeface="Arial"/>
              <a:buNone/>
            </a:pPr>
            <a:r>
              <a:rPr lang="en-US" sz="5500" u="sng">
                <a:solidFill>
                  <a:schemeClr val="dk1"/>
                </a:solidFill>
                <a:latin typeface="Times New Roman"/>
                <a:ea typeface="Times New Roman"/>
                <a:cs typeface="Times New Roman"/>
                <a:sym typeface="Times New Roman"/>
              </a:rPr>
              <a:t>Thank You !</a:t>
            </a:r>
            <a:endParaRPr sz="5500" u="sng">
              <a:solidFill>
                <a:schemeClr val="dk1"/>
              </a:solidFill>
              <a:latin typeface="Times New Roman"/>
              <a:ea typeface="Times New Roman"/>
              <a:cs typeface="Times New Roman"/>
              <a:sym typeface="Times New Roman"/>
            </a:endParaRPr>
          </a:p>
          <a:p>
            <a:pPr marL="0" lvl="0" indent="0" algn="just" rtl="0">
              <a:lnSpc>
                <a:spcPct val="115000"/>
              </a:lnSpc>
              <a:spcBef>
                <a:spcPts val="600"/>
              </a:spcBef>
              <a:spcAft>
                <a:spcPts val="0"/>
              </a:spcAft>
              <a:buClr>
                <a:schemeClr val="dk1"/>
              </a:buClr>
              <a:buSzPts val="1100"/>
              <a:buFont typeface="Arial"/>
              <a:buNone/>
            </a:pPr>
            <a:endParaRPr sz="4000"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gcff16bffc4_0_0" descr="&quot;&quot;"/>
          <p:cNvSpPr/>
          <p:nvPr/>
        </p:nvSpPr>
        <p:spPr>
          <a:xfrm>
            <a:off x="0" y="0"/>
            <a:ext cx="12188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gcff16bffc4_0_0" descr="&quot;&quot;"/>
          <p:cNvSpPr/>
          <p:nvPr/>
        </p:nvSpPr>
        <p:spPr>
          <a:xfrm>
            <a:off x="0" y="0"/>
            <a:ext cx="6599100" cy="32337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gcff16bffc4_0_0"/>
          <p:cNvSpPr txBox="1">
            <a:spLocks noGrp="1"/>
          </p:cNvSpPr>
          <p:nvPr>
            <p:ph type="title"/>
          </p:nvPr>
        </p:nvSpPr>
        <p:spPr>
          <a:xfrm>
            <a:off x="633412" y="984250"/>
            <a:ext cx="5064000" cy="22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153" name="Google Shape;153;gcff16bffc4_0_0"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154" name="Google Shape;154;gcff16bffc4_0_0" descr="&quot;&quot;"/>
          <p:cNvGrpSpPr/>
          <p:nvPr/>
        </p:nvGrpSpPr>
        <p:grpSpPr>
          <a:xfrm>
            <a:off x="1188905" y="73024"/>
            <a:ext cx="1177882" cy="233222"/>
            <a:chOff x="7763256" y="73152"/>
            <a:chExt cx="1178943" cy="232826"/>
          </a:xfrm>
        </p:grpSpPr>
        <p:sp>
          <p:nvSpPr>
            <p:cNvPr id="155" name="Google Shape;155;gcff16bffc4_0_0"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6" name="Google Shape;156;gcff16bffc4_0_0"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gcff16bffc4_0_0"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gcff16bffc4_0_0"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9" name="Google Shape;159;gcff16bffc4_0_0"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0" name="Google Shape;160;gcff16bffc4_0_0"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1" name="Google Shape;161;gcff16bffc4_0_0"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2" name="Google Shape;162;gcff16bffc4_0_0"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3" name="Google Shape;163;gcff16bffc4_0_0"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4" name="Google Shape;164;gcff16bffc4_0_0"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5" name="Google Shape;165;gcff16bffc4_0_0"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6" name="Google Shape;166;gcff16bffc4_0_0"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7" name="Google Shape;167;gcff16bffc4_0_0"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8" name="Google Shape;168;gcff16bffc4_0_0"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9" name="Google Shape;169;gcff16bffc4_0_0"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0" name="Google Shape;170;gcff16bffc4_0_0"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1" name="Google Shape;171;gcff16bffc4_0_0"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gcff16bffc4_0_0"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gcff16bffc4_0_0"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gcff16bffc4_0_0"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175" name="Google Shape;175;gcff16bffc4_0_0" descr="Stevens Institute of Technology Careers &amp; Jobs - Zippia"/>
          <p:cNvPicPr preferRelativeResize="0"/>
          <p:nvPr/>
        </p:nvPicPr>
        <p:blipFill rotWithShape="1">
          <a:blip r:embed="rId3">
            <a:alphaModFix/>
          </a:blip>
          <a:srcRect/>
          <a:stretch/>
        </p:blipFill>
        <p:spPr>
          <a:xfrm>
            <a:off x="6931025" y="601662"/>
            <a:ext cx="4937125" cy="2098675"/>
          </a:xfrm>
          <a:prstGeom prst="rect">
            <a:avLst/>
          </a:prstGeom>
          <a:noFill/>
          <a:ln>
            <a:noFill/>
          </a:ln>
        </p:spPr>
      </p:pic>
      <p:sp>
        <p:nvSpPr>
          <p:cNvPr id="176" name="Google Shape;176;gcff16bffc4_0_0"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gcff16bffc4_0_0"/>
          <p:cNvSpPr txBox="1">
            <a:spLocks noGrp="1"/>
          </p:cNvSpPr>
          <p:nvPr>
            <p:ph type="body" idx="1"/>
          </p:nvPr>
        </p:nvSpPr>
        <p:spPr>
          <a:xfrm>
            <a:off x="582600" y="3462300"/>
            <a:ext cx="11285400" cy="2937600"/>
          </a:xfrm>
          <a:prstGeom prst="rect">
            <a:avLst/>
          </a:prstGeom>
          <a:noFill/>
          <a:ln>
            <a:noFill/>
          </a:ln>
        </p:spPr>
        <p:txBody>
          <a:bodyPr spcFirstLastPara="1" wrap="square" lIns="91425" tIns="45700" rIns="91425" bIns="45700" anchor="ctr" anchorCtr="0">
            <a:noAutofit/>
          </a:bodyPr>
          <a:lstStyle/>
          <a:p>
            <a:pPr marL="457200" lvl="0" indent="-355600" algn="just" rtl="0">
              <a:lnSpc>
                <a:spcPct val="115000"/>
              </a:lnSpc>
              <a:spcBef>
                <a:spcPts val="0"/>
              </a:spcBef>
              <a:spcAft>
                <a:spcPts val="0"/>
              </a:spcAft>
              <a:buClr>
                <a:srgbClr val="2D3B45"/>
              </a:buClr>
              <a:buSzPts val="2000"/>
              <a:buFont typeface="Times New Roman"/>
              <a:buChar char="•"/>
            </a:pPr>
            <a:r>
              <a:rPr lang="en-US" sz="2000" b="1">
                <a:solidFill>
                  <a:srgbClr val="2D3B45"/>
                </a:solidFill>
                <a:latin typeface="Times New Roman"/>
                <a:ea typeface="Times New Roman"/>
                <a:cs typeface="Times New Roman"/>
                <a:sym typeface="Times New Roman"/>
              </a:rPr>
              <a:t>It has been established in recent studies that sentiments like fear, sadness, anger are associated with the mental health of the people. So, it may be beneficial to study the impact of the emotion and their scores and how they are changing over time. It is our hope that our predictions will help in examining the state of public mental health.</a:t>
            </a:r>
            <a:endParaRPr sz="2000" b="1">
              <a:solidFill>
                <a:srgbClr val="2D3B45"/>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4" descr="&quot;&quot;"/>
          <p:cNvSpPr/>
          <p:nvPr/>
        </p:nvSpPr>
        <p:spPr>
          <a:xfrm>
            <a:off x="606425" y="-12"/>
            <a:ext cx="50388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4" descr="&quot;&quot;"/>
          <p:cNvSpPr/>
          <p:nvPr/>
        </p:nvSpPr>
        <p:spPr>
          <a:xfrm>
            <a:off x="0" y="0"/>
            <a:ext cx="606425" cy="3233737"/>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184" name="Google Shape;184;p4" descr="&quot;&quot;"/>
          <p:cNvGrpSpPr/>
          <p:nvPr/>
        </p:nvGrpSpPr>
        <p:grpSpPr>
          <a:xfrm>
            <a:off x="1189037" y="73025"/>
            <a:ext cx="1177925" cy="233362"/>
            <a:chOff x="7763256" y="73152"/>
            <a:chExt cx="1178966" cy="232963"/>
          </a:xfrm>
        </p:grpSpPr>
        <p:sp>
          <p:nvSpPr>
            <p:cNvPr id="185" name="Google Shape;185;p4" descr="&quot;&quot;"/>
            <p:cNvSpPr/>
            <p:nvPr/>
          </p:nvSpPr>
          <p:spPr>
            <a:xfrm>
              <a:off x="8263760"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6" name="Google Shape;186;p4" descr="&quot;&quot;"/>
            <p:cNvSpPr/>
            <p:nvPr/>
          </p:nvSpPr>
          <p:spPr>
            <a:xfrm>
              <a:off x="8263760"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7" name="Google Shape;187;p4" descr="&quot;&quot;"/>
            <p:cNvSpPr/>
            <p:nvPr/>
          </p:nvSpPr>
          <p:spPr>
            <a:xfrm>
              <a:off x="8138237"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8" name="Google Shape;188;p4" descr="&quot;&quot;"/>
            <p:cNvSpPr/>
            <p:nvPr/>
          </p:nvSpPr>
          <p:spPr>
            <a:xfrm>
              <a:off x="8138237"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9" name="Google Shape;189;p4" descr="&quot;&quot;"/>
            <p:cNvSpPr/>
            <p:nvPr/>
          </p:nvSpPr>
          <p:spPr>
            <a:xfrm>
              <a:off x="8012713" y="73152"/>
              <a:ext cx="55612"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0" name="Google Shape;190;p4" descr="&quot;&quot;"/>
            <p:cNvSpPr/>
            <p:nvPr/>
          </p:nvSpPr>
          <p:spPr>
            <a:xfrm>
              <a:off x="8012713" y="247478"/>
              <a:ext cx="55612"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1" name="Google Shape;191;p4" descr="&quot;&quot;"/>
            <p:cNvSpPr/>
            <p:nvPr/>
          </p:nvSpPr>
          <p:spPr>
            <a:xfrm>
              <a:off x="7888779"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2" name="Google Shape;192;p4" descr="&quot;&quot;"/>
            <p:cNvSpPr/>
            <p:nvPr/>
          </p:nvSpPr>
          <p:spPr>
            <a:xfrm>
              <a:off x="7888779"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4" descr="&quot;&quot;"/>
            <p:cNvSpPr/>
            <p:nvPr/>
          </p:nvSpPr>
          <p:spPr>
            <a:xfrm>
              <a:off x="7763256"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4" descr="&quot;&quot;"/>
            <p:cNvSpPr/>
            <p:nvPr/>
          </p:nvSpPr>
          <p:spPr>
            <a:xfrm>
              <a:off x="7763256"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4" descr="&quot;&quot;"/>
            <p:cNvSpPr/>
            <p:nvPr/>
          </p:nvSpPr>
          <p:spPr>
            <a:xfrm>
              <a:off x="8888199"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4" descr="&quot;&quot;"/>
            <p:cNvSpPr/>
            <p:nvPr/>
          </p:nvSpPr>
          <p:spPr>
            <a:xfrm>
              <a:off x="8888199"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4" descr="&quot;&quot;"/>
            <p:cNvSpPr/>
            <p:nvPr/>
          </p:nvSpPr>
          <p:spPr>
            <a:xfrm>
              <a:off x="8762675"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4" descr="&quot;&quot;"/>
            <p:cNvSpPr/>
            <p:nvPr/>
          </p:nvSpPr>
          <p:spPr>
            <a:xfrm>
              <a:off x="8762675"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4" descr="&quot;&quot;"/>
            <p:cNvSpPr/>
            <p:nvPr/>
          </p:nvSpPr>
          <p:spPr>
            <a:xfrm>
              <a:off x="8637153" y="73152"/>
              <a:ext cx="55611"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4" descr="&quot;&quot;"/>
            <p:cNvSpPr/>
            <p:nvPr/>
          </p:nvSpPr>
          <p:spPr>
            <a:xfrm>
              <a:off x="8637153" y="247478"/>
              <a:ext cx="55611"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4" descr="&quot;&quot;"/>
            <p:cNvSpPr/>
            <p:nvPr/>
          </p:nvSpPr>
          <p:spPr>
            <a:xfrm>
              <a:off x="8513218"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2" name="Google Shape;202;p4" descr="&quot;&quot;"/>
            <p:cNvSpPr/>
            <p:nvPr/>
          </p:nvSpPr>
          <p:spPr>
            <a:xfrm>
              <a:off x="8513218"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3" name="Google Shape;203;p4" descr="&quot;&quot;"/>
            <p:cNvSpPr/>
            <p:nvPr/>
          </p:nvSpPr>
          <p:spPr>
            <a:xfrm>
              <a:off x="8387694" y="73152"/>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4" name="Google Shape;204;p4" descr="&quot;&quot;"/>
            <p:cNvSpPr/>
            <p:nvPr/>
          </p:nvSpPr>
          <p:spPr>
            <a:xfrm>
              <a:off x="8387694" y="247478"/>
              <a:ext cx="54023" cy="5863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05" name="Google Shape;205;p4" descr="&quot;&quot;"/>
          <p:cNvSpPr/>
          <p:nvPr/>
        </p:nvSpPr>
        <p:spPr>
          <a:xfrm>
            <a:off x="0" y="3233737"/>
            <a:ext cx="606425" cy="36242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4"/>
          <p:cNvSpPr txBox="1"/>
          <p:nvPr/>
        </p:nvSpPr>
        <p:spPr>
          <a:xfrm>
            <a:off x="704850" y="2532062"/>
            <a:ext cx="4014900" cy="9636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W</a:t>
            </a:r>
            <a:r>
              <a:rPr lang="en-US" sz="4400" b="1">
                <a:solidFill>
                  <a:schemeClr val="dk1"/>
                </a:solidFill>
                <a:latin typeface="Times New Roman"/>
                <a:ea typeface="Times New Roman"/>
                <a:cs typeface="Times New Roman"/>
                <a:sym typeface="Times New Roman"/>
              </a:rPr>
              <a:t>orkflow</a:t>
            </a:r>
            <a:endParaRPr sz="4400"/>
          </a:p>
        </p:txBody>
      </p:sp>
      <p:pic>
        <p:nvPicPr>
          <p:cNvPr id="207" name="Google Shape;207;p4" descr="Stevens Institute of Technology Careers &amp; Jobs - Zippia"/>
          <p:cNvPicPr preferRelativeResize="0"/>
          <p:nvPr/>
        </p:nvPicPr>
        <p:blipFill rotWithShape="1">
          <a:blip r:embed="rId3">
            <a:alphaModFix/>
          </a:blip>
          <a:srcRect/>
          <a:stretch/>
        </p:blipFill>
        <p:spPr>
          <a:xfrm>
            <a:off x="601662" y="5894387"/>
            <a:ext cx="2268537" cy="963612"/>
          </a:xfrm>
          <a:prstGeom prst="rect">
            <a:avLst/>
          </a:prstGeom>
          <a:noFill/>
          <a:ln>
            <a:noFill/>
          </a:ln>
        </p:spPr>
      </p:pic>
      <p:pic>
        <p:nvPicPr>
          <p:cNvPr id="208" name="Google Shape;208;p4"/>
          <p:cNvPicPr preferRelativeResize="0"/>
          <p:nvPr/>
        </p:nvPicPr>
        <p:blipFill>
          <a:blip r:embed="rId4">
            <a:alphaModFix/>
          </a:blip>
          <a:stretch>
            <a:fillRect/>
          </a:stretch>
        </p:blipFill>
        <p:spPr>
          <a:xfrm>
            <a:off x="5797625" y="458515"/>
            <a:ext cx="6000750" cy="6076950"/>
          </a:xfrm>
          <a:prstGeom prst="rect">
            <a:avLst/>
          </a:prstGeom>
          <a:noFill/>
          <a:ln>
            <a:noFill/>
          </a:ln>
          <a:effectLst>
            <a:outerShdw blurRad="128588" dist="114300" dir="2460000" algn="bl" rotWithShape="0">
              <a:srgbClr val="000000">
                <a:alpha val="74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gcff16bffc4_3_0" descr="&quot;&quot;"/>
          <p:cNvSpPr/>
          <p:nvPr/>
        </p:nvSpPr>
        <p:spPr>
          <a:xfrm>
            <a:off x="0" y="0"/>
            <a:ext cx="12188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4" name="Google Shape;214;gcff16bffc4_3_0" descr="&quot;&quot;"/>
          <p:cNvSpPr/>
          <p:nvPr/>
        </p:nvSpPr>
        <p:spPr>
          <a:xfrm>
            <a:off x="0" y="0"/>
            <a:ext cx="6599100" cy="32337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5" name="Google Shape;215;gcff16bffc4_3_0"/>
          <p:cNvSpPr txBox="1">
            <a:spLocks noGrp="1"/>
          </p:cNvSpPr>
          <p:nvPr>
            <p:ph type="title"/>
          </p:nvPr>
        </p:nvSpPr>
        <p:spPr>
          <a:xfrm>
            <a:off x="557198" y="1136650"/>
            <a:ext cx="5965800" cy="22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latin typeface="Times New Roman"/>
                <a:ea typeface="Times New Roman"/>
                <a:cs typeface="Times New Roman"/>
                <a:sym typeface="Times New Roman"/>
              </a:rPr>
              <a:t>Data Pre-Processing</a:t>
            </a:r>
            <a:endParaRPr sz="4000" b="1">
              <a:latin typeface="Times New Roman"/>
              <a:ea typeface="Times New Roman"/>
              <a:cs typeface="Times New Roman"/>
              <a:sym typeface="Times New Roman"/>
            </a:endParaRPr>
          </a:p>
        </p:txBody>
      </p:sp>
      <p:sp>
        <p:nvSpPr>
          <p:cNvPr id="216" name="Google Shape;216;gcff16bffc4_3_0" descr="&quot;&quot;"/>
          <p:cNvSpPr/>
          <p:nvPr/>
        </p:nvSpPr>
        <p:spPr>
          <a:xfrm>
            <a:off x="0" y="0"/>
            <a:ext cx="606300" cy="32337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217" name="Google Shape;217;gcff16bffc4_3_0" descr="&quot;&quot;"/>
          <p:cNvGrpSpPr/>
          <p:nvPr/>
        </p:nvGrpSpPr>
        <p:grpSpPr>
          <a:xfrm>
            <a:off x="1188905" y="73024"/>
            <a:ext cx="1177882" cy="233222"/>
            <a:chOff x="7763256" y="73152"/>
            <a:chExt cx="1178943" cy="232826"/>
          </a:xfrm>
        </p:grpSpPr>
        <p:sp>
          <p:nvSpPr>
            <p:cNvPr id="218" name="Google Shape;218;gcff16bffc4_3_0"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gcff16bffc4_3_0"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gcff16bffc4_3_0"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1" name="Google Shape;221;gcff16bffc4_3_0"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gcff16bffc4_3_0"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gcff16bffc4_3_0"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4" name="Google Shape;224;gcff16bffc4_3_0"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gcff16bffc4_3_0"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6" name="Google Shape;226;gcff16bffc4_3_0"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7" name="Google Shape;227;gcff16bffc4_3_0"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8" name="Google Shape;228;gcff16bffc4_3_0"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9" name="Google Shape;229;gcff16bffc4_3_0"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0" name="Google Shape;230;gcff16bffc4_3_0"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1" name="Google Shape;231;gcff16bffc4_3_0"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2" name="Google Shape;232;gcff16bffc4_3_0"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gcff16bffc4_3_0"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gcff16bffc4_3_0"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5" name="Google Shape;235;gcff16bffc4_3_0"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gcff16bffc4_3_0"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gcff16bffc4_3_0"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238" name="Google Shape;238;gcff16bffc4_3_0" descr="Stevens Institute of Technology Careers &amp; Jobs - Zippia"/>
          <p:cNvPicPr preferRelativeResize="0"/>
          <p:nvPr/>
        </p:nvPicPr>
        <p:blipFill rotWithShape="1">
          <a:blip r:embed="rId3">
            <a:alphaModFix/>
          </a:blip>
          <a:srcRect/>
          <a:stretch/>
        </p:blipFill>
        <p:spPr>
          <a:xfrm>
            <a:off x="6931025" y="601662"/>
            <a:ext cx="4937125" cy="2098675"/>
          </a:xfrm>
          <a:prstGeom prst="rect">
            <a:avLst/>
          </a:prstGeom>
          <a:noFill/>
          <a:ln>
            <a:noFill/>
          </a:ln>
        </p:spPr>
      </p:pic>
      <p:sp>
        <p:nvSpPr>
          <p:cNvPr id="239" name="Google Shape;239;gcff16bffc4_3_0" descr="&quot;&quot;"/>
          <p:cNvSpPr/>
          <p:nvPr/>
        </p:nvSpPr>
        <p:spPr>
          <a:xfrm>
            <a:off x="0" y="3233737"/>
            <a:ext cx="606300" cy="362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240" name="Google Shape;240;gcff16bffc4_3_0"/>
          <p:cNvGrpSpPr/>
          <p:nvPr/>
        </p:nvGrpSpPr>
        <p:grpSpPr>
          <a:xfrm>
            <a:off x="7926059" y="3262702"/>
            <a:ext cx="4296088" cy="3461107"/>
            <a:chOff x="5632317" y="1189775"/>
            <a:chExt cx="3305700" cy="3483050"/>
          </a:xfrm>
        </p:grpSpPr>
        <p:sp>
          <p:nvSpPr>
            <p:cNvPr id="241" name="Google Shape;241;gcff16bffc4_3_0"/>
            <p:cNvSpPr/>
            <p:nvPr/>
          </p:nvSpPr>
          <p:spPr>
            <a:xfrm>
              <a:off x="5632317" y="1189775"/>
              <a:ext cx="3305700" cy="669000"/>
            </a:xfrm>
            <a:prstGeom prst="chevron">
              <a:avLst>
                <a:gd name="adj" fmla="val 50000"/>
              </a:avLst>
            </a:prstGeom>
            <a:solidFill>
              <a:srgbClr val="6D9EEB"/>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a:ea typeface="Roboto"/>
                  <a:cs typeface="Roboto"/>
                  <a:sym typeface="Roboto"/>
                </a:rPr>
                <a:t>Tokenization + Lemmatization</a:t>
              </a:r>
              <a:endParaRPr sz="1900">
                <a:solidFill>
                  <a:srgbClr val="FFFFFF"/>
                </a:solidFill>
                <a:latin typeface="Roboto"/>
                <a:ea typeface="Roboto"/>
                <a:cs typeface="Roboto"/>
                <a:sym typeface="Roboto"/>
              </a:endParaRPr>
            </a:p>
          </p:txBody>
        </p:sp>
        <p:sp>
          <p:nvSpPr>
            <p:cNvPr id="242" name="Google Shape;242;gcff16bffc4_3_0"/>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US" sz="1600">
                  <a:latin typeface="Roboto"/>
                  <a:ea typeface="Roboto"/>
                  <a:cs typeface="Roboto"/>
                  <a:sym typeface="Roboto"/>
                </a:rPr>
                <a:t>Tokenized the data to get useful keywords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US" sz="1600">
                  <a:latin typeface="Roboto"/>
                  <a:ea typeface="Roboto"/>
                  <a:cs typeface="Roboto"/>
                  <a:sym typeface="Roboto"/>
                </a:rPr>
                <a:t>Lemmatized the data to make it uniform</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US" sz="1600">
                  <a:latin typeface="Roboto"/>
                  <a:ea typeface="Roboto"/>
                  <a:cs typeface="Roboto"/>
                  <a:sym typeface="Roboto"/>
                </a:rPr>
                <a:t>Removed columns which are not included in the analysis</a:t>
              </a:r>
              <a:endParaRPr sz="1600">
                <a:latin typeface="Roboto"/>
                <a:ea typeface="Roboto"/>
                <a:cs typeface="Roboto"/>
                <a:sym typeface="Roboto"/>
              </a:endParaRPr>
            </a:p>
          </p:txBody>
        </p:sp>
      </p:grpSp>
      <p:grpSp>
        <p:nvGrpSpPr>
          <p:cNvPr id="243" name="Google Shape;243;gcff16bffc4_3_0"/>
          <p:cNvGrpSpPr/>
          <p:nvPr/>
        </p:nvGrpSpPr>
        <p:grpSpPr>
          <a:xfrm>
            <a:off x="606300" y="3262915"/>
            <a:ext cx="4609551" cy="3460889"/>
            <a:chOff x="0" y="1189989"/>
            <a:chExt cx="3546900" cy="3482831"/>
          </a:xfrm>
        </p:grpSpPr>
        <p:sp>
          <p:nvSpPr>
            <p:cNvPr id="244" name="Google Shape;244;gcff16bffc4_3_0"/>
            <p:cNvSpPr/>
            <p:nvPr/>
          </p:nvSpPr>
          <p:spPr>
            <a:xfrm>
              <a:off x="0" y="1189989"/>
              <a:ext cx="3546900" cy="669000"/>
            </a:xfrm>
            <a:prstGeom prst="homePlate">
              <a:avLst>
                <a:gd name="adj" fmla="val 50000"/>
              </a:avLst>
            </a:prstGeom>
            <a:gradFill>
              <a:gsLst>
                <a:gs pos="0">
                  <a:srgbClr val="1077D2"/>
                </a:gs>
                <a:gs pos="100000">
                  <a:srgbClr val="093153"/>
                </a:gs>
              </a:gsLst>
              <a:lin ang="5400012" scaled="0"/>
            </a:gra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a:ea typeface="Roboto"/>
                  <a:cs typeface="Roboto"/>
                  <a:sym typeface="Roboto"/>
                </a:rPr>
                <a:t>Data Crawling</a:t>
              </a:r>
              <a:endParaRPr sz="1900">
                <a:solidFill>
                  <a:srgbClr val="FFFFFF"/>
                </a:solidFill>
                <a:latin typeface="Roboto"/>
                <a:ea typeface="Roboto"/>
                <a:cs typeface="Roboto"/>
                <a:sym typeface="Roboto"/>
              </a:endParaRPr>
            </a:p>
          </p:txBody>
        </p:sp>
        <p:sp>
          <p:nvSpPr>
            <p:cNvPr id="245" name="Google Shape;245;gcff16bffc4_3_0"/>
            <p:cNvSpPr txBox="1"/>
            <p:nvPr/>
          </p:nvSpPr>
          <p:spPr>
            <a:xfrm>
              <a:off x="499175" y="2057121"/>
              <a:ext cx="27780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US" sz="1600">
                  <a:latin typeface="Roboto"/>
                  <a:ea typeface="Roboto"/>
                  <a:cs typeface="Roboto"/>
                  <a:sym typeface="Roboto"/>
                </a:rPr>
                <a:t>We Scraped Twitter Data using SNS scraper.</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US" sz="1600">
                  <a:latin typeface="Roboto"/>
                  <a:ea typeface="Roboto"/>
                  <a:cs typeface="Roboto"/>
                  <a:sym typeface="Roboto"/>
                </a:rPr>
                <a:t>Data sources are Inter-University Consortium for political and social research (ICPSR), Twitter Social media platform</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US" sz="1600">
                  <a:latin typeface="Roboto"/>
                  <a:ea typeface="Roboto"/>
                  <a:cs typeface="Roboto"/>
                  <a:sym typeface="Roboto"/>
                </a:rPr>
                <a:t>Data includes 6 categories of policies and their relative tweets</a:t>
              </a:r>
              <a:endParaRPr sz="1600">
                <a:latin typeface="Roboto"/>
                <a:ea typeface="Roboto"/>
                <a:cs typeface="Roboto"/>
                <a:sym typeface="Roboto"/>
              </a:endParaRPr>
            </a:p>
          </p:txBody>
        </p:sp>
      </p:grpSp>
      <p:grpSp>
        <p:nvGrpSpPr>
          <p:cNvPr id="246" name="Google Shape;246;gcff16bffc4_3_0"/>
          <p:cNvGrpSpPr/>
          <p:nvPr/>
        </p:nvGrpSpPr>
        <p:grpSpPr>
          <a:xfrm>
            <a:off x="4432581" y="3262709"/>
            <a:ext cx="3817315" cy="3461100"/>
            <a:chOff x="2944199" y="1189781"/>
            <a:chExt cx="2937300" cy="3483044"/>
          </a:xfrm>
        </p:grpSpPr>
        <p:sp>
          <p:nvSpPr>
            <p:cNvPr id="247" name="Google Shape;247;gcff16bffc4_3_0"/>
            <p:cNvSpPr/>
            <p:nvPr/>
          </p:nvSpPr>
          <p:spPr>
            <a:xfrm>
              <a:off x="2944199" y="1189781"/>
              <a:ext cx="2937300" cy="669000"/>
            </a:xfrm>
            <a:prstGeom prst="chevron">
              <a:avLst>
                <a:gd name="adj" fmla="val 50000"/>
              </a:avLst>
            </a:prstGeom>
            <a:solidFill>
              <a:srgbClr val="3C78D8"/>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a:ea typeface="Roboto"/>
                  <a:cs typeface="Roboto"/>
                  <a:sym typeface="Roboto"/>
                </a:rPr>
                <a:t>Data Cleaning</a:t>
              </a:r>
              <a:endParaRPr sz="1900">
                <a:solidFill>
                  <a:srgbClr val="FFFFFF"/>
                </a:solidFill>
                <a:latin typeface="Roboto"/>
                <a:ea typeface="Roboto"/>
                <a:cs typeface="Roboto"/>
                <a:sym typeface="Roboto"/>
              </a:endParaRPr>
            </a:p>
          </p:txBody>
        </p:sp>
        <p:sp>
          <p:nvSpPr>
            <p:cNvPr id="248" name="Google Shape;248;gcff16bffc4_3_0"/>
            <p:cNvSpPr txBox="1"/>
            <p:nvPr/>
          </p:nvSpPr>
          <p:spPr>
            <a:xfrm>
              <a:off x="3478949"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US" sz="1600">
                  <a:latin typeface="Roboto"/>
                  <a:ea typeface="Roboto"/>
                  <a:cs typeface="Roboto"/>
                  <a:sym typeface="Roboto"/>
                </a:rPr>
                <a:t>Remove null values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US" sz="1600">
                  <a:latin typeface="Roboto"/>
                  <a:ea typeface="Roboto"/>
                  <a:cs typeface="Roboto"/>
                  <a:sym typeface="Roboto"/>
                </a:rPr>
                <a:t>Converted date column to datetime format</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US" sz="1600">
                  <a:latin typeface="Roboto"/>
                  <a:ea typeface="Roboto"/>
                  <a:cs typeface="Roboto"/>
                  <a:sym typeface="Roboto"/>
                </a:rPr>
                <a:t>removed punctuations and lowered whole character</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US" sz="1600">
                  <a:latin typeface="Roboto"/>
                  <a:ea typeface="Roboto"/>
                  <a:cs typeface="Roboto"/>
                  <a:sym typeface="Roboto"/>
                </a:rPr>
                <a:t>remove stop-words</a:t>
              </a:r>
              <a:endParaRPr sz="16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Google Shape;253;p9" descr="&quot;&quot;"/>
          <p:cNvSpPr/>
          <p:nvPr/>
        </p:nvSpPr>
        <p:spPr>
          <a:xfrm>
            <a:off x="0" y="0"/>
            <a:ext cx="1218882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9" descr="&quot;&quot;"/>
          <p:cNvSpPr/>
          <p:nvPr/>
        </p:nvSpPr>
        <p:spPr>
          <a:xfrm>
            <a:off x="0" y="0"/>
            <a:ext cx="6599237" cy="3233737"/>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9" descr="&quot;&quot;"/>
          <p:cNvSpPr/>
          <p:nvPr/>
        </p:nvSpPr>
        <p:spPr>
          <a:xfrm>
            <a:off x="0" y="0"/>
            <a:ext cx="606425" cy="3233737"/>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56" name="Google Shape;256;p9" descr="Stevens Institute of Technology Careers &amp; Jobs - Zippia"/>
          <p:cNvPicPr preferRelativeResize="0"/>
          <p:nvPr/>
        </p:nvPicPr>
        <p:blipFill rotWithShape="1">
          <a:blip r:embed="rId3">
            <a:alphaModFix/>
          </a:blip>
          <a:srcRect/>
          <a:stretch/>
        </p:blipFill>
        <p:spPr>
          <a:xfrm>
            <a:off x="6931025" y="601662"/>
            <a:ext cx="4937125" cy="2098675"/>
          </a:xfrm>
          <a:prstGeom prst="rect">
            <a:avLst/>
          </a:prstGeom>
          <a:noFill/>
          <a:ln>
            <a:noFill/>
          </a:ln>
        </p:spPr>
      </p:pic>
      <p:sp>
        <p:nvSpPr>
          <p:cNvPr id="257" name="Google Shape;257;p9" descr="&quot;&quot;"/>
          <p:cNvSpPr/>
          <p:nvPr/>
        </p:nvSpPr>
        <p:spPr>
          <a:xfrm>
            <a:off x="0" y="3233737"/>
            <a:ext cx="606425" cy="36242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9"/>
          <p:cNvSpPr txBox="1">
            <a:spLocks noGrp="1"/>
          </p:cNvSpPr>
          <p:nvPr>
            <p:ph type="body" idx="1"/>
          </p:nvPr>
        </p:nvSpPr>
        <p:spPr>
          <a:xfrm>
            <a:off x="633399" y="3208325"/>
            <a:ext cx="11555400" cy="3025800"/>
          </a:xfrm>
          <a:prstGeom prst="rect">
            <a:avLst/>
          </a:prstGeom>
          <a:noFill/>
          <a:ln>
            <a:noFill/>
          </a:ln>
        </p:spPr>
        <p:txBody>
          <a:bodyPr spcFirstLastPara="1" wrap="square" lIns="91425" tIns="45700" rIns="91425" bIns="45700" anchor="ctr" anchorCtr="0">
            <a:noAutofit/>
          </a:bodyPr>
          <a:lstStyle/>
          <a:p>
            <a:pPr marL="228600" marR="0" lvl="0" indent="-95250" algn="l" rtl="0">
              <a:lnSpc>
                <a:spcPct val="90000"/>
              </a:lnSpc>
              <a:spcBef>
                <a:spcPts val="0"/>
              </a:spcBef>
              <a:spcAft>
                <a:spcPts val="0"/>
              </a:spcAft>
              <a:buClr>
                <a:schemeClr val="dk1"/>
              </a:buClr>
              <a:buSzPts val="2100"/>
              <a:buFont typeface="Arial"/>
              <a:buNone/>
            </a:pPr>
            <a:endParaRPr sz="2000" b="1" i="0" u="none" strike="noStrike" cap="none">
              <a:solidFill>
                <a:schemeClr val="dk1"/>
              </a:solidFill>
              <a:latin typeface="Times New Roman"/>
              <a:ea typeface="Times New Roman"/>
              <a:cs typeface="Times New Roman"/>
              <a:sym typeface="Times New Roman"/>
            </a:endParaRPr>
          </a:p>
          <a:p>
            <a:pPr marL="228600" marR="0" lvl="0" indent="-241300" algn="l" rtl="0">
              <a:lnSpc>
                <a:spcPct val="100000"/>
              </a:lnSpc>
              <a:spcBef>
                <a:spcPts val="0"/>
              </a:spcBef>
              <a:spcAft>
                <a:spcPts val="0"/>
              </a:spcAft>
              <a:buClr>
                <a:schemeClr val="dk1"/>
              </a:buClr>
              <a:buSzPts val="2000"/>
              <a:buFont typeface="Times New Roman"/>
              <a:buChar char="•"/>
            </a:pPr>
            <a:r>
              <a:rPr lang="en-US" sz="2000" b="1" i="0" u="none" strike="noStrike" cap="none">
                <a:solidFill>
                  <a:schemeClr val="dk1"/>
                </a:solidFill>
                <a:latin typeface="Times New Roman"/>
                <a:ea typeface="Times New Roman"/>
                <a:cs typeface="Times New Roman"/>
                <a:sym typeface="Times New Roman"/>
              </a:rPr>
              <a:t>Data collected from 28 January 2020 to 1 September 2021. It has over 198 million Twitter posts from more than 25 million unique users using four keywords: “corona”, “wuhan”, “nCov” and “covid</a:t>
            </a:r>
            <a:endParaRPr sz="2000" b="1">
              <a:latin typeface="Times New Roman"/>
              <a:ea typeface="Times New Roman"/>
              <a:cs typeface="Times New Roman"/>
              <a:sym typeface="Times New Roman"/>
            </a:endParaRPr>
          </a:p>
          <a:p>
            <a:pPr marL="228600" marR="0" lvl="0" indent="-241300" algn="l" rtl="0">
              <a:lnSpc>
                <a:spcPct val="100000"/>
              </a:lnSpc>
              <a:spcBef>
                <a:spcPts val="1000"/>
              </a:spcBef>
              <a:spcAft>
                <a:spcPts val="0"/>
              </a:spcAft>
              <a:buClr>
                <a:schemeClr val="dk1"/>
              </a:buClr>
              <a:buSzPts val="2000"/>
              <a:buFont typeface="Times New Roman"/>
              <a:buChar char="•"/>
            </a:pPr>
            <a:r>
              <a:rPr lang="en-US" sz="2000" b="1" i="0" u="none" strike="noStrike" cap="none">
                <a:solidFill>
                  <a:schemeClr val="dk1"/>
                </a:solidFill>
                <a:latin typeface="Times New Roman"/>
                <a:ea typeface="Times New Roman"/>
                <a:cs typeface="Times New Roman"/>
                <a:sym typeface="Times New Roman"/>
              </a:rPr>
              <a:t>Each tweet is being labeled with five quantitative emotion attributes indicating the degree of intensity of the valence or sentiment </a:t>
            </a:r>
            <a:endParaRPr sz="2000" b="1">
              <a:latin typeface="Times New Roman"/>
              <a:ea typeface="Times New Roman"/>
              <a:cs typeface="Times New Roman"/>
              <a:sym typeface="Times New Roman"/>
            </a:endParaRPr>
          </a:p>
          <a:p>
            <a:pPr marL="228600" marR="0" lvl="0" indent="-241300" algn="l" rtl="0">
              <a:lnSpc>
                <a:spcPct val="100000"/>
              </a:lnSpc>
              <a:spcBef>
                <a:spcPts val="1000"/>
              </a:spcBef>
              <a:spcAft>
                <a:spcPts val="0"/>
              </a:spcAft>
              <a:buClr>
                <a:schemeClr val="dk1"/>
              </a:buClr>
              <a:buSzPts val="2000"/>
              <a:buFont typeface="Times New Roman"/>
              <a:buChar char="•"/>
            </a:pPr>
            <a:r>
              <a:rPr lang="en-US" sz="2000" b="1" i="0" u="none" strike="noStrike" cap="none">
                <a:solidFill>
                  <a:schemeClr val="dk1"/>
                </a:solidFill>
                <a:latin typeface="Times New Roman"/>
                <a:ea typeface="Times New Roman"/>
                <a:cs typeface="Times New Roman"/>
                <a:sym typeface="Times New Roman"/>
              </a:rPr>
              <a:t>We subset the data in order to use it in the context of our study. In order to get the labeled sentiments, we have taken advantage of the data that is central to the United States which has 929,337 data points. A snippet of the same can be found below:</a:t>
            </a:r>
            <a:endParaRPr sz="2000" b="1">
              <a:latin typeface="Times New Roman"/>
              <a:ea typeface="Times New Roman"/>
              <a:cs typeface="Times New Roman"/>
              <a:sym typeface="Times New Roman"/>
            </a:endParaRPr>
          </a:p>
        </p:txBody>
      </p:sp>
      <p:sp>
        <p:nvSpPr>
          <p:cNvPr id="259" name="Google Shape;259;p9"/>
          <p:cNvSpPr txBox="1"/>
          <p:nvPr/>
        </p:nvSpPr>
        <p:spPr>
          <a:xfrm>
            <a:off x="630975" y="1527025"/>
            <a:ext cx="5489700" cy="1706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200"/>
              <a:buFont typeface="Arial"/>
              <a:buNone/>
            </a:pPr>
            <a:r>
              <a:rPr lang="en-US" sz="4000" b="1" i="0" u="none">
                <a:solidFill>
                  <a:srgbClr val="000000"/>
                </a:solidFill>
                <a:latin typeface="Times New Roman"/>
                <a:ea typeface="Times New Roman"/>
                <a:cs typeface="Times New Roman"/>
                <a:sym typeface="Times New Roman"/>
              </a:rPr>
              <a:t>E</a:t>
            </a:r>
            <a:r>
              <a:rPr lang="en-US" sz="4000" b="1">
                <a:latin typeface="Times New Roman"/>
                <a:ea typeface="Times New Roman"/>
                <a:cs typeface="Times New Roman"/>
                <a:sym typeface="Times New Roman"/>
              </a:rPr>
              <a:t>xploratory </a:t>
            </a:r>
            <a:r>
              <a:rPr lang="en-US" sz="4000" b="1" i="0" u="none">
                <a:solidFill>
                  <a:srgbClr val="000000"/>
                </a:solidFill>
                <a:latin typeface="Times New Roman"/>
                <a:ea typeface="Times New Roman"/>
                <a:cs typeface="Times New Roman"/>
                <a:sym typeface="Times New Roman"/>
              </a:rPr>
              <a:t>D</a:t>
            </a:r>
            <a:r>
              <a:rPr lang="en-US" sz="4000" b="1">
                <a:latin typeface="Times New Roman"/>
                <a:ea typeface="Times New Roman"/>
                <a:cs typeface="Times New Roman"/>
                <a:sym typeface="Times New Roman"/>
              </a:rPr>
              <a:t>ata</a:t>
            </a:r>
            <a:r>
              <a:rPr lang="en-US" sz="4000" b="1" i="0" u="none">
                <a:solidFill>
                  <a:srgbClr val="000000"/>
                </a:solidFill>
                <a:latin typeface="Times New Roman"/>
                <a:ea typeface="Times New Roman"/>
                <a:cs typeface="Times New Roman"/>
                <a:sym typeface="Times New Roman"/>
              </a:rPr>
              <a:t>  A</a:t>
            </a:r>
            <a:r>
              <a:rPr lang="en-US" sz="4000" b="1">
                <a:latin typeface="Times New Roman"/>
                <a:ea typeface="Times New Roman"/>
                <a:cs typeface="Times New Roman"/>
                <a:sym typeface="Times New Roman"/>
              </a:rPr>
              <a:t>nalysis (EDA)</a:t>
            </a:r>
            <a:endParaRPr sz="4000">
              <a:latin typeface="Times New Roman"/>
              <a:ea typeface="Times New Roman"/>
              <a:cs typeface="Times New Roman"/>
              <a:sym typeface="Times New Roman"/>
            </a:endParaRPr>
          </a:p>
        </p:txBody>
      </p:sp>
      <p:grpSp>
        <p:nvGrpSpPr>
          <p:cNvPr id="260" name="Google Shape;260;p9" descr="&quot;&quot;"/>
          <p:cNvGrpSpPr/>
          <p:nvPr/>
        </p:nvGrpSpPr>
        <p:grpSpPr>
          <a:xfrm>
            <a:off x="1188905" y="73024"/>
            <a:ext cx="1177882" cy="233222"/>
            <a:chOff x="7763256" y="73152"/>
            <a:chExt cx="1178943" cy="232826"/>
          </a:xfrm>
        </p:grpSpPr>
        <p:sp>
          <p:nvSpPr>
            <p:cNvPr id="261" name="Google Shape;261;p9"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9"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9"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4" name="Google Shape;264;p9"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5" name="Google Shape;265;p9"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6" name="Google Shape;266;p9"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7" name="Google Shape;267;p9"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8" name="Google Shape;268;p9"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9" name="Google Shape;269;p9"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0" name="Google Shape;270;p9"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9"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9"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9"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9"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9"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9"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9"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9"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9"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9"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11" descr="&quot;&quot;"/>
          <p:cNvSpPr/>
          <p:nvPr/>
        </p:nvSpPr>
        <p:spPr>
          <a:xfrm>
            <a:off x="606425" y="0"/>
            <a:ext cx="5038725"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6" name="Google Shape;286;p11" descr="&quot;&quot;"/>
          <p:cNvSpPr/>
          <p:nvPr/>
        </p:nvSpPr>
        <p:spPr>
          <a:xfrm>
            <a:off x="0" y="0"/>
            <a:ext cx="606425" cy="3233737"/>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7" name="Google Shape;287;p11" descr="&quot;&quot;"/>
          <p:cNvSpPr/>
          <p:nvPr/>
        </p:nvSpPr>
        <p:spPr>
          <a:xfrm>
            <a:off x="0" y="3233737"/>
            <a:ext cx="606425" cy="36242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8" name="Google Shape;288;p11"/>
          <p:cNvSpPr txBox="1"/>
          <p:nvPr/>
        </p:nvSpPr>
        <p:spPr>
          <a:xfrm>
            <a:off x="787400" y="613450"/>
            <a:ext cx="4493400" cy="2151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1" i="0" u="none">
                <a:solidFill>
                  <a:schemeClr val="dk1"/>
                </a:solidFill>
                <a:latin typeface="Times New Roman"/>
                <a:ea typeface="Times New Roman"/>
                <a:cs typeface="Times New Roman"/>
                <a:sym typeface="Times New Roman"/>
              </a:rPr>
              <a:t>Cleaned Data after dropping null values</a:t>
            </a:r>
            <a:endParaRPr>
              <a:latin typeface="Times New Roman"/>
              <a:ea typeface="Times New Roman"/>
              <a:cs typeface="Times New Roman"/>
              <a:sym typeface="Times New Roman"/>
            </a:endParaRPr>
          </a:p>
        </p:txBody>
      </p:sp>
      <p:pic>
        <p:nvPicPr>
          <p:cNvPr id="289" name="Google Shape;289;p11" descr="Stevens Institute of Technology Careers &amp; Jobs - Zippia"/>
          <p:cNvPicPr preferRelativeResize="0"/>
          <p:nvPr/>
        </p:nvPicPr>
        <p:blipFill rotWithShape="1">
          <a:blip r:embed="rId3">
            <a:alphaModFix/>
          </a:blip>
          <a:srcRect/>
          <a:stretch/>
        </p:blipFill>
        <p:spPr>
          <a:xfrm>
            <a:off x="601662" y="5894387"/>
            <a:ext cx="2268537" cy="963612"/>
          </a:xfrm>
          <a:prstGeom prst="rect">
            <a:avLst/>
          </a:prstGeom>
          <a:noFill/>
          <a:ln>
            <a:noFill/>
          </a:ln>
        </p:spPr>
      </p:pic>
      <p:pic>
        <p:nvPicPr>
          <p:cNvPr id="290" name="Google Shape;290;p11"/>
          <p:cNvPicPr preferRelativeResize="0"/>
          <p:nvPr/>
        </p:nvPicPr>
        <p:blipFill rotWithShape="1">
          <a:blip r:embed="rId4">
            <a:alphaModFix/>
          </a:blip>
          <a:srcRect/>
          <a:stretch/>
        </p:blipFill>
        <p:spPr>
          <a:xfrm>
            <a:off x="5645150" y="1104900"/>
            <a:ext cx="6553200" cy="5186362"/>
          </a:xfrm>
          <a:prstGeom prst="rect">
            <a:avLst/>
          </a:prstGeom>
          <a:noFill/>
          <a:ln>
            <a:noFill/>
          </a:ln>
        </p:spPr>
      </p:pic>
      <p:sp>
        <p:nvSpPr>
          <p:cNvPr id="291" name="Google Shape;291;p11"/>
          <p:cNvSpPr txBox="1"/>
          <p:nvPr/>
        </p:nvSpPr>
        <p:spPr>
          <a:xfrm>
            <a:off x="661972" y="2955925"/>
            <a:ext cx="48399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D3B45"/>
              </a:buClr>
              <a:buSzPts val="1800"/>
              <a:buFont typeface="Arial"/>
              <a:buNone/>
            </a:pPr>
            <a:r>
              <a:rPr lang="en-US" sz="1800" b="1" i="0" u="none">
                <a:solidFill>
                  <a:srgbClr val="2D3B45"/>
                </a:solidFill>
                <a:latin typeface="Times New Roman"/>
                <a:ea typeface="Times New Roman"/>
                <a:cs typeface="Times New Roman"/>
                <a:sym typeface="Times New Roman"/>
              </a:rPr>
              <a:t>Total number of rows was 909,414 after removing dropped rows</a:t>
            </a:r>
            <a:endParaRPr>
              <a:latin typeface="Times New Roman"/>
              <a:ea typeface="Times New Roman"/>
              <a:cs typeface="Times New Roman"/>
              <a:sym typeface="Times New Roman"/>
            </a:endParaRPr>
          </a:p>
        </p:txBody>
      </p:sp>
      <p:grpSp>
        <p:nvGrpSpPr>
          <p:cNvPr id="292" name="Google Shape;292;p11" descr="&quot;&quot;"/>
          <p:cNvGrpSpPr/>
          <p:nvPr/>
        </p:nvGrpSpPr>
        <p:grpSpPr>
          <a:xfrm>
            <a:off x="1188905" y="73024"/>
            <a:ext cx="1177882" cy="233222"/>
            <a:chOff x="7763256" y="73152"/>
            <a:chExt cx="1178943" cy="232826"/>
          </a:xfrm>
        </p:grpSpPr>
        <p:sp>
          <p:nvSpPr>
            <p:cNvPr id="293" name="Google Shape;293;p11"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94" name="Google Shape;294;p11"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95" name="Google Shape;295;p11"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96" name="Google Shape;296;p11"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97" name="Google Shape;297;p11"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98" name="Google Shape;298;p11"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99" name="Google Shape;299;p11"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0" name="Google Shape;300;p11"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1" name="Google Shape;301;p11"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2" name="Google Shape;302;p11"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3" name="Google Shape;303;p11"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4" name="Google Shape;304;p11"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5" name="Google Shape;305;p11"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6" name="Google Shape;306;p11"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7" name="Google Shape;307;p11"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8" name="Google Shape;308;p11"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9" name="Google Shape;309;p11"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0" name="Google Shape;310;p11"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1" name="Google Shape;311;p11"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2" name="Google Shape;312;p11"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p12" descr="&quot;&quot;"/>
          <p:cNvSpPr/>
          <p:nvPr/>
        </p:nvSpPr>
        <p:spPr>
          <a:xfrm>
            <a:off x="606425" y="0"/>
            <a:ext cx="5038725"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8" name="Google Shape;318;p12" descr="&quot;&quot;"/>
          <p:cNvSpPr/>
          <p:nvPr/>
        </p:nvSpPr>
        <p:spPr>
          <a:xfrm>
            <a:off x="0" y="0"/>
            <a:ext cx="606425" cy="3233737"/>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9" name="Google Shape;319;p12" descr="&quot;&quot;"/>
          <p:cNvSpPr/>
          <p:nvPr/>
        </p:nvSpPr>
        <p:spPr>
          <a:xfrm>
            <a:off x="0" y="3233737"/>
            <a:ext cx="606425" cy="36242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0" name="Google Shape;320;p12"/>
          <p:cNvSpPr txBox="1"/>
          <p:nvPr/>
        </p:nvSpPr>
        <p:spPr>
          <a:xfrm>
            <a:off x="620698" y="357175"/>
            <a:ext cx="4543500" cy="2351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800"/>
              <a:buFont typeface="Arial"/>
              <a:buNone/>
            </a:pPr>
            <a:r>
              <a:rPr lang="en-US" sz="2800" b="1" i="0" u="none">
                <a:solidFill>
                  <a:srgbClr val="000000"/>
                </a:solidFill>
                <a:latin typeface="Times New Roman"/>
                <a:ea typeface="Times New Roman"/>
                <a:cs typeface="Times New Roman"/>
                <a:sym typeface="Times New Roman"/>
              </a:rPr>
              <a:t>Lengths of the tweets text over the train dataset </a:t>
            </a:r>
            <a:endParaRPr sz="40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4000" b="1" i="0" u="none">
              <a:solidFill>
                <a:schemeClr val="dk1"/>
              </a:solidFill>
              <a:latin typeface="Times New Roman"/>
              <a:ea typeface="Times New Roman"/>
              <a:cs typeface="Times New Roman"/>
              <a:sym typeface="Times New Roman"/>
            </a:endParaRPr>
          </a:p>
        </p:txBody>
      </p:sp>
      <p:pic>
        <p:nvPicPr>
          <p:cNvPr id="321" name="Google Shape;321;p12" descr="Stevens Institute of Technology Careers &amp; Jobs - Zippia"/>
          <p:cNvPicPr preferRelativeResize="0"/>
          <p:nvPr/>
        </p:nvPicPr>
        <p:blipFill rotWithShape="1">
          <a:blip r:embed="rId3">
            <a:alphaModFix/>
          </a:blip>
          <a:srcRect/>
          <a:stretch/>
        </p:blipFill>
        <p:spPr>
          <a:xfrm>
            <a:off x="601662" y="5894387"/>
            <a:ext cx="2268537" cy="963612"/>
          </a:xfrm>
          <a:prstGeom prst="rect">
            <a:avLst/>
          </a:prstGeom>
          <a:noFill/>
          <a:ln>
            <a:noFill/>
          </a:ln>
        </p:spPr>
      </p:pic>
      <p:pic>
        <p:nvPicPr>
          <p:cNvPr id="322" name="Google Shape;322;p12"/>
          <p:cNvPicPr preferRelativeResize="0"/>
          <p:nvPr/>
        </p:nvPicPr>
        <p:blipFill rotWithShape="1">
          <a:blip r:embed="rId4">
            <a:alphaModFix/>
          </a:blip>
          <a:srcRect/>
          <a:stretch/>
        </p:blipFill>
        <p:spPr>
          <a:xfrm>
            <a:off x="6096000" y="277812"/>
            <a:ext cx="5400675" cy="3133725"/>
          </a:xfrm>
          <a:prstGeom prst="rect">
            <a:avLst/>
          </a:prstGeom>
          <a:noFill/>
          <a:ln>
            <a:noFill/>
          </a:ln>
          <a:effectLst>
            <a:outerShdw blurRad="85725" dist="95250" dir="1200000" algn="bl" rotWithShape="0">
              <a:srgbClr val="000000">
                <a:alpha val="60000"/>
              </a:srgbClr>
            </a:outerShdw>
          </a:effectLst>
        </p:spPr>
      </p:pic>
      <p:pic>
        <p:nvPicPr>
          <p:cNvPr id="323" name="Google Shape;323;p12"/>
          <p:cNvPicPr preferRelativeResize="0"/>
          <p:nvPr/>
        </p:nvPicPr>
        <p:blipFill rotWithShape="1">
          <a:blip r:embed="rId5">
            <a:alphaModFix/>
          </a:blip>
          <a:srcRect/>
          <a:stretch/>
        </p:blipFill>
        <p:spPr>
          <a:xfrm>
            <a:off x="6405562" y="3448050"/>
            <a:ext cx="5038725" cy="3289300"/>
          </a:xfrm>
          <a:prstGeom prst="rect">
            <a:avLst/>
          </a:prstGeom>
          <a:noFill/>
          <a:ln>
            <a:noFill/>
          </a:ln>
          <a:effectLst>
            <a:outerShdw blurRad="57150" dist="133350" dir="1200000" algn="bl" rotWithShape="0">
              <a:srgbClr val="000000">
                <a:alpha val="50000"/>
              </a:srgbClr>
            </a:outerShdw>
          </a:effectLst>
        </p:spPr>
      </p:pic>
      <p:sp>
        <p:nvSpPr>
          <p:cNvPr id="324" name="Google Shape;324;p12"/>
          <p:cNvSpPr txBox="1"/>
          <p:nvPr/>
        </p:nvSpPr>
        <p:spPr>
          <a:xfrm>
            <a:off x="595300" y="3848100"/>
            <a:ext cx="4055700" cy="1643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800"/>
              <a:buFont typeface="Arial"/>
              <a:buNone/>
            </a:pPr>
            <a:r>
              <a:rPr lang="en-US" sz="2800" b="1" i="0" u="none">
                <a:solidFill>
                  <a:srgbClr val="000000"/>
                </a:solidFill>
                <a:latin typeface="Times New Roman"/>
                <a:ea typeface="Times New Roman"/>
                <a:cs typeface="Times New Roman"/>
                <a:sym typeface="Times New Roman"/>
              </a:rPr>
              <a:t>Distribution of sentiments in the train dataset</a:t>
            </a:r>
            <a:endParaRPr>
              <a:latin typeface="Times New Roman"/>
              <a:ea typeface="Times New Roman"/>
              <a:cs typeface="Times New Roman"/>
              <a:sym typeface="Times New Roman"/>
            </a:endParaRPr>
          </a:p>
        </p:txBody>
      </p:sp>
      <p:grpSp>
        <p:nvGrpSpPr>
          <p:cNvPr id="325" name="Google Shape;325;p12" descr="&quot;&quot;"/>
          <p:cNvGrpSpPr/>
          <p:nvPr/>
        </p:nvGrpSpPr>
        <p:grpSpPr>
          <a:xfrm>
            <a:off x="1188905" y="73024"/>
            <a:ext cx="1177882" cy="233222"/>
            <a:chOff x="7763256" y="73152"/>
            <a:chExt cx="1178943" cy="232826"/>
          </a:xfrm>
        </p:grpSpPr>
        <p:sp>
          <p:nvSpPr>
            <p:cNvPr id="326" name="Google Shape;326;p12"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7" name="Google Shape;327;p12"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8" name="Google Shape;328;p12"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9" name="Google Shape;329;p12"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0" name="Google Shape;330;p12"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1" name="Google Shape;331;p12"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2" name="Google Shape;332;p12"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3" name="Google Shape;333;p12"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4" name="Google Shape;334;p12"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5" name="Google Shape;335;p12"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6" name="Google Shape;336;p12"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7" name="Google Shape;337;p12"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8" name="Google Shape;338;p12"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9" name="Google Shape;339;p12"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0" name="Google Shape;340;p12"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1" name="Google Shape;341;p12"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2" name="Google Shape;342;p12"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3" name="Google Shape;343;p12"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4" name="Google Shape;344;p12"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5" name="Google Shape;345;p12"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346" name="Google Shape;346;p12"/>
          <p:cNvSpPr/>
          <p:nvPr/>
        </p:nvSpPr>
        <p:spPr>
          <a:xfrm>
            <a:off x="5180950" y="1533650"/>
            <a:ext cx="606300" cy="2331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2"/>
          <p:cNvSpPr/>
          <p:nvPr/>
        </p:nvSpPr>
        <p:spPr>
          <a:xfrm>
            <a:off x="5164200" y="4505450"/>
            <a:ext cx="623100" cy="2331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
        <p:cNvGrpSpPr/>
        <p:nvPr/>
      </p:nvGrpSpPr>
      <p:grpSpPr>
        <a:xfrm>
          <a:off x="0" y="0"/>
          <a:ext cx="0" cy="0"/>
          <a:chOff x="0" y="0"/>
          <a:chExt cx="0" cy="0"/>
        </a:xfrm>
      </p:grpSpPr>
      <p:sp>
        <p:nvSpPr>
          <p:cNvPr id="352" name="Google Shape;352;p13" descr="&quot;&quot;"/>
          <p:cNvSpPr/>
          <p:nvPr/>
        </p:nvSpPr>
        <p:spPr>
          <a:xfrm>
            <a:off x="606425" y="0"/>
            <a:ext cx="5038725"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53" name="Google Shape;353;p13" descr="&quot;&quot;"/>
          <p:cNvSpPr/>
          <p:nvPr/>
        </p:nvSpPr>
        <p:spPr>
          <a:xfrm>
            <a:off x="0" y="0"/>
            <a:ext cx="606425" cy="3233737"/>
          </a:xfrm>
          <a:prstGeom prst="rect">
            <a:avLst/>
          </a:pr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54" name="Google Shape;354;p13" descr="&quot;&quot;"/>
          <p:cNvSpPr/>
          <p:nvPr/>
        </p:nvSpPr>
        <p:spPr>
          <a:xfrm>
            <a:off x="0" y="3233737"/>
            <a:ext cx="606425" cy="36242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55" name="Google Shape;355;p13"/>
          <p:cNvSpPr txBox="1"/>
          <p:nvPr/>
        </p:nvSpPr>
        <p:spPr>
          <a:xfrm>
            <a:off x="620700" y="1609725"/>
            <a:ext cx="5038800" cy="3479700"/>
          </a:xfrm>
          <a:prstGeom prst="rect">
            <a:avLst/>
          </a:prstGeom>
          <a:noFill/>
          <a:ln>
            <a:noFill/>
          </a:ln>
        </p:spPr>
        <p:txBody>
          <a:bodyPr spcFirstLastPara="1" wrap="square" lIns="91425" tIns="45700" rIns="91425" bIns="45700" anchor="b" anchorCtr="0">
            <a:noAutofit/>
          </a:bodyPr>
          <a:lstStyle/>
          <a:p>
            <a:pPr marL="0" lvl="0" indent="0" algn="l" rtl="0">
              <a:lnSpc>
                <a:spcPct val="115000"/>
              </a:lnSpc>
              <a:spcBef>
                <a:spcPts val="0"/>
              </a:spcBef>
              <a:spcAft>
                <a:spcPts val="0"/>
              </a:spcAft>
              <a:buClr>
                <a:schemeClr val="dk1"/>
              </a:buClr>
              <a:buSzPts val="1100"/>
              <a:buFont typeface="Arial"/>
              <a:buNone/>
            </a:pPr>
            <a:r>
              <a:rPr lang="en-US" sz="4000" b="1">
                <a:solidFill>
                  <a:schemeClr val="dk1"/>
                </a:solidFill>
                <a:latin typeface="Times New Roman"/>
                <a:ea typeface="Times New Roman"/>
                <a:cs typeface="Times New Roman"/>
                <a:sym typeface="Times New Roman"/>
              </a:rPr>
              <a:t>Distribution of the intensities of all the sentiments</a:t>
            </a:r>
            <a:endParaRPr sz="4000" b="1">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3200"/>
              <a:buFont typeface="Arial"/>
              <a:buNone/>
            </a:pPr>
            <a:endParaRPr sz="4000" b="1">
              <a:latin typeface="Times New Roman"/>
              <a:ea typeface="Times New Roman"/>
              <a:cs typeface="Times New Roman"/>
              <a:sym typeface="Times New Roman"/>
            </a:endParaRPr>
          </a:p>
        </p:txBody>
      </p:sp>
      <p:pic>
        <p:nvPicPr>
          <p:cNvPr id="356" name="Google Shape;356;p13" descr="Stevens Institute of Technology Careers &amp; Jobs - Zippia"/>
          <p:cNvPicPr preferRelativeResize="0"/>
          <p:nvPr/>
        </p:nvPicPr>
        <p:blipFill rotWithShape="1">
          <a:blip r:embed="rId3">
            <a:alphaModFix/>
          </a:blip>
          <a:srcRect/>
          <a:stretch/>
        </p:blipFill>
        <p:spPr>
          <a:xfrm>
            <a:off x="601662" y="5894387"/>
            <a:ext cx="2268537" cy="963612"/>
          </a:xfrm>
          <a:prstGeom prst="rect">
            <a:avLst/>
          </a:prstGeom>
          <a:noFill/>
          <a:ln>
            <a:noFill/>
          </a:ln>
        </p:spPr>
      </p:pic>
      <p:pic>
        <p:nvPicPr>
          <p:cNvPr id="357" name="Google Shape;357;p13"/>
          <p:cNvPicPr preferRelativeResize="0"/>
          <p:nvPr/>
        </p:nvPicPr>
        <p:blipFill rotWithShape="1">
          <a:blip r:embed="rId4">
            <a:alphaModFix/>
          </a:blip>
          <a:srcRect/>
          <a:stretch/>
        </p:blipFill>
        <p:spPr>
          <a:xfrm>
            <a:off x="5645150" y="1617662"/>
            <a:ext cx="6280150" cy="3622675"/>
          </a:xfrm>
          <a:prstGeom prst="rect">
            <a:avLst/>
          </a:prstGeom>
          <a:noFill/>
          <a:ln>
            <a:noFill/>
          </a:ln>
          <a:effectLst>
            <a:outerShdw blurRad="142875" dist="114300" dir="1200000" algn="bl" rotWithShape="0">
              <a:srgbClr val="000000">
                <a:alpha val="50000"/>
              </a:srgbClr>
            </a:outerShdw>
          </a:effectLst>
        </p:spPr>
      </p:pic>
      <p:grpSp>
        <p:nvGrpSpPr>
          <p:cNvPr id="358" name="Google Shape;358;p13" descr="&quot;&quot;"/>
          <p:cNvGrpSpPr/>
          <p:nvPr/>
        </p:nvGrpSpPr>
        <p:grpSpPr>
          <a:xfrm>
            <a:off x="1188905" y="73024"/>
            <a:ext cx="1177882" cy="233222"/>
            <a:chOff x="7763256" y="73152"/>
            <a:chExt cx="1178943" cy="232826"/>
          </a:xfrm>
        </p:grpSpPr>
        <p:sp>
          <p:nvSpPr>
            <p:cNvPr id="359" name="Google Shape;359;p13" descr="&quot;&quot;"/>
            <p:cNvSpPr/>
            <p:nvPr/>
          </p:nvSpPr>
          <p:spPr>
            <a:xfrm>
              <a:off x="8263760"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0" name="Google Shape;360;p13" descr="&quot;&quot;"/>
            <p:cNvSpPr/>
            <p:nvPr/>
          </p:nvSpPr>
          <p:spPr>
            <a:xfrm>
              <a:off x="8263760"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1" name="Google Shape;361;p13" descr="&quot;&quot;"/>
            <p:cNvSpPr/>
            <p:nvPr/>
          </p:nvSpPr>
          <p:spPr>
            <a:xfrm>
              <a:off x="8138237"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2" name="Google Shape;362;p13" descr="&quot;&quot;"/>
            <p:cNvSpPr/>
            <p:nvPr/>
          </p:nvSpPr>
          <p:spPr>
            <a:xfrm>
              <a:off x="8138237"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3" name="Google Shape;363;p13" descr="&quot;&quot;"/>
            <p:cNvSpPr/>
            <p:nvPr/>
          </p:nvSpPr>
          <p:spPr>
            <a:xfrm>
              <a:off x="801271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4" name="Google Shape;364;p13" descr="&quot;&quot;"/>
            <p:cNvSpPr/>
            <p:nvPr/>
          </p:nvSpPr>
          <p:spPr>
            <a:xfrm>
              <a:off x="801271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5" name="Google Shape;365;p13" descr="&quot;&quot;"/>
            <p:cNvSpPr/>
            <p:nvPr/>
          </p:nvSpPr>
          <p:spPr>
            <a:xfrm>
              <a:off x="788877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6" name="Google Shape;366;p13" descr="&quot;&quot;"/>
            <p:cNvSpPr/>
            <p:nvPr/>
          </p:nvSpPr>
          <p:spPr>
            <a:xfrm>
              <a:off x="788877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7" name="Google Shape;367;p13" descr="&quot;&quot;"/>
            <p:cNvSpPr/>
            <p:nvPr/>
          </p:nvSpPr>
          <p:spPr>
            <a:xfrm>
              <a:off x="7763256"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8" name="Google Shape;368;p13" descr="&quot;&quot;"/>
            <p:cNvSpPr/>
            <p:nvPr/>
          </p:nvSpPr>
          <p:spPr>
            <a:xfrm>
              <a:off x="7763256"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9" name="Google Shape;369;p13" descr="&quot;&quot;"/>
            <p:cNvSpPr/>
            <p:nvPr/>
          </p:nvSpPr>
          <p:spPr>
            <a:xfrm>
              <a:off x="8888199"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0" name="Google Shape;370;p13" descr="&quot;&quot;"/>
            <p:cNvSpPr/>
            <p:nvPr/>
          </p:nvSpPr>
          <p:spPr>
            <a:xfrm>
              <a:off x="8888199"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1" name="Google Shape;371;p13" descr="&quot;&quot;"/>
            <p:cNvSpPr/>
            <p:nvPr/>
          </p:nvSpPr>
          <p:spPr>
            <a:xfrm>
              <a:off x="8762675"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2" name="Google Shape;372;p13" descr="&quot;&quot;"/>
            <p:cNvSpPr/>
            <p:nvPr/>
          </p:nvSpPr>
          <p:spPr>
            <a:xfrm>
              <a:off x="8762675"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3" name="Google Shape;373;p13" descr="&quot;&quot;"/>
            <p:cNvSpPr/>
            <p:nvPr/>
          </p:nvSpPr>
          <p:spPr>
            <a:xfrm>
              <a:off x="8637153" y="73152"/>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4" name="Google Shape;374;p13" descr="&quot;&quot;"/>
            <p:cNvSpPr/>
            <p:nvPr/>
          </p:nvSpPr>
          <p:spPr>
            <a:xfrm>
              <a:off x="8637153" y="247478"/>
              <a:ext cx="555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5" name="Google Shape;375;p13" descr="&quot;&quot;"/>
            <p:cNvSpPr/>
            <p:nvPr/>
          </p:nvSpPr>
          <p:spPr>
            <a:xfrm>
              <a:off x="8513218"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6" name="Google Shape;376;p13" descr="&quot;&quot;"/>
            <p:cNvSpPr/>
            <p:nvPr/>
          </p:nvSpPr>
          <p:spPr>
            <a:xfrm>
              <a:off x="8513218"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7" name="Google Shape;377;p13" descr="&quot;&quot;"/>
            <p:cNvSpPr/>
            <p:nvPr/>
          </p:nvSpPr>
          <p:spPr>
            <a:xfrm>
              <a:off x="8387694" y="73152"/>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8" name="Google Shape;378;p13" descr="&quot;&quot;"/>
            <p:cNvSpPr/>
            <p:nvPr/>
          </p:nvSpPr>
          <p:spPr>
            <a:xfrm>
              <a:off x="8387694" y="247478"/>
              <a:ext cx="54000" cy="5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1175</Words>
  <Application>Microsoft Office PowerPoint</Application>
  <PresentationFormat>Widescreen</PresentationFormat>
  <Paragraphs>111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Roboto</vt:lpstr>
      <vt:lpstr>Calibri</vt:lpstr>
      <vt:lpstr>Office Theme</vt:lpstr>
      <vt:lpstr>Government Policies And Public sentiments</vt:lpstr>
      <vt:lpstr>Research Problem</vt:lpstr>
      <vt:lpstr>Motivation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Models</vt:lpstr>
      <vt:lpstr>PowerPoint Presentation</vt:lpstr>
      <vt:lpstr>PowerPoint Presentation</vt:lpstr>
      <vt:lpstr>Methods &amp; Results</vt:lpstr>
      <vt:lpstr>PowerPoint Presentation</vt:lpstr>
      <vt:lpstr>PowerPoint Presentation</vt:lpstr>
      <vt:lpstr>PowerPoint Presentation</vt:lpstr>
      <vt:lpstr>Analysis</vt:lpstr>
      <vt:lpstr>Analysis</vt:lpstr>
      <vt:lpstr>PowerPoint Presentation</vt:lpstr>
      <vt:lpstr>PowerPoint Presentation</vt:lpstr>
      <vt:lpstr>PowerPoint Presentation</vt:lpstr>
      <vt:lpstr>Conclusion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Policies And Public sentiments</dc:title>
  <dc:creator>Tara Chatterjee</dc:creator>
  <cp:lastModifiedBy>darpan shah</cp:lastModifiedBy>
  <cp:revision>1</cp:revision>
  <dcterms:created xsi:type="dcterms:W3CDTF">2021-05-01T23:38:33Z</dcterms:created>
  <dcterms:modified xsi:type="dcterms:W3CDTF">2021-12-18T04:44:35Z</dcterms:modified>
</cp:coreProperties>
</file>