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Nunito SemiBold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f1HcSdZhrZ8ojimdRNmpJwYx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emiBold-boldItalic.fntdata"/><Relationship Id="rId30" Type="http://schemas.openxmlformats.org/officeDocument/2006/relationships/font" Target="fonts/NunitoSemiBold-italic.fntdata"/><Relationship Id="rId11" Type="http://schemas.openxmlformats.org/officeDocument/2006/relationships/slide" Target="slides/slide7.xml"/><Relationship Id="rId33" Type="http://schemas.openxmlformats.org/officeDocument/2006/relationships/font" Target="fonts/Nunito-bold.fntdata"/><Relationship Id="rId10" Type="http://schemas.openxmlformats.org/officeDocument/2006/relationships/slide" Target="slides/slide6.xml"/><Relationship Id="rId32" Type="http://schemas.openxmlformats.org/officeDocument/2006/relationships/font" Target="fonts/Nunito-regular.fntdata"/><Relationship Id="rId13" Type="http://schemas.openxmlformats.org/officeDocument/2006/relationships/slide" Target="slides/slide9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-italic.fntdata"/><Relationship Id="rId15" Type="http://schemas.openxmlformats.org/officeDocument/2006/relationships/slide" Target="slides/slide11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10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3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2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hello everyone </a:t>
            </a:r>
            <a:endParaRPr sz="2000">
              <a:highlight>
                <a:srgbClr val="FFFFF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i am archana </a:t>
            </a:r>
            <a:endParaRPr sz="2000">
              <a:highlight>
                <a:srgbClr val="FFFFF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i am here with rohit to present our project “job change prediction” which is a  binary classification.  </a:t>
            </a:r>
            <a:endParaRPr sz="2000">
              <a:highlight>
                <a:srgbClr val="FFFFF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we have </a:t>
            </a: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implemented</a:t>
            </a: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 this using python and machine learning libraries </a:t>
            </a:r>
            <a:endParaRPr sz="2000">
              <a:highlight>
                <a:srgbClr val="FFFFF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to summarise,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all the concepts like map, reduce, filter, list, list slicing, dictionaries, tuples, classes, functions all were great help to work on this project. </a:t>
            </a:r>
            <a:endParaRPr sz="2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selecting the </a:t>
            </a:r>
            <a:r>
              <a:rPr lang="en-IN" sz="2100"/>
              <a:t>algorithms</a:t>
            </a:r>
            <a:r>
              <a:rPr lang="en-IN" sz="2100"/>
              <a:t> is the next steps </a:t>
            </a:r>
            <a:endParaRPr sz="2100"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these are the algorithms we selected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000"/>
              <a:t>and rohit would present from here on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000"/>
              <a:t>thank you all for your time </a:t>
            </a:r>
            <a:endParaRPr sz="2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iterated through various values of k - 3,4 5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concluded that n=5 is better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first implementing knn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most important step is is to select the value of 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can be decided with elbow dia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higher accuracy for 5 </a:t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naive bayes -&gt; on probability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accuracy score and confusion matrix are the evaluation matrices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 decision tree and obtained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DT &lt; NB  </a:t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ensemble algorithms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stack multiple decision trees.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grid search cv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83.4 is the best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optimal value chosen by algo. </a:t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plots </a:t>
            </a:r>
            <a:r>
              <a:rPr lang="en-IN"/>
              <a:t>accuracy</a:t>
            </a:r>
            <a:r>
              <a:rPr lang="en-IN"/>
              <a:t> of all algorithms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stored values in </a:t>
            </a:r>
            <a:r>
              <a:rPr lang="en-IN"/>
              <a:t>dictionaries </a:t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3392346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13392346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random forest performs is better -&gt; model accuracy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auc -&gt; naive bayes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13392346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the high level steps involved in this project are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IN" sz="2800"/>
              <a:t>framing the question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IN" sz="2800"/>
              <a:t>preparing data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IN" sz="2800"/>
              <a:t>selecting algorithm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IN" sz="2800"/>
              <a:t>training model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IN" sz="2800"/>
              <a:t>testing the model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based on requirement we can choose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trying to predict for the new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0 -&gt; not leave the company </a:t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1339234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1339234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d1339234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by asking the right question i mean, </a:t>
            </a:r>
            <a:r>
              <a:rPr lang="en-IN" sz="2000"/>
              <a:t>setting up the project hypothesis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the aim of our project is to </a:t>
            </a: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predict if a employee will stay or quit the company </a:t>
            </a:r>
            <a:endParaRPr sz="2000">
              <a:highlight>
                <a:srgbClr val="FFFFF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FFFFFE"/>
                </a:highlight>
                <a:latin typeface="Merriweather"/>
                <a:ea typeface="Merriweather"/>
                <a:cs typeface="Merriweather"/>
                <a:sym typeface="Merriweather"/>
              </a:rPr>
              <a:t>the output of the algorithm will be</a:t>
            </a:r>
            <a:endParaRPr sz="2000">
              <a:highlight>
                <a:srgbClr val="FFFFF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0 - employees will stay in the company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and 1 - means the employee will quit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in this project we have made use of numpy, pandas , sklearn packages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This is the part of the project which utilises a lot of knowledge which we gained in python course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we have used map, filter, zip, iterators, lists, dictionaries to preprocess the data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d278f7b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d278f7b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Map : to replace null </a:t>
            </a:r>
            <a:r>
              <a:rPr lang="en-IN" sz="2000"/>
              <a:t>values with variables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Filter : to remove the null values from the column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Reduction : to obtain mean and standard deviation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Iterators : we collected the columns we wanted to replace with another variable in a list and iterated through it to make the necessary changes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</a:t>
            </a:r>
            <a:r>
              <a:rPr lang="en-I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Dictionaries : we made use of dictionaries to store the accuracies of the algorithms we used and used it to </a:t>
            </a:r>
            <a:r>
              <a:rPr lang="en-IN" sz="2000"/>
              <a:t>derive</a:t>
            </a:r>
            <a:r>
              <a:rPr lang="en-IN" sz="2000"/>
              <a:t> plots </a:t>
            </a:r>
            <a:endParaRPr sz="2000"/>
          </a:p>
        </p:txBody>
      </p:sp>
      <p:sp>
        <p:nvSpPr>
          <p:cNvPr id="146" name="Google Shape;146;g7ad278f7b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100"/>
              <a:t>so this is how our data looks like after preprocessing </a:t>
            </a:r>
            <a:endParaRPr sz="2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we used matplotlib to understand the data better 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sz="2000"/>
              <a:t>these are plots of the features against the target variable </a:t>
            </a:r>
            <a:endParaRPr sz="2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d278f7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d278f7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all this helped us to obtain the best features that helps us make the prediction </a:t>
            </a:r>
            <a:endParaRPr sz="2100"/>
          </a:p>
        </p:txBody>
      </p:sp>
      <p:sp>
        <p:nvSpPr>
          <p:cNvPr id="167" name="Google Shape;167;g7ad278f7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9" name="Google Shape;29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28"/>
          <p:cNvSpPr txBox="1"/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096000" y="1874520"/>
            <a:ext cx="5888854" cy="740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 Rounded"/>
              <a:buNone/>
            </a:pPr>
            <a:r>
              <a:rPr b="1" lang="en-IN" sz="2400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 Members:</a:t>
            </a:r>
            <a:endParaRPr/>
          </a:p>
        </p:txBody>
      </p:sp>
      <p:pic>
        <p:nvPicPr>
          <p:cNvPr descr="deals, examine, form, guide, list, records, survay, to do icon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549" y="2244634"/>
            <a:ext cx="2211977" cy="221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03362" y="195300"/>
            <a:ext cx="2881493" cy="12275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5931023" y="2967335"/>
            <a:ext cx="62188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Archana Kalburgi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CWID: 10469491</a:t>
            </a:r>
            <a:r>
              <a:rPr b="1" lang="en-IN" sz="1800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	               </a:t>
            </a:r>
            <a:r>
              <a:rPr b="1" lang="en-IN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CWID: 10468609</a:t>
            </a:r>
            <a:r>
              <a:rPr b="1" lang="en-IN" sz="1800">
                <a:solidFill>
                  <a:srgbClr val="F05F06"/>
                </a:solidFill>
                <a:latin typeface="Arial Rounded"/>
                <a:ea typeface="Arial Rounded"/>
                <a:cs typeface="Arial Rounded"/>
                <a:sym typeface="Arial Rounded"/>
              </a:rPr>
              <a:t>	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599393" y="2999743"/>
            <a:ext cx="62188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Rohit Pradhan</a:t>
            </a:r>
            <a:endParaRPr b="1" sz="20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4207" l="21699" r="50558" t="20193"/>
          <a:stretch/>
        </p:blipFill>
        <p:spPr>
          <a:xfrm>
            <a:off x="545470" y="195309"/>
            <a:ext cx="5362111" cy="634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738400" y="594900"/>
            <a:ext cx="9374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icrosoft JhengHei"/>
              <a:buNone/>
            </a:pPr>
            <a:r>
              <a:rPr lang="en-IN" sz="2600" u="sng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Summarizing</a:t>
            </a:r>
            <a:r>
              <a:rPr lang="en-IN" sz="2600" u="sng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EDA</a:t>
            </a:r>
            <a:endParaRPr sz="2600" u="sng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949825" y="1984250"/>
            <a:ext cx="66168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40255" lvl="0" marL="60958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Changed data type 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74101" lvl="0" marL="60958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unito"/>
              <a:buAutoNum type="arabicPeriod"/>
            </a:pPr>
            <a:r>
              <a:rPr lang="en-IN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Replaced null values 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0255" lvl="0" marL="60958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Label Encoding the necessary columns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Standardization of data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0255" lvl="0" marL="60958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Found the correlation between all features and the target variable 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74101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unito"/>
              <a:buAutoNum type="arabicPeriod"/>
            </a:pPr>
            <a:r>
              <a:rPr lang="en-IN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Most contributing features 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166204" y="209363"/>
            <a:ext cx="11771790" cy="433651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95310" y="971210"/>
            <a:ext cx="11771790" cy="2970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224900" y="209363"/>
            <a:ext cx="10515600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17889" y="1427953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Asking the right question</a:t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2207380" y="1427952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Preparing Data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7654551" y="1427951"/>
            <a:ext cx="1644957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the model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4048304" y="1427951"/>
            <a:ext cx="1555445" cy="2080919"/>
          </a:xfrm>
          <a:prstGeom prst="rect">
            <a:avLst/>
          </a:prstGeom>
          <a:solidFill>
            <a:srgbClr val="C55A1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the algorithm</a:t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5877761" y="1415988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the model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572938" y="144957"/>
            <a:ext cx="9374000" cy="9349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Microsoft JhengHei"/>
              <a:buNone/>
            </a:pPr>
            <a:r>
              <a:rPr lang="en-IN" sz="3600" u="sng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Classification Algorithms Using Sklearn Library </a:t>
            </a:r>
            <a:endParaRPr sz="3600" u="sng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606247" y="880670"/>
            <a:ext cx="9447200" cy="273213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-IN" sz="2400">
                <a:latin typeface="Nunito SemiBold"/>
                <a:ea typeface="Nunito SemiBold"/>
                <a:cs typeface="Nunito SemiBold"/>
                <a:sym typeface="Nunito SemiBold"/>
              </a:rPr>
              <a:t>K Nearest Neighbor Classifier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4571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-IN" sz="2400">
                <a:latin typeface="Nunito SemiBold"/>
                <a:ea typeface="Nunito SemiBold"/>
                <a:cs typeface="Nunito SemiBold"/>
                <a:sym typeface="Nunito SemiBold"/>
              </a:rPr>
              <a:t>Naive Bayes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4571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-IN" sz="2400">
                <a:latin typeface="Nunito SemiBold"/>
                <a:ea typeface="Nunito SemiBold"/>
                <a:cs typeface="Nunito SemiBold"/>
                <a:sym typeface="Nunito SemiBold"/>
              </a:rPr>
              <a:t>Decision Tree Classifier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4571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-IN" sz="2400">
                <a:latin typeface="Nunito SemiBold"/>
                <a:ea typeface="Nunito SemiBold"/>
                <a:cs typeface="Nunito SemiBold"/>
                <a:sym typeface="Nunito SemiBold"/>
              </a:rPr>
              <a:t>Random Forest Classifier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pSp>
        <p:nvGrpSpPr>
          <p:cNvPr id="195" name="Google Shape;195;p15"/>
          <p:cNvGrpSpPr/>
          <p:nvPr/>
        </p:nvGrpSpPr>
        <p:grpSpPr>
          <a:xfrm>
            <a:off x="2813292" y="3429000"/>
            <a:ext cx="6261464" cy="2797627"/>
            <a:chOff x="-1" y="1"/>
            <a:chExt cx="6261464" cy="2797627"/>
          </a:xfrm>
        </p:grpSpPr>
        <p:sp>
          <p:nvSpPr>
            <p:cNvPr id="196" name="Google Shape;196;p15"/>
            <p:cNvSpPr/>
            <p:nvPr/>
          </p:nvSpPr>
          <p:spPr>
            <a:xfrm rot="-5400000">
              <a:off x="865958" y="-865958"/>
              <a:ext cx="1398814" cy="3130732"/>
            </a:xfrm>
            <a:prstGeom prst="round1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 txBox="1"/>
            <p:nvPr/>
          </p:nvSpPr>
          <p:spPr>
            <a:xfrm>
              <a:off x="-1" y="1"/>
              <a:ext cx="3130732" cy="104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KNN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136257" y="6511"/>
              <a:ext cx="3119680" cy="1385791"/>
            </a:xfrm>
            <a:prstGeom prst="round1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3136257" y="6511"/>
              <a:ext cx="3119680" cy="1039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Naive Bayes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 rot="10800000">
              <a:off x="0" y="1398814"/>
              <a:ext cx="3130732" cy="1398814"/>
            </a:xfrm>
            <a:prstGeom prst="round1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0" y="1748518"/>
              <a:ext cx="3130732" cy="104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Decision Tree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rot="5400000">
              <a:off x="3996690" y="532855"/>
              <a:ext cx="1398814" cy="3130732"/>
            </a:xfrm>
            <a:prstGeom prst="round1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 txBox="1"/>
            <p:nvPr/>
          </p:nvSpPr>
          <p:spPr>
            <a:xfrm>
              <a:off x="3130731" y="1748518"/>
              <a:ext cx="3130732" cy="104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Random Forest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191512" y="1049110"/>
              <a:ext cx="1878439" cy="699407"/>
            </a:xfrm>
            <a:prstGeom prst="roundRect">
              <a:avLst>
                <a:gd fmla="val 16667" name="adj"/>
              </a:avLst>
            </a:prstGeom>
            <a:solidFill>
              <a:srgbClr val="ABBAD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2225654" y="1083252"/>
              <a:ext cx="1810155" cy="631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166204" y="209363"/>
            <a:ext cx="11771790" cy="433651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95310" y="971210"/>
            <a:ext cx="11771790" cy="2970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>
            <p:ph type="title"/>
          </p:nvPr>
        </p:nvSpPr>
        <p:spPr>
          <a:xfrm>
            <a:off x="224900" y="209363"/>
            <a:ext cx="10515600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417889" y="1427953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Asking the right question</a:t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2207380" y="1427952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Preparing Data</a:t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4021039" y="1427952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the algorithm</a:t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5837795" y="1415988"/>
            <a:ext cx="1555445" cy="2080919"/>
          </a:xfrm>
          <a:prstGeom prst="rect">
            <a:avLst/>
          </a:prstGeom>
          <a:solidFill>
            <a:srgbClr val="C55A1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the model</a:t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7654551" y="1427951"/>
            <a:ext cx="1644957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the model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017075" y="119557"/>
            <a:ext cx="9246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IN">
                <a:solidFill>
                  <a:srgbClr val="2E75B5"/>
                </a:solidFill>
              </a:rPr>
              <a:t>KNN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482650" y="1102239"/>
            <a:ext cx="1031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IN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to find optimal k                                         Confusion Matrix and Accuracy Score             </a:t>
            </a: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52" y="1598966"/>
            <a:ext cx="4262363" cy="230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 rotWithShape="1">
          <a:blip r:embed="rId4">
            <a:alphaModFix/>
          </a:blip>
          <a:srcRect b="28159" l="24643" r="47427" t="52249"/>
          <a:stretch/>
        </p:blipFill>
        <p:spPr>
          <a:xfrm>
            <a:off x="6034900" y="1687914"/>
            <a:ext cx="4606834" cy="213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570562" y="4075148"/>
            <a:ext cx="1031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IN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K parameter based on Grid Search Cross Validation : CV=5         </a:t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5">
            <a:alphaModFix/>
          </a:blip>
          <a:srcRect b="13015" l="25500" r="33428" t="63318"/>
          <a:stretch/>
        </p:blipFill>
        <p:spPr>
          <a:xfrm>
            <a:off x="2000880" y="4710559"/>
            <a:ext cx="7454534" cy="162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617715" y="365125"/>
            <a:ext cx="46911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IN">
                <a:solidFill>
                  <a:srgbClr val="2E75B5"/>
                </a:solidFill>
              </a:rPr>
              <a:t>Naive Bayes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10561" l="24428" r="35817" t="68053"/>
          <a:stretch/>
        </p:blipFill>
        <p:spPr>
          <a:xfrm>
            <a:off x="617725" y="1828373"/>
            <a:ext cx="4691126" cy="278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5247633" y="365125"/>
            <a:ext cx="60386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IN" sz="4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4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16064" l="24286" r="37237" t="63364"/>
          <a:stretch/>
        </p:blipFill>
        <p:spPr>
          <a:xfrm>
            <a:off x="6096000" y="1837065"/>
            <a:ext cx="4691126" cy="27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838200" y="365125"/>
            <a:ext cx="101868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IN">
                <a:solidFill>
                  <a:srgbClr val="2E75B5"/>
                </a:solidFill>
              </a:rPr>
              <a:t>Random forest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70562" y="1398664"/>
            <a:ext cx="10315152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IN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Confusion Matrix and Accuracy Score for  100 trees      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8952" l="24285" r="35642" t="70340"/>
          <a:stretch/>
        </p:blipFill>
        <p:spPr>
          <a:xfrm>
            <a:off x="635726" y="2034064"/>
            <a:ext cx="4885509" cy="142011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570562" y="3797550"/>
            <a:ext cx="10315152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IN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parameter based on Grid Search Cross Validation : CV=5         </a:t>
            </a:r>
            <a:endParaRPr/>
          </a:p>
        </p:txBody>
      </p:sp>
      <p:pic>
        <p:nvPicPr>
          <p:cNvPr id="244" name="Google Shape;244;p19"/>
          <p:cNvPicPr preferRelativeResize="0"/>
          <p:nvPr/>
        </p:nvPicPr>
        <p:blipFill rotWithShape="1">
          <a:blip r:embed="rId4">
            <a:alphaModFix/>
          </a:blip>
          <a:srcRect b="23808" l="24000" r="20643" t="48000"/>
          <a:stretch/>
        </p:blipFill>
        <p:spPr>
          <a:xfrm>
            <a:off x="635726" y="4371703"/>
            <a:ext cx="6749143" cy="193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346229" y="144324"/>
            <a:ext cx="11007571" cy="9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IN" u="sng">
                <a:solidFill>
                  <a:srgbClr val="2E75B5"/>
                </a:solidFill>
              </a:rPr>
              <a:t>Comparison of Model Based On ROC Using Matplotlib Library</a:t>
            </a:r>
            <a:endParaRPr u="sng">
              <a:solidFill>
                <a:srgbClr val="2E75B5"/>
              </a:solidFill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5323" l="24928" r="12143" t="35429"/>
          <a:stretch/>
        </p:blipFill>
        <p:spPr>
          <a:xfrm>
            <a:off x="1398751" y="1397427"/>
            <a:ext cx="8902526" cy="460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/>
        </p:nvSpPr>
        <p:spPr>
          <a:xfrm>
            <a:off x="346229" y="5199650"/>
            <a:ext cx="5575177" cy="9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t/>
            </a:r>
            <a:endParaRPr sz="44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133923469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IN" u="sng">
                <a:solidFill>
                  <a:srgbClr val="2E75B5"/>
                </a:solidFill>
              </a:rPr>
              <a:t>Model Accuracy and AUC Using Pandas Dataframe</a:t>
            </a:r>
            <a:br>
              <a:rPr lang="en-IN" u="sng">
                <a:solidFill>
                  <a:srgbClr val="2E75B5"/>
                </a:solidFill>
              </a:rPr>
            </a:br>
            <a:endParaRPr u="sng">
              <a:solidFill>
                <a:srgbClr val="2E75B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d133923469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d133923469_0_7"/>
          <p:cNvPicPr preferRelativeResize="0"/>
          <p:nvPr/>
        </p:nvPicPr>
        <p:blipFill rotWithShape="1">
          <a:blip r:embed="rId3">
            <a:alphaModFix/>
          </a:blip>
          <a:srcRect b="15174" l="25712" r="42001" t="64888"/>
          <a:stretch/>
        </p:blipFill>
        <p:spPr>
          <a:xfrm>
            <a:off x="838200" y="1825625"/>
            <a:ext cx="10451448" cy="43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/>
        </p:nvSpPr>
        <p:spPr>
          <a:xfrm>
            <a:off x="2379216" y="527501"/>
            <a:ext cx="7910003" cy="9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Calibri"/>
              <a:buNone/>
            </a:pPr>
            <a:r>
              <a:rPr lang="en-IN" sz="4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IN" sz="4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k but, which model to choose? </a:t>
            </a:r>
            <a:endParaRPr sz="44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00" y="1870666"/>
            <a:ext cx="69627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166204" y="209363"/>
            <a:ext cx="11771790" cy="433651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5310" y="971210"/>
            <a:ext cx="11771790" cy="2970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224900" y="209363"/>
            <a:ext cx="10515600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2207380" y="1427952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Preparing Data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654551" y="1427951"/>
            <a:ext cx="1644957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the model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877761" y="1415988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the model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048304" y="1415987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the algorithm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66456" y="1415987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Asking the right question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1097280" y="365125"/>
            <a:ext cx="93181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IN" u="sng">
                <a:solidFill>
                  <a:srgbClr val="2E75B5"/>
                </a:solidFill>
              </a:rPr>
              <a:t>Conclusion</a:t>
            </a:r>
            <a:endParaRPr u="sng">
              <a:solidFill>
                <a:srgbClr val="2E75B5"/>
              </a:solidFill>
            </a:endParaRPr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838200" y="1825625"/>
            <a:ext cx="56540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2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5"/>
              <a:buChar char="●"/>
            </a:pPr>
            <a:r>
              <a:rPr lang="en-IN"/>
              <a:t>Based on accuracy as evaluation metric  </a:t>
            </a:r>
            <a:r>
              <a:rPr b="1" lang="en-IN"/>
              <a:t>Random Forest Classifier</a:t>
            </a:r>
            <a:r>
              <a:rPr lang="en-IN"/>
              <a:t> performs best.</a:t>
            </a:r>
            <a:endParaRPr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32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5"/>
              <a:buChar char="●"/>
            </a:pPr>
            <a:r>
              <a:rPr lang="en-IN"/>
              <a:t>Based on ROC/AUC as evaluation metric</a:t>
            </a:r>
            <a:r>
              <a:rPr b="1" lang="en-IN"/>
              <a:t> Naive Bayes</a:t>
            </a:r>
            <a:r>
              <a:rPr lang="en-IN"/>
              <a:t> is the ideal model for prediction.</a:t>
            </a:r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1335" y="2259965"/>
            <a:ext cx="2685745" cy="268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/>
          <p:nvPr/>
        </p:nvSpPr>
        <p:spPr>
          <a:xfrm>
            <a:off x="195304" y="971188"/>
            <a:ext cx="11771700" cy="433650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95310" y="971210"/>
            <a:ext cx="11771790" cy="2970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>
            <p:ph type="title"/>
          </p:nvPr>
        </p:nvSpPr>
        <p:spPr>
          <a:xfrm>
            <a:off x="224900" y="209363"/>
            <a:ext cx="10515600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417889" y="1427953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Asking the right question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2207380" y="1427952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Preparing Data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021039" y="1427952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the algorithm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864168" y="1427952"/>
            <a:ext cx="1555445" cy="2080919"/>
          </a:xfrm>
          <a:prstGeom prst="rect">
            <a:avLst/>
          </a:prstGeom>
          <a:solidFill>
            <a:srgbClr val="C55A1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the model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5897871" y="1428014"/>
            <a:ext cx="1644900" cy="2080800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 the model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/>
        </p:nvSpPr>
        <p:spPr>
          <a:xfrm>
            <a:off x="1097280" y="365125"/>
            <a:ext cx="93181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IN" sz="4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Testing on User input values</a:t>
            </a:r>
            <a:endParaRPr sz="44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20635" l="24785" r="36714" t="58159"/>
          <a:stretch/>
        </p:blipFill>
        <p:spPr>
          <a:xfrm>
            <a:off x="989425" y="1962801"/>
            <a:ext cx="10051973" cy="33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 Thank You Stock Photos - Download 378 Royalty Free Photos" id="296" name="Google Shape;296;gd13392346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88" y="647850"/>
            <a:ext cx="10145976" cy="49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66204" y="209363"/>
            <a:ext cx="11771790" cy="433651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95310" y="971210"/>
            <a:ext cx="11771790" cy="2970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224900" y="209363"/>
            <a:ext cx="10515600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2207380" y="1427952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Preparing Data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54551" y="1427951"/>
            <a:ext cx="1644957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the model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5877761" y="1415988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the model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430590" y="1427950"/>
            <a:ext cx="1566912" cy="2080919"/>
          </a:xfrm>
          <a:prstGeom prst="rect">
            <a:avLst/>
          </a:prstGeom>
          <a:solidFill>
            <a:srgbClr val="C55A1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Asking the right question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4048304" y="1415987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the algorithm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738400" y="798100"/>
            <a:ext cx="93740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IN" sz="4000" u="sng">
                <a:solidFill>
                  <a:schemeClr val="accent1"/>
                </a:solidFill>
              </a:rPr>
              <a:t>Problem Statement</a:t>
            </a:r>
            <a:endParaRPr sz="4000" u="sng">
              <a:solidFill>
                <a:schemeClr val="accent1"/>
              </a:solidFill>
            </a:endParaRPr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738400" y="1808500"/>
            <a:ext cx="9488800" cy="36517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2400"/>
              <a:t>A company which is active in Data Science wants to hire people. They want to know which of these are potential candidates.</a:t>
            </a:r>
            <a:endParaRPr sz="2400"/>
          </a:p>
          <a:p>
            <a:pPr indent="-457188" lvl="0" marL="6095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2400"/>
              <a:t>We need to explore the features which will help the company to categorize candidates. </a:t>
            </a:r>
            <a:endParaRPr sz="2400"/>
          </a:p>
          <a:p>
            <a:pPr indent="-457188" lvl="0" marL="6095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2400"/>
              <a:t>We shall be using analytical approach to determine potential candidates.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166204" y="209363"/>
            <a:ext cx="11771790" cy="433651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95310" y="971210"/>
            <a:ext cx="11771790" cy="2970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224900" y="209363"/>
            <a:ext cx="10515600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654551" y="1427951"/>
            <a:ext cx="1644957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the model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5877761" y="1415988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the model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4048304" y="1415987"/>
            <a:ext cx="1555445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the algorithm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366456" y="1457102"/>
            <a:ext cx="1566912" cy="2080919"/>
          </a:xfrm>
          <a:prstGeom prst="rect">
            <a:avLst/>
          </a:prstGeom>
          <a:solidFill>
            <a:srgbClr val="2E75B5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Asking the right question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2207380" y="1446960"/>
            <a:ext cx="1566912" cy="2080919"/>
          </a:xfrm>
          <a:prstGeom prst="rect">
            <a:avLst/>
          </a:prstGeom>
          <a:solidFill>
            <a:srgbClr val="C55A1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Preparing Data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d278f7b9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A86E8"/>
                </a:solidFill>
              </a:rPr>
              <a:t>Preprocessing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9" name="Google Shape;149;g7ad278f7b9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IN" sz="4200"/>
              <a:t>M</a:t>
            </a:r>
            <a:r>
              <a:rPr lang="en-IN" sz="4200"/>
              <a:t>ap </a:t>
            </a:r>
            <a:endParaRPr sz="4200"/>
          </a:p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IN" sz="4200"/>
              <a:t>Zip</a:t>
            </a:r>
            <a:endParaRPr sz="4200"/>
          </a:p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IN" sz="4200"/>
              <a:t>Iterators</a:t>
            </a:r>
            <a:endParaRPr sz="4200"/>
          </a:p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IN" sz="4200"/>
              <a:t>Lists</a:t>
            </a:r>
            <a:endParaRPr sz="4200"/>
          </a:p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IN" sz="4200"/>
              <a:t>Dictionaries 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680967" y="396033"/>
            <a:ext cx="9374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IN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1680967" y="1045368"/>
            <a:ext cx="66168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Summary of the dataset after cleaning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00" y="2062801"/>
            <a:ext cx="10769333" cy="29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680967" y="396033"/>
            <a:ext cx="9374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6072"/>
              <a:buFont typeface="Microsoft JhengHei"/>
              <a:buNone/>
            </a:pPr>
            <a:r>
              <a:rPr lang="en-IN" sz="2933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Exploratory Data Analysis - Bivariate</a:t>
            </a:r>
            <a:endParaRPr sz="2933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680967" y="1035668"/>
            <a:ext cx="66168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Feature Distribution based on Target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44071" l="0" r="0" t="7458"/>
          <a:stretch/>
        </p:blipFill>
        <p:spPr>
          <a:xfrm>
            <a:off x="1541101" y="1436801"/>
            <a:ext cx="10334801" cy="515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d278f7b9_0_0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4A86E8"/>
                </a:solidFill>
              </a:rPr>
              <a:t>Best Features</a:t>
            </a:r>
            <a:r>
              <a:rPr lang="en-IN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70" name="Google Shape;170;g7ad278f7b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851" y="1985117"/>
            <a:ext cx="6706017" cy="348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2020-06-01T09:22:24Z</dcterms:created>
  <dc:creator>smitgor1602@outlook.com</dc:creator>
</cp:coreProperties>
</file>