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09A4A-A310-4BC1-BE2E-0B4E2A7070B6}" v="4195" dt="2023-07-10T10:07:54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DDBDC-0B20-4B4B-B0A5-AD44C0DB53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D83FDD-89ED-4B2F-A62E-316ABEA0510B}">
      <dgm:prSet/>
      <dgm:spPr/>
      <dgm:t>
        <a:bodyPr/>
        <a:lstStyle/>
        <a:p>
          <a:r>
            <a:rPr lang="en-US" b="1"/>
            <a:t>CodeX </a:t>
          </a:r>
          <a:r>
            <a:rPr lang="en-US"/>
            <a:t>is a German beverage company that is aiming to make its mark in the Indian market. A few months ago, they launched their energy drink in 10 cities in India.</a:t>
          </a:r>
        </a:p>
      </dgm:t>
    </dgm:pt>
    <dgm:pt modelId="{52FD55C1-5186-422D-9445-58ADD9B1DA40}" type="parTrans" cxnId="{82C40A48-F7B0-4F71-9FBE-7C8E6AE7EC10}">
      <dgm:prSet/>
      <dgm:spPr/>
      <dgm:t>
        <a:bodyPr/>
        <a:lstStyle/>
        <a:p>
          <a:endParaRPr lang="en-US"/>
        </a:p>
      </dgm:t>
    </dgm:pt>
    <dgm:pt modelId="{98B44E6A-2A78-4A66-BBA3-EA25BC6D9056}" type="sibTrans" cxnId="{82C40A48-F7B0-4F71-9FBE-7C8E6AE7EC10}">
      <dgm:prSet/>
      <dgm:spPr/>
      <dgm:t>
        <a:bodyPr/>
        <a:lstStyle/>
        <a:p>
          <a:endParaRPr lang="en-US"/>
        </a:p>
      </dgm:t>
    </dgm:pt>
    <dgm:pt modelId="{657C80E3-C3E9-41D4-9C44-99C0C0E0E43F}">
      <dgm:prSet/>
      <dgm:spPr/>
      <dgm:t>
        <a:bodyPr/>
        <a:lstStyle/>
        <a:p>
          <a:r>
            <a:rPr lang="en-US"/>
            <a:t>Their Marketing team is responsible for increasing brand awareness, market share, and product development. They conducted a survey in those 10 cities and received results from </a:t>
          </a:r>
          <a:r>
            <a:rPr lang="en-US" b="1"/>
            <a:t>10k</a:t>
          </a:r>
          <a:r>
            <a:rPr lang="en-US"/>
            <a:t> respondents</a:t>
          </a:r>
        </a:p>
      </dgm:t>
    </dgm:pt>
    <dgm:pt modelId="{AA8E6021-5293-448D-A99D-83FB78CDBF4D}" type="parTrans" cxnId="{5D939D90-8404-4203-A4D5-315A8703D93A}">
      <dgm:prSet/>
      <dgm:spPr/>
      <dgm:t>
        <a:bodyPr/>
        <a:lstStyle/>
        <a:p>
          <a:endParaRPr lang="en-US"/>
        </a:p>
      </dgm:t>
    </dgm:pt>
    <dgm:pt modelId="{2EC9CCEC-A5CA-40DE-B8FF-DC00C99BB93A}" type="sibTrans" cxnId="{5D939D90-8404-4203-A4D5-315A8703D93A}">
      <dgm:prSet/>
      <dgm:spPr/>
      <dgm:t>
        <a:bodyPr/>
        <a:lstStyle/>
        <a:p>
          <a:endParaRPr lang="en-US"/>
        </a:p>
      </dgm:t>
    </dgm:pt>
    <dgm:pt modelId="{1484E661-FE48-40A1-9C7F-357E42B5E961}" type="pres">
      <dgm:prSet presAssocID="{71DDDBDC-0B20-4B4B-B0A5-AD44C0DB53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EE2F44-DF67-453E-BFBE-4C2484FBC10F}" type="pres">
      <dgm:prSet presAssocID="{B9D83FDD-89ED-4B2F-A62E-316ABEA0510B}" presName="hierRoot1" presStyleCnt="0"/>
      <dgm:spPr/>
    </dgm:pt>
    <dgm:pt modelId="{4437DCD9-0816-4494-A019-B348F3446E99}" type="pres">
      <dgm:prSet presAssocID="{B9D83FDD-89ED-4B2F-A62E-316ABEA0510B}" presName="composite" presStyleCnt="0"/>
      <dgm:spPr/>
    </dgm:pt>
    <dgm:pt modelId="{F202BCEF-6932-459A-8192-155D2F7E9D18}" type="pres">
      <dgm:prSet presAssocID="{B9D83FDD-89ED-4B2F-A62E-316ABEA0510B}" presName="background" presStyleLbl="node0" presStyleIdx="0" presStyleCnt="2"/>
      <dgm:spPr/>
    </dgm:pt>
    <dgm:pt modelId="{A0A0AB72-5C12-4FC8-BA94-C57FAD547C92}" type="pres">
      <dgm:prSet presAssocID="{B9D83FDD-89ED-4B2F-A62E-316ABEA0510B}" presName="text" presStyleLbl="fgAcc0" presStyleIdx="0" presStyleCnt="2">
        <dgm:presLayoutVars>
          <dgm:chPref val="3"/>
        </dgm:presLayoutVars>
      </dgm:prSet>
      <dgm:spPr/>
    </dgm:pt>
    <dgm:pt modelId="{49F7ECF8-D56F-4433-999C-3D20C622CD1B}" type="pres">
      <dgm:prSet presAssocID="{B9D83FDD-89ED-4B2F-A62E-316ABEA0510B}" presName="hierChild2" presStyleCnt="0"/>
      <dgm:spPr/>
    </dgm:pt>
    <dgm:pt modelId="{F2C8769C-7A1C-4689-BB6D-23D108B3D415}" type="pres">
      <dgm:prSet presAssocID="{657C80E3-C3E9-41D4-9C44-99C0C0E0E43F}" presName="hierRoot1" presStyleCnt="0"/>
      <dgm:spPr/>
    </dgm:pt>
    <dgm:pt modelId="{A5BA8EF6-555A-409F-86DA-223F5B6CF66C}" type="pres">
      <dgm:prSet presAssocID="{657C80E3-C3E9-41D4-9C44-99C0C0E0E43F}" presName="composite" presStyleCnt="0"/>
      <dgm:spPr/>
    </dgm:pt>
    <dgm:pt modelId="{BF23CEC0-CCF0-4F1B-AAF3-4144F2FE9BAB}" type="pres">
      <dgm:prSet presAssocID="{657C80E3-C3E9-41D4-9C44-99C0C0E0E43F}" presName="background" presStyleLbl="node0" presStyleIdx="1" presStyleCnt="2"/>
      <dgm:spPr/>
    </dgm:pt>
    <dgm:pt modelId="{4C4C942F-4E08-446C-903A-943BE923690F}" type="pres">
      <dgm:prSet presAssocID="{657C80E3-C3E9-41D4-9C44-99C0C0E0E43F}" presName="text" presStyleLbl="fgAcc0" presStyleIdx="1" presStyleCnt="2">
        <dgm:presLayoutVars>
          <dgm:chPref val="3"/>
        </dgm:presLayoutVars>
      </dgm:prSet>
      <dgm:spPr/>
    </dgm:pt>
    <dgm:pt modelId="{47877E5B-89BE-4617-9CEE-C8A259C0FEDF}" type="pres">
      <dgm:prSet presAssocID="{657C80E3-C3E9-41D4-9C44-99C0C0E0E43F}" presName="hierChild2" presStyleCnt="0"/>
      <dgm:spPr/>
    </dgm:pt>
  </dgm:ptLst>
  <dgm:cxnLst>
    <dgm:cxn modelId="{CC06EF05-8B40-4DCC-9878-0648A6C9E258}" type="presOf" srcId="{657C80E3-C3E9-41D4-9C44-99C0C0E0E43F}" destId="{4C4C942F-4E08-446C-903A-943BE923690F}" srcOrd="0" destOrd="0" presId="urn:microsoft.com/office/officeart/2005/8/layout/hierarchy1"/>
    <dgm:cxn modelId="{6F229217-B4F5-41AD-9E22-61248A7A10E7}" type="presOf" srcId="{71DDDBDC-0B20-4B4B-B0A5-AD44C0DB53EF}" destId="{1484E661-FE48-40A1-9C7F-357E42B5E961}" srcOrd="0" destOrd="0" presId="urn:microsoft.com/office/officeart/2005/8/layout/hierarchy1"/>
    <dgm:cxn modelId="{82C40A48-F7B0-4F71-9FBE-7C8E6AE7EC10}" srcId="{71DDDBDC-0B20-4B4B-B0A5-AD44C0DB53EF}" destId="{B9D83FDD-89ED-4B2F-A62E-316ABEA0510B}" srcOrd="0" destOrd="0" parTransId="{52FD55C1-5186-422D-9445-58ADD9B1DA40}" sibTransId="{98B44E6A-2A78-4A66-BBA3-EA25BC6D9056}"/>
    <dgm:cxn modelId="{731CE783-7C04-4D20-B62F-983A5CAE1C45}" type="presOf" srcId="{B9D83FDD-89ED-4B2F-A62E-316ABEA0510B}" destId="{A0A0AB72-5C12-4FC8-BA94-C57FAD547C92}" srcOrd="0" destOrd="0" presId="urn:microsoft.com/office/officeart/2005/8/layout/hierarchy1"/>
    <dgm:cxn modelId="{5D939D90-8404-4203-A4D5-315A8703D93A}" srcId="{71DDDBDC-0B20-4B4B-B0A5-AD44C0DB53EF}" destId="{657C80E3-C3E9-41D4-9C44-99C0C0E0E43F}" srcOrd="1" destOrd="0" parTransId="{AA8E6021-5293-448D-A99D-83FB78CDBF4D}" sibTransId="{2EC9CCEC-A5CA-40DE-B8FF-DC00C99BB93A}"/>
    <dgm:cxn modelId="{7CF0B183-8A88-4D61-ADB3-20698A42599C}" type="presParOf" srcId="{1484E661-FE48-40A1-9C7F-357E42B5E961}" destId="{C9EE2F44-DF67-453E-BFBE-4C2484FBC10F}" srcOrd="0" destOrd="0" presId="urn:microsoft.com/office/officeart/2005/8/layout/hierarchy1"/>
    <dgm:cxn modelId="{6B7E28FC-A7DF-433D-9F49-031E5C46BEA5}" type="presParOf" srcId="{C9EE2F44-DF67-453E-BFBE-4C2484FBC10F}" destId="{4437DCD9-0816-4494-A019-B348F3446E99}" srcOrd="0" destOrd="0" presId="urn:microsoft.com/office/officeart/2005/8/layout/hierarchy1"/>
    <dgm:cxn modelId="{74BFF1EC-C9A6-45AC-BFC0-C257B9E544AA}" type="presParOf" srcId="{4437DCD9-0816-4494-A019-B348F3446E99}" destId="{F202BCEF-6932-459A-8192-155D2F7E9D18}" srcOrd="0" destOrd="0" presId="urn:microsoft.com/office/officeart/2005/8/layout/hierarchy1"/>
    <dgm:cxn modelId="{64B97071-CE8C-412B-A234-6947CE365457}" type="presParOf" srcId="{4437DCD9-0816-4494-A019-B348F3446E99}" destId="{A0A0AB72-5C12-4FC8-BA94-C57FAD547C92}" srcOrd="1" destOrd="0" presId="urn:microsoft.com/office/officeart/2005/8/layout/hierarchy1"/>
    <dgm:cxn modelId="{0F1C4C29-274C-43FA-B3D6-31C0ADDAF71E}" type="presParOf" srcId="{C9EE2F44-DF67-453E-BFBE-4C2484FBC10F}" destId="{49F7ECF8-D56F-4433-999C-3D20C622CD1B}" srcOrd="1" destOrd="0" presId="urn:microsoft.com/office/officeart/2005/8/layout/hierarchy1"/>
    <dgm:cxn modelId="{7B76CE9D-DE45-41C6-A094-179BF1AAA957}" type="presParOf" srcId="{1484E661-FE48-40A1-9C7F-357E42B5E961}" destId="{F2C8769C-7A1C-4689-BB6D-23D108B3D415}" srcOrd="1" destOrd="0" presId="urn:microsoft.com/office/officeart/2005/8/layout/hierarchy1"/>
    <dgm:cxn modelId="{C93DE105-E229-416B-BBAB-1263E1E8FF3D}" type="presParOf" srcId="{F2C8769C-7A1C-4689-BB6D-23D108B3D415}" destId="{A5BA8EF6-555A-409F-86DA-223F5B6CF66C}" srcOrd="0" destOrd="0" presId="urn:microsoft.com/office/officeart/2005/8/layout/hierarchy1"/>
    <dgm:cxn modelId="{90B8B13B-53D7-4324-8713-72627303539C}" type="presParOf" srcId="{A5BA8EF6-555A-409F-86DA-223F5B6CF66C}" destId="{BF23CEC0-CCF0-4F1B-AAF3-4144F2FE9BAB}" srcOrd="0" destOrd="0" presId="urn:microsoft.com/office/officeart/2005/8/layout/hierarchy1"/>
    <dgm:cxn modelId="{E887B815-9D67-4E18-AFDD-4A9E3C5F710B}" type="presParOf" srcId="{A5BA8EF6-555A-409F-86DA-223F5B6CF66C}" destId="{4C4C942F-4E08-446C-903A-943BE923690F}" srcOrd="1" destOrd="0" presId="urn:microsoft.com/office/officeart/2005/8/layout/hierarchy1"/>
    <dgm:cxn modelId="{CA7A6FAC-EF46-488C-990B-4C04EA6173AD}" type="presParOf" srcId="{F2C8769C-7A1C-4689-BB6D-23D108B3D415}" destId="{47877E5B-89BE-4617-9CEE-C8A259C0FE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A6F75-E0F1-4E73-85FF-4BB61AB571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BFD956-44EA-4078-98BA-734DF4F5A825}">
      <dgm:prSet/>
      <dgm:spPr/>
      <dgm:t>
        <a:bodyPr/>
        <a:lstStyle/>
        <a:p>
          <a:r>
            <a:rPr lang="en-US"/>
            <a:t>Dataset required to generate Insights</a:t>
          </a:r>
        </a:p>
      </dgm:t>
    </dgm:pt>
    <dgm:pt modelId="{D4572116-B1B3-46AB-AE38-DE44C55F6BF6}" type="parTrans" cxnId="{C3097BFB-6F21-485B-ABB9-193883C10444}">
      <dgm:prSet/>
      <dgm:spPr/>
      <dgm:t>
        <a:bodyPr/>
        <a:lstStyle/>
        <a:p>
          <a:endParaRPr lang="en-US"/>
        </a:p>
      </dgm:t>
    </dgm:pt>
    <dgm:pt modelId="{9467D451-A056-4391-8317-1A6BD2CC9ACC}" type="sibTrans" cxnId="{C3097BFB-6F21-485B-ABB9-193883C10444}">
      <dgm:prSet/>
      <dgm:spPr/>
      <dgm:t>
        <a:bodyPr/>
        <a:lstStyle/>
        <a:p>
          <a:endParaRPr lang="en-US"/>
        </a:p>
      </dgm:t>
    </dgm:pt>
    <dgm:pt modelId="{0FC39382-F5B9-4E95-B8F4-45878AB071A3}">
      <dgm:prSet/>
      <dgm:spPr/>
      <dgm:t>
        <a:bodyPr/>
        <a:lstStyle/>
        <a:p>
          <a:r>
            <a:rPr lang="en-US"/>
            <a:t>Metadata</a:t>
          </a:r>
        </a:p>
      </dgm:t>
    </dgm:pt>
    <dgm:pt modelId="{90DB92C5-8A27-4A50-80C3-1ACFAE3F4AC7}" type="parTrans" cxnId="{79F2D825-6ABC-40DD-9534-136639063E8D}">
      <dgm:prSet/>
      <dgm:spPr/>
      <dgm:t>
        <a:bodyPr/>
        <a:lstStyle/>
        <a:p>
          <a:endParaRPr lang="en-US"/>
        </a:p>
      </dgm:t>
    </dgm:pt>
    <dgm:pt modelId="{6F5FAC9C-3103-40C8-8BE1-99A8110804E7}" type="sibTrans" cxnId="{79F2D825-6ABC-40DD-9534-136639063E8D}">
      <dgm:prSet/>
      <dgm:spPr/>
      <dgm:t>
        <a:bodyPr/>
        <a:lstStyle/>
        <a:p>
          <a:endParaRPr lang="en-US"/>
        </a:p>
      </dgm:t>
    </dgm:pt>
    <dgm:pt modelId="{A79F40CE-2164-4BE3-B8F6-71C5EB1496A7}">
      <dgm:prSet/>
      <dgm:spPr/>
      <dgm:t>
        <a:bodyPr/>
        <a:lstStyle/>
        <a:p>
          <a:r>
            <a:rPr lang="en-US"/>
            <a:t>Survey questions</a:t>
          </a:r>
        </a:p>
      </dgm:t>
    </dgm:pt>
    <dgm:pt modelId="{D1EA97F1-B457-4E96-9961-1AB68203CB02}" type="parTrans" cxnId="{65E3A251-1F94-4A50-B7FE-5E56D5C04ADE}">
      <dgm:prSet/>
      <dgm:spPr/>
      <dgm:t>
        <a:bodyPr/>
        <a:lstStyle/>
        <a:p>
          <a:endParaRPr lang="en-US"/>
        </a:p>
      </dgm:t>
    </dgm:pt>
    <dgm:pt modelId="{CDAE26D4-A9DA-4455-8A80-1B633BED6628}" type="sibTrans" cxnId="{65E3A251-1F94-4A50-B7FE-5E56D5C04ADE}">
      <dgm:prSet/>
      <dgm:spPr/>
      <dgm:t>
        <a:bodyPr/>
        <a:lstStyle/>
        <a:p>
          <a:endParaRPr lang="en-US"/>
        </a:p>
      </dgm:t>
    </dgm:pt>
    <dgm:pt modelId="{0FD823F3-728B-4828-BCF0-D352F96ACD9F}" type="pres">
      <dgm:prSet presAssocID="{0C2A6F75-E0F1-4E73-85FF-4BB61AB57131}" presName="root" presStyleCnt="0">
        <dgm:presLayoutVars>
          <dgm:dir/>
          <dgm:resizeHandles val="exact"/>
        </dgm:presLayoutVars>
      </dgm:prSet>
      <dgm:spPr/>
    </dgm:pt>
    <dgm:pt modelId="{04FA1F80-7E47-4C61-9A83-40F6DE4D2E09}" type="pres">
      <dgm:prSet presAssocID="{F1BFD956-44EA-4078-98BA-734DF4F5A825}" presName="compNode" presStyleCnt="0"/>
      <dgm:spPr/>
    </dgm:pt>
    <dgm:pt modelId="{1C3D552A-71D5-439D-8807-032CB94145E2}" type="pres">
      <dgm:prSet presAssocID="{F1BFD956-44EA-4078-98BA-734DF4F5A825}" presName="bgRect" presStyleLbl="bgShp" presStyleIdx="0" presStyleCnt="3"/>
      <dgm:spPr/>
    </dgm:pt>
    <dgm:pt modelId="{01E4FCB6-8772-484E-8E50-35BC73C92A74}" type="pres">
      <dgm:prSet presAssocID="{F1BFD956-44EA-4078-98BA-734DF4F5A8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BCF833-034E-4467-9D56-5A9F21932C63}" type="pres">
      <dgm:prSet presAssocID="{F1BFD956-44EA-4078-98BA-734DF4F5A825}" presName="spaceRect" presStyleCnt="0"/>
      <dgm:spPr/>
    </dgm:pt>
    <dgm:pt modelId="{A0FA8E71-6A62-43DD-B3F3-F1E5BB0C029A}" type="pres">
      <dgm:prSet presAssocID="{F1BFD956-44EA-4078-98BA-734DF4F5A825}" presName="parTx" presStyleLbl="revTx" presStyleIdx="0" presStyleCnt="3">
        <dgm:presLayoutVars>
          <dgm:chMax val="0"/>
          <dgm:chPref val="0"/>
        </dgm:presLayoutVars>
      </dgm:prSet>
      <dgm:spPr/>
    </dgm:pt>
    <dgm:pt modelId="{6E92E5E0-0ADE-4DBA-92F6-7690993F65D3}" type="pres">
      <dgm:prSet presAssocID="{9467D451-A056-4391-8317-1A6BD2CC9ACC}" presName="sibTrans" presStyleCnt="0"/>
      <dgm:spPr/>
    </dgm:pt>
    <dgm:pt modelId="{3BD967A5-4CCB-49CC-B6DE-B66E5C0F4704}" type="pres">
      <dgm:prSet presAssocID="{0FC39382-F5B9-4E95-B8F4-45878AB071A3}" presName="compNode" presStyleCnt="0"/>
      <dgm:spPr/>
    </dgm:pt>
    <dgm:pt modelId="{EAE9A66F-C15E-41DB-912E-7FBFF6A4424E}" type="pres">
      <dgm:prSet presAssocID="{0FC39382-F5B9-4E95-B8F4-45878AB071A3}" presName="bgRect" presStyleLbl="bgShp" presStyleIdx="1" presStyleCnt="3"/>
      <dgm:spPr/>
    </dgm:pt>
    <dgm:pt modelId="{E2F10B75-4C35-4BA1-B837-173613497F92}" type="pres">
      <dgm:prSet presAssocID="{0FC39382-F5B9-4E95-B8F4-45878AB071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DDB90B-DC1E-42EC-9A9A-A7626A8CB375}" type="pres">
      <dgm:prSet presAssocID="{0FC39382-F5B9-4E95-B8F4-45878AB071A3}" presName="spaceRect" presStyleCnt="0"/>
      <dgm:spPr/>
    </dgm:pt>
    <dgm:pt modelId="{6306D1ED-50B1-4E75-BA8D-CDF14CE354E5}" type="pres">
      <dgm:prSet presAssocID="{0FC39382-F5B9-4E95-B8F4-45878AB071A3}" presName="parTx" presStyleLbl="revTx" presStyleIdx="1" presStyleCnt="3">
        <dgm:presLayoutVars>
          <dgm:chMax val="0"/>
          <dgm:chPref val="0"/>
        </dgm:presLayoutVars>
      </dgm:prSet>
      <dgm:spPr/>
    </dgm:pt>
    <dgm:pt modelId="{5ED0241C-40BC-4411-ADC4-C398D6E42D04}" type="pres">
      <dgm:prSet presAssocID="{6F5FAC9C-3103-40C8-8BE1-99A8110804E7}" presName="sibTrans" presStyleCnt="0"/>
      <dgm:spPr/>
    </dgm:pt>
    <dgm:pt modelId="{193849A5-E295-4587-8861-FEE7710F6D64}" type="pres">
      <dgm:prSet presAssocID="{A79F40CE-2164-4BE3-B8F6-71C5EB1496A7}" presName="compNode" presStyleCnt="0"/>
      <dgm:spPr/>
    </dgm:pt>
    <dgm:pt modelId="{8AE24DC6-EBD9-4DDC-8C31-8C89BDBB5C93}" type="pres">
      <dgm:prSet presAssocID="{A79F40CE-2164-4BE3-B8F6-71C5EB1496A7}" presName="bgRect" presStyleLbl="bgShp" presStyleIdx="2" presStyleCnt="3"/>
      <dgm:spPr/>
    </dgm:pt>
    <dgm:pt modelId="{71AC2C54-0654-4CE3-9124-FB4EB4B0DE98}" type="pres">
      <dgm:prSet presAssocID="{A79F40CE-2164-4BE3-B8F6-71C5EB1496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65CE95B-B77F-44E9-ADF5-858812F5ECE8}" type="pres">
      <dgm:prSet presAssocID="{A79F40CE-2164-4BE3-B8F6-71C5EB1496A7}" presName="spaceRect" presStyleCnt="0"/>
      <dgm:spPr/>
    </dgm:pt>
    <dgm:pt modelId="{6A1AFA4A-78CF-4011-A9A4-01DB0C4BBC2A}" type="pres">
      <dgm:prSet presAssocID="{A79F40CE-2164-4BE3-B8F6-71C5EB1496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F2D825-6ABC-40DD-9534-136639063E8D}" srcId="{0C2A6F75-E0F1-4E73-85FF-4BB61AB57131}" destId="{0FC39382-F5B9-4E95-B8F4-45878AB071A3}" srcOrd="1" destOrd="0" parTransId="{90DB92C5-8A27-4A50-80C3-1ACFAE3F4AC7}" sibTransId="{6F5FAC9C-3103-40C8-8BE1-99A8110804E7}"/>
    <dgm:cxn modelId="{E091CC28-04EC-445D-9B22-B78E1731A0C0}" type="presOf" srcId="{0FC39382-F5B9-4E95-B8F4-45878AB071A3}" destId="{6306D1ED-50B1-4E75-BA8D-CDF14CE354E5}" srcOrd="0" destOrd="0" presId="urn:microsoft.com/office/officeart/2018/2/layout/IconVerticalSolidList"/>
    <dgm:cxn modelId="{65E3A251-1F94-4A50-B7FE-5E56D5C04ADE}" srcId="{0C2A6F75-E0F1-4E73-85FF-4BB61AB57131}" destId="{A79F40CE-2164-4BE3-B8F6-71C5EB1496A7}" srcOrd="2" destOrd="0" parTransId="{D1EA97F1-B457-4E96-9961-1AB68203CB02}" sibTransId="{CDAE26D4-A9DA-4455-8A80-1B633BED6628}"/>
    <dgm:cxn modelId="{82F0DE82-7EFD-42E4-8039-C7FBB8045681}" type="presOf" srcId="{F1BFD956-44EA-4078-98BA-734DF4F5A825}" destId="{A0FA8E71-6A62-43DD-B3F3-F1E5BB0C029A}" srcOrd="0" destOrd="0" presId="urn:microsoft.com/office/officeart/2018/2/layout/IconVerticalSolidList"/>
    <dgm:cxn modelId="{D22B1ECE-A378-4DD8-8068-357417270F63}" type="presOf" srcId="{0C2A6F75-E0F1-4E73-85FF-4BB61AB57131}" destId="{0FD823F3-728B-4828-BCF0-D352F96ACD9F}" srcOrd="0" destOrd="0" presId="urn:microsoft.com/office/officeart/2018/2/layout/IconVerticalSolidList"/>
    <dgm:cxn modelId="{4417A7D0-DFA3-425A-AA60-5F0E2F9E270D}" type="presOf" srcId="{A79F40CE-2164-4BE3-B8F6-71C5EB1496A7}" destId="{6A1AFA4A-78CF-4011-A9A4-01DB0C4BBC2A}" srcOrd="0" destOrd="0" presId="urn:microsoft.com/office/officeart/2018/2/layout/IconVerticalSolidList"/>
    <dgm:cxn modelId="{C3097BFB-6F21-485B-ABB9-193883C10444}" srcId="{0C2A6F75-E0F1-4E73-85FF-4BB61AB57131}" destId="{F1BFD956-44EA-4078-98BA-734DF4F5A825}" srcOrd="0" destOrd="0" parTransId="{D4572116-B1B3-46AB-AE38-DE44C55F6BF6}" sibTransId="{9467D451-A056-4391-8317-1A6BD2CC9ACC}"/>
    <dgm:cxn modelId="{91495517-033E-4EDC-A5C8-1E032CB8BD64}" type="presParOf" srcId="{0FD823F3-728B-4828-BCF0-D352F96ACD9F}" destId="{04FA1F80-7E47-4C61-9A83-40F6DE4D2E09}" srcOrd="0" destOrd="0" presId="urn:microsoft.com/office/officeart/2018/2/layout/IconVerticalSolidList"/>
    <dgm:cxn modelId="{82E29B7B-82A8-4585-B92B-0C8B07602FA5}" type="presParOf" srcId="{04FA1F80-7E47-4C61-9A83-40F6DE4D2E09}" destId="{1C3D552A-71D5-439D-8807-032CB94145E2}" srcOrd="0" destOrd="0" presId="urn:microsoft.com/office/officeart/2018/2/layout/IconVerticalSolidList"/>
    <dgm:cxn modelId="{51692AC1-115E-4735-BAC1-CF5468231ABA}" type="presParOf" srcId="{04FA1F80-7E47-4C61-9A83-40F6DE4D2E09}" destId="{01E4FCB6-8772-484E-8E50-35BC73C92A74}" srcOrd="1" destOrd="0" presId="urn:microsoft.com/office/officeart/2018/2/layout/IconVerticalSolidList"/>
    <dgm:cxn modelId="{FD5A123E-5ABD-42DB-9961-780A6B94806E}" type="presParOf" srcId="{04FA1F80-7E47-4C61-9A83-40F6DE4D2E09}" destId="{38BCF833-034E-4467-9D56-5A9F21932C63}" srcOrd="2" destOrd="0" presId="urn:microsoft.com/office/officeart/2018/2/layout/IconVerticalSolidList"/>
    <dgm:cxn modelId="{EC88C907-B3FD-4E84-8D6A-2F913036DC4E}" type="presParOf" srcId="{04FA1F80-7E47-4C61-9A83-40F6DE4D2E09}" destId="{A0FA8E71-6A62-43DD-B3F3-F1E5BB0C029A}" srcOrd="3" destOrd="0" presId="urn:microsoft.com/office/officeart/2018/2/layout/IconVerticalSolidList"/>
    <dgm:cxn modelId="{A3FDB20B-E5A2-48FA-8E53-BB9DFCF8DD00}" type="presParOf" srcId="{0FD823F3-728B-4828-BCF0-D352F96ACD9F}" destId="{6E92E5E0-0ADE-4DBA-92F6-7690993F65D3}" srcOrd="1" destOrd="0" presId="urn:microsoft.com/office/officeart/2018/2/layout/IconVerticalSolidList"/>
    <dgm:cxn modelId="{D709CEEF-67ED-4BE8-BC9B-F08D0E64418D}" type="presParOf" srcId="{0FD823F3-728B-4828-BCF0-D352F96ACD9F}" destId="{3BD967A5-4CCB-49CC-B6DE-B66E5C0F4704}" srcOrd="2" destOrd="0" presId="urn:microsoft.com/office/officeart/2018/2/layout/IconVerticalSolidList"/>
    <dgm:cxn modelId="{FB995C24-F6CD-4C36-8FF0-01EFC6F96721}" type="presParOf" srcId="{3BD967A5-4CCB-49CC-B6DE-B66E5C0F4704}" destId="{EAE9A66F-C15E-41DB-912E-7FBFF6A4424E}" srcOrd="0" destOrd="0" presId="urn:microsoft.com/office/officeart/2018/2/layout/IconVerticalSolidList"/>
    <dgm:cxn modelId="{C03F396F-2921-4296-8E11-C94D2A3F8FF7}" type="presParOf" srcId="{3BD967A5-4CCB-49CC-B6DE-B66E5C0F4704}" destId="{E2F10B75-4C35-4BA1-B837-173613497F92}" srcOrd="1" destOrd="0" presId="urn:microsoft.com/office/officeart/2018/2/layout/IconVerticalSolidList"/>
    <dgm:cxn modelId="{ADABE87A-2A08-499E-AC34-D600BD19FC06}" type="presParOf" srcId="{3BD967A5-4CCB-49CC-B6DE-B66E5C0F4704}" destId="{B4DDB90B-DC1E-42EC-9A9A-A7626A8CB375}" srcOrd="2" destOrd="0" presId="urn:microsoft.com/office/officeart/2018/2/layout/IconVerticalSolidList"/>
    <dgm:cxn modelId="{98CBDC80-6890-4FC9-BEEF-01539225206C}" type="presParOf" srcId="{3BD967A5-4CCB-49CC-B6DE-B66E5C0F4704}" destId="{6306D1ED-50B1-4E75-BA8D-CDF14CE354E5}" srcOrd="3" destOrd="0" presId="urn:microsoft.com/office/officeart/2018/2/layout/IconVerticalSolidList"/>
    <dgm:cxn modelId="{1BEA8A16-4128-49A7-8971-767861C74212}" type="presParOf" srcId="{0FD823F3-728B-4828-BCF0-D352F96ACD9F}" destId="{5ED0241C-40BC-4411-ADC4-C398D6E42D04}" srcOrd="3" destOrd="0" presId="urn:microsoft.com/office/officeart/2018/2/layout/IconVerticalSolidList"/>
    <dgm:cxn modelId="{F1443494-10C9-4A59-880E-C2CD6CD636E0}" type="presParOf" srcId="{0FD823F3-728B-4828-BCF0-D352F96ACD9F}" destId="{193849A5-E295-4587-8861-FEE7710F6D64}" srcOrd="4" destOrd="0" presId="urn:microsoft.com/office/officeart/2018/2/layout/IconVerticalSolidList"/>
    <dgm:cxn modelId="{8DE7F47F-A803-4E07-BF05-BF454168F8CF}" type="presParOf" srcId="{193849A5-E295-4587-8861-FEE7710F6D64}" destId="{8AE24DC6-EBD9-4DDC-8C31-8C89BDBB5C93}" srcOrd="0" destOrd="0" presId="urn:microsoft.com/office/officeart/2018/2/layout/IconVerticalSolidList"/>
    <dgm:cxn modelId="{518E62F9-278B-4884-AB4E-FA9D2DCADBB7}" type="presParOf" srcId="{193849A5-E295-4587-8861-FEE7710F6D64}" destId="{71AC2C54-0654-4CE3-9124-FB4EB4B0DE98}" srcOrd="1" destOrd="0" presId="urn:microsoft.com/office/officeart/2018/2/layout/IconVerticalSolidList"/>
    <dgm:cxn modelId="{24DB5909-6DDC-42DE-8187-6C39C9033CB6}" type="presParOf" srcId="{193849A5-E295-4587-8861-FEE7710F6D64}" destId="{E65CE95B-B77F-44E9-ADF5-858812F5ECE8}" srcOrd="2" destOrd="0" presId="urn:microsoft.com/office/officeart/2018/2/layout/IconVerticalSolidList"/>
    <dgm:cxn modelId="{144A7402-5974-4A93-96CD-A747C590E8A7}" type="presParOf" srcId="{193849A5-E295-4587-8861-FEE7710F6D64}" destId="{6A1AFA4A-78CF-4011-A9A4-01DB0C4BBC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2BCEF-6932-459A-8192-155D2F7E9D1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0AB72-5C12-4FC8-BA94-C57FAD547C9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CodeX </a:t>
          </a:r>
          <a:r>
            <a:rPr lang="en-US" sz="2400" kern="1200"/>
            <a:t>is a German beverage company that is aiming to make its mark in the Indian market. A few months ago, they launched their energy drink in 10 cities in India.</a:t>
          </a:r>
        </a:p>
      </dsp:txBody>
      <dsp:txXfrm>
        <a:off x="608661" y="692298"/>
        <a:ext cx="4508047" cy="2799040"/>
      </dsp:txXfrm>
    </dsp:sp>
    <dsp:sp modelId="{BF23CEC0-CCF0-4F1B-AAF3-4144F2FE9BA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C942F-4E08-446C-903A-943BE923690F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Their Marketing team is responsible for increasing brand awareness, market share, and product development. They conducted a survey in those 10 cities and received results from </a:t>
          </a:r>
          <a:r>
            <a:rPr lang="en-US" sz="2400" b="1" kern="1200"/>
            <a:t>10k</a:t>
          </a:r>
          <a:r>
            <a:rPr lang="en-US" sz="2400" kern="1200"/>
            <a:t> respondents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D552A-71D5-439D-8807-032CB94145E2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FCB6-8772-484E-8E50-35BC73C92A74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8E71-6A62-43DD-B3F3-F1E5BB0C029A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 required to generate Insights</a:t>
          </a:r>
        </a:p>
      </dsp:txBody>
      <dsp:txXfrm>
        <a:off x="1819120" y="673"/>
        <a:ext cx="4545103" cy="1574995"/>
      </dsp:txXfrm>
    </dsp:sp>
    <dsp:sp modelId="{EAE9A66F-C15E-41DB-912E-7FBFF6A4424E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10B75-4C35-4BA1-B837-173613497F9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6D1ED-50B1-4E75-BA8D-CDF14CE354E5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Metadata</a:t>
          </a:r>
        </a:p>
      </dsp:txBody>
      <dsp:txXfrm>
        <a:off x="1819120" y="1969418"/>
        <a:ext cx="4545103" cy="1574995"/>
      </dsp:txXfrm>
    </dsp:sp>
    <dsp:sp modelId="{8AE24DC6-EBD9-4DDC-8C31-8C89BDBB5C9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C2C54-0654-4CE3-9124-FB4EB4B0DE9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AFA4A-78CF-4011-A9A4-01DB0C4BBC2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Survey questions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8" y="1808162"/>
            <a:ext cx="7673875" cy="918030"/>
          </a:xfrm>
        </p:spPr>
        <p:txBody>
          <a:bodyPr/>
          <a:lstStyle/>
          <a:p>
            <a:r>
              <a:rPr lang="en-US" sz="2000" dirty="0">
                <a:solidFill>
                  <a:srgbClr val="131022"/>
                </a:solidFill>
                <a:latin typeface="Verdana Pro"/>
                <a:ea typeface="+mj-lt"/>
                <a:cs typeface="+mj-lt"/>
              </a:rPr>
              <a:t>Insights to the Marketing Team in Food &amp; Beverage Industry</a:t>
            </a:r>
            <a:endParaRPr lang="en-US" sz="2000" dirty="0">
              <a:latin typeface="Verdana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864" y="3808867"/>
            <a:ext cx="1956707" cy="3494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800" b="1" dirty="0">
                <a:latin typeface="Verdana Pro"/>
              </a:rPr>
              <a:t>By Archana</a:t>
            </a:r>
            <a:endParaRPr lang="en-US" b="1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6.Purchase Behavior: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lphaLcPeriod"/>
            </a:pPr>
            <a:r>
              <a:rPr lang="en-US" sz="1600" dirty="0">
                <a:ea typeface="+mn-lt"/>
                <a:cs typeface="+mn-lt"/>
              </a:rPr>
              <a:t>Where do respondents prefer to purchase energy drinks?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Respondents prefer supermarkets, Online retailers, Gyms and fitness centers as Top 3 locations.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b. </a:t>
            </a:r>
            <a:r>
              <a:rPr lang="en-US" sz="1600" dirty="0">
                <a:ea typeface="+mn-lt"/>
                <a:cs typeface="+mn-lt"/>
              </a:rPr>
              <a:t>What are the typical consumption situations for energy drinks among respondents?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Typical consumption situations for energy drinks among respondents are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Sports/exercise, studying/working, Social outings/parties.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c.</a:t>
            </a:r>
            <a:r>
              <a:rPr lang="en-US" sz="1600" dirty="0">
                <a:ea typeface="+mn-lt"/>
                <a:cs typeface="+mn-lt"/>
              </a:rPr>
              <a:t> What factors influence respondents' purchase decisions, such as price range and limited-edition packaging?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 the visuals, it is evident that price range, limited edition packaging , package preferences play a key role in respondents purchase decisions.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AF45BD3-684C-13B9-C7F1-6F4C787F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505" y="92945"/>
            <a:ext cx="2852892" cy="139956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8F25C06-B1EE-3705-4785-7AC19AF4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33" y="1629235"/>
            <a:ext cx="2882080" cy="1633078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317E407B-9BF3-D50E-24BE-EF6778DD2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917" y="3431458"/>
            <a:ext cx="2895294" cy="1654279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158A9A57-F70F-DA1A-13C0-CD94C230A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667" y="5254880"/>
            <a:ext cx="2808955" cy="13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7.Product Development: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lphaLcPeriod"/>
            </a:pPr>
            <a:r>
              <a:rPr lang="en-US" sz="1600" dirty="0">
                <a:ea typeface="+mn-lt"/>
                <a:cs typeface="+mn-lt"/>
              </a:rPr>
              <a:t>Which area of business should we focus more on our product development?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 should focus more on branding the product which can be achieved through various online ads, promotional ads, TV commercials.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other important area is Taste/flavor Preference as most of the respondents who have tried our brand gave average rating.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Making the product locally available increases the chance of holding the position and expanding the business.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2B9AABD-D586-3D7D-4F0C-B74D5E5B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68" y="2790363"/>
            <a:ext cx="3295345" cy="2235918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72FC578F-E9AC-B1DA-371E-76D45A92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01" y="230903"/>
            <a:ext cx="3123280" cy="20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3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Secondary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2EBF3-2C75-3C0B-A08F-234BC93879EA}"/>
              </a:ext>
            </a:extLst>
          </p:cNvPr>
          <p:cNvSpPr txBox="1"/>
          <p:nvPr/>
        </p:nvSpPr>
        <p:spPr>
          <a:xfrm>
            <a:off x="5530644" y="49162"/>
            <a:ext cx="4611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Recommendations for codex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AC60F-1BDC-9CB8-41DF-AA9ADB3C2B61}"/>
              </a:ext>
            </a:extLst>
          </p:cNvPr>
          <p:cNvSpPr txBox="1"/>
          <p:nvPr/>
        </p:nvSpPr>
        <p:spPr>
          <a:xfrm>
            <a:off x="4191001" y="694403"/>
            <a:ext cx="765072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Pricing the product low and promising quality to gain a significant market share:</a:t>
            </a:r>
            <a:r>
              <a:rPr lang="en-US" dirty="0"/>
              <a:t>  It is evident in the visuals that price range and respondent's considerations of improvements desired in the product play a key role in achieving this.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Product's Availability and Promotions:</a:t>
            </a:r>
            <a:r>
              <a:rPr lang="en-US" dirty="0"/>
              <a:t> We have seen that the primary reason of preventing consumers our product is its unavailability in local stores in each city and health concerns and unfamiliarity with the brand.</a:t>
            </a:r>
          </a:p>
          <a:p>
            <a:r>
              <a:rPr lang="en-US" dirty="0"/>
              <a:t>     Taking steps to stock the product in the local stores/convenience spots</a:t>
            </a:r>
          </a:p>
          <a:p>
            <a:r>
              <a:rPr lang="en-US" dirty="0"/>
              <a:t>     further the sales of the product. Collaborate with grocery stores,</a:t>
            </a:r>
          </a:p>
          <a:p>
            <a:r>
              <a:rPr lang="en-US" dirty="0">
                <a:solidFill>
                  <a:srgbClr val="374151"/>
                </a:solidFill>
              </a:rPr>
              <a:t>     </a:t>
            </a:r>
            <a:r>
              <a:rPr lang="en-US" dirty="0"/>
              <a:t>convenience stores, gyms, and cafes</a:t>
            </a:r>
            <a:r>
              <a:rPr lang="en-US" sz="1600" dirty="0">
                <a:solidFill>
                  <a:srgbClr val="374151"/>
                </a:solidFill>
              </a:rPr>
              <a:t> </a:t>
            </a:r>
            <a:r>
              <a:rPr lang="en-US" dirty="0">
                <a:solidFill>
                  <a:srgbClr val="374151"/>
                </a:solidFill>
              </a:rPr>
              <a:t>to secure prominent shelf space. </a:t>
            </a:r>
            <a:endParaRPr lang="en-US">
              <a:solidFill>
                <a:srgbClr val="374151"/>
              </a:solidFill>
            </a:endParaRPr>
          </a:p>
          <a:p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 dirty="0"/>
              <a:t>3.   </a:t>
            </a:r>
            <a:r>
              <a:rPr lang="en-US" b="1" dirty="0"/>
              <a:t>Product's Differentiation:</a:t>
            </a:r>
            <a:r>
              <a:rPr lang="en-US" dirty="0"/>
              <a:t> Respondents who have tasted our product,  </a:t>
            </a:r>
          </a:p>
          <a:p>
            <a:r>
              <a:rPr lang="en-US" dirty="0"/>
              <a:t>      given a rating of 3 out of 5. Differentiating the product by highlighting </a:t>
            </a:r>
          </a:p>
          <a:p>
            <a:r>
              <a:rPr lang="en-US" dirty="0"/>
              <a:t>      Respondents preferred ingredients, innovative flavors, preferred                    packaging will set the product apart and attract the customers.</a:t>
            </a:r>
          </a:p>
          <a:p>
            <a:endParaRPr lang="en-US" dirty="0"/>
          </a:p>
          <a:p>
            <a:r>
              <a:rPr lang="en-US" dirty="0"/>
              <a:t>4.  </a:t>
            </a:r>
            <a:r>
              <a:rPr lang="en-US" b="1" dirty="0"/>
              <a:t>Marketing channels and partnerships: </a:t>
            </a:r>
            <a:r>
              <a:rPr lang="en-US" dirty="0"/>
              <a:t>Increasing online ads, </a:t>
            </a:r>
          </a:p>
          <a:p>
            <a:r>
              <a:rPr lang="en-US" dirty="0"/>
              <a:t>     </a:t>
            </a:r>
            <a:r>
              <a:rPr lang="en-US" dirty="0">
                <a:ea typeface="+mn-lt"/>
                <a:cs typeface="+mn-lt"/>
              </a:rPr>
              <a:t>commercials TV channels attracts the target age group. Sponsoring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local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sports teams, fitness events to establish a connection with                   customers and generate positive brand reputation.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CCE86AB-BD81-5193-E1FB-58019FB89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8127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Verdana Pro"/>
                <a:ea typeface="+mn-lt"/>
                <a:cs typeface="+mn-lt"/>
              </a:rPr>
              <a:t>To convert the survey results to meaningful insights which the team can use to  gain a significant market share.</a:t>
            </a:r>
            <a:endParaRPr lang="en-US" sz="2000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Resources Provided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8C9F93AC-6606-D1B3-5004-6B2447D3B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398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150859" y="523880"/>
            <a:ext cx="3248466" cy="5929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1.Demographic Insights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 a. </a:t>
            </a:r>
            <a:r>
              <a:rPr lang="en-US" sz="1600" dirty="0">
                <a:latin typeface="Tenorite"/>
              </a:rPr>
              <a:t>Who prefers energy drink more?</a:t>
            </a: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Clearly "Male" Respondents  prefers more energy drink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b.</a:t>
            </a:r>
            <a:r>
              <a:rPr lang="en-US" sz="1600" dirty="0">
                <a:latin typeface="Tenorite"/>
              </a:rPr>
              <a:t> Which age group prefers energy drinks more?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It is evident that "Age Group – 19-30" prefers energy drinks more compared to other age groups.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c. </a:t>
            </a:r>
            <a:r>
              <a:rPr lang="en-US" sz="1600" dirty="0">
                <a:latin typeface="Tenorite"/>
              </a:rPr>
              <a:t>Which type of marketing reaches the most Youth (15-30)?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As seen from the visual," Online ads" reaches the most Youth.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2FAB888E-31E3-054B-6163-1A7C285DD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88" r="3" b="11250"/>
          <a:stretch/>
        </p:blipFill>
        <p:spPr>
          <a:xfrm>
            <a:off x="8664950" y="201417"/>
            <a:ext cx="3188425" cy="217979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BF03902B-E1E8-F8B9-76BC-9D16863AB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5" b="15542"/>
          <a:stretch/>
        </p:blipFill>
        <p:spPr>
          <a:xfrm>
            <a:off x="8810516" y="2672569"/>
            <a:ext cx="3032485" cy="1737714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B66E5AD1-4F07-08C5-C5BD-B74CB56DF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77" r="2" b="12036"/>
          <a:stretch/>
        </p:blipFill>
        <p:spPr>
          <a:xfrm>
            <a:off x="8911282" y="4815375"/>
            <a:ext cx="2930888" cy="17318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150859" y="111651"/>
            <a:ext cx="4071917" cy="62731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  <a:ea typeface="+mn-lt"/>
                <a:cs typeface="+mn-lt"/>
              </a:rPr>
              <a:t>2.Consumer Preferences: </a:t>
            </a: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 a. </a:t>
            </a:r>
            <a:r>
              <a:rPr lang="en-US" sz="1600" dirty="0">
                <a:latin typeface="Tenorite"/>
                <a:ea typeface="+mn-lt"/>
                <a:cs typeface="+mn-lt"/>
              </a:rPr>
              <a:t>What are the preferred ingredients of energy drinks among respondents?</a:t>
            </a:r>
            <a:endParaRPr lang="en-US" sz="1600" b="1" dirty="0">
              <a:latin typeface="Tenorite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Caffeine and Vitamins are the Top 2 preferred ingredients among respondents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b. </a:t>
            </a:r>
            <a:r>
              <a:rPr lang="en-US" sz="1600" dirty="0">
                <a:latin typeface="Tenorite"/>
                <a:ea typeface="+mn-lt"/>
                <a:cs typeface="+mn-lt"/>
              </a:rPr>
              <a:t>What packaging preferences do respondents have for energy drinks?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It is evident that "Compact and Portable cans", "Innovative bottle design", "Collectible Packaging" are the Top 3 Packaging preferences among respondents.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Tenorit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73C35A0-0382-83D6-90E1-065A830A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28" y="364293"/>
            <a:ext cx="3370288" cy="218200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BF2DA2B-5EEA-D892-2FFF-011F9E7B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19" y="3242169"/>
            <a:ext cx="3394025" cy="20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150859" y="111651"/>
            <a:ext cx="4071917" cy="61857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  <a:ea typeface="+mn-lt"/>
                <a:cs typeface="+mn-lt"/>
              </a:rPr>
              <a:t>3.Competition Analysis:</a:t>
            </a: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 a. </a:t>
            </a:r>
            <a:r>
              <a:rPr lang="en-US" sz="1600" dirty="0">
                <a:latin typeface="Tenorite"/>
                <a:ea typeface="+mn-lt"/>
                <a:cs typeface="+mn-lt"/>
              </a:rPr>
              <a:t>Who are the current market leaders?</a:t>
            </a:r>
            <a:endParaRPr lang="en-US" sz="1600" b="1" dirty="0">
              <a:latin typeface="Tenorite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Cola-</a:t>
            </a:r>
            <a:r>
              <a:rPr lang="en-US" sz="1600" err="1">
                <a:solidFill>
                  <a:schemeClr val="accent1">
                    <a:lumMod val="75000"/>
                  </a:schemeClr>
                </a:solidFill>
                <a:latin typeface="Tenorite"/>
              </a:rPr>
              <a:t>Coka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, </a:t>
            </a:r>
            <a:r>
              <a:rPr lang="en-US" sz="1600" err="1">
                <a:solidFill>
                  <a:schemeClr val="accent1">
                    <a:lumMod val="75000"/>
                  </a:schemeClr>
                </a:solidFill>
                <a:latin typeface="Tenorite"/>
              </a:rPr>
              <a:t>Bepsi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, Gangster, Blue Bull  are the Top 3 Current Market leaders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b. </a:t>
            </a:r>
            <a:r>
              <a:rPr lang="en-US" sz="1600" dirty="0">
                <a:latin typeface="Tenorite"/>
                <a:ea typeface="+mn-lt"/>
                <a:cs typeface="+mn-lt"/>
              </a:rPr>
              <a:t>What are the primary reasons consumers prefer those brands over ours?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It is  evident from the ribbon chart that the primary reasons consumers preferring other brands are "Brand Reputation", "Availability", "Taste/flavor preference.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4EBF"/>
              </a:solidFill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FDFB469-4651-BFB9-94C7-CFA6D58B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59" y="452906"/>
            <a:ext cx="3390744" cy="222963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265D9ED-625A-694A-0A29-5EC079A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72" y="3206334"/>
            <a:ext cx="3366230" cy="3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7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4.Marketing Channels and Brand Awareness: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a. </a:t>
            </a:r>
            <a:r>
              <a:rPr lang="en-US" sz="1600" dirty="0"/>
              <a:t>Which marketing channel can be used to reach more customers?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Online ads and TV commercials can be leveraged to reach more customers.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b.</a:t>
            </a:r>
            <a:r>
              <a:rPr lang="en-US" sz="1600" dirty="0"/>
              <a:t> How effective are different marketing strategies and channels in reaching our customers?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It is  evident from the  bar chart that the marketing channels reached 44.5% of respondents.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This indicates the need to increase Online ads and TV commercials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7E57A65-1CD4-F77B-2E24-BC1D0C58F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7" r="5" b="5968"/>
          <a:stretch/>
        </p:blipFill>
        <p:spPr>
          <a:xfrm>
            <a:off x="8331957" y="314646"/>
            <a:ext cx="3822569" cy="1799153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11D1C07-FD0C-FEDA-7AF4-FC1F60864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0" r="5" b="7144"/>
          <a:stretch/>
        </p:blipFill>
        <p:spPr>
          <a:xfrm>
            <a:off x="8569300" y="4446536"/>
            <a:ext cx="3597718" cy="2411461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8C71B80E-7575-307A-3AB3-A91C4034E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40" r="-7" b="10387"/>
          <a:stretch/>
        </p:blipFill>
        <p:spPr>
          <a:xfrm>
            <a:off x="8569302" y="2344518"/>
            <a:ext cx="3585225" cy="18260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8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5.Brand Penetration: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ea typeface="+mn-lt"/>
                <a:cs typeface="+mn-lt"/>
              </a:rPr>
              <a:t>a.</a:t>
            </a:r>
            <a:r>
              <a:rPr lang="en-US" sz="1600" dirty="0">
                <a:ea typeface="+mn-lt"/>
                <a:cs typeface="+mn-lt"/>
              </a:rPr>
              <a:t> Which cities do we need to focus more on?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Overall respondents who have tried our brand has given a rating of 3 out of 5 for taste experience.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b.</a:t>
            </a:r>
            <a:r>
              <a:rPr lang="en-US" sz="1600" dirty="0"/>
              <a:t> </a:t>
            </a:r>
            <a:r>
              <a:rPr lang="en-US" sz="1600" dirty="0">
                <a:ea typeface="+mn-lt"/>
                <a:cs typeface="+mn-lt"/>
              </a:rPr>
              <a:t>Which cities do we need to focus more on?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 need to focus more on Tier 1 cities to increase the market share. Also, the main reason preventing respondents for trying our brand in Tier 2 cities are: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-Not available locally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-Unfamiliar with the brand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5B7A58C-1588-2D24-E869-908156B1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39" y="95403"/>
            <a:ext cx="3420397" cy="214435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2772A10-2934-B1BA-B003-54A05411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909" y="2479726"/>
            <a:ext cx="3418859" cy="2021452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720DADE2-93E7-6A24-2009-2767C8A3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83" y="4686608"/>
            <a:ext cx="3601373" cy="19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1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Insights to the Marketing Team in Food &amp; Beverage Industry</vt:lpstr>
      <vt:lpstr>Introduction</vt:lpstr>
      <vt:lpstr>Problem Statement</vt:lpstr>
      <vt:lpstr>Resources Provided</vt:lpstr>
      <vt:lpstr>Primary Insights</vt:lpstr>
      <vt:lpstr>Primary Insights</vt:lpstr>
      <vt:lpstr>Primary Insights</vt:lpstr>
      <vt:lpstr>Primary Insights</vt:lpstr>
      <vt:lpstr>Primary Insights</vt:lpstr>
      <vt:lpstr>Primary Insights</vt:lpstr>
      <vt:lpstr>Primary Insights</vt:lpstr>
      <vt:lpstr>Secondary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952</cp:revision>
  <dcterms:created xsi:type="dcterms:W3CDTF">2023-07-10T05:11:56Z</dcterms:created>
  <dcterms:modified xsi:type="dcterms:W3CDTF">2023-07-10T10:08:13Z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