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85" r:id="rId2"/>
  </p:sldMasterIdLst>
  <p:notesMasterIdLst>
    <p:notesMasterId r:id="rId27"/>
  </p:notesMasterIdLst>
  <p:sldIdLst>
    <p:sldId id="267" r:id="rId3"/>
    <p:sldId id="268" r:id="rId4"/>
    <p:sldId id="269" r:id="rId5"/>
    <p:sldId id="270" r:id="rId6"/>
    <p:sldId id="276" r:id="rId7"/>
    <p:sldId id="277" r:id="rId8"/>
    <p:sldId id="279" r:id="rId9"/>
    <p:sldId id="280" r:id="rId10"/>
    <p:sldId id="281" r:id="rId11"/>
    <p:sldId id="282" r:id="rId12"/>
    <p:sldId id="283" r:id="rId13"/>
    <p:sldId id="284" r:id="rId14"/>
    <p:sldId id="285" r:id="rId15"/>
    <p:sldId id="286" r:id="rId16"/>
    <p:sldId id="287" r:id="rId17"/>
    <p:sldId id="288" r:id="rId18"/>
    <p:sldId id="289" r:id="rId19"/>
    <p:sldId id="291" r:id="rId20"/>
    <p:sldId id="290" r:id="rId21"/>
    <p:sldId id="274" r:id="rId22"/>
    <p:sldId id="266" r:id="rId23"/>
    <p:sldId id="292" r:id="rId24"/>
    <p:sldId id="293"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C9615-F54F-EC52-57DF-06416A19B0C9}" v="3888" dt="2023-09-30T18:16:54.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2A6F75-E0F1-4E73-85FF-4BB61AB5713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1BFD956-44EA-4078-98BA-734DF4F5A825}">
      <dgm:prSet/>
      <dgm:spPr/>
      <dgm:t>
        <a:bodyPr/>
        <a:lstStyle/>
        <a:p>
          <a:pPr>
            <a:lnSpc>
              <a:spcPct val="100000"/>
            </a:lnSpc>
          </a:pPr>
          <a:r>
            <a:rPr lang="en-US" dirty="0"/>
            <a:t>Dataset required to generate Insights</a:t>
          </a:r>
        </a:p>
      </dgm:t>
    </dgm:pt>
    <dgm:pt modelId="{D4572116-B1B3-46AB-AE38-DE44C55F6BF6}" type="parTrans" cxnId="{C3097BFB-6F21-485B-ABB9-193883C10444}">
      <dgm:prSet/>
      <dgm:spPr/>
      <dgm:t>
        <a:bodyPr/>
        <a:lstStyle/>
        <a:p>
          <a:endParaRPr lang="en-US"/>
        </a:p>
      </dgm:t>
    </dgm:pt>
    <dgm:pt modelId="{9467D451-A056-4391-8317-1A6BD2CC9ACC}" type="sibTrans" cxnId="{C3097BFB-6F21-485B-ABB9-193883C10444}">
      <dgm:prSet/>
      <dgm:spPr/>
      <dgm:t>
        <a:bodyPr/>
        <a:lstStyle/>
        <a:p>
          <a:endParaRPr lang="en-US"/>
        </a:p>
      </dgm:t>
    </dgm:pt>
    <dgm:pt modelId="{0FC39382-F5B9-4E95-B8F4-45878AB071A3}">
      <dgm:prSet/>
      <dgm:spPr/>
      <dgm:t>
        <a:bodyPr/>
        <a:lstStyle/>
        <a:p>
          <a:pPr>
            <a:lnSpc>
              <a:spcPct val="100000"/>
            </a:lnSpc>
          </a:pPr>
          <a:r>
            <a:rPr lang="en-US" dirty="0"/>
            <a:t>Metadata</a:t>
          </a:r>
        </a:p>
      </dgm:t>
    </dgm:pt>
    <dgm:pt modelId="{90DB92C5-8A27-4A50-80C3-1ACFAE3F4AC7}" type="parTrans" cxnId="{79F2D825-6ABC-40DD-9534-136639063E8D}">
      <dgm:prSet/>
      <dgm:spPr/>
      <dgm:t>
        <a:bodyPr/>
        <a:lstStyle/>
        <a:p>
          <a:endParaRPr lang="en-US"/>
        </a:p>
      </dgm:t>
    </dgm:pt>
    <dgm:pt modelId="{6F5FAC9C-3103-40C8-8BE1-99A8110804E7}" type="sibTrans" cxnId="{79F2D825-6ABC-40DD-9534-136639063E8D}">
      <dgm:prSet/>
      <dgm:spPr/>
      <dgm:t>
        <a:bodyPr/>
        <a:lstStyle/>
        <a:p>
          <a:endParaRPr lang="en-US"/>
        </a:p>
      </dgm:t>
    </dgm:pt>
    <dgm:pt modelId="{A79F40CE-2164-4BE3-B8F6-71C5EB1496A7}">
      <dgm:prSet/>
      <dgm:spPr/>
      <dgm:t>
        <a:bodyPr/>
        <a:lstStyle/>
        <a:p>
          <a:pPr>
            <a:lnSpc>
              <a:spcPct val="100000"/>
            </a:lnSpc>
          </a:pPr>
          <a:r>
            <a:rPr lang="en-US" dirty="0">
              <a:latin typeface="Tenorite"/>
            </a:rPr>
            <a:t>Research Questions and Recommendations</a:t>
          </a:r>
          <a:endParaRPr lang="en-US" dirty="0"/>
        </a:p>
      </dgm:t>
    </dgm:pt>
    <dgm:pt modelId="{D1EA97F1-B457-4E96-9961-1AB68203CB02}" type="parTrans" cxnId="{65E3A251-1F94-4A50-B7FE-5E56D5C04ADE}">
      <dgm:prSet/>
      <dgm:spPr/>
      <dgm:t>
        <a:bodyPr/>
        <a:lstStyle/>
        <a:p>
          <a:endParaRPr lang="en-US"/>
        </a:p>
      </dgm:t>
    </dgm:pt>
    <dgm:pt modelId="{CDAE26D4-A9DA-4455-8A80-1B633BED6628}" type="sibTrans" cxnId="{65E3A251-1F94-4A50-B7FE-5E56D5C04ADE}">
      <dgm:prSet/>
      <dgm:spPr/>
      <dgm:t>
        <a:bodyPr/>
        <a:lstStyle/>
        <a:p>
          <a:endParaRPr lang="en-US"/>
        </a:p>
      </dgm:t>
    </dgm:pt>
    <dgm:pt modelId="{68D53181-42E8-4850-ACED-5C31C82B184F}">
      <dgm:prSet phldr="0"/>
      <dgm:spPr/>
      <dgm:t>
        <a:bodyPr/>
        <a:lstStyle/>
        <a:p>
          <a:pPr>
            <a:lnSpc>
              <a:spcPct val="100000"/>
            </a:lnSpc>
          </a:pPr>
          <a:r>
            <a:rPr lang="en-US" dirty="0">
              <a:latin typeface="Tenorite"/>
            </a:rPr>
            <a:t>Telangana District Map JSON file</a:t>
          </a:r>
        </a:p>
      </dgm:t>
    </dgm:pt>
    <dgm:pt modelId="{6B28D0C3-DB55-4A22-B7BB-26C71ECD845F}" type="parTrans" cxnId="{F338FC9C-ED30-4887-8268-729FB098A327}">
      <dgm:prSet/>
      <dgm:spPr/>
    </dgm:pt>
    <dgm:pt modelId="{4835DAC2-9C4E-464F-A64C-CB98BDDE5B6F}" type="sibTrans" cxnId="{F338FC9C-ED30-4887-8268-729FB098A327}">
      <dgm:prSet/>
      <dgm:spPr/>
    </dgm:pt>
    <dgm:pt modelId="{0FD823F3-728B-4828-BCF0-D352F96ACD9F}" type="pres">
      <dgm:prSet presAssocID="{0C2A6F75-E0F1-4E73-85FF-4BB61AB57131}" presName="root" presStyleCnt="0">
        <dgm:presLayoutVars>
          <dgm:dir/>
          <dgm:resizeHandles val="exact"/>
        </dgm:presLayoutVars>
      </dgm:prSet>
      <dgm:spPr/>
    </dgm:pt>
    <dgm:pt modelId="{04FA1F80-7E47-4C61-9A83-40F6DE4D2E09}" type="pres">
      <dgm:prSet presAssocID="{F1BFD956-44EA-4078-98BA-734DF4F5A825}" presName="compNode" presStyleCnt="0"/>
      <dgm:spPr/>
    </dgm:pt>
    <dgm:pt modelId="{1C3D552A-71D5-439D-8807-032CB94145E2}" type="pres">
      <dgm:prSet presAssocID="{F1BFD956-44EA-4078-98BA-734DF4F5A825}" presName="bgRect" presStyleLbl="bgShp" presStyleIdx="0" presStyleCnt="4"/>
      <dgm:spPr/>
    </dgm:pt>
    <dgm:pt modelId="{01E4FCB6-8772-484E-8E50-35BC73C92A74}" type="pres">
      <dgm:prSet presAssocID="{F1BFD956-44EA-4078-98BA-734DF4F5A82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8BCF833-034E-4467-9D56-5A9F21932C63}" type="pres">
      <dgm:prSet presAssocID="{F1BFD956-44EA-4078-98BA-734DF4F5A825}" presName="spaceRect" presStyleCnt="0"/>
      <dgm:spPr/>
    </dgm:pt>
    <dgm:pt modelId="{A0FA8E71-6A62-43DD-B3F3-F1E5BB0C029A}" type="pres">
      <dgm:prSet presAssocID="{F1BFD956-44EA-4078-98BA-734DF4F5A825}" presName="parTx" presStyleLbl="revTx" presStyleIdx="0" presStyleCnt="4">
        <dgm:presLayoutVars>
          <dgm:chMax val="0"/>
          <dgm:chPref val="0"/>
        </dgm:presLayoutVars>
      </dgm:prSet>
      <dgm:spPr/>
    </dgm:pt>
    <dgm:pt modelId="{6E92E5E0-0ADE-4DBA-92F6-7690993F65D3}" type="pres">
      <dgm:prSet presAssocID="{9467D451-A056-4391-8317-1A6BD2CC9ACC}" presName="sibTrans" presStyleCnt="0"/>
      <dgm:spPr/>
    </dgm:pt>
    <dgm:pt modelId="{3BD967A5-4CCB-49CC-B6DE-B66E5C0F4704}" type="pres">
      <dgm:prSet presAssocID="{0FC39382-F5B9-4E95-B8F4-45878AB071A3}" presName="compNode" presStyleCnt="0"/>
      <dgm:spPr/>
    </dgm:pt>
    <dgm:pt modelId="{EAE9A66F-C15E-41DB-912E-7FBFF6A4424E}" type="pres">
      <dgm:prSet presAssocID="{0FC39382-F5B9-4E95-B8F4-45878AB071A3}" presName="bgRect" presStyleLbl="bgShp" presStyleIdx="1" presStyleCnt="4"/>
      <dgm:spPr/>
    </dgm:pt>
    <dgm:pt modelId="{E2F10B75-4C35-4BA1-B837-173613497F92}" type="pres">
      <dgm:prSet presAssocID="{0FC39382-F5B9-4E95-B8F4-45878AB071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4DDB90B-DC1E-42EC-9A9A-A7626A8CB375}" type="pres">
      <dgm:prSet presAssocID="{0FC39382-F5B9-4E95-B8F4-45878AB071A3}" presName="spaceRect" presStyleCnt="0"/>
      <dgm:spPr/>
    </dgm:pt>
    <dgm:pt modelId="{6306D1ED-50B1-4E75-BA8D-CDF14CE354E5}" type="pres">
      <dgm:prSet presAssocID="{0FC39382-F5B9-4E95-B8F4-45878AB071A3}" presName="parTx" presStyleLbl="revTx" presStyleIdx="1" presStyleCnt="4">
        <dgm:presLayoutVars>
          <dgm:chMax val="0"/>
          <dgm:chPref val="0"/>
        </dgm:presLayoutVars>
      </dgm:prSet>
      <dgm:spPr/>
    </dgm:pt>
    <dgm:pt modelId="{5ED0241C-40BC-4411-ADC4-C398D6E42D04}" type="pres">
      <dgm:prSet presAssocID="{6F5FAC9C-3103-40C8-8BE1-99A8110804E7}" presName="sibTrans" presStyleCnt="0"/>
      <dgm:spPr/>
    </dgm:pt>
    <dgm:pt modelId="{193849A5-E295-4587-8861-FEE7710F6D64}" type="pres">
      <dgm:prSet presAssocID="{A79F40CE-2164-4BE3-B8F6-71C5EB1496A7}" presName="compNode" presStyleCnt="0"/>
      <dgm:spPr/>
    </dgm:pt>
    <dgm:pt modelId="{8AE24DC6-EBD9-4DDC-8C31-8C89BDBB5C93}" type="pres">
      <dgm:prSet presAssocID="{A79F40CE-2164-4BE3-B8F6-71C5EB1496A7}" presName="bgRect" presStyleLbl="bgShp" presStyleIdx="2" presStyleCnt="4"/>
      <dgm:spPr/>
    </dgm:pt>
    <dgm:pt modelId="{71AC2C54-0654-4CE3-9124-FB4EB4B0DE98}" type="pres">
      <dgm:prSet presAssocID="{A79F40CE-2164-4BE3-B8F6-71C5EB1496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E65CE95B-B77F-44E9-ADF5-858812F5ECE8}" type="pres">
      <dgm:prSet presAssocID="{A79F40CE-2164-4BE3-B8F6-71C5EB1496A7}" presName="spaceRect" presStyleCnt="0"/>
      <dgm:spPr/>
    </dgm:pt>
    <dgm:pt modelId="{6A1AFA4A-78CF-4011-A9A4-01DB0C4BBC2A}" type="pres">
      <dgm:prSet presAssocID="{A79F40CE-2164-4BE3-B8F6-71C5EB1496A7}" presName="parTx" presStyleLbl="revTx" presStyleIdx="2" presStyleCnt="4">
        <dgm:presLayoutVars>
          <dgm:chMax val="0"/>
          <dgm:chPref val="0"/>
        </dgm:presLayoutVars>
      </dgm:prSet>
      <dgm:spPr/>
    </dgm:pt>
    <dgm:pt modelId="{46524E6B-5639-426E-A9E4-E32D3D920BBE}" type="pres">
      <dgm:prSet presAssocID="{CDAE26D4-A9DA-4455-8A80-1B633BED6628}" presName="sibTrans" presStyleCnt="0"/>
      <dgm:spPr/>
    </dgm:pt>
    <dgm:pt modelId="{CFBEFEEA-A8DB-4263-8983-8E0894737322}" type="pres">
      <dgm:prSet presAssocID="{68D53181-42E8-4850-ACED-5C31C82B184F}" presName="compNode" presStyleCnt="0"/>
      <dgm:spPr/>
    </dgm:pt>
    <dgm:pt modelId="{8E8B04DD-43AB-4D96-B130-224BC2C4AFAB}" type="pres">
      <dgm:prSet presAssocID="{68D53181-42E8-4850-ACED-5C31C82B184F}" presName="bgRect" presStyleLbl="bgShp" presStyleIdx="3" presStyleCnt="4"/>
      <dgm:spPr/>
    </dgm:pt>
    <dgm:pt modelId="{5FE382DF-6A55-45F4-BEC2-F228F82C739E}" type="pres">
      <dgm:prSet presAssocID="{68D53181-42E8-4850-ACED-5C31C82B184F}" presName="iconRect" presStyleLbl="node1" presStyleIdx="3" presStyleCnt="4"/>
      <dgm:spPr/>
    </dgm:pt>
    <dgm:pt modelId="{5F467DD1-C34F-4B94-B7D0-B80890DC2AC8}" type="pres">
      <dgm:prSet presAssocID="{68D53181-42E8-4850-ACED-5C31C82B184F}" presName="spaceRect" presStyleCnt="0"/>
      <dgm:spPr/>
    </dgm:pt>
    <dgm:pt modelId="{4B4D059D-AD0B-4F77-BDA0-17580B2B7AC8}" type="pres">
      <dgm:prSet presAssocID="{68D53181-42E8-4850-ACED-5C31C82B184F}" presName="parTx" presStyleLbl="revTx" presStyleIdx="3" presStyleCnt="4">
        <dgm:presLayoutVars>
          <dgm:chMax val="0"/>
          <dgm:chPref val="0"/>
        </dgm:presLayoutVars>
      </dgm:prSet>
      <dgm:spPr/>
    </dgm:pt>
  </dgm:ptLst>
  <dgm:cxnLst>
    <dgm:cxn modelId="{79F2D825-6ABC-40DD-9534-136639063E8D}" srcId="{0C2A6F75-E0F1-4E73-85FF-4BB61AB57131}" destId="{0FC39382-F5B9-4E95-B8F4-45878AB071A3}" srcOrd="1" destOrd="0" parTransId="{90DB92C5-8A27-4A50-80C3-1ACFAE3F4AC7}" sibTransId="{6F5FAC9C-3103-40C8-8BE1-99A8110804E7}"/>
    <dgm:cxn modelId="{24091D3B-6DB0-4207-9AAF-6A13FE85BFC5}" type="presOf" srcId="{F1BFD956-44EA-4078-98BA-734DF4F5A825}" destId="{A0FA8E71-6A62-43DD-B3F3-F1E5BB0C029A}" srcOrd="0" destOrd="0" presId="urn:microsoft.com/office/officeart/2018/2/layout/IconVerticalSolidList"/>
    <dgm:cxn modelId="{53CF393B-E6D7-4672-BC66-761FCA554FB2}" type="presOf" srcId="{A79F40CE-2164-4BE3-B8F6-71C5EB1496A7}" destId="{6A1AFA4A-78CF-4011-A9A4-01DB0C4BBC2A}" srcOrd="0" destOrd="0" presId="urn:microsoft.com/office/officeart/2018/2/layout/IconVerticalSolidList"/>
    <dgm:cxn modelId="{65E3A251-1F94-4A50-B7FE-5E56D5C04ADE}" srcId="{0C2A6F75-E0F1-4E73-85FF-4BB61AB57131}" destId="{A79F40CE-2164-4BE3-B8F6-71C5EB1496A7}" srcOrd="2" destOrd="0" parTransId="{D1EA97F1-B457-4E96-9961-1AB68203CB02}" sibTransId="{CDAE26D4-A9DA-4455-8A80-1B633BED6628}"/>
    <dgm:cxn modelId="{B390BE7A-79E6-46F9-A861-BB744ACCB7E1}" type="presOf" srcId="{68D53181-42E8-4850-ACED-5C31C82B184F}" destId="{4B4D059D-AD0B-4F77-BDA0-17580B2B7AC8}" srcOrd="0" destOrd="0" presId="urn:microsoft.com/office/officeart/2018/2/layout/IconVerticalSolidList"/>
    <dgm:cxn modelId="{F338FC9C-ED30-4887-8268-729FB098A327}" srcId="{0C2A6F75-E0F1-4E73-85FF-4BB61AB57131}" destId="{68D53181-42E8-4850-ACED-5C31C82B184F}" srcOrd="3" destOrd="0" parTransId="{6B28D0C3-DB55-4A22-B7BB-26C71ECD845F}" sibTransId="{4835DAC2-9C4E-464F-A64C-CB98BDDE5B6F}"/>
    <dgm:cxn modelId="{D22B1ECE-A378-4DD8-8068-357417270F63}" type="presOf" srcId="{0C2A6F75-E0F1-4E73-85FF-4BB61AB57131}" destId="{0FD823F3-728B-4828-BCF0-D352F96ACD9F}" srcOrd="0" destOrd="0" presId="urn:microsoft.com/office/officeart/2018/2/layout/IconVerticalSolidList"/>
    <dgm:cxn modelId="{778498F2-6164-4237-8440-4804DA483A28}" type="presOf" srcId="{0FC39382-F5B9-4E95-B8F4-45878AB071A3}" destId="{6306D1ED-50B1-4E75-BA8D-CDF14CE354E5}" srcOrd="0" destOrd="0" presId="urn:microsoft.com/office/officeart/2018/2/layout/IconVerticalSolidList"/>
    <dgm:cxn modelId="{C3097BFB-6F21-485B-ABB9-193883C10444}" srcId="{0C2A6F75-E0F1-4E73-85FF-4BB61AB57131}" destId="{F1BFD956-44EA-4078-98BA-734DF4F5A825}" srcOrd="0" destOrd="0" parTransId="{D4572116-B1B3-46AB-AE38-DE44C55F6BF6}" sibTransId="{9467D451-A056-4391-8317-1A6BD2CC9ACC}"/>
    <dgm:cxn modelId="{629AF272-B5E0-4599-B416-BEAE39529D7E}" type="presParOf" srcId="{0FD823F3-728B-4828-BCF0-D352F96ACD9F}" destId="{04FA1F80-7E47-4C61-9A83-40F6DE4D2E09}" srcOrd="0" destOrd="0" presId="urn:microsoft.com/office/officeart/2018/2/layout/IconVerticalSolidList"/>
    <dgm:cxn modelId="{363E72BE-474D-450E-BA9A-93D45FA3F2B7}" type="presParOf" srcId="{04FA1F80-7E47-4C61-9A83-40F6DE4D2E09}" destId="{1C3D552A-71D5-439D-8807-032CB94145E2}" srcOrd="0" destOrd="0" presId="urn:microsoft.com/office/officeart/2018/2/layout/IconVerticalSolidList"/>
    <dgm:cxn modelId="{9D5E9DED-4A7B-4A10-8E14-072389EC9C46}" type="presParOf" srcId="{04FA1F80-7E47-4C61-9A83-40F6DE4D2E09}" destId="{01E4FCB6-8772-484E-8E50-35BC73C92A74}" srcOrd="1" destOrd="0" presId="urn:microsoft.com/office/officeart/2018/2/layout/IconVerticalSolidList"/>
    <dgm:cxn modelId="{336EB311-457D-40A7-9B08-130FFD6E03FF}" type="presParOf" srcId="{04FA1F80-7E47-4C61-9A83-40F6DE4D2E09}" destId="{38BCF833-034E-4467-9D56-5A9F21932C63}" srcOrd="2" destOrd="0" presId="urn:microsoft.com/office/officeart/2018/2/layout/IconVerticalSolidList"/>
    <dgm:cxn modelId="{32A8D300-704D-4655-858E-5CC4B774EA32}" type="presParOf" srcId="{04FA1F80-7E47-4C61-9A83-40F6DE4D2E09}" destId="{A0FA8E71-6A62-43DD-B3F3-F1E5BB0C029A}" srcOrd="3" destOrd="0" presId="urn:microsoft.com/office/officeart/2018/2/layout/IconVerticalSolidList"/>
    <dgm:cxn modelId="{0DABC852-4B91-4133-A82A-91C1EC239B72}" type="presParOf" srcId="{0FD823F3-728B-4828-BCF0-D352F96ACD9F}" destId="{6E92E5E0-0ADE-4DBA-92F6-7690993F65D3}" srcOrd="1" destOrd="0" presId="urn:microsoft.com/office/officeart/2018/2/layout/IconVerticalSolidList"/>
    <dgm:cxn modelId="{16CDC5F6-1EB8-49F9-A4D7-4C5DF0B8709F}" type="presParOf" srcId="{0FD823F3-728B-4828-BCF0-D352F96ACD9F}" destId="{3BD967A5-4CCB-49CC-B6DE-B66E5C0F4704}" srcOrd="2" destOrd="0" presId="urn:microsoft.com/office/officeart/2018/2/layout/IconVerticalSolidList"/>
    <dgm:cxn modelId="{B1B424EE-702F-42AD-8CA1-D81634681034}" type="presParOf" srcId="{3BD967A5-4CCB-49CC-B6DE-B66E5C0F4704}" destId="{EAE9A66F-C15E-41DB-912E-7FBFF6A4424E}" srcOrd="0" destOrd="0" presId="urn:microsoft.com/office/officeart/2018/2/layout/IconVerticalSolidList"/>
    <dgm:cxn modelId="{8C69820C-83AB-49B3-983A-766F8E368FD2}" type="presParOf" srcId="{3BD967A5-4CCB-49CC-B6DE-B66E5C0F4704}" destId="{E2F10B75-4C35-4BA1-B837-173613497F92}" srcOrd="1" destOrd="0" presId="urn:microsoft.com/office/officeart/2018/2/layout/IconVerticalSolidList"/>
    <dgm:cxn modelId="{73610021-CCD0-443F-A2B3-AB7931328100}" type="presParOf" srcId="{3BD967A5-4CCB-49CC-B6DE-B66E5C0F4704}" destId="{B4DDB90B-DC1E-42EC-9A9A-A7626A8CB375}" srcOrd="2" destOrd="0" presId="urn:microsoft.com/office/officeart/2018/2/layout/IconVerticalSolidList"/>
    <dgm:cxn modelId="{4B15B01C-6559-47D1-9EFC-3B83D652DBC5}" type="presParOf" srcId="{3BD967A5-4CCB-49CC-B6DE-B66E5C0F4704}" destId="{6306D1ED-50B1-4E75-BA8D-CDF14CE354E5}" srcOrd="3" destOrd="0" presId="urn:microsoft.com/office/officeart/2018/2/layout/IconVerticalSolidList"/>
    <dgm:cxn modelId="{3D5C95A7-170F-4920-BE0D-D524B948FAA6}" type="presParOf" srcId="{0FD823F3-728B-4828-BCF0-D352F96ACD9F}" destId="{5ED0241C-40BC-4411-ADC4-C398D6E42D04}" srcOrd="3" destOrd="0" presId="urn:microsoft.com/office/officeart/2018/2/layout/IconVerticalSolidList"/>
    <dgm:cxn modelId="{F20C11E4-7162-4C81-A86D-57B358CAAEF1}" type="presParOf" srcId="{0FD823F3-728B-4828-BCF0-D352F96ACD9F}" destId="{193849A5-E295-4587-8861-FEE7710F6D64}" srcOrd="4" destOrd="0" presId="urn:microsoft.com/office/officeart/2018/2/layout/IconVerticalSolidList"/>
    <dgm:cxn modelId="{53F24999-4AC0-4214-9CDC-7B7859A11D99}" type="presParOf" srcId="{193849A5-E295-4587-8861-FEE7710F6D64}" destId="{8AE24DC6-EBD9-4DDC-8C31-8C89BDBB5C93}" srcOrd="0" destOrd="0" presId="urn:microsoft.com/office/officeart/2018/2/layout/IconVerticalSolidList"/>
    <dgm:cxn modelId="{6DBC3A40-B576-4754-A60D-25A2F7D50E5E}" type="presParOf" srcId="{193849A5-E295-4587-8861-FEE7710F6D64}" destId="{71AC2C54-0654-4CE3-9124-FB4EB4B0DE98}" srcOrd="1" destOrd="0" presId="urn:microsoft.com/office/officeart/2018/2/layout/IconVerticalSolidList"/>
    <dgm:cxn modelId="{1695974A-B346-4D0D-BC4C-06EDE48A79F1}" type="presParOf" srcId="{193849A5-E295-4587-8861-FEE7710F6D64}" destId="{E65CE95B-B77F-44E9-ADF5-858812F5ECE8}" srcOrd="2" destOrd="0" presId="urn:microsoft.com/office/officeart/2018/2/layout/IconVerticalSolidList"/>
    <dgm:cxn modelId="{BF34888A-BE84-42EA-A6FB-39094EFCF717}" type="presParOf" srcId="{193849A5-E295-4587-8861-FEE7710F6D64}" destId="{6A1AFA4A-78CF-4011-A9A4-01DB0C4BBC2A}" srcOrd="3" destOrd="0" presId="urn:microsoft.com/office/officeart/2018/2/layout/IconVerticalSolidList"/>
    <dgm:cxn modelId="{6167DB78-83E4-4AD8-A2C1-2DE99F70E3B4}" type="presParOf" srcId="{0FD823F3-728B-4828-BCF0-D352F96ACD9F}" destId="{46524E6B-5639-426E-A9E4-E32D3D920BBE}" srcOrd="5" destOrd="0" presId="urn:microsoft.com/office/officeart/2018/2/layout/IconVerticalSolidList"/>
    <dgm:cxn modelId="{E21279C2-B941-40E4-B14B-B1760E3DDABD}" type="presParOf" srcId="{0FD823F3-728B-4828-BCF0-D352F96ACD9F}" destId="{CFBEFEEA-A8DB-4263-8983-8E0894737322}" srcOrd="6" destOrd="0" presId="urn:microsoft.com/office/officeart/2018/2/layout/IconVerticalSolidList"/>
    <dgm:cxn modelId="{CB5C3ECA-E228-4202-8E64-0C3910BE138E}" type="presParOf" srcId="{CFBEFEEA-A8DB-4263-8983-8E0894737322}" destId="{8E8B04DD-43AB-4D96-B130-224BC2C4AFAB}" srcOrd="0" destOrd="0" presId="urn:microsoft.com/office/officeart/2018/2/layout/IconVerticalSolidList"/>
    <dgm:cxn modelId="{BD0F3800-D7D7-48E4-8C59-4D65B6D1AF2B}" type="presParOf" srcId="{CFBEFEEA-A8DB-4263-8983-8E0894737322}" destId="{5FE382DF-6A55-45F4-BEC2-F228F82C739E}" srcOrd="1" destOrd="0" presId="urn:microsoft.com/office/officeart/2018/2/layout/IconVerticalSolidList"/>
    <dgm:cxn modelId="{35C83B31-F317-4E1B-BF96-54082DA50329}" type="presParOf" srcId="{CFBEFEEA-A8DB-4263-8983-8E0894737322}" destId="{5F467DD1-C34F-4B94-B7D0-B80890DC2AC8}" srcOrd="2" destOrd="0" presId="urn:microsoft.com/office/officeart/2018/2/layout/IconVerticalSolidList"/>
    <dgm:cxn modelId="{A379DE7B-74DE-402D-9B1D-2BF5E26C8B08}" type="presParOf" srcId="{CFBEFEEA-A8DB-4263-8983-8E0894737322}" destId="{4B4D059D-AD0B-4F77-BDA0-17580B2B7A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D552A-71D5-439D-8807-032CB94145E2}">
      <dsp:nvSpPr>
        <dsp:cNvPr id="0" name=""/>
        <dsp:cNvSpPr/>
      </dsp:nvSpPr>
      <dsp:spPr>
        <a:xfrm>
          <a:off x="0" y="1761"/>
          <a:ext cx="6364224" cy="8926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E4FCB6-8772-484E-8E50-35BC73C92A74}">
      <dsp:nvSpPr>
        <dsp:cNvPr id="0" name=""/>
        <dsp:cNvSpPr/>
      </dsp:nvSpPr>
      <dsp:spPr>
        <a:xfrm>
          <a:off x="270040" y="202618"/>
          <a:ext cx="490983" cy="4909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FA8E71-6A62-43DD-B3F3-F1E5BB0C029A}">
      <dsp:nvSpPr>
        <dsp:cNvPr id="0" name=""/>
        <dsp:cNvSpPr/>
      </dsp:nvSpPr>
      <dsp:spPr>
        <a:xfrm>
          <a:off x="1031064" y="1761"/>
          <a:ext cx="5333159" cy="892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77" tIns="94477" rIns="94477" bIns="94477" numCol="1" spcCol="1270" anchor="ctr" anchorCtr="0">
          <a:noAutofit/>
        </a:bodyPr>
        <a:lstStyle/>
        <a:p>
          <a:pPr marL="0" lvl="0" indent="0" algn="l" defTabSz="977900">
            <a:lnSpc>
              <a:spcPct val="100000"/>
            </a:lnSpc>
            <a:spcBef>
              <a:spcPct val="0"/>
            </a:spcBef>
            <a:spcAft>
              <a:spcPct val="35000"/>
            </a:spcAft>
            <a:buNone/>
          </a:pPr>
          <a:r>
            <a:rPr lang="en-US" sz="2200" kern="1200" dirty="0"/>
            <a:t>Dataset required to generate Insights</a:t>
          </a:r>
        </a:p>
      </dsp:txBody>
      <dsp:txXfrm>
        <a:off x="1031064" y="1761"/>
        <a:ext cx="5333159" cy="892696"/>
      </dsp:txXfrm>
    </dsp:sp>
    <dsp:sp modelId="{EAE9A66F-C15E-41DB-912E-7FBFF6A4424E}">
      <dsp:nvSpPr>
        <dsp:cNvPr id="0" name=""/>
        <dsp:cNvSpPr/>
      </dsp:nvSpPr>
      <dsp:spPr>
        <a:xfrm>
          <a:off x="0" y="1117632"/>
          <a:ext cx="6364224" cy="8926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10B75-4C35-4BA1-B837-173613497F92}">
      <dsp:nvSpPr>
        <dsp:cNvPr id="0" name=""/>
        <dsp:cNvSpPr/>
      </dsp:nvSpPr>
      <dsp:spPr>
        <a:xfrm>
          <a:off x="270040" y="1318489"/>
          <a:ext cx="490983" cy="4909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06D1ED-50B1-4E75-BA8D-CDF14CE354E5}">
      <dsp:nvSpPr>
        <dsp:cNvPr id="0" name=""/>
        <dsp:cNvSpPr/>
      </dsp:nvSpPr>
      <dsp:spPr>
        <a:xfrm>
          <a:off x="1031064" y="1117632"/>
          <a:ext cx="5333159" cy="892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77" tIns="94477" rIns="94477" bIns="94477" numCol="1" spcCol="1270" anchor="ctr" anchorCtr="0">
          <a:noAutofit/>
        </a:bodyPr>
        <a:lstStyle/>
        <a:p>
          <a:pPr marL="0" lvl="0" indent="0" algn="l" defTabSz="977900">
            <a:lnSpc>
              <a:spcPct val="100000"/>
            </a:lnSpc>
            <a:spcBef>
              <a:spcPct val="0"/>
            </a:spcBef>
            <a:spcAft>
              <a:spcPct val="35000"/>
            </a:spcAft>
            <a:buNone/>
          </a:pPr>
          <a:r>
            <a:rPr lang="en-US" sz="2200" kern="1200" dirty="0"/>
            <a:t>Metadata</a:t>
          </a:r>
        </a:p>
      </dsp:txBody>
      <dsp:txXfrm>
        <a:off x="1031064" y="1117632"/>
        <a:ext cx="5333159" cy="892696"/>
      </dsp:txXfrm>
    </dsp:sp>
    <dsp:sp modelId="{8AE24DC6-EBD9-4DDC-8C31-8C89BDBB5C93}">
      <dsp:nvSpPr>
        <dsp:cNvPr id="0" name=""/>
        <dsp:cNvSpPr/>
      </dsp:nvSpPr>
      <dsp:spPr>
        <a:xfrm>
          <a:off x="0" y="2233503"/>
          <a:ext cx="6364224" cy="8926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AC2C54-0654-4CE3-9124-FB4EB4B0DE98}">
      <dsp:nvSpPr>
        <dsp:cNvPr id="0" name=""/>
        <dsp:cNvSpPr/>
      </dsp:nvSpPr>
      <dsp:spPr>
        <a:xfrm>
          <a:off x="270040" y="2434360"/>
          <a:ext cx="490983" cy="4909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1AFA4A-78CF-4011-A9A4-01DB0C4BBC2A}">
      <dsp:nvSpPr>
        <dsp:cNvPr id="0" name=""/>
        <dsp:cNvSpPr/>
      </dsp:nvSpPr>
      <dsp:spPr>
        <a:xfrm>
          <a:off x="1031064" y="2233503"/>
          <a:ext cx="5333159" cy="892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77" tIns="94477" rIns="94477" bIns="94477"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enorite"/>
            </a:rPr>
            <a:t>Research Questions and Recommendations</a:t>
          </a:r>
          <a:endParaRPr lang="en-US" sz="2200" kern="1200" dirty="0"/>
        </a:p>
      </dsp:txBody>
      <dsp:txXfrm>
        <a:off x="1031064" y="2233503"/>
        <a:ext cx="5333159" cy="892696"/>
      </dsp:txXfrm>
    </dsp:sp>
    <dsp:sp modelId="{8E8B04DD-43AB-4D96-B130-224BC2C4AFAB}">
      <dsp:nvSpPr>
        <dsp:cNvPr id="0" name=""/>
        <dsp:cNvSpPr/>
      </dsp:nvSpPr>
      <dsp:spPr>
        <a:xfrm>
          <a:off x="0" y="3349374"/>
          <a:ext cx="6364224" cy="8926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382DF-6A55-45F4-BEC2-F228F82C739E}">
      <dsp:nvSpPr>
        <dsp:cNvPr id="0" name=""/>
        <dsp:cNvSpPr/>
      </dsp:nvSpPr>
      <dsp:spPr>
        <a:xfrm>
          <a:off x="270040" y="3550231"/>
          <a:ext cx="490983" cy="490983"/>
        </a:xfrm>
        <a:prstGeom prst="rect">
          <a:avLst/>
        </a:prstGeom>
        <a:solidFill>
          <a:schemeClr val="accent5">
            <a:hueOff val="2191678"/>
            <a:satOff val="-14598"/>
            <a:lumOff val="-23137"/>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D059D-AD0B-4F77-BDA0-17580B2B7AC8}">
      <dsp:nvSpPr>
        <dsp:cNvPr id="0" name=""/>
        <dsp:cNvSpPr/>
      </dsp:nvSpPr>
      <dsp:spPr>
        <a:xfrm>
          <a:off x="1031064" y="3349374"/>
          <a:ext cx="5333159" cy="892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77" tIns="94477" rIns="94477" bIns="94477"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enorite"/>
            </a:rPr>
            <a:t>Telangana District Map JSON file</a:t>
          </a:r>
        </a:p>
      </dsp:txBody>
      <dsp:txXfrm>
        <a:off x="1031064" y="3349374"/>
        <a:ext cx="5333159" cy="8926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7E918-2A17-4FB9-85DE-64A15691115F}" type="datetimeFigureOut">
              <a:t>9/30/2023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DB03C4-5B84-412E-A60F-D1D1951D1005}" type="slidenum">
              <a:t>‹#›</a:t>
            </a:fld>
            <a:endParaRPr lang="en-US"/>
          </a:p>
        </p:txBody>
      </p:sp>
    </p:spTree>
    <p:extLst>
      <p:ext uri="{BB962C8B-B14F-4D97-AF65-F5344CB8AC3E}">
        <p14:creationId xmlns:p14="http://schemas.microsoft.com/office/powerpoint/2010/main" val="26990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Stamp 1</a:t>
            </a:r>
            <a:endParaRPr dirty="0"/>
          </a:p>
          <a:p>
            <a:r>
              <a:rPr b="0" dirty="0"/>
              <a:t>No alt text provided</a:t>
            </a:r>
            <a:endParaRPr dirty="0"/>
          </a:p>
          <a:p>
            <a:endParaRPr dirty="0"/>
          </a:p>
          <a:p>
            <a:r>
              <a:rPr b="1" dirty="0"/>
              <a:t>Stamp 2</a:t>
            </a:r>
            <a:endParaRPr dirty="0"/>
          </a:p>
          <a:p>
            <a:r>
              <a:rPr b="0" dirty="0"/>
              <a:t>No alt text provided</a:t>
            </a:r>
            <a:endParaRPr dirty="0"/>
          </a:p>
          <a:p>
            <a:endParaRPr dirty="0"/>
          </a:p>
          <a:p>
            <a:r>
              <a:rPr b="1" dirty="0"/>
              <a:t>Stamp 3</a:t>
            </a:r>
            <a:endParaRPr dirty="0"/>
          </a:p>
          <a:p>
            <a:r>
              <a:rPr b="0" dirty="0"/>
              <a:t>No alt text provided</a:t>
            </a:r>
            <a:endParaRPr dirty="0"/>
          </a:p>
          <a:p>
            <a:endParaRPr dirty="0"/>
          </a:p>
          <a:p>
            <a:r>
              <a:rPr b="1" dirty="0"/>
              <a:t>Transport 1</a:t>
            </a:r>
            <a:endParaRPr dirty="0"/>
          </a:p>
          <a:p>
            <a:r>
              <a:rPr b="0" dirty="0"/>
              <a:t>No alt text provided</a:t>
            </a:r>
            <a:endParaRPr dirty="0"/>
          </a:p>
          <a:p>
            <a:endParaRPr dirty="0"/>
          </a:p>
          <a:p>
            <a:r>
              <a:rPr b="1" dirty="0"/>
              <a:t>Transport 2</a:t>
            </a:r>
            <a:endParaRPr dirty="0"/>
          </a:p>
          <a:p>
            <a:r>
              <a:rPr b="0" dirty="0"/>
              <a:t>No alt text provided</a:t>
            </a:r>
            <a:endParaRPr dirty="0"/>
          </a:p>
          <a:p>
            <a:endParaRPr dirty="0"/>
          </a:p>
          <a:p>
            <a:r>
              <a:rPr b="1" dirty="0"/>
              <a:t>Transport 3</a:t>
            </a:r>
            <a:endParaRPr dirty="0"/>
          </a:p>
          <a:p>
            <a:r>
              <a:rPr b="0" dirty="0"/>
              <a:t>No alt text provided</a:t>
            </a:r>
            <a:endParaRPr dirty="0"/>
          </a:p>
          <a:p>
            <a:endParaRPr dirty="0"/>
          </a:p>
          <a:p>
            <a:r>
              <a:rPr b="1" dirty="0"/>
              <a:t>TS-iPASS 1</a:t>
            </a:r>
            <a:endParaRPr dirty="0"/>
          </a:p>
          <a:p>
            <a:r>
              <a:rPr b="0" dirty="0"/>
              <a:t>No alt text provided</a:t>
            </a:r>
            <a:endParaRPr dirty="0"/>
          </a:p>
          <a:p>
            <a:endParaRPr dirty="0"/>
          </a:p>
          <a:p>
            <a:r>
              <a:rPr b="1" dirty="0"/>
              <a:t>TS-iPASS 2</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Stamp 1</a:t>
            </a:r>
            <a:endParaRPr dirty="0"/>
          </a:p>
          <a:p>
            <a:r>
              <a:rPr b="0" dirty="0"/>
              <a:t>No alt text provided</a:t>
            </a:r>
            <a:endParaRPr dirty="0"/>
          </a:p>
          <a:p>
            <a:endParaRPr dirty="0"/>
          </a:p>
          <a:p>
            <a:r>
              <a:rPr b="1" dirty="0"/>
              <a:t>Stamp 2</a:t>
            </a:r>
            <a:endParaRPr dirty="0"/>
          </a:p>
          <a:p>
            <a:r>
              <a:rPr b="0" dirty="0"/>
              <a:t>No alt text provided</a:t>
            </a:r>
            <a:endParaRPr dirty="0"/>
          </a:p>
          <a:p>
            <a:endParaRPr dirty="0"/>
          </a:p>
          <a:p>
            <a:r>
              <a:rPr b="1" dirty="0"/>
              <a:t>Stamp 3</a:t>
            </a:r>
            <a:endParaRPr dirty="0"/>
          </a:p>
          <a:p>
            <a:r>
              <a:rPr b="0" dirty="0"/>
              <a:t>No alt text provided</a:t>
            </a:r>
            <a:endParaRPr dirty="0"/>
          </a:p>
          <a:p>
            <a:endParaRPr dirty="0"/>
          </a:p>
          <a:p>
            <a:r>
              <a:rPr b="1" dirty="0"/>
              <a:t>Transport 1</a:t>
            </a:r>
            <a:endParaRPr dirty="0"/>
          </a:p>
          <a:p>
            <a:r>
              <a:rPr b="0" dirty="0"/>
              <a:t>No alt text provided</a:t>
            </a:r>
            <a:endParaRPr dirty="0"/>
          </a:p>
          <a:p>
            <a:endParaRPr dirty="0"/>
          </a:p>
          <a:p>
            <a:r>
              <a:rPr b="1" dirty="0"/>
              <a:t>Transport 2</a:t>
            </a:r>
            <a:endParaRPr dirty="0"/>
          </a:p>
          <a:p>
            <a:r>
              <a:rPr b="0" dirty="0"/>
              <a:t>No alt text provided</a:t>
            </a:r>
            <a:endParaRPr dirty="0"/>
          </a:p>
          <a:p>
            <a:endParaRPr dirty="0"/>
          </a:p>
          <a:p>
            <a:r>
              <a:rPr b="1" dirty="0"/>
              <a:t>Transport 3</a:t>
            </a:r>
            <a:endParaRPr dirty="0"/>
          </a:p>
          <a:p>
            <a:r>
              <a:rPr b="0" dirty="0"/>
              <a:t>No alt text provided</a:t>
            </a:r>
            <a:endParaRPr dirty="0"/>
          </a:p>
          <a:p>
            <a:endParaRPr dirty="0"/>
          </a:p>
          <a:p>
            <a:r>
              <a:rPr b="1" dirty="0"/>
              <a:t>TS-iPASS 1</a:t>
            </a:r>
            <a:endParaRPr dirty="0"/>
          </a:p>
          <a:p>
            <a:r>
              <a:rPr b="0" dirty="0"/>
              <a:t>No alt text provided</a:t>
            </a:r>
            <a:endParaRPr dirty="0"/>
          </a:p>
          <a:p>
            <a:endParaRPr dirty="0"/>
          </a:p>
          <a:p>
            <a:r>
              <a:rPr b="1" dirty="0"/>
              <a:t>TS-iPASS 2</a:t>
            </a:r>
            <a:endParaRPr dirty="0"/>
          </a:p>
          <a:p>
            <a:r>
              <a:rPr b="0" dirty="0"/>
              <a:t>No alt text provided</a:t>
            </a:r>
            <a:endParaRPr dirty="0"/>
          </a:p>
          <a:p>
            <a:endParaRPr dirty="0"/>
          </a:p>
        </p:txBody>
      </p:sp>
    </p:spTree>
    <p:extLst>
      <p:ext uri="{BB962C8B-B14F-4D97-AF65-F5344CB8AC3E}">
        <p14:creationId xmlns:p14="http://schemas.microsoft.com/office/powerpoint/2010/main" val="4215771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9/30/2023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15263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9/30/2023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04170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9/30/2023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6242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9/30/2023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00830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9/30/2023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15198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9/30/2023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90846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9/30/2023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41162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9/30/2023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1165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9/30/2023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94789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9/30/2023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182334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9/30/2023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53940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9/30/2023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02314035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app.powerbi.com/groups/me/reports/51819925-2a5e-4d0a-8a23-f46cd91ebab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23F0B1B-3B04-40AD-85E5-AA2BA711B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4554" y="397275"/>
            <a:ext cx="8206222" cy="3761257"/>
          </a:xfrm>
        </p:spPr>
        <p:txBody>
          <a:bodyPr anchor="ctr">
            <a:normAutofit/>
          </a:bodyPr>
          <a:lstStyle/>
          <a:p>
            <a:pPr algn="ctr"/>
            <a:r>
              <a:rPr lang="en-US" sz="4800" b="1" dirty="0">
                <a:latin typeface="Avenir Next LT Pro"/>
              </a:rPr>
              <a:t>TELANGANA GROWTH ANALYSIS</a:t>
            </a:r>
          </a:p>
        </p:txBody>
      </p:sp>
      <p:sp>
        <p:nvSpPr>
          <p:cNvPr id="3" name="Subtitle 2"/>
          <p:cNvSpPr>
            <a:spLocks noGrp="1"/>
          </p:cNvSpPr>
          <p:nvPr>
            <p:ph type="subTitle" idx="1"/>
          </p:nvPr>
        </p:nvSpPr>
        <p:spPr>
          <a:xfrm>
            <a:off x="351182" y="4846029"/>
            <a:ext cx="8339594" cy="1424762"/>
          </a:xfrm>
        </p:spPr>
        <p:txBody>
          <a:bodyPr anchor="ctr">
            <a:normAutofit/>
          </a:bodyPr>
          <a:lstStyle/>
          <a:p>
            <a:endParaRPr lang="en-US"/>
          </a:p>
          <a:p>
            <a:r>
              <a:rPr lang="en-US" sz="2000" b="1" dirty="0"/>
              <a:t>By Archana </a:t>
            </a:r>
            <a:r>
              <a:rPr lang="en-US" sz="2000" b="1" err="1"/>
              <a:t>Maringanti</a:t>
            </a:r>
            <a:endParaRPr lang="en-US" sz="2000" b="1"/>
          </a:p>
        </p:txBody>
      </p:sp>
      <p:pic>
        <p:nvPicPr>
          <p:cNvPr id="5" name="Picture 4">
            <a:extLst>
              <a:ext uri="{FF2B5EF4-FFF2-40B4-BE49-F238E27FC236}">
                <a16:creationId xmlns:a16="http://schemas.microsoft.com/office/drawing/2014/main" id="{5E08ED6B-F2DB-0703-83B0-41F0D2DB4A8A}"/>
              </a:ext>
            </a:extLst>
          </p:cNvPr>
          <p:cNvPicPr>
            <a:picLocks noChangeAspect="1"/>
          </p:cNvPicPr>
          <p:nvPr/>
        </p:nvPicPr>
        <p:blipFill rotWithShape="1">
          <a:blip r:embed="rId2"/>
          <a:srcRect t="958" r="-4" b="-4"/>
          <a:stretch/>
        </p:blipFill>
        <p:spPr>
          <a:xfrm>
            <a:off x="9143998" y="10"/>
            <a:ext cx="3048002" cy="4573937"/>
          </a:xfrm>
          <a:prstGeom prst="rect">
            <a:avLst/>
          </a:prstGeom>
        </p:spPr>
      </p:pic>
      <p:pic>
        <p:nvPicPr>
          <p:cNvPr id="4" name="Picture 3">
            <a:extLst>
              <a:ext uri="{FF2B5EF4-FFF2-40B4-BE49-F238E27FC236}">
                <a16:creationId xmlns:a16="http://schemas.microsoft.com/office/drawing/2014/main" id="{D20186E3-20C1-C365-9F7C-A22CDA563A12}"/>
              </a:ext>
            </a:extLst>
          </p:cNvPr>
          <p:cNvPicPr>
            <a:picLocks noChangeAspect="1"/>
          </p:cNvPicPr>
          <p:nvPr/>
        </p:nvPicPr>
        <p:blipFill rotWithShape="1">
          <a:blip r:embed="rId3"/>
          <a:srcRect t="9971" b="15093"/>
          <a:stretch/>
        </p:blipFill>
        <p:spPr>
          <a:xfrm>
            <a:off x="9143998" y="4573947"/>
            <a:ext cx="3048002" cy="2284053"/>
          </a:xfrm>
          <a:prstGeom prst="rect">
            <a:avLst/>
          </a:prstGeom>
        </p:spPr>
      </p:pic>
      <p:pic>
        <p:nvPicPr>
          <p:cNvPr id="6" name="Picture 5">
            <a:extLst>
              <a:ext uri="{FF2B5EF4-FFF2-40B4-BE49-F238E27FC236}">
                <a16:creationId xmlns:a16="http://schemas.microsoft.com/office/drawing/2014/main" id="{399A15A6-F780-AA37-084E-D0BFD8DC355A}"/>
              </a:ext>
            </a:extLst>
          </p:cNvPr>
          <p:cNvPicPr>
            <a:picLocks noChangeAspect="1"/>
          </p:cNvPicPr>
          <p:nvPr/>
        </p:nvPicPr>
        <p:blipFill>
          <a:blip r:embed="rId4"/>
          <a:stretch>
            <a:fillRect/>
          </a:stretch>
        </p:blipFill>
        <p:spPr>
          <a:xfrm>
            <a:off x="4916" y="6075"/>
            <a:ext cx="1673943" cy="1229173"/>
          </a:xfrm>
          <a:prstGeom prst="rect">
            <a:avLst/>
          </a:prstGeom>
        </p:spPr>
      </p:pic>
    </p:spTree>
    <p:extLst>
      <p:ext uri="{BB962C8B-B14F-4D97-AF65-F5344CB8AC3E}">
        <p14:creationId xmlns:p14="http://schemas.microsoft.com/office/powerpoint/2010/main" val="10213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a:bodyPr>
          <a:lstStyle/>
          <a:p>
            <a:r>
              <a:rPr lang="en-US" sz="2800" b="1" dirty="0">
                <a:latin typeface="Avenir Next LT Pro"/>
                <a:ea typeface="+mj-lt"/>
                <a:cs typeface="+mj-lt"/>
              </a:rPr>
              <a:t>TRANSPORTATION:</a:t>
            </a:r>
            <a:endParaRPr lang="en-US" sz="2800" dirty="0">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6. How does the distribution of vehicles vary by vehicle class (</a:t>
            </a:r>
            <a:r>
              <a:rPr lang="en-US" err="1">
                <a:latin typeface="Avenir Next LT Pro"/>
                <a:ea typeface="+mn-lt"/>
                <a:cs typeface="+mn-lt"/>
              </a:rPr>
              <a:t>MotorCycle</a:t>
            </a:r>
            <a:r>
              <a:rPr lang="en-US" dirty="0">
                <a:latin typeface="Avenir Next LT Pro"/>
                <a:ea typeface="+mn-lt"/>
                <a:cs typeface="+mn-lt"/>
              </a:rPr>
              <a:t>, </a:t>
            </a:r>
            <a:r>
              <a:rPr lang="en-US" err="1">
                <a:latin typeface="Avenir Next LT Pro"/>
                <a:ea typeface="+mn-lt"/>
                <a:cs typeface="+mn-lt"/>
              </a:rPr>
              <a:t>MotorCar</a:t>
            </a:r>
            <a:r>
              <a:rPr lang="en-US" dirty="0">
                <a:latin typeface="Avenir Next LT Pro"/>
                <a:ea typeface="+mn-lt"/>
                <a:cs typeface="+mn-lt"/>
              </a:rPr>
              <a:t>, </a:t>
            </a:r>
            <a:r>
              <a:rPr lang="en-US" err="1">
                <a:latin typeface="Avenir Next LT Pro"/>
                <a:ea typeface="+mn-lt"/>
                <a:cs typeface="+mn-lt"/>
              </a:rPr>
              <a:t>AutoRickshaw</a:t>
            </a:r>
            <a:r>
              <a:rPr lang="en-US" dirty="0">
                <a:latin typeface="Avenir Next LT Pro"/>
                <a:ea typeface="+mn-lt"/>
                <a:cs typeface="+mn-lt"/>
              </a:rPr>
              <a:t>, Agriculture) across different districts? Are there any districts with a predominant preference for a specific vehicle class? Consider FY 2022 for analysis. </a:t>
            </a:r>
            <a:endParaRPr lang="en-US">
              <a:latin typeface="Avenir Next LT Pro"/>
            </a:endParaRPr>
          </a:p>
        </p:txBody>
      </p:sp>
      <p:pic>
        <p:nvPicPr>
          <p:cNvPr id="6" name="Picture 5" descr="A Power BI visual">
            <a:extLst>
              <a:ext uri="{FF2B5EF4-FFF2-40B4-BE49-F238E27FC236}">
                <a16:creationId xmlns:a16="http://schemas.microsoft.com/office/drawing/2014/main" id="{B5BE3D0F-7CFD-D772-E2C3-E8B931385F19}"/>
              </a:ext>
            </a:extLst>
          </p:cNvPr>
          <p:cNvPicPr>
            <a:picLocks noChangeAspect="1"/>
          </p:cNvPicPr>
          <p:nvPr/>
        </p:nvPicPr>
        <p:blipFill>
          <a:blip r:embed="rId2"/>
          <a:stretch>
            <a:fillRect/>
          </a:stretch>
        </p:blipFill>
        <p:spPr>
          <a:xfrm>
            <a:off x="845881" y="2177692"/>
            <a:ext cx="6284657" cy="4321584"/>
          </a:xfrm>
          <a:prstGeom prst="rect">
            <a:avLst/>
          </a:prstGeom>
        </p:spPr>
      </p:pic>
      <p:sp>
        <p:nvSpPr>
          <p:cNvPr id="4" name="TextBox 3">
            <a:extLst>
              <a:ext uri="{FF2B5EF4-FFF2-40B4-BE49-F238E27FC236}">
                <a16:creationId xmlns:a16="http://schemas.microsoft.com/office/drawing/2014/main" id="{D2B69759-892E-4015-4E8A-07F2A2D5169F}"/>
              </a:ext>
            </a:extLst>
          </p:cNvPr>
          <p:cNvSpPr txBox="1"/>
          <p:nvPr/>
        </p:nvSpPr>
        <p:spPr>
          <a:xfrm>
            <a:off x="7592391" y="2589695"/>
            <a:ext cx="337267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Calibri"/>
                <a:cs typeface="Calibri"/>
              </a:rPr>
              <a:t>As can be seen from the report, there is a predominant preference for Motorcycle across different districts in FY 2022.</a:t>
            </a:r>
            <a:endParaRPr lang="en-US" dirty="0">
              <a:latin typeface="Avenir Next LT Pro"/>
            </a:endParaRPr>
          </a:p>
        </p:txBody>
      </p:sp>
    </p:spTree>
    <p:extLst>
      <p:ext uri="{BB962C8B-B14F-4D97-AF65-F5344CB8AC3E}">
        <p14:creationId xmlns:p14="http://schemas.microsoft.com/office/powerpoint/2010/main" val="309083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a:bodyPr>
          <a:lstStyle/>
          <a:p>
            <a:r>
              <a:rPr lang="en-US" sz="2800" b="1" dirty="0">
                <a:latin typeface="Avenir Next LT Pro"/>
                <a:ea typeface="+mj-lt"/>
                <a:cs typeface="+mj-lt"/>
              </a:rPr>
              <a:t>TRANSPORTATION:</a:t>
            </a:r>
            <a:endParaRPr lang="en-US" sz="2800" dirty="0">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7. List down the top 3 and bottom 3 districts that have shown the highest and lowest vehicle sales growth during FY 2022 compared to FY 2021? (Consider and compare categories: Petrol, Diesel and Electric)</a:t>
            </a:r>
            <a:endParaRPr lang="en-US" dirty="0"/>
          </a:p>
        </p:txBody>
      </p:sp>
      <p:pic>
        <p:nvPicPr>
          <p:cNvPr id="8" name="Picture 7">
            <a:extLst>
              <a:ext uri="{FF2B5EF4-FFF2-40B4-BE49-F238E27FC236}">
                <a16:creationId xmlns:a16="http://schemas.microsoft.com/office/drawing/2014/main" id="{3DF03EA1-46B6-12F1-1980-6D555FA93239}"/>
              </a:ext>
            </a:extLst>
          </p:cNvPr>
          <p:cNvPicPr>
            <a:picLocks noChangeAspect="1"/>
          </p:cNvPicPr>
          <p:nvPr/>
        </p:nvPicPr>
        <p:blipFill>
          <a:blip r:embed="rId2"/>
          <a:stretch>
            <a:fillRect/>
          </a:stretch>
        </p:blipFill>
        <p:spPr>
          <a:xfrm>
            <a:off x="926690" y="2251942"/>
            <a:ext cx="4537585" cy="1923956"/>
          </a:xfrm>
          <a:prstGeom prst="rect">
            <a:avLst/>
          </a:prstGeom>
        </p:spPr>
      </p:pic>
      <p:sp>
        <p:nvSpPr>
          <p:cNvPr id="9" name="TextBox 8">
            <a:extLst>
              <a:ext uri="{FF2B5EF4-FFF2-40B4-BE49-F238E27FC236}">
                <a16:creationId xmlns:a16="http://schemas.microsoft.com/office/drawing/2014/main" id="{B8CB6E6D-FA4C-BAFA-97E7-0E78499BF251}"/>
              </a:ext>
            </a:extLst>
          </p:cNvPr>
          <p:cNvSpPr txBox="1"/>
          <p:nvPr/>
        </p:nvSpPr>
        <p:spPr>
          <a:xfrm>
            <a:off x="1050822" y="18988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2022</a:t>
            </a:r>
            <a:endParaRPr lang="en-US" b="1" dirty="0"/>
          </a:p>
        </p:txBody>
      </p:sp>
      <p:pic>
        <p:nvPicPr>
          <p:cNvPr id="10" name="Picture 9">
            <a:extLst>
              <a:ext uri="{FF2B5EF4-FFF2-40B4-BE49-F238E27FC236}">
                <a16:creationId xmlns:a16="http://schemas.microsoft.com/office/drawing/2014/main" id="{2EFFA6C2-6311-C10F-B2B0-241E5ABED240}"/>
              </a:ext>
            </a:extLst>
          </p:cNvPr>
          <p:cNvPicPr>
            <a:picLocks noChangeAspect="1"/>
          </p:cNvPicPr>
          <p:nvPr/>
        </p:nvPicPr>
        <p:blipFill>
          <a:blip r:embed="rId3"/>
          <a:stretch>
            <a:fillRect/>
          </a:stretch>
        </p:blipFill>
        <p:spPr>
          <a:xfrm>
            <a:off x="6285271" y="2256668"/>
            <a:ext cx="4709651" cy="1939084"/>
          </a:xfrm>
          <a:prstGeom prst="rect">
            <a:avLst/>
          </a:prstGeom>
        </p:spPr>
      </p:pic>
      <p:sp>
        <p:nvSpPr>
          <p:cNvPr id="11" name="TextBox 10">
            <a:extLst>
              <a:ext uri="{FF2B5EF4-FFF2-40B4-BE49-F238E27FC236}">
                <a16:creationId xmlns:a16="http://schemas.microsoft.com/office/drawing/2014/main" id="{3B963327-6764-AB9A-280E-5256BA90306C}"/>
              </a:ext>
            </a:extLst>
          </p:cNvPr>
          <p:cNvSpPr txBox="1"/>
          <p:nvPr/>
        </p:nvSpPr>
        <p:spPr>
          <a:xfrm>
            <a:off x="6692080" y="195416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2021</a:t>
            </a:r>
            <a:endParaRPr lang="en-US" b="1" dirty="0"/>
          </a:p>
        </p:txBody>
      </p:sp>
      <p:pic>
        <p:nvPicPr>
          <p:cNvPr id="12" name="Picture 11">
            <a:extLst>
              <a:ext uri="{FF2B5EF4-FFF2-40B4-BE49-F238E27FC236}">
                <a16:creationId xmlns:a16="http://schemas.microsoft.com/office/drawing/2014/main" id="{072F09CE-4F78-D420-974B-B3C2D2357416}"/>
              </a:ext>
            </a:extLst>
          </p:cNvPr>
          <p:cNvPicPr>
            <a:picLocks noChangeAspect="1"/>
          </p:cNvPicPr>
          <p:nvPr/>
        </p:nvPicPr>
        <p:blipFill>
          <a:blip r:embed="rId4"/>
          <a:stretch>
            <a:fillRect/>
          </a:stretch>
        </p:blipFill>
        <p:spPr>
          <a:xfrm>
            <a:off x="926691" y="4648555"/>
            <a:ext cx="4426973" cy="1936247"/>
          </a:xfrm>
          <a:prstGeom prst="rect">
            <a:avLst/>
          </a:prstGeom>
        </p:spPr>
      </p:pic>
      <p:sp>
        <p:nvSpPr>
          <p:cNvPr id="13" name="TextBox 12">
            <a:extLst>
              <a:ext uri="{FF2B5EF4-FFF2-40B4-BE49-F238E27FC236}">
                <a16:creationId xmlns:a16="http://schemas.microsoft.com/office/drawing/2014/main" id="{AD28F831-959A-00D6-4331-54D066144364}"/>
              </a:ext>
            </a:extLst>
          </p:cNvPr>
          <p:cNvSpPr txBox="1"/>
          <p:nvPr/>
        </p:nvSpPr>
        <p:spPr>
          <a:xfrm>
            <a:off x="1050822" y="433233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2022</a:t>
            </a:r>
            <a:endParaRPr lang="en-US" b="1" dirty="0"/>
          </a:p>
        </p:txBody>
      </p:sp>
      <p:pic>
        <p:nvPicPr>
          <p:cNvPr id="14" name="Picture 13">
            <a:extLst>
              <a:ext uri="{FF2B5EF4-FFF2-40B4-BE49-F238E27FC236}">
                <a16:creationId xmlns:a16="http://schemas.microsoft.com/office/drawing/2014/main" id="{17054AC8-8B6C-7434-C16A-46EA817EB6BF}"/>
              </a:ext>
            </a:extLst>
          </p:cNvPr>
          <p:cNvPicPr>
            <a:picLocks noChangeAspect="1"/>
          </p:cNvPicPr>
          <p:nvPr/>
        </p:nvPicPr>
        <p:blipFill>
          <a:blip r:embed="rId5"/>
          <a:stretch>
            <a:fillRect/>
          </a:stretch>
        </p:blipFill>
        <p:spPr>
          <a:xfrm>
            <a:off x="6285273" y="4653281"/>
            <a:ext cx="4709650" cy="1951375"/>
          </a:xfrm>
          <a:prstGeom prst="rect">
            <a:avLst/>
          </a:prstGeom>
        </p:spPr>
      </p:pic>
      <p:sp>
        <p:nvSpPr>
          <p:cNvPr id="15" name="TextBox 14">
            <a:extLst>
              <a:ext uri="{FF2B5EF4-FFF2-40B4-BE49-F238E27FC236}">
                <a16:creationId xmlns:a16="http://schemas.microsoft.com/office/drawing/2014/main" id="{45DC5A03-FDAD-2FC7-1FED-F37C6468811E}"/>
              </a:ext>
            </a:extLst>
          </p:cNvPr>
          <p:cNvSpPr txBox="1"/>
          <p:nvPr/>
        </p:nvSpPr>
        <p:spPr>
          <a:xfrm>
            <a:off x="6569177" y="427703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2021</a:t>
            </a:r>
            <a:endParaRPr lang="en-US" b="1" dirty="0"/>
          </a:p>
        </p:txBody>
      </p:sp>
    </p:spTree>
    <p:extLst>
      <p:ext uri="{BB962C8B-B14F-4D97-AF65-F5344CB8AC3E}">
        <p14:creationId xmlns:p14="http://schemas.microsoft.com/office/powerpoint/2010/main" val="200333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fontScale="90000"/>
          </a:bodyPr>
          <a:lstStyle/>
          <a:p>
            <a:r>
              <a:rPr lang="en-US" sz="2800" b="1" dirty="0">
                <a:latin typeface="Avenir Next LT Pro"/>
                <a:ea typeface="+mj-lt"/>
                <a:cs typeface="+mj-lt"/>
              </a:rPr>
              <a:t>Ts-</a:t>
            </a:r>
            <a:r>
              <a:rPr lang="en-US" sz="2800" b="1" err="1">
                <a:latin typeface="Avenir Next LT Pro"/>
                <a:ea typeface="+mj-lt"/>
                <a:cs typeface="+mj-lt"/>
              </a:rPr>
              <a:t>Ipass</a:t>
            </a:r>
            <a:r>
              <a:rPr lang="en-US" sz="2800" dirty="0">
                <a:ea typeface="+mj-lt"/>
                <a:cs typeface="+mj-lt"/>
              </a:rPr>
              <a:t> </a:t>
            </a:r>
            <a:r>
              <a:rPr lang="en-US" sz="2800" dirty="0">
                <a:latin typeface="Avenir Next LT Pro"/>
                <a:ea typeface="+mj-lt"/>
                <a:cs typeface="+mj-lt"/>
              </a:rPr>
              <a:t>(Telangana State Industrial Project Approval and Self Certification System) </a:t>
            </a:r>
            <a:endParaRPr lang="en-US">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8. List down the top 5 sectors that have witnessed the most significant investments in FY 2022.</a:t>
            </a:r>
            <a:endParaRPr lang="en-US" dirty="0">
              <a:latin typeface="Avenir Next LT Pro"/>
            </a:endParaRPr>
          </a:p>
        </p:txBody>
      </p:sp>
      <p:pic>
        <p:nvPicPr>
          <p:cNvPr id="4" name="Picture 3">
            <a:extLst>
              <a:ext uri="{FF2B5EF4-FFF2-40B4-BE49-F238E27FC236}">
                <a16:creationId xmlns:a16="http://schemas.microsoft.com/office/drawing/2014/main" id="{342EB070-7E50-A1D0-1BD4-E4DAC21EAE7E}"/>
              </a:ext>
            </a:extLst>
          </p:cNvPr>
          <p:cNvPicPr>
            <a:picLocks noChangeAspect="1"/>
          </p:cNvPicPr>
          <p:nvPr/>
        </p:nvPicPr>
        <p:blipFill>
          <a:blip r:embed="rId2"/>
          <a:stretch>
            <a:fillRect/>
          </a:stretch>
        </p:blipFill>
        <p:spPr>
          <a:xfrm>
            <a:off x="1258530" y="1996020"/>
            <a:ext cx="9281649" cy="3431315"/>
          </a:xfrm>
          <a:prstGeom prst="rect">
            <a:avLst/>
          </a:prstGeom>
        </p:spPr>
      </p:pic>
    </p:spTree>
    <p:extLst>
      <p:ext uri="{BB962C8B-B14F-4D97-AF65-F5344CB8AC3E}">
        <p14:creationId xmlns:p14="http://schemas.microsoft.com/office/powerpoint/2010/main" val="3728768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fontScale="90000"/>
          </a:bodyPr>
          <a:lstStyle/>
          <a:p>
            <a:r>
              <a:rPr lang="en-US" sz="2800" b="1" dirty="0">
                <a:latin typeface="Avenir Next LT Pro"/>
                <a:ea typeface="+mj-lt"/>
                <a:cs typeface="+mj-lt"/>
              </a:rPr>
              <a:t>Ts-</a:t>
            </a:r>
            <a:r>
              <a:rPr lang="en-US" sz="2800" b="1" err="1">
                <a:latin typeface="Avenir Next LT Pro"/>
                <a:ea typeface="+mj-lt"/>
                <a:cs typeface="+mj-lt"/>
              </a:rPr>
              <a:t>Ipass</a:t>
            </a:r>
            <a:r>
              <a:rPr lang="en-US" sz="2800" dirty="0">
                <a:ea typeface="+mj-lt"/>
                <a:cs typeface="+mj-lt"/>
              </a:rPr>
              <a:t> </a:t>
            </a:r>
            <a:r>
              <a:rPr lang="en-US" sz="2800" dirty="0">
                <a:latin typeface="Avenir Next LT Pro"/>
                <a:ea typeface="+mj-lt"/>
                <a:cs typeface="+mj-lt"/>
              </a:rPr>
              <a:t>(Telangana State Industrial Project Approval and Self Certification System) </a:t>
            </a:r>
            <a:endParaRPr lang="en-US">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9. List down the top 3 districts that have attracted the most significant sector investments during FY 2019 to 2022? What factors could have led to the substantial investments in these particular districts?</a:t>
            </a:r>
            <a:endParaRPr lang="en-US" dirty="0">
              <a:latin typeface="Avenir Next LT Pro"/>
            </a:endParaRPr>
          </a:p>
        </p:txBody>
      </p:sp>
      <p:pic>
        <p:nvPicPr>
          <p:cNvPr id="5" name="Picture 4">
            <a:extLst>
              <a:ext uri="{FF2B5EF4-FFF2-40B4-BE49-F238E27FC236}">
                <a16:creationId xmlns:a16="http://schemas.microsoft.com/office/drawing/2014/main" id="{D40163FD-2A25-C1A5-ADBF-2053759D22B9}"/>
              </a:ext>
            </a:extLst>
          </p:cNvPr>
          <p:cNvPicPr>
            <a:picLocks noChangeAspect="1"/>
          </p:cNvPicPr>
          <p:nvPr/>
        </p:nvPicPr>
        <p:blipFill>
          <a:blip r:embed="rId2"/>
          <a:stretch>
            <a:fillRect/>
          </a:stretch>
        </p:blipFill>
        <p:spPr>
          <a:xfrm>
            <a:off x="840659" y="2353314"/>
            <a:ext cx="5864942" cy="3945758"/>
          </a:xfrm>
          <a:prstGeom prst="rect">
            <a:avLst/>
          </a:prstGeom>
        </p:spPr>
      </p:pic>
      <p:sp>
        <p:nvSpPr>
          <p:cNvPr id="4" name="TextBox 3">
            <a:extLst>
              <a:ext uri="{FF2B5EF4-FFF2-40B4-BE49-F238E27FC236}">
                <a16:creationId xmlns:a16="http://schemas.microsoft.com/office/drawing/2014/main" id="{35A44CE0-D44E-9CFA-253F-24218A71C932}"/>
              </a:ext>
            </a:extLst>
          </p:cNvPr>
          <p:cNvSpPr txBox="1"/>
          <p:nvPr/>
        </p:nvSpPr>
        <p:spPr>
          <a:xfrm>
            <a:off x="6913307" y="2544096"/>
            <a:ext cx="505132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latin typeface="Avenir Next LT Pro"/>
                <a:ea typeface="+mn-lt"/>
                <a:cs typeface="+mn-lt"/>
              </a:rPr>
              <a:t>Medchal</a:t>
            </a:r>
            <a:r>
              <a:rPr lang="en-US" sz="1400" dirty="0">
                <a:latin typeface="Avenir Next LT Pro"/>
                <a:ea typeface="+mn-lt"/>
                <a:cs typeface="+mn-lt"/>
              </a:rPr>
              <a:t> – </a:t>
            </a:r>
            <a:r>
              <a:rPr lang="en-US" sz="1400" dirty="0" err="1">
                <a:latin typeface="Avenir Next LT Pro"/>
                <a:ea typeface="+mn-lt"/>
                <a:cs typeface="+mn-lt"/>
              </a:rPr>
              <a:t>Malkajgiri</a:t>
            </a:r>
            <a:r>
              <a:rPr lang="en-US" sz="1400" dirty="0">
                <a:latin typeface="Avenir Next LT Pro"/>
                <a:ea typeface="+mn-lt"/>
                <a:cs typeface="+mn-lt"/>
              </a:rPr>
              <a:t> is a well-connected district with 3 national highways and 2 state highways apart from many roadways running across the district. The district can be described as the link between Hyderabad and the north Telangana.</a:t>
            </a:r>
          </a:p>
          <a:p>
            <a:r>
              <a:rPr lang="en-US" sz="1400" err="1">
                <a:latin typeface="Avenir Next LT Pro"/>
                <a:ea typeface="+mn-lt"/>
                <a:cs typeface="+mn-lt"/>
              </a:rPr>
              <a:t>Medchal</a:t>
            </a:r>
            <a:r>
              <a:rPr lang="en-US" sz="1400" dirty="0">
                <a:latin typeface="Avenir Next LT Pro"/>
                <a:ea typeface="+mn-lt"/>
                <a:cs typeface="+mn-lt"/>
              </a:rPr>
              <a:t> – </a:t>
            </a:r>
            <a:r>
              <a:rPr lang="en-US" sz="1400" err="1">
                <a:latin typeface="Avenir Next LT Pro"/>
                <a:ea typeface="+mn-lt"/>
                <a:cs typeface="+mn-lt"/>
              </a:rPr>
              <a:t>Malkajgiri</a:t>
            </a:r>
            <a:r>
              <a:rPr lang="en-US" sz="1400" dirty="0">
                <a:latin typeface="Avenir Next LT Pro"/>
                <a:ea typeface="+mn-lt"/>
                <a:cs typeface="+mn-lt"/>
              </a:rPr>
              <a:t> District is having (32) Industrial Estates/IP/SEZs , huge Market Facility, having Industrial Training Institutions.</a:t>
            </a:r>
          </a:p>
          <a:p>
            <a:r>
              <a:rPr lang="en-US" sz="1400" dirty="0">
                <a:latin typeface="Avenir Next LT Pro"/>
                <a:ea typeface="+mn-lt"/>
                <a:cs typeface="+mn-lt"/>
              </a:rPr>
              <a:t>The Ranga Reddy District is playing an important role in the development of industries in the State because of its proximity to Hyderabad City. The district is in more advantageous position for setting up of industries as the location is nearer to the market and also the easy availability of required technical man-power.</a:t>
            </a:r>
          </a:p>
          <a:p>
            <a:r>
              <a:rPr lang="en-US" sz="1400" err="1">
                <a:latin typeface="Avenir Next LT Pro"/>
                <a:ea typeface="Calibri"/>
                <a:cs typeface="Calibri"/>
              </a:rPr>
              <a:t>Sangareddy</a:t>
            </a:r>
            <a:r>
              <a:rPr lang="en-US" sz="1400" dirty="0">
                <a:latin typeface="Avenir Next LT Pro"/>
                <a:ea typeface="Calibri"/>
                <a:cs typeface="Calibri"/>
              </a:rPr>
              <a:t> </a:t>
            </a:r>
            <a:r>
              <a:rPr lang="en-US" sz="1400" dirty="0">
                <a:solidFill>
                  <a:srgbClr val="222222"/>
                </a:solidFill>
                <a:latin typeface="Avenir Next LT Pro"/>
                <a:ea typeface="Verdana"/>
                <a:cs typeface="Calibri"/>
              </a:rPr>
              <a:t> is a major commercial and industrial center in the region. The town is home to several industries, including pharmaceuticals, textiles, and manufacturing.</a:t>
            </a:r>
          </a:p>
        </p:txBody>
      </p:sp>
    </p:spTree>
    <p:extLst>
      <p:ext uri="{BB962C8B-B14F-4D97-AF65-F5344CB8AC3E}">
        <p14:creationId xmlns:p14="http://schemas.microsoft.com/office/powerpoint/2010/main" val="407841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fontScale="90000"/>
          </a:bodyPr>
          <a:lstStyle/>
          <a:p>
            <a:r>
              <a:rPr lang="en-US" sz="2800" b="1" dirty="0">
                <a:latin typeface="Avenir Next LT Pro"/>
                <a:ea typeface="+mj-lt"/>
                <a:cs typeface="+mj-lt"/>
              </a:rPr>
              <a:t>Ts-</a:t>
            </a:r>
            <a:r>
              <a:rPr lang="en-US" sz="2800" b="1" err="1">
                <a:latin typeface="Avenir Next LT Pro"/>
                <a:ea typeface="+mj-lt"/>
                <a:cs typeface="+mj-lt"/>
              </a:rPr>
              <a:t>Ipass</a:t>
            </a:r>
            <a:r>
              <a:rPr lang="en-US" sz="2800" dirty="0">
                <a:ea typeface="+mj-lt"/>
                <a:cs typeface="+mj-lt"/>
              </a:rPr>
              <a:t> </a:t>
            </a:r>
            <a:r>
              <a:rPr lang="en-US" sz="2800" dirty="0">
                <a:latin typeface="Avenir Next LT Pro"/>
                <a:ea typeface="+mj-lt"/>
                <a:cs typeface="+mj-lt"/>
              </a:rPr>
              <a:t>(Telangana State Industrial Project Approval and Self Certification System) </a:t>
            </a:r>
            <a:endParaRPr lang="en-US">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10. Is there any relationship between district investments, vehicles sales and stamps revenue within the same district between FY 2021 and 2022?</a:t>
            </a:r>
          </a:p>
        </p:txBody>
      </p:sp>
      <p:pic>
        <p:nvPicPr>
          <p:cNvPr id="6" name="Picture 5">
            <a:extLst>
              <a:ext uri="{FF2B5EF4-FFF2-40B4-BE49-F238E27FC236}">
                <a16:creationId xmlns:a16="http://schemas.microsoft.com/office/drawing/2014/main" id="{2BB909F7-3CC3-FB1A-1AAD-310D9E30DD2E}"/>
              </a:ext>
            </a:extLst>
          </p:cNvPr>
          <p:cNvPicPr>
            <a:picLocks noChangeAspect="1"/>
          </p:cNvPicPr>
          <p:nvPr/>
        </p:nvPicPr>
        <p:blipFill>
          <a:blip r:embed="rId2"/>
          <a:stretch>
            <a:fillRect/>
          </a:stretch>
        </p:blipFill>
        <p:spPr>
          <a:xfrm>
            <a:off x="909769" y="2824953"/>
            <a:ext cx="10240296" cy="3189685"/>
          </a:xfrm>
          <a:prstGeom prst="rect">
            <a:avLst/>
          </a:prstGeom>
        </p:spPr>
      </p:pic>
      <p:sp>
        <p:nvSpPr>
          <p:cNvPr id="4" name="TextBox 3">
            <a:extLst>
              <a:ext uri="{FF2B5EF4-FFF2-40B4-BE49-F238E27FC236}">
                <a16:creationId xmlns:a16="http://schemas.microsoft.com/office/drawing/2014/main" id="{6074E250-9C77-BF16-A8A7-FCC2E8C348D2}"/>
              </a:ext>
            </a:extLst>
          </p:cNvPr>
          <p:cNvSpPr txBox="1"/>
          <p:nvPr/>
        </p:nvSpPr>
        <p:spPr>
          <a:xfrm>
            <a:off x="844825" y="1899478"/>
            <a:ext cx="1014232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Calibri"/>
                <a:cs typeface="Calibri"/>
              </a:rPr>
              <a:t>It is evident from the line chart that Investments, vehicle sales and stamps revenue are interrelated. Increase in investments results in increased stamp revenue which in turn results in high vehicle sales.</a:t>
            </a:r>
            <a:endParaRPr lang="en-US" dirty="0">
              <a:latin typeface="Avenir Next LT Pro"/>
            </a:endParaRPr>
          </a:p>
        </p:txBody>
      </p:sp>
    </p:spTree>
    <p:extLst>
      <p:ext uri="{BB962C8B-B14F-4D97-AF65-F5344CB8AC3E}">
        <p14:creationId xmlns:p14="http://schemas.microsoft.com/office/powerpoint/2010/main" val="462787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fontScale="90000"/>
          </a:bodyPr>
          <a:lstStyle/>
          <a:p>
            <a:r>
              <a:rPr lang="en-US" sz="2800" b="1" dirty="0">
                <a:latin typeface="Avenir Next LT Pro"/>
                <a:ea typeface="+mj-lt"/>
                <a:cs typeface="+mj-lt"/>
              </a:rPr>
              <a:t>Ts-</a:t>
            </a:r>
            <a:r>
              <a:rPr lang="en-US" sz="2800" b="1" err="1">
                <a:latin typeface="Avenir Next LT Pro"/>
                <a:ea typeface="+mj-lt"/>
                <a:cs typeface="+mj-lt"/>
              </a:rPr>
              <a:t>Ipass</a:t>
            </a:r>
            <a:r>
              <a:rPr lang="en-US" sz="2800" dirty="0">
                <a:ea typeface="+mj-lt"/>
                <a:cs typeface="+mj-lt"/>
              </a:rPr>
              <a:t> </a:t>
            </a:r>
            <a:r>
              <a:rPr lang="en-US" sz="2800" dirty="0">
                <a:latin typeface="Avenir Next LT Pro"/>
                <a:ea typeface="+mj-lt"/>
                <a:cs typeface="+mj-lt"/>
              </a:rPr>
              <a:t>(Telangana State Industrial Project Approval and Self Certification System) </a:t>
            </a:r>
            <a:endParaRPr lang="en-US">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11. Are there any particular sectors that have shown substantial investment in multiple districts between FY 2021 and 2022? </a:t>
            </a:r>
            <a:endParaRPr lang="en-US" dirty="0">
              <a:latin typeface="Avenir Next LT Pro"/>
            </a:endParaRPr>
          </a:p>
        </p:txBody>
      </p:sp>
      <p:pic>
        <p:nvPicPr>
          <p:cNvPr id="7" name="Picture 6" descr="Sector Performance in FY 2021-2022">
            <a:extLst>
              <a:ext uri="{FF2B5EF4-FFF2-40B4-BE49-F238E27FC236}">
                <a16:creationId xmlns:a16="http://schemas.microsoft.com/office/drawing/2014/main" id="{A2B5AEF4-A65F-5170-CC2C-54EC44000588}"/>
              </a:ext>
            </a:extLst>
          </p:cNvPr>
          <p:cNvPicPr>
            <a:picLocks noChangeAspect="1"/>
          </p:cNvPicPr>
          <p:nvPr/>
        </p:nvPicPr>
        <p:blipFill>
          <a:blip r:embed="rId2"/>
          <a:stretch>
            <a:fillRect/>
          </a:stretch>
        </p:blipFill>
        <p:spPr>
          <a:xfrm>
            <a:off x="1358849" y="2355748"/>
            <a:ext cx="9339108" cy="4063795"/>
          </a:xfrm>
          <a:prstGeom prst="rect">
            <a:avLst/>
          </a:prstGeom>
        </p:spPr>
      </p:pic>
    </p:spTree>
    <p:extLst>
      <p:ext uri="{BB962C8B-B14F-4D97-AF65-F5344CB8AC3E}">
        <p14:creationId xmlns:p14="http://schemas.microsoft.com/office/powerpoint/2010/main" val="145651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fontScale="90000"/>
          </a:bodyPr>
          <a:lstStyle/>
          <a:p>
            <a:r>
              <a:rPr lang="en-US" sz="2800" b="1" dirty="0">
                <a:latin typeface="Avenir Next LT Pro"/>
                <a:ea typeface="+mj-lt"/>
                <a:cs typeface="+mj-lt"/>
              </a:rPr>
              <a:t>Ts-</a:t>
            </a:r>
            <a:r>
              <a:rPr lang="en-US" sz="2800" b="1" err="1">
                <a:latin typeface="Avenir Next LT Pro"/>
                <a:ea typeface="+mj-lt"/>
                <a:cs typeface="+mj-lt"/>
              </a:rPr>
              <a:t>Ipass</a:t>
            </a:r>
            <a:r>
              <a:rPr lang="en-US" sz="2800" dirty="0">
                <a:ea typeface="+mj-lt"/>
                <a:cs typeface="+mj-lt"/>
              </a:rPr>
              <a:t> </a:t>
            </a:r>
            <a:r>
              <a:rPr lang="en-US" sz="2800" dirty="0">
                <a:latin typeface="Avenir Next LT Pro"/>
                <a:ea typeface="+mj-lt"/>
                <a:cs typeface="+mj-lt"/>
              </a:rPr>
              <a:t>(Telangana State Industrial Project Approval and Self Certification System) </a:t>
            </a:r>
            <a:endParaRPr lang="en-US">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12. Can we identify any seasonal patterns or cyclicality in the investment trends for specific sectors? Do certain sectors experience higher investments during particular months?</a:t>
            </a:r>
          </a:p>
        </p:txBody>
      </p:sp>
      <p:pic>
        <p:nvPicPr>
          <p:cNvPr id="6" name="Picture 5" descr="Real Estate,Industrial Parks and IT Buildings">
            <a:extLst>
              <a:ext uri="{FF2B5EF4-FFF2-40B4-BE49-F238E27FC236}">
                <a16:creationId xmlns:a16="http://schemas.microsoft.com/office/drawing/2014/main" id="{43C931F8-0BE3-5B2C-115B-9087159CC818}"/>
              </a:ext>
            </a:extLst>
          </p:cNvPr>
          <p:cNvPicPr>
            <a:picLocks noChangeAspect="1"/>
          </p:cNvPicPr>
          <p:nvPr/>
        </p:nvPicPr>
        <p:blipFill>
          <a:blip r:embed="rId2"/>
          <a:stretch>
            <a:fillRect/>
          </a:stretch>
        </p:blipFill>
        <p:spPr>
          <a:xfrm>
            <a:off x="1114578" y="2376948"/>
            <a:ext cx="3166295" cy="1796846"/>
          </a:xfrm>
          <a:prstGeom prst="rect">
            <a:avLst/>
          </a:prstGeom>
        </p:spPr>
      </p:pic>
      <p:sp>
        <p:nvSpPr>
          <p:cNvPr id="7" name="TextBox 6">
            <a:extLst>
              <a:ext uri="{FF2B5EF4-FFF2-40B4-BE49-F238E27FC236}">
                <a16:creationId xmlns:a16="http://schemas.microsoft.com/office/drawing/2014/main" id="{A391978D-EA46-C2B1-3AF6-00CE3F98589C}"/>
              </a:ext>
            </a:extLst>
          </p:cNvPr>
          <p:cNvSpPr txBox="1"/>
          <p:nvPr/>
        </p:nvSpPr>
        <p:spPr>
          <a:xfrm>
            <a:off x="1216742" y="195416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2019</a:t>
            </a:r>
            <a:endParaRPr lang="en-US" sz="1400" b="1" dirty="0">
              <a:latin typeface="Avenir Next LT Pro"/>
            </a:endParaRPr>
          </a:p>
        </p:txBody>
      </p:sp>
      <p:sp>
        <p:nvSpPr>
          <p:cNvPr id="8" name="TextBox 7">
            <a:extLst>
              <a:ext uri="{FF2B5EF4-FFF2-40B4-BE49-F238E27FC236}">
                <a16:creationId xmlns:a16="http://schemas.microsoft.com/office/drawing/2014/main" id="{7E57F57D-B824-87B9-B8A9-19A87414A540}"/>
              </a:ext>
            </a:extLst>
          </p:cNvPr>
          <p:cNvSpPr txBox="1"/>
          <p:nvPr/>
        </p:nvSpPr>
        <p:spPr>
          <a:xfrm>
            <a:off x="7349612" y="195416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2020</a:t>
            </a:r>
            <a:endParaRPr lang="en-US" sz="1400" b="1" dirty="0">
              <a:latin typeface="Avenir Next LT Pro"/>
            </a:endParaRPr>
          </a:p>
        </p:txBody>
      </p:sp>
      <p:pic>
        <p:nvPicPr>
          <p:cNvPr id="11" name="Picture 10" descr="Real Estate,Industrial Parks and IT Buildings">
            <a:extLst>
              <a:ext uri="{FF2B5EF4-FFF2-40B4-BE49-F238E27FC236}">
                <a16:creationId xmlns:a16="http://schemas.microsoft.com/office/drawing/2014/main" id="{62D86651-0711-5067-3883-4706C85074EB}"/>
              </a:ext>
            </a:extLst>
          </p:cNvPr>
          <p:cNvPicPr>
            <a:picLocks noChangeAspect="1"/>
          </p:cNvPicPr>
          <p:nvPr/>
        </p:nvPicPr>
        <p:blipFill>
          <a:blip r:embed="rId3"/>
          <a:stretch>
            <a:fillRect/>
          </a:stretch>
        </p:blipFill>
        <p:spPr>
          <a:xfrm>
            <a:off x="6568716" y="2179535"/>
            <a:ext cx="3270148" cy="1614029"/>
          </a:xfrm>
          <a:prstGeom prst="rect">
            <a:avLst/>
          </a:prstGeom>
        </p:spPr>
      </p:pic>
      <p:sp>
        <p:nvSpPr>
          <p:cNvPr id="18" name="TextBox 17">
            <a:extLst>
              <a:ext uri="{FF2B5EF4-FFF2-40B4-BE49-F238E27FC236}">
                <a16:creationId xmlns:a16="http://schemas.microsoft.com/office/drawing/2014/main" id="{5582C9BC-5A6E-3F9B-E6BF-7B94E4481525}"/>
              </a:ext>
            </a:extLst>
          </p:cNvPr>
          <p:cNvSpPr txBox="1"/>
          <p:nvPr/>
        </p:nvSpPr>
        <p:spPr>
          <a:xfrm>
            <a:off x="1167580" y="439993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2021</a:t>
            </a:r>
            <a:endParaRPr lang="en-US" sz="1400" b="1" dirty="0">
              <a:latin typeface="Avenir Next LT Pro"/>
            </a:endParaRPr>
          </a:p>
        </p:txBody>
      </p:sp>
      <p:sp>
        <p:nvSpPr>
          <p:cNvPr id="19" name="TextBox 18">
            <a:extLst>
              <a:ext uri="{FF2B5EF4-FFF2-40B4-BE49-F238E27FC236}">
                <a16:creationId xmlns:a16="http://schemas.microsoft.com/office/drawing/2014/main" id="{12BD9281-38CD-B000-682F-E032C8FC32AA}"/>
              </a:ext>
            </a:extLst>
          </p:cNvPr>
          <p:cNvSpPr txBox="1"/>
          <p:nvPr/>
        </p:nvSpPr>
        <p:spPr>
          <a:xfrm>
            <a:off x="6563032" y="439993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2022</a:t>
            </a:r>
            <a:endParaRPr lang="en-US" sz="1400" b="1" dirty="0">
              <a:latin typeface="Avenir Next LT Pro"/>
            </a:endParaRPr>
          </a:p>
        </p:txBody>
      </p:sp>
      <p:pic>
        <p:nvPicPr>
          <p:cNvPr id="9" name="Picture 8" descr="Real Estate,Industrial Parks and IT Buildings">
            <a:extLst>
              <a:ext uri="{FF2B5EF4-FFF2-40B4-BE49-F238E27FC236}">
                <a16:creationId xmlns:a16="http://schemas.microsoft.com/office/drawing/2014/main" id="{D4238997-958A-56ED-72C3-FFA72AB757A7}"/>
              </a:ext>
            </a:extLst>
          </p:cNvPr>
          <p:cNvPicPr>
            <a:picLocks noChangeAspect="1"/>
          </p:cNvPicPr>
          <p:nvPr/>
        </p:nvPicPr>
        <p:blipFill>
          <a:blip r:embed="rId4"/>
          <a:stretch>
            <a:fillRect/>
          </a:stretch>
        </p:blipFill>
        <p:spPr>
          <a:xfrm>
            <a:off x="1168962" y="4712109"/>
            <a:ext cx="3045236" cy="1723104"/>
          </a:xfrm>
          <a:prstGeom prst="rect">
            <a:avLst/>
          </a:prstGeom>
        </p:spPr>
      </p:pic>
      <p:pic>
        <p:nvPicPr>
          <p:cNvPr id="10" name="Picture 9" descr="Real Estate,Industrial Parks and IT Buildings">
            <a:extLst>
              <a:ext uri="{FF2B5EF4-FFF2-40B4-BE49-F238E27FC236}">
                <a16:creationId xmlns:a16="http://schemas.microsoft.com/office/drawing/2014/main" id="{FF5F1FD5-AFD2-3519-8182-656FC31F592A}"/>
              </a:ext>
            </a:extLst>
          </p:cNvPr>
          <p:cNvPicPr>
            <a:picLocks noChangeAspect="1"/>
          </p:cNvPicPr>
          <p:nvPr/>
        </p:nvPicPr>
        <p:blipFill>
          <a:blip r:embed="rId5"/>
          <a:stretch>
            <a:fillRect/>
          </a:stretch>
        </p:blipFill>
        <p:spPr>
          <a:xfrm>
            <a:off x="6687317" y="4797373"/>
            <a:ext cx="3155849" cy="1638608"/>
          </a:xfrm>
          <a:prstGeom prst="rect">
            <a:avLst/>
          </a:prstGeom>
        </p:spPr>
      </p:pic>
    </p:spTree>
    <p:extLst>
      <p:ext uri="{BB962C8B-B14F-4D97-AF65-F5344CB8AC3E}">
        <p14:creationId xmlns:p14="http://schemas.microsoft.com/office/powerpoint/2010/main" val="1769341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fontScale="90000"/>
          </a:bodyPr>
          <a:lstStyle/>
          <a:p>
            <a:r>
              <a:rPr lang="en-US" sz="2800" b="1" dirty="0">
                <a:latin typeface="Avenir Next LT Pro"/>
                <a:ea typeface="+mj-lt"/>
                <a:cs typeface="+mj-lt"/>
              </a:rPr>
              <a:t>Ts-</a:t>
            </a:r>
            <a:r>
              <a:rPr lang="en-US" sz="2800" b="1" err="1">
                <a:latin typeface="Avenir Next LT Pro"/>
                <a:ea typeface="+mj-lt"/>
                <a:cs typeface="+mj-lt"/>
              </a:rPr>
              <a:t>Ipass</a:t>
            </a:r>
            <a:r>
              <a:rPr lang="en-US" sz="2800" dirty="0">
                <a:ea typeface="+mj-lt"/>
                <a:cs typeface="+mj-lt"/>
              </a:rPr>
              <a:t> </a:t>
            </a:r>
            <a:r>
              <a:rPr lang="en-US" sz="2800" dirty="0">
                <a:latin typeface="Avenir Next LT Pro"/>
                <a:ea typeface="+mj-lt"/>
                <a:cs typeface="+mj-lt"/>
              </a:rPr>
              <a:t>(Telangana State Industrial Project Approval and Self Certification System) </a:t>
            </a:r>
            <a:endParaRPr lang="en-US">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12. Can we identify any seasonal patterns or cyclicality in the investment trends for specific sectors? Do certain sectors experience higher investments during particular months?</a:t>
            </a:r>
          </a:p>
        </p:txBody>
      </p:sp>
      <p:sp>
        <p:nvSpPr>
          <p:cNvPr id="7" name="TextBox 6">
            <a:extLst>
              <a:ext uri="{FF2B5EF4-FFF2-40B4-BE49-F238E27FC236}">
                <a16:creationId xmlns:a16="http://schemas.microsoft.com/office/drawing/2014/main" id="{A391978D-EA46-C2B1-3AF6-00CE3F98589C}"/>
              </a:ext>
            </a:extLst>
          </p:cNvPr>
          <p:cNvSpPr txBox="1"/>
          <p:nvPr/>
        </p:nvSpPr>
        <p:spPr>
          <a:xfrm>
            <a:off x="1216742" y="195416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2019</a:t>
            </a:r>
            <a:endParaRPr lang="en-US" sz="1400" b="1" dirty="0">
              <a:latin typeface="Avenir Next LT Pro"/>
            </a:endParaRPr>
          </a:p>
        </p:txBody>
      </p:sp>
      <p:sp>
        <p:nvSpPr>
          <p:cNvPr id="8" name="TextBox 7">
            <a:extLst>
              <a:ext uri="{FF2B5EF4-FFF2-40B4-BE49-F238E27FC236}">
                <a16:creationId xmlns:a16="http://schemas.microsoft.com/office/drawing/2014/main" id="{7E57F57D-B824-87B9-B8A9-19A87414A540}"/>
              </a:ext>
            </a:extLst>
          </p:cNvPr>
          <p:cNvSpPr txBox="1"/>
          <p:nvPr/>
        </p:nvSpPr>
        <p:spPr>
          <a:xfrm>
            <a:off x="7349612" y="195416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2020</a:t>
            </a:r>
            <a:endParaRPr lang="en-US" sz="1400" b="1" dirty="0">
              <a:latin typeface="Avenir Next LT Pro"/>
            </a:endParaRPr>
          </a:p>
        </p:txBody>
      </p:sp>
      <p:sp>
        <p:nvSpPr>
          <p:cNvPr id="18" name="TextBox 17">
            <a:extLst>
              <a:ext uri="{FF2B5EF4-FFF2-40B4-BE49-F238E27FC236}">
                <a16:creationId xmlns:a16="http://schemas.microsoft.com/office/drawing/2014/main" id="{5582C9BC-5A6E-3F9B-E6BF-7B94E4481525}"/>
              </a:ext>
            </a:extLst>
          </p:cNvPr>
          <p:cNvSpPr txBox="1"/>
          <p:nvPr/>
        </p:nvSpPr>
        <p:spPr>
          <a:xfrm>
            <a:off x="1167580" y="439993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2021</a:t>
            </a:r>
            <a:endParaRPr lang="en-US" sz="1400" b="1" dirty="0">
              <a:latin typeface="Avenir Next LT Pro"/>
            </a:endParaRPr>
          </a:p>
        </p:txBody>
      </p:sp>
      <p:sp>
        <p:nvSpPr>
          <p:cNvPr id="19" name="TextBox 18">
            <a:extLst>
              <a:ext uri="{FF2B5EF4-FFF2-40B4-BE49-F238E27FC236}">
                <a16:creationId xmlns:a16="http://schemas.microsoft.com/office/drawing/2014/main" id="{12BD9281-38CD-B000-682F-E032C8FC32AA}"/>
              </a:ext>
            </a:extLst>
          </p:cNvPr>
          <p:cNvSpPr txBox="1"/>
          <p:nvPr/>
        </p:nvSpPr>
        <p:spPr>
          <a:xfrm>
            <a:off x="7398773" y="42524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2022</a:t>
            </a:r>
            <a:endParaRPr lang="en-US" sz="1400" b="1" dirty="0">
              <a:latin typeface="Avenir Next LT Pro"/>
            </a:endParaRPr>
          </a:p>
        </p:txBody>
      </p:sp>
      <p:pic>
        <p:nvPicPr>
          <p:cNvPr id="15" name="Picture 14" descr="Textiles">
            <a:extLst>
              <a:ext uri="{FF2B5EF4-FFF2-40B4-BE49-F238E27FC236}">
                <a16:creationId xmlns:a16="http://schemas.microsoft.com/office/drawing/2014/main" id="{2FD75208-5481-03F4-CA5C-609F130144CB}"/>
              </a:ext>
            </a:extLst>
          </p:cNvPr>
          <p:cNvPicPr>
            <a:picLocks noChangeAspect="1"/>
          </p:cNvPicPr>
          <p:nvPr/>
        </p:nvPicPr>
        <p:blipFill>
          <a:blip r:embed="rId2"/>
          <a:stretch>
            <a:fillRect/>
          </a:stretch>
        </p:blipFill>
        <p:spPr>
          <a:xfrm>
            <a:off x="1176030" y="2266335"/>
            <a:ext cx="3547295" cy="1772265"/>
          </a:xfrm>
          <a:prstGeom prst="rect">
            <a:avLst/>
          </a:prstGeom>
        </p:spPr>
      </p:pic>
      <p:pic>
        <p:nvPicPr>
          <p:cNvPr id="20" name="Picture 19" descr="Textiles">
            <a:extLst>
              <a:ext uri="{FF2B5EF4-FFF2-40B4-BE49-F238E27FC236}">
                <a16:creationId xmlns:a16="http://schemas.microsoft.com/office/drawing/2014/main" id="{4B357B8D-E0E8-90EE-DA1A-69ED3AF6D9EA}"/>
              </a:ext>
            </a:extLst>
          </p:cNvPr>
          <p:cNvPicPr>
            <a:picLocks noChangeAspect="1"/>
          </p:cNvPicPr>
          <p:nvPr/>
        </p:nvPicPr>
        <p:blipFill>
          <a:blip r:embed="rId3"/>
          <a:stretch>
            <a:fillRect/>
          </a:stretch>
        </p:blipFill>
        <p:spPr>
          <a:xfrm>
            <a:off x="6789941" y="2265566"/>
            <a:ext cx="3184115" cy="1773801"/>
          </a:xfrm>
          <a:prstGeom prst="rect">
            <a:avLst/>
          </a:prstGeom>
        </p:spPr>
      </p:pic>
      <p:pic>
        <p:nvPicPr>
          <p:cNvPr id="23" name="Picture 22" descr="Textiles">
            <a:extLst>
              <a:ext uri="{FF2B5EF4-FFF2-40B4-BE49-F238E27FC236}">
                <a16:creationId xmlns:a16="http://schemas.microsoft.com/office/drawing/2014/main" id="{A1F857EE-1CD7-5EBD-F3D7-B8C2B0B8BB64}"/>
              </a:ext>
            </a:extLst>
          </p:cNvPr>
          <p:cNvPicPr>
            <a:picLocks noChangeAspect="1"/>
          </p:cNvPicPr>
          <p:nvPr/>
        </p:nvPicPr>
        <p:blipFill>
          <a:blip r:embed="rId4"/>
          <a:stretch>
            <a:fillRect/>
          </a:stretch>
        </p:blipFill>
        <p:spPr>
          <a:xfrm>
            <a:off x="1218124" y="4798141"/>
            <a:ext cx="3438525" cy="1624782"/>
          </a:xfrm>
          <a:prstGeom prst="rect">
            <a:avLst/>
          </a:prstGeom>
        </p:spPr>
      </p:pic>
      <p:pic>
        <p:nvPicPr>
          <p:cNvPr id="26" name="Picture 25" descr="Textiles">
            <a:extLst>
              <a:ext uri="{FF2B5EF4-FFF2-40B4-BE49-F238E27FC236}">
                <a16:creationId xmlns:a16="http://schemas.microsoft.com/office/drawing/2014/main" id="{EA29C1ED-057D-863A-521F-B673E034BF5F}"/>
              </a:ext>
            </a:extLst>
          </p:cNvPr>
          <p:cNvPicPr>
            <a:picLocks noChangeAspect="1"/>
          </p:cNvPicPr>
          <p:nvPr/>
        </p:nvPicPr>
        <p:blipFill>
          <a:blip r:embed="rId5"/>
          <a:stretch>
            <a:fillRect/>
          </a:stretch>
        </p:blipFill>
        <p:spPr>
          <a:xfrm>
            <a:off x="6724189" y="4711341"/>
            <a:ext cx="3254170" cy="1798382"/>
          </a:xfrm>
          <a:prstGeom prst="rect">
            <a:avLst/>
          </a:prstGeom>
        </p:spPr>
      </p:pic>
    </p:spTree>
    <p:extLst>
      <p:ext uri="{BB962C8B-B14F-4D97-AF65-F5344CB8AC3E}">
        <p14:creationId xmlns:p14="http://schemas.microsoft.com/office/powerpoint/2010/main" val="1906264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fontScale="90000"/>
          </a:bodyPr>
          <a:lstStyle/>
          <a:p>
            <a:r>
              <a:rPr lang="en-US" sz="2800" b="1" dirty="0">
                <a:latin typeface="Avenir Next LT Pro"/>
                <a:ea typeface="+mj-lt"/>
                <a:cs typeface="+mj-lt"/>
              </a:rPr>
              <a:t>Ts-</a:t>
            </a:r>
            <a:r>
              <a:rPr lang="en-US" sz="2800" b="1" err="1">
                <a:latin typeface="Avenir Next LT Pro"/>
                <a:ea typeface="+mj-lt"/>
                <a:cs typeface="+mj-lt"/>
              </a:rPr>
              <a:t>Ipass</a:t>
            </a:r>
            <a:r>
              <a:rPr lang="en-US" sz="2800" dirty="0">
                <a:ea typeface="+mj-lt"/>
                <a:cs typeface="+mj-lt"/>
              </a:rPr>
              <a:t> </a:t>
            </a:r>
            <a:r>
              <a:rPr lang="en-US" sz="2800" dirty="0">
                <a:latin typeface="Avenir Next LT Pro"/>
                <a:ea typeface="+mj-lt"/>
                <a:cs typeface="+mj-lt"/>
              </a:rPr>
              <a:t>(Telangana State Industrial Project Approval and Self Certification System) </a:t>
            </a:r>
            <a:endParaRPr lang="en-US">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12. Can we identify any seasonal patterns or cyclicality in the investment trends for specific sectors? Do certain sectors experience higher investments during particular months?</a:t>
            </a:r>
          </a:p>
        </p:txBody>
      </p:sp>
      <p:sp>
        <p:nvSpPr>
          <p:cNvPr id="7" name="TextBox 6">
            <a:extLst>
              <a:ext uri="{FF2B5EF4-FFF2-40B4-BE49-F238E27FC236}">
                <a16:creationId xmlns:a16="http://schemas.microsoft.com/office/drawing/2014/main" id="{A391978D-EA46-C2B1-3AF6-00CE3F98589C}"/>
              </a:ext>
            </a:extLst>
          </p:cNvPr>
          <p:cNvSpPr txBox="1"/>
          <p:nvPr/>
        </p:nvSpPr>
        <p:spPr>
          <a:xfrm>
            <a:off x="1216742" y="195416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2019</a:t>
            </a:r>
            <a:endParaRPr lang="en-US" sz="1400" b="1" dirty="0">
              <a:latin typeface="Avenir Next LT Pro"/>
            </a:endParaRPr>
          </a:p>
        </p:txBody>
      </p:sp>
      <p:sp>
        <p:nvSpPr>
          <p:cNvPr id="8" name="TextBox 7">
            <a:extLst>
              <a:ext uri="{FF2B5EF4-FFF2-40B4-BE49-F238E27FC236}">
                <a16:creationId xmlns:a16="http://schemas.microsoft.com/office/drawing/2014/main" id="{7E57F57D-B824-87B9-B8A9-19A87414A540}"/>
              </a:ext>
            </a:extLst>
          </p:cNvPr>
          <p:cNvSpPr txBox="1"/>
          <p:nvPr/>
        </p:nvSpPr>
        <p:spPr>
          <a:xfrm>
            <a:off x="7349612" y="195416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2020</a:t>
            </a:r>
            <a:endParaRPr lang="en-US" sz="1400" b="1" dirty="0">
              <a:latin typeface="Avenir Next LT Pro"/>
            </a:endParaRPr>
          </a:p>
        </p:txBody>
      </p:sp>
      <p:sp>
        <p:nvSpPr>
          <p:cNvPr id="18" name="TextBox 17">
            <a:extLst>
              <a:ext uri="{FF2B5EF4-FFF2-40B4-BE49-F238E27FC236}">
                <a16:creationId xmlns:a16="http://schemas.microsoft.com/office/drawing/2014/main" id="{5582C9BC-5A6E-3F9B-E6BF-7B94E4481525}"/>
              </a:ext>
            </a:extLst>
          </p:cNvPr>
          <p:cNvSpPr txBox="1"/>
          <p:nvPr/>
        </p:nvSpPr>
        <p:spPr>
          <a:xfrm>
            <a:off x="1167580" y="439993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2021</a:t>
            </a:r>
            <a:endParaRPr lang="en-US" sz="1400" b="1" dirty="0">
              <a:latin typeface="Avenir Next LT Pro"/>
            </a:endParaRPr>
          </a:p>
        </p:txBody>
      </p:sp>
      <p:sp>
        <p:nvSpPr>
          <p:cNvPr id="19" name="TextBox 18">
            <a:extLst>
              <a:ext uri="{FF2B5EF4-FFF2-40B4-BE49-F238E27FC236}">
                <a16:creationId xmlns:a16="http://schemas.microsoft.com/office/drawing/2014/main" id="{12BD9281-38CD-B000-682F-E032C8FC32AA}"/>
              </a:ext>
            </a:extLst>
          </p:cNvPr>
          <p:cNvSpPr txBox="1"/>
          <p:nvPr/>
        </p:nvSpPr>
        <p:spPr>
          <a:xfrm>
            <a:off x="7398773" y="42524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ea typeface="Calibri"/>
                <a:cs typeface="Calibri"/>
              </a:rPr>
              <a:t>2022</a:t>
            </a:r>
            <a:endParaRPr lang="en-US" sz="1400" b="1" dirty="0">
              <a:latin typeface="Avenir Next LT Pro"/>
            </a:endParaRPr>
          </a:p>
        </p:txBody>
      </p:sp>
      <p:pic>
        <p:nvPicPr>
          <p:cNvPr id="6" name="Picture 5" descr="Food Processing">
            <a:extLst>
              <a:ext uri="{FF2B5EF4-FFF2-40B4-BE49-F238E27FC236}">
                <a16:creationId xmlns:a16="http://schemas.microsoft.com/office/drawing/2014/main" id="{5AC8A3E6-62D3-1A3A-747D-866E443F622C}"/>
              </a:ext>
            </a:extLst>
          </p:cNvPr>
          <p:cNvPicPr>
            <a:picLocks noChangeAspect="1"/>
          </p:cNvPicPr>
          <p:nvPr/>
        </p:nvPicPr>
        <p:blipFill>
          <a:blip r:embed="rId2"/>
          <a:stretch>
            <a:fillRect/>
          </a:stretch>
        </p:blipFill>
        <p:spPr>
          <a:xfrm>
            <a:off x="1163739" y="2364657"/>
            <a:ext cx="2895908" cy="1821427"/>
          </a:xfrm>
          <a:prstGeom prst="rect">
            <a:avLst/>
          </a:prstGeom>
        </p:spPr>
      </p:pic>
      <p:pic>
        <p:nvPicPr>
          <p:cNvPr id="11" name="Picture 10" descr="Food Processing">
            <a:extLst>
              <a:ext uri="{FF2B5EF4-FFF2-40B4-BE49-F238E27FC236}">
                <a16:creationId xmlns:a16="http://schemas.microsoft.com/office/drawing/2014/main" id="{598F2F8C-AFE0-D247-9956-3FB5A3795231}"/>
              </a:ext>
            </a:extLst>
          </p:cNvPr>
          <p:cNvPicPr>
            <a:picLocks noChangeAspect="1"/>
          </p:cNvPicPr>
          <p:nvPr/>
        </p:nvPicPr>
        <p:blipFill>
          <a:blip r:embed="rId3"/>
          <a:stretch>
            <a:fillRect/>
          </a:stretch>
        </p:blipFill>
        <p:spPr>
          <a:xfrm>
            <a:off x="6716199" y="2363889"/>
            <a:ext cx="2876858" cy="1773802"/>
          </a:xfrm>
          <a:prstGeom prst="rect">
            <a:avLst/>
          </a:prstGeom>
        </p:spPr>
      </p:pic>
      <p:pic>
        <p:nvPicPr>
          <p:cNvPr id="14" name="Picture 13" descr="Food Processing">
            <a:extLst>
              <a:ext uri="{FF2B5EF4-FFF2-40B4-BE49-F238E27FC236}">
                <a16:creationId xmlns:a16="http://schemas.microsoft.com/office/drawing/2014/main" id="{C509954A-2C6F-0DF0-E24D-7E57C93DF036}"/>
              </a:ext>
            </a:extLst>
          </p:cNvPr>
          <p:cNvPicPr>
            <a:picLocks noChangeAspect="1"/>
          </p:cNvPicPr>
          <p:nvPr/>
        </p:nvPicPr>
        <p:blipFill>
          <a:blip r:embed="rId4"/>
          <a:stretch>
            <a:fillRect/>
          </a:stretch>
        </p:blipFill>
        <p:spPr>
          <a:xfrm>
            <a:off x="1168962" y="4859594"/>
            <a:ext cx="2885462" cy="1624782"/>
          </a:xfrm>
          <a:prstGeom prst="rect">
            <a:avLst/>
          </a:prstGeom>
        </p:spPr>
      </p:pic>
      <p:pic>
        <p:nvPicPr>
          <p:cNvPr id="21" name="Picture 20" descr="Food Processing">
            <a:extLst>
              <a:ext uri="{FF2B5EF4-FFF2-40B4-BE49-F238E27FC236}">
                <a16:creationId xmlns:a16="http://schemas.microsoft.com/office/drawing/2014/main" id="{31BD2FF7-A72F-6A8B-A804-1B5A19904205}"/>
              </a:ext>
            </a:extLst>
          </p:cNvPr>
          <p:cNvPicPr>
            <a:picLocks noChangeAspect="1"/>
          </p:cNvPicPr>
          <p:nvPr/>
        </p:nvPicPr>
        <p:blipFill>
          <a:blip r:embed="rId5"/>
          <a:stretch>
            <a:fillRect/>
          </a:stretch>
        </p:blipFill>
        <p:spPr>
          <a:xfrm>
            <a:off x="6711897" y="4711340"/>
            <a:ext cx="3045236" cy="1773802"/>
          </a:xfrm>
          <a:prstGeom prst="rect">
            <a:avLst/>
          </a:prstGeom>
        </p:spPr>
      </p:pic>
    </p:spTree>
    <p:extLst>
      <p:ext uri="{BB962C8B-B14F-4D97-AF65-F5344CB8AC3E}">
        <p14:creationId xmlns:p14="http://schemas.microsoft.com/office/powerpoint/2010/main" val="345918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A37A-5F92-2244-D9AD-FBF920CBE805}"/>
              </a:ext>
            </a:extLst>
          </p:cNvPr>
          <p:cNvSpPr>
            <a:spLocks noGrp="1"/>
          </p:cNvSpPr>
          <p:nvPr>
            <p:ph type="title"/>
          </p:nvPr>
        </p:nvSpPr>
        <p:spPr>
          <a:xfrm>
            <a:off x="385161" y="155299"/>
            <a:ext cx="10869248" cy="1687513"/>
          </a:xfrm>
        </p:spPr>
        <p:txBody>
          <a:bodyPr/>
          <a:lstStyle/>
          <a:p>
            <a:r>
              <a:rPr lang="en-US" sz="4000" b="1" dirty="0">
                <a:latin typeface="Avenir Next LT Pro"/>
                <a:ea typeface="+mj-lt"/>
                <a:cs typeface="+mj-lt"/>
              </a:rPr>
              <a:t>SECONDARY QUESTIONS:</a:t>
            </a:r>
            <a:r>
              <a:rPr lang="en-US" dirty="0">
                <a:ea typeface="+mj-lt"/>
                <a:cs typeface="+mj-lt"/>
              </a:rPr>
              <a:t> </a:t>
            </a:r>
            <a:endParaRPr lang="en-US" dirty="0"/>
          </a:p>
        </p:txBody>
      </p:sp>
      <p:sp>
        <p:nvSpPr>
          <p:cNvPr id="3" name="Content Placeholder 2">
            <a:extLst>
              <a:ext uri="{FF2B5EF4-FFF2-40B4-BE49-F238E27FC236}">
                <a16:creationId xmlns:a16="http://schemas.microsoft.com/office/drawing/2014/main" id="{F1EF7A80-5CD7-F6A7-8564-0A4714783E62}"/>
              </a:ext>
            </a:extLst>
          </p:cNvPr>
          <p:cNvSpPr>
            <a:spLocks noGrp="1"/>
          </p:cNvSpPr>
          <p:nvPr>
            <p:ph idx="1"/>
          </p:nvPr>
        </p:nvSpPr>
        <p:spPr>
          <a:xfrm>
            <a:off x="484552" y="2576513"/>
            <a:ext cx="10869248" cy="3920710"/>
          </a:xfrm>
        </p:spPr>
        <p:txBody>
          <a:bodyPr vert="horz" lIns="91440" tIns="45720" rIns="91440" bIns="45720" rtlCol="0" anchor="t">
            <a:noAutofit/>
          </a:bodyPr>
          <a:lstStyle/>
          <a:p>
            <a:endParaRPr lang="en-US" sz="1600" dirty="0">
              <a:ea typeface="+mn-lt"/>
              <a:cs typeface="+mn-lt"/>
            </a:endParaRPr>
          </a:p>
          <a:p>
            <a:r>
              <a:rPr lang="en-US" sz="1800" dirty="0">
                <a:ea typeface="+mn-lt"/>
                <a:cs typeface="+mn-lt"/>
              </a:rPr>
              <a:t>1. What are the top 5 districts to buy commercial properties in Telangana? Justify your answer. </a:t>
            </a:r>
          </a:p>
          <a:p>
            <a:r>
              <a:rPr lang="en-US" sz="1800" dirty="0"/>
              <a:t>1.Hyderabad</a:t>
            </a:r>
          </a:p>
          <a:p>
            <a:r>
              <a:rPr lang="en-US" sz="1800" dirty="0"/>
              <a:t>2.Sangareddy</a:t>
            </a:r>
          </a:p>
          <a:p>
            <a:r>
              <a:rPr lang="en-US" sz="1800" dirty="0"/>
              <a:t>3.Rangareddy</a:t>
            </a:r>
          </a:p>
          <a:p>
            <a:r>
              <a:rPr lang="en-US" sz="1800" dirty="0"/>
              <a:t>4.Medchal-Malkajigiri</a:t>
            </a:r>
          </a:p>
          <a:p>
            <a:r>
              <a:rPr lang="en-US" sz="1800" dirty="0"/>
              <a:t>5.Warangal</a:t>
            </a:r>
          </a:p>
          <a:p>
            <a:r>
              <a:rPr lang="en-US" sz="1800" dirty="0"/>
              <a:t>Developing of two industrial corridors: Hyderabad-Warangal Industrial Corridor and Hyderabad – Nagpur Industrial Corridor.</a:t>
            </a:r>
          </a:p>
        </p:txBody>
      </p:sp>
    </p:spTree>
    <p:extLst>
      <p:ext uri="{BB962C8B-B14F-4D97-AF65-F5344CB8AC3E}">
        <p14:creationId xmlns:p14="http://schemas.microsoft.com/office/powerpoint/2010/main" val="377552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9598-4C43-87C7-76D4-1480B3A28C5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7C2070B3-3831-FED1-25D0-A87B1B99E1AF}"/>
              </a:ext>
            </a:extLst>
          </p:cNvPr>
          <p:cNvSpPr>
            <a:spLocks noGrp="1"/>
          </p:cNvSpPr>
          <p:nvPr>
            <p:ph idx="1"/>
          </p:nvPr>
        </p:nvSpPr>
        <p:spPr/>
        <p:txBody>
          <a:bodyPr vert="horz" lIns="91440" tIns="45720" rIns="91440" bIns="45720" rtlCol="0" anchor="t">
            <a:normAutofit/>
          </a:bodyPr>
          <a:lstStyle/>
          <a:p>
            <a:r>
              <a:rPr lang="en-US" dirty="0">
                <a:ea typeface="+mn-lt"/>
                <a:cs typeface="+mn-lt"/>
              </a:rPr>
              <a:t>• Explore Stamp Registration, Transportation and Ts-</a:t>
            </a:r>
            <a:r>
              <a:rPr lang="en-US" err="1">
                <a:ea typeface="+mn-lt"/>
                <a:cs typeface="+mn-lt"/>
              </a:rPr>
              <a:t>Ipass</a:t>
            </a:r>
            <a:r>
              <a:rPr lang="en-US" dirty="0">
                <a:ea typeface="+mn-lt"/>
                <a:cs typeface="+mn-lt"/>
              </a:rPr>
              <a:t> Datasets. Understand their attributes, categories and time period. </a:t>
            </a:r>
          </a:p>
          <a:p>
            <a:r>
              <a:rPr lang="en-US" dirty="0">
                <a:ea typeface="+mn-lt"/>
                <a:cs typeface="+mn-lt"/>
              </a:rPr>
              <a:t>• Analyze trends and patterns within each department. </a:t>
            </a:r>
          </a:p>
          <a:p>
            <a:r>
              <a:rPr lang="en-US" dirty="0">
                <a:ea typeface="+mn-lt"/>
                <a:cs typeface="+mn-lt"/>
              </a:rPr>
              <a:t>• Identify growth opportunities and areas needing attention. </a:t>
            </a:r>
            <a:endParaRPr lang="en-US">
              <a:ea typeface="+mn-lt"/>
              <a:cs typeface="+mn-lt"/>
            </a:endParaRPr>
          </a:p>
          <a:p>
            <a:r>
              <a:rPr lang="en-US" dirty="0">
                <a:ea typeface="+mn-lt"/>
                <a:cs typeface="+mn-lt"/>
              </a:rPr>
              <a:t>• Find correlation among these departments and report the overall growth of the state through insights and relevant visuals such as shape maps.</a:t>
            </a:r>
            <a:endParaRPr lang="en-US"/>
          </a:p>
        </p:txBody>
      </p:sp>
    </p:spTree>
    <p:extLst>
      <p:ext uri="{BB962C8B-B14F-4D97-AF65-F5344CB8AC3E}">
        <p14:creationId xmlns:p14="http://schemas.microsoft.com/office/powerpoint/2010/main" val="3314495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A37A-5F92-2244-D9AD-FBF920CBE805}"/>
              </a:ext>
            </a:extLst>
          </p:cNvPr>
          <p:cNvSpPr>
            <a:spLocks noGrp="1"/>
          </p:cNvSpPr>
          <p:nvPr>
            <p:ph type="title"/>
          </p:nvPr>
        </p:nvSpPr>
        <p:spPr>
          <a:xfrm>
            <a:off x="385161" y="155299"/>
            <a:ext cx="10869248" cy="1687513"/>
          </a:xfrm>
        </p:spPr>
        <p:txBody>
          <a:bodyPr/>
          <a:lstStyle/>
          <a:p>
            <a:r>
              <a:rPr lang="en-US" sz="2800" b="1" dirty="0">
                <a:latin typeface="Avenir Next LT Pro"/>
                <a:ea typeface="+mj-lt"/>
                <a:cs typeface="+mj-lt"/>
              </a:rPr>
              <a:t>SECONDARY QUESTIONS:</a:t>
            </a:r>
            <a:r>
              <a:rPr lang="en-US" dirty="0">
                <a:ea typeface="+mj-lt"/>
                <a:cs typeface="+mj-lt"/>
              </a:rPr>
              <a:t> </a:t>
            </a:r>
            <a:endParaRPr lang="en-US" dirty="0"/>
          </a:p>
        </p:txBody>
      </p:sp>
      <p:sp>
        <p:nvSpPr>
          <p:cNvPr id="3" name="Content Placeholder 2">
            <a:extLst>
              <a:ext uri="{FF2B5EF4-FFF2-40B4-BE49-F238E27FC236}">
                <a16:creationId xmlns:a16="http://schemas.microsoft.com/office/drawing/2014/main" id="{F1EF7A80-5CD7-F6A7-8564-0A4714783E62}"/>
              </a:ext>
            </a:extLst>
          </p:cNvPr>
          <p:cNvSpPr>
            <a:spLocks noGrp="1"/>
          </p:cNvSpPr>
          <p:nvPr>
            <p:ph idx="1"/>
          </p:nvPr>
        </p:nvSpPr>
        <p:spPr>
          <a:xfrm>
            <a:off x="484552" y="2576513"/>
            <a:ext cx="10869248" cy="3273954"/>
          </a:xfrm>
        </p:spPr>
        <p:txBody>
          <a:bodyPr vert="horz" lIns="91440" tIns="45720" rIns="91440" bIns="45720" rtlCol="0" anchor="t">
            <a:normAutofit/>
          </a:bodyPr>
          <a:lstStyle/>
          <a:p>
            <a:r>
              <a:rPr lang="en-US" sz="1600" dirty="0">
                <a:ea typeface="+mn-lt"/>
                <a:cs typeface="+mn-lt"/>
              </a:rPr>
              <a:t>2. What significant policies or initiatives were put into effect to enhance economic growth, investments, and employment in Telangana by the current government? Can we quantify the impact of these policies using available data? </a:t>
            </a:r>
            <a:endParaRPr lang="en-US" dirty="0">
              <a:ea typeface="+mn-lt"/>
              <a:cs typeface="+mn-lt"/>
            </a:endParaRPr>
          </a:p>
          <a:p>
            <a:r>
              <a:rPr lang="en-US" sz="1600"/>
              <a:t>Yes, various policies introduced by Telangana Government resulted in subtancial investements all over the state.</a:t>
            </a:r>
          </a:p>
          <a:p>
            <a:r>
              <a:rPr lang="en-US" sz="1600" dirty="0"/>
              <a:t>Especially TS-iPASS is the game changer which is investor friendly policy. Continuous efforts from the governement </a:t>
            </a:r>
            <a:r>
              <a:rPr lang="en-US" sz="1600"/>
              <a:t>to uplift the all sections of the society, introduced various policies providing numerous subsidies and incentives. </a:t>
            </a:r>
          </a:p>
          <a:p>
            <a:r>
              <a:rPr lang="en-US" sz="1600" dirty="0"/>
              <a:t>Though faced with covid challenges, Telangana was quick to overcome the revenue expenditure in 2020 and </a:t>
            </a:r>
            <a:r>
              <a:rPr lang="en-US" sz="1600"/>
              <a:t>succesfully generating surplus revenue from various sectors.</a:t>
            </a:r>
          </a:p>
          <a:p>
            <a:endParaRPr lang="en-US" sz="1600" dirty="0"/>
          </a:p>
        </p:txBody>
      </p:sp>
    </p:spTree>
    <p:extLst>
      <p:ext uri="{BB962C8B-B14F-4D97-AF65-F5344CB8AC3E}">
        <p14:creationId xmlns:p14="http://schemas.microsoft.com/office/powerpoint/2010/main" val="1382119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shape ,textbox ,Stamp 1 ,Stamp 2 ,Stamp 3 ,Transport 1 ,Transport 2 ,Transport 3 ,TS-iPASS 1 ,TS-iPASS 2.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Secondary Insights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365A-6129-ACEE-C4C5-2BF59C0BDA0F}"/>
              </a:ext>
            </a:extLst>
          </p:cNvPr>
          <p:cNvSpPr>
            <a:spLocks noGrp="1"/>
          </p:cNvSpPr>
          <p:nvPr>
            <p:ph type="title"/>
          </p:nvPr>
        </p:nvSpPr>
        <p:spPr/>
        <p:txBody>
          <a:bodyPr>
            <a:normAutofit/>
          </a:bodyPr>
          <a:lstStyle/>
          <a:p>
            <a:r>
              <a:rPr lang="en-US" sz="2800" b="1" dirty="0">
                <a:latin typeface="Avenir Next LT Pro"/>
              </a:rPr>
              <a:t>SECONDARY QUESTIONS</a:t>
            </a:r>
          </a:p>
        </p:txBody>
      </p:sp>
      <p:sp>
        <p:nvSpPr>
          <p:cNvPr id="3" name="Content Placeholder 2">
            <a:extLst>
              <a:ext uri="{FF2B5EF4-FFF2-40B4-BE49-F238E27FC236}">
                <a16:creationId xmlns:a16="http://schemas.microsoft.com/office/drawing/2014/main" id="{F8AE3C02-A5AC-D0CC-52F1-21C40440C6F0}"/>
              </a:ext>
            </a:extLst>
          </p:cNvPr>
          <p:cNvSpPr>
            <a:spLocks noGrp="1"/>
          </p:cNvSpPr>
          <p:nvPr>
            <p:ph idx="1"/>
          </p:nvPr>
        </p:nvSpPr>
        <p:spPr/>
        <p:txBody>
          <a:bodyPr vert="horz" lIns="91440" tIns="45720" rIns="91440" bIns="45720" rtlCol="0" anchor="t">
            <a:normAutofit/>
          </a:bodyPr>
          <a:lstStyle/>
          <a:p>
            <a:r>
              <a:rPr lang="en-US" dirty="0"/>
              <a:t>3</a:t>
            </a:r>
            <a:r>
              <a:rPr lang="en-US" dirty="0">
                <a:ea typeface="+mn-lt"/>
                <a:cs typeface="+mn-lt"/>
              </a:rPr>
              <a:t>. Provide top 5 Insights &amp; 5 recommendations to Telangana government for sustained growth in the next 5 years based on your analysis.</a:t>
            </a:r>
          </a:p>
        </p:txBody>
      </p:sp>
    </p:spTree>
    <p:extLst>
      <p:ext uri="{BB962C8B-B14F-4D97-AF65-F5344CB8AC3E}">
        <p14:creationId xmlns:p14="http://schemas.microsoft.com/office/powerpoint/2010/main" val="3611610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Secondary Insights 2</a:t>
            </a:r>
          </a:p>
        </p:txBody>
      </p:sp>
      <p:pic>
        <p:nvPicPr>
          <p:cNvPr id="6" name="Picture 5" descr="Sector performance by investments">
            <a:extLst>
              <a:ext uri="{FF2B5EF4-FFF2-40B4-BE49-F238E27FC236}">
                <a16:creationId xmlns:a16="http://schemas.microsoft.com/office/drawing/2014/main" id="{806ED3BD-272C-1BCA-B163-698C893300D5}"/>
              </a:ext>
            </a:extLst>
          </p:cNvPr>
          <p:cNvPicPr>
            <a:picLocks noChangeAspect="1"/>
          </p:cNvPicPr>
          <p:nvPr/>
        </p:nvPicPr>
        <p:blipFill>
          <a:blip r:embed="rId3"/>
          <a:stretch>
            <a:fillRect/>
          </a:stretch>
        </p:blipFill>
        <p:spPr>
          <a:xfrm>
            <a:off x="552380" y="533814"/>
            <a:ext cx="6029325" cy="5657850"/>
          </a:xfrm>
          <a:prstGeom prst="rect">
            <a:avLst/>
          </a:prstGeom>
        </p:spPr>
      </p:pic>
      <p:pic>
        <p:nvPicPr>
          <p:cNvPr id="9" name="Picture 8" descr="Total investments by sector and fiscal_year">
            <a:extLst>
              <a:ext uri="{FF2B5EF4-FFF2-40B4-BE49-F238E27FC236}">
                <a16:creationId xmlns:a16="http://schemas.microsoft.com/office/drawing/2014/main" id="{7553210C-A05B-FE89-1791-FA155358D8D2}"/>
              </a:ext>
            </a:extLst>
          </p:cNvPr>
          <p:cNvPicPr>
            <a:picLocks noChangeAspect="1"/>
          </p:cNvPicPr>
          <p:nvPr/>
        </p:nvPicPr>
        <p:blipFill>
          <a:blip r:embed="rId4"/>
          <a:stretch>
            <a:fillRect/>
          </a:stretch>
        </p:blipFill>
        <p:spPr>
          <a:xfrm>
            <a:off x="6519862" y="533815"/>
            <a:ext cx="5469145" cy="5657850"/>
          </a:xfrm>
          <a:prstGeom prst="rect">
            <a:avLst/>
          </a:prstGeom>
        </p:spPr>
      </p:pic>
    </p:spTree>
    <p:extLst>
      <p:ext uri="{BB962C8B-B14F-4D97-AF65-F5344CB8AC3E}">
        <p14:creationId xmlns:p14="http://schemas.microsoft.com/office/powerpoint/2010/main" val="56525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218DA6-CC53-74B2-8293-A484341F6756}"/>
              </a:ext>
            </a:extLst>
          </p:cNvPr>
          <p:cNvSpPr txBox="1"/>
          <p:nvPr/>
        </p:nvSpPr>
        <p:spPr>
          <a:xfrm>
            <a:off x="1750390" y="585304"/>
            <a:ext cx="892313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Avenir Next LT Pro"/>
                <a:ea typeface="Calibri"/>
                <a:cs typeface="Calibri"/>
              </a:rPr>
              <a:t>There is a decline of investments in the Real estate sector in FY 2022 compared to 2021.</a:t>
            </a:r>
            <a:endParaRPr lang="en-US"/>
          </a:p>
          <a:p>
            <a:pPr marL="285750" indent="-285750">
              <a:buFont typeface="Arial"/>
              <a:buChar char="•"/>
            </a:pPr>
            <a:r>
              <a:rPr lang="en-US" dirty="0">
                <a:latin typeface="Avenir Next LT Pro"/>
                <a:ea typeface="Calibri"/>
                <a:cs typeface="Calibri"/>
              </a:rPr>
              <a:t>Decline of investments in the Pharmaceutical sector in FY 2022 compared to 2021.</a:t>
            </a:r>
          </a:p>
          <a:p>
            <a:pPr marL="285750" indent="-285750">
              <a:buFont typeface="Arial"/>
              <a:buChar char="•"/>
            </a:pPr>
            <a:r>
              <a:rPr lang="en-US" dirty="0">
                <a:latin typeface="Avenir Next LT Pro"/>
                <a:ea typeface="Calibri"/>
                <a:cs typeface="Calibri"/>
              </a:rPr>
              <a:t>Decline of investments in the investments of Fertilizers Organic and Inorganic Pesticides, Insecticides and Other related sector in FY 2022 compared to 2021.</a:t>
            </a:r>
          </a:p>
          <a:p>
            <a:pPr marL="285750" indent="-285750">
              <a:buFont typeface="Arial"/>
              <a:buChar char="•"/>
            </a:pPr>
            <a:r>
              <a:rPr lang="en-US" dirty="0">
                <a:latin typeface="Avenir Next LT Pro"/>
                <a:ea typeface="Calibri"/>
                <a:cs typeface="Calibri"/>
              </a:rPr>
              <a:t>Decline in the investments in the Textile sector in FY 2022 compared to 2021.</a:t>
            </a:r>
          </a:p>
          <a:p>
            <a:pPr marL="285750" indent="-285750">
              <a:buFont typeface="Arial"/>
              <a:buChar char="•"/>
            </a:pPr>
            <a:r>
              <a:rPr lang="en-US" dirty="0">
                <a:latin typeface="Avenir Next LT Pro"/>
                <a:ea typeface="Calibri"/>
                <a:cs typeface="Calibri"/>
              </a:rPr>
              <a:t>Decline in the investments in the Solar and  other Renewable Energy sector in FY 2022 compared to 2021.</a:t>
            </a:r>
          </a:p>
          <a:p>
            <a:endParaRPr lang="en-US" dirty="0">
              <a:ea typeface="Calibri"/>
              <a:cs typeface="Calibri"/>
            </a:endParaRPr>
          </a:p>
        </p:txBody>
      </p:sp>
      <p:sp>
        <p:nvSpPr>
          <p:cNvPr id="6" name="TextBox 5">
            <a:extLst>
              <a:ext uri="{FF2B5EF4-FFF2-40B4-BE49-F238E27FC236}">
                <a16:creationId xmlns:a16="http://schemas.microsoft.com/office/drawing/2014/main" id="{3C123464-879F-2AE3-B5B9-475410178B7B}"/>
              </a:ext>
            </a:extLst>
          </p:cNvPr>
          <p:cNvSpPr txBox="1"/>
          <p:nvPr/>
        </p:nvSpPr>
        <p:spPr>
          <a:xfrm>
            <a:off x="1805608" y="1822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latin typeface="Avenir Next LT Pro"/>
                <a:ea typeface="Calibri"/>
                <a:cs typeface="Calibri"/>
              </a:rPr>
              <a:t>Insights:</a:t>
            </a:r>
            <a:endParaRPr lang="en-US" sz="2000" b="1" dirty="0">
              <a:latin typeface="Avenir Next LT Pro"/>
            </a:endParaRPr>
          </a:p>
        </p:txBody>
      </p:sp>
      <p:sp>
        <p:nvSpPr>
          <p:cNvPr id="7" name="TextBox 6">
            <a:extLst>
              <a:ext uri="{FF2B5EF4-FFF2-40B4-BE49-F238E27FC236}">
                <a16:creationId xmlns:a16="http://schemas.microsoft.com/office/drawing/2014/main" id="{B507CD8A-2DD1-8DF0-13B8-4DDB389C13D8}"/>
              </a:ext>
            </a:extLst>
          </p:cNvPr>
          <p:cNvSpPr txBox="1"/>
          <p:nvPr/>
        </p:nvSpPr>
        <p:spPr>
          <a:xfrm>
            <a:off x="1954695" y="323573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latin typeface="Avenir Next LT Pro"/>
                <a:ea typeface="Calibri"/>
                <a:cs typeface="Calibri"/>
              </a:rPr>
              <a:t>Recommendations:</a:t>
            </a:r>
            <a:endParaRPr lang="en-US" sz="2000" b="1" dirty="0">
              <a:latin typeface="Avenir Next LT Pro"/>
            </a:endParaRPr>
          </a:p>
        </p:txBody>
      </p:sp>
      <p:sp>
        <p:nvSpPr>
          <p:cNvPr id="8" name="TextBox 7">
            <a:extLst>
              <a:ext uri="{FF2B5EF4-FFF2-40B4-BE49-F238E27FC236}">
                <a16:creationId xmlns:a16="http://schemas.microsoft.com/office/drawing/2014/main" id="{10D1BFA9-994D-16C3-4714-C17850B32EBB}"/>
              </a:ext>
            </a:extLst>
          </p:cNvPr>
          <p:cNvSpPr txBox="1"/>
          <p:nvPr/>
        </p:nvSpPr>
        <p:spPr>
          <a:xfrm>
            <a:off x="1811129" y="3589129"/>
            <a:ext cx="906117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Avenir Next LT Pro"/>
                <a:ea typeface="+mn-lt"/>
                <a:cs typeface="+mn-lt"/>
              </a:rPr>
              <a:t>To speed up the projects for which foundation has laid. Industrial corridors, Industrial parks, thermal plant, etc.</a:t>
            </a:r>
            <a:endParaRPr lang="en-US"/>
          </a:p>
          <a:p>
            <a:pPr marL="285750" indent="-285750">
              <a:buFont typeface="Arial"/>
              <a:buChar char="•"/>
            </a:pPr>
            <a:r>
              <a:rPr lang="en-US" dirty="0">
                <a:latin typeface="Avenir Next LT Pro"/>
                <a:ea typeface="Calibri"/>
                <a:cs typeface="Calibri"/>
              </a:rPr>
              <a:t>Making sure that various policies for different sectors are available to right beneficiaries.</a:t>
            </a:r>
          </a:p>
          <a:p>
            <a:pPr marL="285750" indent="-285750">
              <a:buFont typeface="Arial"/>
              <a:buChar char="•"/>
            </a:pPr>
            <a:r>
              <a:rPr lang="en-US" dirty="0">
                <a:latin typeface="Avenir Next LT Pro"/>
                <a:ea typeface="Calibri"/>
                <a:cs typeface="Calibri"/>
              </a:rPr>
              <a:t>Addressing supply chain issues in Textile industry. Speeding the process of apparel parks set up in </a:t>
            </a:r>
            <a:r>
              <a:rPr lang="en-US" err="1">
                <a:latin typeface="Avenir Next LT Pro"/>
                <a:ea typeface="Calibri"/>
                <a:cs typeface="Calibri"/>
              </a:rPr>
              <a:t>Siricilla</a:t>
            </a:r>
            <a:r>
              <a:rPr lang="en-US" dirty="0">
                <a:latin typeface="Avenir Next LT Pro"/>
                <a:ea typeface="Calibri"/>
                <a:cs typeface="Calibri"/>
              </a:rPr>
              <a:t> , Kakatiya and Warangal.</a:t>
            </a:r>
          </a:p>
          <a:p>
            <a:pPr marL="285750" indent="-285750">
              <a:buFont typeface="Arial"/>
              <a:buChar char="•"/>
            </a:pPr>
            <a:r>
              <a:rPr lang="en-US" dirty="0">
                <a:latin typeface="Avenir Next LT Pro"/>
                <a:ea typeface="Calibri"/>
                <a:cs typeface="Calibri"/>
              </a:rPr>
              <a:t>Addressing the issues faced by MSMEs in Pharma Industry. Promote the small and medium scale Pharma companies which are struggling to survive.</a:t>
            </a:r>
          </a:p>
          <a:p>
            <a:pPr marL="285750" indent="-285750">
              <a:buFont typeface="Arial"/>
              <a:buChar char="•"/>
            </a:pPr>
            <a:r>
              <a:rPr lang="en-US" dirty="0">
                <a:latin typeface="Avenir Next LT Pro"/>
                <a:ea typeface="Calibri"/>
                <a:cs typeface="Calibri"/>
              </a:rPr>
              <a:t>High Inflation, Global supply chain issues, High interest rates  can be attributed to reduction in investments in real estate and other sectors overall.</a:t>
            </a:r>
          </a:p>
          <a:p>
            <a:endParaRPr lang="en-US" dirty="0">
              <a:ea typeface="Calibri"/>
              <a:cs typeface="Calibri"/>
            </a:endParaRPr>
          </a:p>
        </p:txBody>
      </p:sp>
    </p:spTree>
    <p:extLst>
      <p:ext uri="{BB962C8B-B14F-4D97-AF65-F5344CB8AC3E}">
        <p14:creationId xmlns:p14="http://schemas.microsoft.com/office/powerpoint/2010/main" val="90786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31AE-6BDC-3660-3D46-793017C37F58}"/>
              </a:ext>
            </a:extLst>
          </p:cNvPr>
          <p:cNvSpPr>
            <a:spLocks noGrp="1"/>
          </p:cNvSpPr>
          <p:nvPr>
            <p:ph type="title"/>
          </p:nvPr>
        </p:nvSpPr>
        <p:spPr/>
        <p:txBody>
          <a:bodyPr>
            <a:normAutofit/>
          </a:bodyPr>
          <a:lstStyle/>
          <a:p>
            <a:r>
              <a:rPr lang="en-US" sz="4800" b="1" dirty="0">
                <a:latin typeface="Avenir Next LT Pro"/>
                <a:ea typeface="+mj-lt"/>
                <a:cs typeface="+mj-lt"/>
              </a:rPr>
              <a:t>Resources Provided</a:t>
            </a:r>
            <a:endParaRPr lang="en-US" sz="4800" dirty="0">
              <a:latin typeface="Avenir Next LT Pro"/>
            </a:endParaRPr>
          </a:p>
        </p:txBody>
      </p:sp>
      <p:sp>
        <p:nvSpPr>
          <p:cNvPr id="3" name="Content Placeholder 2">
            <a:extLst>
              <a:ext uri="{FF2B5EF4-FFF2-40B4-BE49-F238E27FC236}">
                <a16:creationId xmlns:a16="http://schemas.microsoft.com/office/drawing/2014/main" id="{5926DFC9-EF75-7D1F-8E24-07C2EB00F099}"/>
              </a:ext>
            </a:extLst>
          </p:cNvPr>
          <p:cNvSpPr>
            <a:spLocks noGrp="1"/>
          </p:cNvSpPr>
          <p:nvPr>
            <p:ph idx="1"/>
          </p:nvPr>
        </p:nvSpPr>
        <p:spPr/>
        <p:txBody>
          <a:bodyPr vert="horz" lIns="91440" tIns="45720" rIns="91440" bIns="45720" rtlCol="0" anchor="t">
            <a:normAutofit/>
          </a:bodyPr>
          <a:lstStyle/>
          <a:p>
            <a:pPr marL="342900" indent="-342900">
              <a:buChar char="•"/>
            </a:pPr>
            <a:endParaRPr lang="en-US" dirty="0"/>
          </a:p>
          <a:p>
            <a:pPr marL="342900" indent="-342900">
              <a:buChar char="•"/>
            </a:pPr>
            <a:endParaRPr lang="en-US" dirty="0"/>
          </a:p>
        </p:txBody>
      </p:sp>
      <p:graphicFrame>
        <p:nvGraphicFramePr>
          <p:cNvPr id="66" name="Content Placeholder 6">
            <a:extLst>
              <a:ext uri="{FF2B5EF4-FFF2-40B4-BE49-F238E27FC236}">
                <a16:creationId xmlns:a16="http://schemas.microsoft.com/office/drawing/2014/main" id="{24403FF1-B8F0-553F-EE8D-5CBEA45D1B6C}"/>
              </a:ext>
            </a:extLst>
          </p:cNvPr>
          <p:cNvGraphicFramePr>
            <a:graphicFrameLocks/>
          </p:cNvGraphicFramePr>
          <p:nvPr>
            <p:extLst>
              <p:ext uri="{D42A27DB-BD31-4B8C-83A1-F6EECF244321}">
                <p14:modId xmlns:p14="http://schemas.microsoft.com/office/powerpoint/2010/main" val="2337331309"/>
              </p:ext>
            </p:extLst>
          </p:nvPr>
        </p:nvGraphicFramePr>
        <p:xfrm>
          <a:off x="113085" y="2531961"/>
          <a:ext cx="6364224" cy="4243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579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C3778-C017-325B-A6D6-87FB5A4340E2}"/>
              </a:ext>
            </a:extLst>
          </p:cNvPr>
          <p:cNvSpPr>
            <a:spLocks noGrp="1"/>
          </p:cNvSpPr>
          <p:nvPr>
            <p:ph type="title"/>
          </p:nvPr>
        </p:nvSpPr>
        <p:spPr>
          <a:xfrm>
            <a:off x="484552" y="365125"/>
            <a:ext cx="5022630" cy="1623857"/>
          </a:xfrm>
        </p:spPr>
        <p:txBody>
          <a:bodyPr>
            <a:normAutofit/>
          </a:bodyPr>
          <a:lstStyle/>
          <a:p>
            <a:r>
              <a:rPr lang="en-US" sz="4800" b="1" dirty="0">
                <a:latin typeface="Avenir Next LT Pro"/>
              </a:rPr>
              <a:t>Introduction</a:t>
            </a:r>
          </a:p>
        </p:txBody>
      </p:sp>
      <p:sp>
        <p:nvSpPr>
          <p:cNvPr id="3" name="Content Placeholder 2">
            <a:extLst>
              <a:ext uri="{FF2B5EF4-FFF2-40B4-BE49-F238E27FC236}">
                <a16:creationId xmlns:a16="http://schemas.microsoft.com/office/drawing/2014/main" id="{1A762F3B-F7B9-DD42-1354-14C09453E1D4}"/>
              </a:ext>
            </a:extLst>
          </p:cNvPr>
          <p:cNvSpPr>
            <a:spLocks noGrp="1"/>
          </p:cNvSpPr>
          <p:nvPr>
            <p:ph idx="1"/>
          </p:nvPr>
        </p:nvSpPr>
        <p:spPr>
          <a:xfrm>
            <a:off x="484552" y="2359188"/>
            <a:ext cx="5022630" cy="4237426"/>
          </a:xfrm>
        </p:spPr>
        <p:txBody>
          <a:bodyPr vert="horz" lIns="91440" tIns="45720" rIns="91440" bIns="45720" rtlCol="0" anchor="t">
            <a:noAutofit/>
          </a:bodyPr>
          <a:lstStyle/>
          <a:p>
            <a:pPr>
              <a:lnSpc>
                <a:spcPct val="110000"/>
              </a:lnSpc>
            </a:pPr>
            <a:r>
              <a:rPr lang="en-US" dirty="0">
                <a:solidFill>
                  <a:schemeClr val="bg1"/>
                </a:solidFill>
                <a:latin typeface="Avenir Next LT Pro"/>
                <a:ea typeface="+mn-lt"/>
                <a:cs typeface="+mn-lt"/>
              </a:rPr>
              <a:t>Telangana is the  29th and the youngest state in the Union of India, formed on 2nd June 2014. With Hyderabad as its capital, Telangana is one of the fastest-growing states in India and has emerged as a major economic and technological hub.</a:t>
            </a:r>
          </a:p>
          <a:p>
            <a:pPr>
              <a:lnSpc>
                <a:spcPct val="110000"/>
              </a:lnSpc>
            </a:pPr>
            <a:r>
              <a:rPr lang="en-US" dirty="0">
                <a:solidFill>
                  <a:schemeClr val="bg1"/>
                </a:solidFill>
                <a:latin typeface="Avenir Next LT Pro"/>
                <a:ea typeface="+mn-lt"/>
                <a:cs typeface="+mn-lt"/>
              </a:rPr>
              <a:t>The state re-organized 10 districts into 33 districts, 459 mandals into 612 mandals, and 8,368 Gram Panchayats into 12,769 Gram Panchayats.</a:t>
            </a:r>
          </a:p>
          <a:p>
            <a:pPr>
              <a:lnSpc>
                <a:spcPct val="110000"/>
              </a:lnSpc>
            </a:pPr>
            <a:endParaRPr lang="en-US" sz="1700">
              <a:solidFill>
                <a:schemeClr val="bg1"/>
              </a:solidFill>
              <a:latin typeface="Verdana Pro"/>
            </a:endParaRPr>
          </a:p>
        </p:txBody>
      </p:sp>
      <p:pic>
        <p:nvPicPr>
          <p:cNvPr id="4" name="Picture 3">
            <a:extLst>
              <a:ext uri="{FF2B5EF4-FFF2-40B4-BE49-F238E27FC236}">
                <a16:creationId xmlns:a16="http://schemas.microsoft.com/office/drawing/2014/main" id="{EACF5769-FCD6-8A91-BED7-573E19E1B3A8}"/>
              </a:ext>
            </a:extLst>
          </p:cNvPr>
          <p:cNvPicPr>
            <a:picLocks noChangeAspect="1"/>
          </p:cNvPicPr>
          <p:nvPr/>
        </p:nvPicPr>
        <p:blipFill>
          <a:blip r:embed="rId2"/>
          <a:stretch>
            <a:fillRect/>
          </a:stretch>
        </p:blipFill>
        <p:spPr>
          <a:xfrm>
            <a:off x="6580550" y="812415"/>
            <a:ext cx="5126898" cy="5126898"/>
          </a:xfrm>
          <a:prstGeom prst="rect">
            <a:avLst/>
          </a:prstGeom>
        </p:spPr>
      </p:pic>
    </p:spTree>
    <p:extLst>
      <p:ext uri="{BB962C8B-B14F-4D97-AF65-F5344CB8AC3E}">
        <p14:creationId xmlns:p14="http://schemas.microsoft.com/office/powerpoint/2010/main" val="398803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C7D3-AF75-E68E-2A90-5ED53C97B6F9}"/>
              </a:ext>
            </a:extLst>
          </p:cNvPr>
          <p:cNvSpPr>
            <a:spLocks noGrp="1"/>
          </p:cNvSpPr>
          <p:nvPr>
            <p:ph type="title"/>
          </p:nvPr>
        </p:nvSpPr>
        <p:spPr>
          <a:xfrm>
            <a:off x="639417" y="232603"/>
            <a:ext cx="10515600" cy="618782"/>
          </a:xfrm>
        </p:spPr>
        <p:txBody>
          <a:bodyPr>
            <a:normAutofit/>
          </a:bodyPr>
          <a:lstStyle/>
          <a:p>
            <a:r>
              <a:rPr lang="en-US" sz="2800" b="1" dirty="0">
                <a:latin typeface="Avenir Next LT Pro"/>
                <a:ea typeface="Calibri Light"/>
                <a:cs typeface="Calibri Light"/>
              </a:rPr>
              <a:t>STAMP REGISTRATION:</a:t>
            </a:r>
            <a:endParaRPr lang="en-US" sz="2800" dirty="0">
              <a:latin typeface="Avenir Next LT Pro"/>
            </a:endParaRPr>
          </a:p>
        </p:txBody>
      </p:sp>
      <p:sp>
        <p:nvSpPr>
          <p:cNvPr id="3" name="TextBox 2">
            <a:extLst>
              <a:ext uri="{FF2B5EF4-FFF2-40B4-BE49-F238E27FC236}">
                <a16:creationId xmlns:a16="http://schemas.microsoft.com/office/drawing/2014/main" id="{BCD726A4-91D9-7640-E3AA-8A3DBAED76F9}"/>
              </a:ext>
            </a:extLst>
          </p:cNvPr>
          <p:cNvSpPr txBox="1"/>
          <p:nvPr/>
        </p:nvSpPr>
        <p:spPr>
          <a:xfrm>
            <a:off x="712304" y="977347"/>
            <a:ext cx="1091537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1. How does the revenue generated from document registration vary across districts in Telangana? List down the top 5 districts that showed the highest document registration revenue growth between FY 2019 and 2022. </a:t>
            </a:r>
          </a:p>
          <a:p>
            <a:endParaRPr lang="en-US" sz="1600" dirty="0">
              <a:ea typeface="Calibri"/>
              <a:cs typeface="Calibri"/>
            </a:endParaRPr>
          </a:p>
          <a:p>
            <a:endParaRPr lang="en-US" sz="1600" dirty="0">
              <a:ea typeface="Calibri"/>
              <a:cs typeface="Calibri"/>
            </a:endParaRPr>
          </a:p>
          <a:p>
            <a:endParaRPr lang="en-US" sz="1600" dirty="0">
              <a:ea typeface="Calibri"/>
              <a:cs typeface="Calibri"/>
            </a:endParaRPr>
          </a:p>
        </p:txBody>
      </p:sp>
      <p:pic>
        <p:nvPicPr>
          <p:cNvPr id="9" name="Picture 8">
            <a:extLst>
              <a:ext uri="{FF2B5EF4-FFF2-40B4-BE49-F238E27FC236}">
                <a16:creationId xmlns:a16="http://schemas.microsoft.com/office/drawing/2014/main" id="{20BB57D3-769E-108B-9D5E-F66A5A671B4D}"/>
              </a:ext>
            </a:extLst>
          </p:cNvPr>
          <p:cNvPicPr>
            <a:picLocks noChangeAspect="1"/>
          </p:cNvPicPr>
          <p:nvPr/>
        </p:nvPicPr>
        <p:blipFill>
          <a:blip r:embed="rId2"/>
          <a:stretch>
            <a:fillRect/>
          </a:stretch>
        </p:blipFill>
        <p:spPr>
          <a:xfrm>
            <a:off x="631723" y="2449999"/>
            <a:ext cx="6061587" cy="4016364"/>
          </a:xfrm>
          <a:prstGeom prst="rect">
            <a:avLst/>
          </a:prstGeom>
        </p:spPr>
      </p:pic>
      <p:pic>
        <p:nvPicPr>
          <p:cNvPr id="10" name="Picture 9">
            <a:extLst>
              <a:ext uri="{FF2B5EF4-FFF2-40B4-BE49-F238E27FC236}">
                <a16:creationId xmlns:a16="http://schemas.microsoft.com/office/drawing/2014/main" id="{EFB8D67D-1615-FD9A-3577-15DEBE6469D1}"/>
              </a:ext>
            </a:extLst>
          </p:cNvPr>
          <p:cNvPicPr>
            <a:picLocks noChangeAspect="1"/>
          </p:cNvPicPr>
          <p:nvPr/>
        </p:nvPicPr>
        <p:blipFill>
          <a:blip r:embed="rId3"/>
          <a:stretch>
            <a:fillRect/>
          </a:stretch>
        </p:blipFill>
        <p:spPr>
          <a:xfrm>
            <a:off x="6260691" y="2298049"/>
            <a:ext cx="5692876" cy="4176876"/>
          </a:xfrm>
          <a:prstGeom prst="rect">
            <a:avLst/>
          </a:prstGeom>
        </p:spPr>
      </p:pic>
    </p:spTree>
    <p:extLst>
      <p:ext uri="{BB962C8B-B14F-4D97-AF65-F5344CB8AC3E}">
        <p14:creationId xmlns:p14="http://schemas.microsoft.com/office/powerpoint/2010/main" val="3412221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a:bodyPr>
          <a:lstStyle/>
          <a:p>
            <a:r>
              <a:rPr lang="en-US" sz="2800" b="1" dirty="0">
                <a:latin typeface="Avenir Next LT Pro"/>
                <a:ea typeface="+mj-lt"/>
                <a:cs typeface="+mj-lt"/>
              </a:rPr>
              <a:t>STAMP REGISTRATION:</a:t>
            </a:r>
            <a:endParaRPr lang="en-US" sz="2800" dirty="0">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2. How does the revenue generated from document registration compare to the revenue generated from  e-stamp challans across districts? List down the top 5 districts where e-stamps revenue contributes  significantly more to the revenue than the documents in FY 2022?</a:t>
            </a:r>
            <a:endParaRPr lang="en-US" dirty="0">
              <a:latin typeface="Avenir Next LT Pro"/>
              <a:ea typeface="Calibri"/>
              <a:cs typeface="Calibri"/>
            </a:endParaRPr>
          </a:p>
        </p:txBody>
      </p:sp>
      <p:pic>
        <p:nvPicPr>
          <p:cNvPr id="6" name="Picture 5" descr="Documents Revenue and Estamps Revenue Pattern">
            <a:extLst>
              <a:ext uri="{FF2B5EF4-FFF2-40B4-BE49-F238E27FC236}">
                <a16:creationId xmlns:a16="http://schemas.microsoft.com/office/drawing/2014/main" id="{2271D13C-83A1-EA2E-399A-2AD61D3BD766}"/>
              </a:ext>
            </a:extLst>
          </p:cNvPr>
          <p:cNvPicPr>
            <a:picLocks noChangeAspect="1"/>
          </p:cNvPicPr>
          <p:nvPr/>
        </p:nvPicPr>
        <p:blipFill>
          <a:blip r:embed="rId2"/>
          <a:stretch>
            <a:fillRect/>
          </a:stretch>
        </p:blipFill>
        <p:spPr>
          <a:xfrm>
            <a:off x="736522" y="2763399"/>
            <a:ext cx="5655699" cy="3519948"/>
          </a:xfrm>
          <a:prstGeom prst="rect">
            <a:avLst/>
          </a:prstGeom>
        </p:spPr>
      </p:pic>
      <p:pic>
        <p:nvPicPr>
          <p:cNvPr id="9" name="Picture 8" descr="Top 5 districts by estamps Rev more than Doc Rev">
            <a:extLst>
              <a:ext uri="{FF2B5EF4-FFF2-40B4-BE49-F238E27FC236}">
                <a16:creationId xmlns:a16="http://schemas.microsoft.com/office/drawing/2014/main" id="{1462777D-3D65-8133-D66D-4E4BDBEFF04B}"/>
              </a:ext>
            </a:extLst>
          </p:cNvPr>
          <p:cNvPicPr>
            <a:picLocks noChangeAspect="1"/>
          </p:cNvPicPr>
          <p:nvPr/>
        </p:nvPicPr>
        <p:blipFill>
          <a:blip r:embed="rId3"/>
          <a:stretch>
            <a:fillRect/>
          </a:stretch>
        </p:blipFill>
        <p:spPr>
          <a:xfrm>
            <a:off x="6828602" y="2658649"/>
            <a:ext cx="5102635" cy="3508579"/>
          </a:xfrm>
          <a:prstGeom prst="rect">
            <a:avLst/>
          </a:prstGeom>
        </p:spPr>
      </p:pic>
    </p:spTree>
    <p:extLst>
      <p:ext uri="{BB962C8B-B14F-4D97-AF65-F5344CB8AC3E}">
        <p14:creationId xmlns:p14="http://schemas.microsoft.com/office/powerpoint/2010/main" val="377740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a:bodyPr>
          <a:lstStyle/>
          <a:p>
            <a:r>
              <a:rPr lang="en-US" sz="2800" b="1" dirty="0">
                <a:latin typeface="Avenir Next LT Pro"/>
                <a:ea typeface="+mj-lt"/>
                <a:cs typeface="+mj-lt"/>
              </a:rPr>
              <a:t>STAMP REGISTRATION:</a:t>
            </a:r>
            <a:endParaRPr lang="en-US" sz="2800" dirty="0">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3. Is there any alteration of e-Stamp challan count and document registration count pattern since the implementation of e-Stamp challan? If so, what suggestions would you propose to the government? </a:t>
            </a:r>
            <a:endParaRPr lang="en-US" dirty="0">
              <a:latin typeface="Avenir Next LT Pro"/>
            </a:endParaRPr>
          </a:p>
        </p:txBody>
      </p:sp>
      <p:pic>
        <p:nvPicPr>
          <p:cNvPr id="7" name="Picture 6" descr="Documents Count and eStamps Count by Fiscal_year">
            <a:extLst>
              <a:ext uri="{FF2B5EF4-FFF2-40B4-BE49-F238E27FC236}">
                <a16:creationId xmlns:a16="http://schemas.microsoft.com/office/drawing/2014/main" id="{3CB86128-1469-A462-C46D-8DB67F061EC0}"/>
              </a:ext>
            </a:extLst>
          </p:cNvPr>
          <p:cNvPicPr>
            <a:picLocks noChangeAspect="1"/>
          </p:cNvPicPr>
          <p:nvPr/>
        </p:nvPicPr>
        <p:blipFill>
          <a:blip r:embed="rId2"/>
          <a:stretch>
            <a:fillRect/>
          </a:stretch>
        </p:blipFill>
        <p:spPr>
          <a:xfrm>
            <a:off x="843730" y="2198585"/>
            <a:ext cx="6522473" cy="3800475"/>
          </a:xfrm>
          <a:prstGeom prst="rect">
            <a:avLst/>
          </a:prstGeom>
        </p:spPr>
      </p:pic>
      <p:sp>
        <p:nvSpPr>
          <p:cNvPr id="8" name="TextBox 7">
            <a:extLst>
              <a:ext uri="{FF2B5EF4-FFF2-40B4-BE49-F238E27FC236}">
                <a16:creationId xmlns:a16="http://schemas.microsoft.com/office/drawing/2014/main" id="{494FD2DE-A87F-1D48-5CF0-3047D9CF7903}"/>
              </a:ext>
            </a:extLst>
          </p:cNvPr>
          <p:cNvSpPr txBox="1"/>
          <p:nvPr/>
        </p:nvSpPr>
        <p:spPr>
          <a:xfrm>
            <a:off x="7583129" y="2199967"/>
            <a:ext cx="427948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Yes, there is significant change in the e-Stamp challan count and document registration count. Doc - 1.21M, </a:t>
            </a:r>
            <a:endParaRPr lang="en-US" dirty="0"/>
          </a:p>
          <a:p>
            <a:r>
              <a:rPr lang="en-US" dirty="0">
                <a:ea typeface="Calibri"/>
                <a:cs typeface="Calibri"/>
              </a:rPr>
              <a:t> </a:t>
            </a:r>
            <a:r>
              <a:rPr lang="en-US" dirty="0" err="1">
                <a:ea typeface="Calibri"/>
                <a:cs typeface="Calibri"/>
              </a:rPr>
              <a:t>eStamps</a:t>
            </a:r>
            <a:r>
              <a:rPr lang="en-US" dirty="0">
                <a:ea typeface="Calibri"/>
                <a:cs typeface="Calibri"/>
              </a:rPr>
              <a:t> - 1.25M.</a:t>
            </a:r>
            <a:endParaRPr lang="en-US" dirty="0"/>
          </a:p>
          <a:p>
            <a:r>
              <a:rPr lang="en-US" dirty="0">
                <a:ea typeface="Calibri"/>
                <a:cs typeface="Calibri"/>
              </a:rPr>
              <a:t>The initiation of </a:t>
            </a:r>
            <a:r>
              <a:rPr lang="en-US" dirty="0" err="1">
                <a:ea typeface="Calibri"/>
                <a:cs typeface="Calibri"/>
              </a:rPr>
              <a:t>eStamps</a:t>
            </a:r>
            <a:r>
              <a:rPr lang="en-US" dirty="0">
                <a:ea typeface="Calibri"/>
                <a:cs typeface="Calibri"/>
              </a:rPr>
              <a:t>  challan is customer friendly. Payments can be made from the comfort of his/her home.</a:t>
            </a:r>
          </a:p>
          <a:p>
            <a:r>
              <a:rPr lang="en-US" dirty="0">
                <a:ea typeface="Calibri"/>
                <a:cs typeface="Calibri"/>
              </a:rPr>
              <a:t>Mainly it reduces the tedious effort of maintaining  challan register. Possibility of counterfeit challan is eliminated.</a:t>
            </a:r>
          </a:p>
          <a:p>
            <a:r>
              <a:rPr lang="en-US" dirty="0">
                <a:ea typeface="Calibri"/>
                <a:cs typeface="Calibri"/>
              </a:rPr>
              <a:t>I propose to increase the awareness of paying stamp duty through online mode in rural areas while continuing manual services.</a:t>
            </a:r>
          </a:p>
          <a:p>
            <a:endParaRPr lang="en-US" dirty="0">
              <a:ea typeface="Calibri"/>
              <a:cs typeface="Calibri"/>
            </a:endParaRPr>
          </a:p>
        </p:txBody>
      </p:sp>
    </p:spTree>
    <p:extLst>
      <p:ext uri="{BB962C8B-B14F-4D97-AF65-F5344CB8AC3E}">
        <p14:creationId xmlns:p14="http://schemas.microsoft.com/office/powerpoint/2010/main" val="3586027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a:bodyPr>
          <a:lstStyle/>
          <a:p>
            <a:r>
              <a:rPr lang="en-US" sz="2800" b="1" dirty="0">
                <a:latin typeface="Avenir Next LT Pro"/>
                <a:ea typeface="+mj-lt"/>
                <a:cs typeface="+mj-lt"/>
              </a:rPr>
              <a:t>STAMP REGISTRATION:</a:t>
            </a:r>
            <a:endParaRPr lang="en-US" sz="2800" dirty="0">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4. Categorize districts into three segments based on their stamp registration revenue generation during the fiscal year 2021 to 2022.</a:t>
            </a:r>
            <a:endParaRPr lang="en-US" dirty="0">
              <a:latin typeface="Avenir Next LT Pro"/>
            </a:endParaRPr>
          </a:p>
        </p:txBody>
      </p:sp>
      <p:pic>
        <p:nvPicPr>
          <p:cNvPr id="7" name="Picture 6" descr="Revenue in billion by district and category">
            <a:extLst>
              <a:ext uri="{FF2B5EF4-FFF2-40B4-BE49-F238E27FC236}">
                <a16:creationId xmlns:a16="http://schemas.microsoft.com/office/drawing/2014/main" id="{01985D2E-F904-2D13-F1B3-527CA15C6645}"/>
              </a:ext>
            </a:extLst>
          </p:cNvPr>
          <p:cNvPicPr>
            <a:picLocks noChangeAspect="1"/>
          </p:cNvPicPr>
          <p:nvPr/>
        </p:nvPicPr>
        <p:blipFill>
          <a:blip r:embed="rId2"/>
          <a:stretch>
            <a:fillRect/>
          </a:stretch>
        </p:blipFill>
        <p:spPr>
          <a:xfrm>
            <a:off x="843732" y="2046492"/>
            <a:ext cx="10393925" cy="3944886"/>
          </a:xfrm>
          <a:prstGeom prst="rect">
            <a:avLst/>
          </a:prstGeom>
        </p:spPr>
      </p:pic>
    </p:spTree>
    <p:extLst>
      <p:ext uri="{BB962C8B-B14F-4D97-AF65-F5344CB8AC3E}">
        <p14:creationId xmlns:p14="http://schemas.microsoft.com/office/powerpoint/2010/main" val="334427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664-917B-A6C6-7E3B-80334603CBEF}"/>
              </a:ext>
            </a:extLst>
          </p:cNvPr>
          <p:cNvSpPr>
            <a:spLocks noGrp="1"/>
          </p:cNvSpPr>
          <p:nvPr>
            <p:ph type="title"/>
          </p:nvPr>
        </p:nvSpPr>
        <p:spPr>
          <a:xfrm>
            <a:off x="849243" y="365125"/>
            <a:ext cx="10383079" cy="685042"/>
          </a:xfrm>
        </p:spPr>
        <p:txBody>
          <a:bodyPr>
            <a:normAutofit/>
          </a:bodyPr>
          <a:lstStyle/>
          <a:p>
            <a:r>
              <a:rPr lang="en-US" sz="2800" b="1" dirty="0">
                <a:latin typeface="Avenir Next LT Pro"/>
                <a:ea typeface="+mj-lt"/>
                <a:cs typeface="+mj-lt"/>
              </a:rPr>
              <a:t>TRANSPORTATION:</a:t>
            </a:r>
            <a:endParaRPr lang="en-US" sz="2800" dirty="0">
              <a:latin typeface="Avenir Next LT Pro"/>
            </a:endParaRPr>
          </a:p>
        </p:txBody>
      </p:sp>
      <p:sp>
        <p:nvSpPr>
          <p:cNvPr id="3" name="TextBox 2">
            <a:extLst>
              <a:ext uri="{FF2B5EF4-FFF2-40B4-BE49-F238E27FC236}">
                <a16:creationId xmlns:a16="http://schemas.microsoft.com/office/drawing/2014/main" id="{F0330E17-73F8-AAAE-A525-E0E5229A6827}"/>
              </a:ext>
            </a:extLst>
          </p:cNvPr>
          <p:cNvSpPr txBox="1"/>
          <p:nvPr/>
        </p:nvSpPr>
        <p:spPr>
          <a:xfrm>
            <a:off x="844827" y="1253434"/>
            <a:ext cx="103852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Next LT Pro"/>
                <a:ea typeface="+mn-lt"/>
                <a:cs typeface="+mn-lt"/>
              </a:rPr>
              <a:t>5.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 </a:t>
            </a:r>
            <a:endParaRPr lang="en-US" dirty="0">
              <a:latin typeface="Avenir Next LT Pro"/>
            </a:endParaRPr>
          </a:p>
        </p:txBody>
      </p:sp>
      <p:pic>
        <p:nvPicPr>
          <p:cNvPr id="7" name="Picture 6" descr="Total Vehicle Sales (fuel type category) by quarter">
            <a:extLst>
              <a:ext uri="{FF2B5EF4-FFF2-40B4-BE49-F238E27FC236}">
                <a16:creationId xmlns:a16="http://schemas.microsoft.com/office/drawing/2014/main" id="{ACF8718D-8CDB-97D9-DB55-897440382A6D}"/>
              </a:ext>
            </a:extLst>
          </p:cNvPr>
          <p:cNvPicPr>
            <a:picLocks noChangeAspect="1"/>
          </p:cNvPicPr>
          <p:nvPr/>
        </p:nvPicPr>
        <p:blipFill>
          <a:blip r:embed="rId2"/>
          <a:stretch>
            <a:fillRect/>
          </a:stretch>
        </p:blipFill>
        <p:spPr>
          <a:xfrm>
            <a:off x="921620" y="2462366"/>
            <a:ext cx="4707500" cy="1920978"/>
          </a:xfrm>
          <a:prstGeom prst="rect">
            <a:avLst/>
          </a:prstGeom>
        </p:spPr>
      </p:pic>
      <p:sp>
        <p:nvSpPr>
          <p:cNvPr id="8" name="TextBox 7">
            <a:extLst>
              <a:ext uri="{FF2B5EF4-FFF2-40B4-BE49-F238E27FC236}">
                <a16:creationId xmlns:a16="http://schemas.microsoft.com/office/drawing/2014/main" id="{BFBC9623-668B-8319-FD99-986762D57586}"/>
              </a:ext>
            </a:extLst>
          </p:cNvPr>
          <p:cNvSpPr txBox="1"/>
          <p:nvPr/>
        </p:nvSpPr>
        <p:spPr>
          <a:xfrm>
            <a:off x="1013951" y="216924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2019</a:t>
            </a:r>
            <a:endParaRPr lang="en-US" dirty="0"/>
          </a:p>
        </p:txBody>
      </p:sp>
      <p:pic>
        <p:nvPicPr>
          <p:cNvPr id="12" name="Picture 11" descr="Total Vehicle Sales (fuel type category) by quarter">
            <a:extLst>
              <a:ext uri="{FF2B5EF4-FFF2-40B4-BE49-F238E27FC236}">
                <a16:creationId xmlns:a16="http://schemas.microsoft.com/office/drawing/2014/main" id="{A301D20C-546E-19BC-85EF-C0704A2A9526}"/>
              </a:ext>
            </a:extLst>
          </p:cNvPr>
          <p:cNvPicPr>
            <a:picLocks noChangeAspect="1"/>
          </p:cNvPicPr>
          <p:nvPr/>
        </p:nvPicPr>
        <p:blipFill>
          <a:blip r:embed="rId3"/>
          <a:stretch>
            <a:fillRect/>
          </a:stretch>
        </p:blipFill>
        <p:spPr>
          <a:xfrm>
            <a:off x="6341651" y="2462366"/>
            <a:ext cx="5125373" cy="1920977"/>
          </a:xfrm>
          <a:prstGeom prst="rect">
            <a:avLst/>
          </a:prstGeom>
        </p:spPr>
      </p:pic>
      <p:sp>
        <p:nvSpPr>
          <p:cNvPr id="16" name="TextBox 15">
            <a:extLst>
              <a:ext uri="{FF2B5EF4-FFF2-40B4-BE49-F238E27FC236}">
                <a16:creationId xmlns:a16="http://schemas.microsoft.com/office/drawing/2014/main" id="{655A03D5-7AFB-1381-91F6-D6517758E919}"/>
              </a:ext>
            </a:extLst>
          </p:cNvPr>
          <p:cNvSpPr txBox="1"/>
          <p:nvPr/>
        </p:nvSpPr>
        <p:spPr>
          <a:xfrm>
            <a:off x="7023919" y="20893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2020</a:t>
            </a:r>
            <a:endParaRPr lang="en-US" dirty="0"/>
          </a:p>
        </p:txBody>
      </p:sp>
      <p:pic>
        <p:nvPicPr>
          <p:cNvPr id="19" name="Picture 18" descr="Total Vehicle Sales (fuel type category) by quarter">
            <a:extLst>
              <a:ext uri="{FF2B5EF4-FFF2-40B4-BE49-F238E27FC236}">
                <a16:creationId xmlns:a16="http://schemas.microsoft.com/office/drawing/2014/main" id="{64BBDD02-1B67-252B-3E96-C053CE6F24B8}"/>
              </a:ext>
            </a:extLst>
          </p:cNvPr>
          <p:cNvPicPr>
            <a:picLocks noChangeAspect="1"/>
          </p:cNvPicPr>
          <p:nvPr/>
        </p:nvPicPr>
        <p:blipFill>
          <a:blip r:embed="rId4"/>
          <a:stretch>
            <a:fillRect/>
          </a:stretch>
        </p:blipFill>
        <p:spPr>
          <a:xfrm>
            <a:off x="761845" y="4748365"/>
            <a:ext cx="4867276" cy="1810364"/>
          </a:xfrm>
          <a:prstGeom prst="rect">
            <a:avLst/>
          </a:prstGeom>
        </p:spPr>
      </p:pic>
      <p:sp>
        <p:nvSpPr>
          <p:cNvPr id="20" name="TextBox 19">
            <a:extLst>
              <a:ext uri="{FF2B5EF4-FFF2-40B4-BE49-F238E27FC236}">
                <a16:creationId xmlns:a16="http://schemas.microsoft.com/office/drawing/2014/main" id="{28D2E0B3-096B-95CE-87CC-34FE564F4E54}"/>
              </a:ext>
            </a:extLst>
          </p:cNvPr>
          <p:cNvSpPr txBox="1"/>
          <p:nvPr/>
        </p:nvSpPr>
        <p:spPr>
          <a:xfrm>
            <a:off x="1020096" y="431390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2021</a:t>
            </a:r>
            <a:endParaRPr lang="en-US" dirty="0"/>
          </a:p>
        </p:txBody>
      </p:sp>
      <p:pic>
        <p:nvPicPr>
          <p:cNvPr id="23" name="Picture 22" descr="Total Vehicle Sales (fuel type category) by quarter">
            <a:extLst>
              <a:ext uri="{FF2B5EF4-FFF2-40B4-BE49-F238E27FC236}">
                <a16:creationId xmlns:a16="http://schemas.microsoft.com/office/drawing/2014/main" id="{5518396B-73AA-03EB-ECEE-BB7C66A2D675}"/>
              </a:ext>
            </a:extLst>
          </p:cNvPr>
          <p:cNvPicPr>
            <a:picLocks noChangeAspect="1"/>
          </p:cNvPicPr>
          <p:nvPr/>
        </p:nvPicPr>
        <p:blipFill>
          <a:blip r:embed="rId5"/>
          <a:stretch>
            <a:fillRect/>
          </a:stretch>
        </p:blipFill>
        <p:spPr>
          <a:xfrm>
            <a:off x="6341652" y="4748366"/>
            <a:ext cx="5113083" cy="1810366"/>
          </a:xfrm>
          <a:prstGeom prst="rect">
            <a:avLst/>
          </a:prstGeom>
        </p:spPr>
      </p:pic>
      <p:sp>
        <p:nvSpPr>
          <p:cNvPr id="24" name="TextBox 23">
            <a:extLst>
              <a:ext uri="{FF2B5EF4-FFF2-40B4-BE49-F238E27FC236}">
                <a16:creationId xmlns:a16="http://schemas.microsoft.com/office/drawing/2014/main" id="{769EF2D3-DD9A-95F9-73C0-6F3CCD1646F0}"/>
              </a:ext>
            </a:extLst>
          </p:cNvPr>
          <p:cNvSpPr txBox="1"/>
          <p:nvPr/>
        </p:nvSpPr>
        <p:spPr>
          <a:xfrm>
            <a:off x="6550742" y="437535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2022</a:t>
            </a:r>
            <a:endParaRPr lang="en-US" dirty="0"/>
          </a:p>
        </p:txBody>
      </p:sp>
    </p:spTree>
    <p:extLst>
      <p:ext uri="{BB962C8B-B14F-4D97-AF65-F5344CB8AC3E}">
        <p14:creationId xmlns:p14="http://schemas.microsoft.com/office/powerpoint/2010/main" val="106231471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24</Slides>
  <Notes>2</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Custom Design</vt:lpstr>
      <vt:lpstr>MatrixVTI</vt:lpstr>
      <vt:lpstr>TELANGANA GROWTH ANALYSIS</vt:lpstr>
      <vt:lpstr>Objective:</vt:lpstr>
      <vt:lpstr>Resources Provided</vt:lpstr>
      <vt:lpstr>Introduction</vt:lpstr>
      <vt:lpstr>STAMP REGISTRATION:</vt:lpstr>
      <vt:lpstr>STAMP REGISTRATION:</vt:lpstr>
      <vt:lpstr>STAMP REGISTRATION:</vt:lpstr>
      <vt:lpstr>STAMP REGISTRATION:</vt:lpstr>
      <vt:lpstr>TRANSPORTATION:</vt:lpstr>
      <vt:lpstr>TRANSPORTATION:</vt:lpstr>
      <vt:lpstr>TRANSPORTATION:</vt:lpstr>
      <vt:lpstr>Ts-Ipass (Telangana State Industrial Project Approval and Self Certification System) </vt:lpstr>
      <vt:lpstr>Ts-Ipass (Telangana State Industrial Project Approval and Self Certification System) </vt:lpstr>
      <vt:lpstr>Ts-Ipass (Telangana State Industrial Project Approval and Self Certification System) </vt:lpstr>
      <vt:lpstr>Ts-Ipass (Telangana State Industrial Project Approval and Self Certification System) </vt:lpstr>
      <vt:lpstr>Ts-Ipass (Telangana State Industrial Project Approval and Self Certification System) </vt:lpstr>
      <vt:lpstr>Ts-Ipass (Telangana State Industrial Project Approval and Self Certification System) </vt:lpstr>
      <vt:lpstr>Ts-Ipass (Telangana State Industrial Project Approval and Self Certification System) </vt:lpstr>
      <vt:lpstr>SECONDARY QUESTIONS: </vt:lpstr>
      <vt:lpstr>SECONDARY QUESTIONS: </vt:lpstr>
      <vt:lpstr>Secondary Insights 2</vt:lpstr>
      <vt:lpstr>SECONDARY QUESTIONS</vt:lpstr>
      <vt:lpstr>Secondary Insights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856</cp:revision>
  <dcterms:created xsi:type="dcterms:W3CDTF">2016-09-04T11:54:55Z</dcterms:created>
  <dcterms:modified xsi:type="dcterms:W3CDTF">2023-09-30T18:17:15Z</dcterms:modified>
</cp:coreProperties>
</file>