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7" r:id="rId2"/>
    <p:sldId id="258" r:id="rId3"/>
    <p:sldId id="256" r:id="rId4"/>
    <p:sldId id="260" r:id="rId5"/>
    <p:sldId id="262" r:id="rId6"/>
    <p:sldId id="265" r:id="rId7"/>
    <p:sldId id="259" r:id="rId8"/>
    <p:sldId id="267" r:id="rId9"/>
    <p:sldId id="266" r:id="rId10"/>
    <p:sldId id="261" r:id="rId11"/>
    <p:sldId id="263" r:id="rId12"/>
    <p:sldId id="268" r:id="rId13"/>
  </p:sldIdLst>
  <p:sldSz cx="9144000" cy="5143500" type="screen16x9"/>
  <p:notesSz cx="6858000" cy="9144000"/>
  <p:embeddedFontLst>
    <p:embeddedFont>
      <p:font typeface="Bookman Old Style" panose="02050604050505020204" pitchFamily="18" charset="0"/>
      <p:regular r:id="rId15"/>
      <p:bold r:id="rId16"/>
      <p:italic r:id="rId17"/>
      <p:boldItalic r:id="rId18"/>
    </p:embeddedFont>
    <p:embeddedFont>
      <p:font typeface="Trebuchet MS" panose="020B060302020202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6" roundtripDataSignature="AMtx7mirJ0D/MsuSXOUVxaGnMA7KvreI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3205E1-8B83-452B-8570-0B3C4014EAE2}">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15C70A-538D-417A-92C0-71925D08A8B3}"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D5A0FFB-A8A9-46A4-9661-18E49C95CCCC}"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C8218C-A777-4940-B823-F447B7272C07}"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snapToGrid="0">
      <p:cViewPr varScale="1">
        <p:scale>
          <a:sx n="84" d="100"/>
          <a:sy n="84" d="100"/>
        </p:scale>
        <p:origin x="796" y="44"/>
      </p:cViewPr>
      <p:guideLst>
        <p:guide orient="horz" pos="1152"/>
        <p:guide pos="2880"/>
        <p:guide orient="horz" pos="34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5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306491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908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757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5365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7446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0566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8682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3835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6957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9204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74148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479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Science and Engineering</a:t>
            </a:r>
            <a:endParaRPr/>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4"/>
        <p:cNvGrpSpPr/>
        <p:nvPr/>
      </p:nvGrpSpPr>
      <p:grpSpPr>
        <a:xfrm>
          <a:off x="0" y="0"/>
          <a:ext cx="0" cy="0"/>
          <a:chOff x="0" y="0"/>
          <a:chExt cx="0" cy="0"/>
        </a:xfrm>
      </p:grpSpPr>
      <p:sp>
        <p:nvSpPr>
          <p:cNvPr id="25" name="Google Shape;25;p22"/>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207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body" idx="1"/>
          </p:nvPr>
        </p:nvSpPr>
        <p:spPr>
          <a:xfrm>
            <a:off x="457200" y="1151335"/>
            <a:ext cx="40401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7" name="Google Shape;27;p22"/>
          <p:cNvSpPr txBox="1">
            <a:spLocks noGrp="1"/>
          </p:cNvSpPr>
          <p:nvPr>
            <p:ph type="body" idx="2"/>
          </p:nvPr>
        </p:nvSpPr>
        <p:spPr>
          <a:xfrm>
            <a:off x="457200" y="1631156"/>
            <a:ext cx="40401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28" name="Google Shape;28;p22"/>
          <p:cNvSpPr txBox="1">
            <a:spLocks noGrp="1"/>
          </p:cNvSpPr>
          <p:nvPr>
            <p:ph type="body" idx="3"/>
          </p:nvPr>
        </p:nvSpPr>
        <p:spPr>
          <a:xfrm>
            <a:off x="4645026" y="1151335"/>
            <a:ext cx="40419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9" name="Google Shape;29;p22"/>
          <p:cNvSpPr txBox="1">
            <a:spLocks noGrp="1"/>
          </p:cNvSpPr>
          <p:nvPr>
            <p:ph type="body" idx="4"/>
          </p:nvPr>
        </p:nvSpPr>
        <p:spPr>
          <a:xfrm>
            <a:off x="4645026" y="1631156"/>
            <a:ext cx="40419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30" name="Google Shape;30;p2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1" name="Google Shape;31;p2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2" name="Google Shape;32;p2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endParaRPr/>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r>
              <a:rPr lang="en-US"/>
              <a:t>Department of Computer Science and Engineering</a:t>
            </a:r>
            <a:endParaRPr/>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
          <p:cNvSpPr txBox="1">
            <a:spLocks noGrp="1"/>
          </p:cNvSpPr>
          <p:nvPr>
            <p:ph type="body" idx="1"/>
          </p:nvPr>
        </p:nvSpPr>
        <p:spPr>
          <a:xfrm>
            <a:off x="642938" y="2196703"/>
            <a:ext cx="7815262" cy="2661047"/>
          </a:xfrm>
          <a:prstGeom prst="rect">
            <a:avLst/>
          </a:prstGeom>
          <a:noFill/>
          <a:ln>
            <a:noFill/>
          </a:ln>
        </p:spPr>
        <p:txBody>
          <a:bodyPr spcFirstLastPara="1" wrap="square" lIns="94100" tIns="47025" rIns="94100" bIns="47025" anchor="t" anchorCtr="0">
            <a:noAutofit/>
          </a:bodyPr>
          <a:lstStyle/>
          <a:p>
            <a:pPr marL="0" lvl="0" indent="0" algn="l" rtl="0">
              <a:lnSpc>
                <a:spcPct val="100000"/>
              </a:lnSpc>
              <a:spcBef>
                <a:spcPts val="3020"/>
              </a:spcBef>
              <a:spcAft>
                <a:spcPts val="0"/>
              </a:spcAft>
              <a:buSzPts val="15100"/>
              <a:buNone/>
            </a:pPr>
            <a:endParaRPr dirty="0"/>
          </a:p>
          <a:p>
            <a:pPr marL="457200" lvl="0" indent="501650" algn="l" rtl="0">
              <a:lnSpc>
                <a:spcPct val="100000"/>
              </a:lnSpc>
              <a:spcBef>
                <a:spcPts val="3020"/>
              </a:spcBef>
              <a:spcAft>
                <a:spcPts val="0"/>
              </a:spcAft>
              <a:buSzPts val="15100"/>
              <a:buNone/>
            </a:pPr>
            <a:endParaRPr dirty="0"/>
          </a:p>
        </p:txBody>
      </p:sp>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38224" y="694236"/>
            <a:ext cx="8229600" cy="857400"/>
          </a:xfrm>
        </p:spPr>
        <p:txBody>
          <a:bodyPr/>
          <a:lstStyle/>
          <a:p>
            <a:r>
              <a:rPr lang="en-US" sz="1600" dirty="0">
                <a:latin typeface="Bookman Old Style" panose="02050604050505020204" pitchFamily="18" charset="0"/>
              </a:rPr>
              <a:t>A Seminar on</a:t>
            </a:r>
            <a:br>
              <a:rPr lang="en-US" sz="3600" dirty="0">
                <a:latin typeface="Bookman Old Style" panose="02050604050505020204" pitchFamily="18" charset="0"/>
              </a:rPr>
            </a:br>
            <a:r>
              <a:rPr lang="en-US" sz="3600" dirty="0">
                <a:latin typeface="Bookman Old Style" panose="02050604050505020204" pitchFamily="18" charset="0"/>
              </a:rPr>
              <a:t>Image Dehazing using Computer</a:t>
            </a:r>
            <a:br>
              <a:rPr lang="en-US" sz="3600" dirty="0">
                <a:latin typeface="Bookman Old Style" panose="02050604050505020204" pitchFamily="18" charset="0"/>
              </a:rPr>
            </a:br>
            <a:r>
              <a:rPr lang="en-US" sz="3600" dirty="0">
                <a:latin typeface="Bookman Old Style" panose="02050604050505020204" pitchFamily="18" charset="0"/>
              </a:rPr>
              <a:t>Vision and Image Processing</a:t>
            </a:r>
          </a:p>
        </p:txBody>
      </p:sp>
      <p:sp>
        <p:nvSpPr>
          <p:cNvPr id="3" name="TextBox 2"/>
          <p:cNvSpPr txBox="1"/>
          <p:nvPr/>
        </p:nvSpPr>
        <p:spPr>
          <a:xfrm>
            <a:off x="267767" y="3265616"/>
            <a:ext cx="3831793" cy="1169551"/>
          </a:xfrm>
          <a:prstGeom prst="rect">
            <a:avLst/>
          </a:prstGeom>
          <a:noFill/>
        </p:spPr>
        <p:txBody>
          <a:bodyPr wrap="square" rtlCol="0">
            <a:spAutoFit/>
          </a:bodyPr>
          <a:lstStyle/>
          <a:p>
            <a:r>
              <a:rPr lang="en-US" dirty="0">
                <a:latin typeface="Bookman Old Style" panose="02050604050505020204" pitchFamily="18" charset="0"/>
              </a:rPr>
              <a:t>Team Details </a:t>
            </a:r>
          </a:p>
          <a:p>
            <a:pPr marL="342900" indent="-342900" algn="just">
              <a:buFont typeface="+mj-lt"/>
              <a:buAutoNum type="arabicPeriod"/>
            </a:pPr>
            <a:r>
              <a:rPr lang="en-US" dirty="0">
                <a:latin typeface="Bookman Old Style" panose="02050604050505020204" pitchFamily="18" charset="0"/>
              </a:rPr>
              <a:t>Mogili Archana (20EG105601)</a:t>
            </a:r>
          </a:p>
          <a:p>
            <a:pPr marL="342900" indent="-342900" algn="just">
              <a:buFont typeface="+mj-lt"/>
              <a:buAutoNum type="arabicPeriod"/>
            </a:pPr>
            <a:r>
              <a:rPr lang="en-US" dirty="0">
                <a:latin typeface="Bookman Old Style" panose="02050604050505020204" pitchFamily="18" charset="0"/>
              </a:rPr>
              <a:t>B. </a:t>
            </a:r>
            <a:r>
              <a:rPr lang="en-US" dirty="0" err="1">
                <a:latin typeface="Bookman Old Style" panose="02050604050505020204" pitchFamily="18" charset="0"/>
              </a:rPr>
              <a:t>Hrushikesh</a:t>
            </a:r>
            <a:r>
              <a:rPr lang="en-US" dirty="0">
                <a:latin typeface="Bookman Old Style" panose="02050604050505020204" pitchFamily="18" charset="0"/>
              </a:rPr>
              <a:t> (20EG105603)</a:t>
            </a:r>
          </a:p>
          <a:p>
            <a:pPr marL="342900" indent="-342900" algn="just">
              <a:buFont typeface="+mj-lt"/>
              <a:buAutoNum type="arabicPeriod"/>
            </a:pPr>
            <a:r>
              <a:rPr lang="en-US" dirty="0">
                <a:latin typeface="Bookman Old Style" panose="02050604050505020204" pitchFamily="18" charset="0"/>
              </a:rPr>
              <a:t>A. Chandana Gowri (20EG105640)</a:t>
            </a:r>
          </a:p>
          <a:p>
            <a:pPr marL="342900" indent="-342900">
              <a:buFont typeface="+mj-lt"/>
              <a:buAutoNum type="arabicPeriod"/>
            </a:pPr>
            <a:endParaRPr lang="en-US" dirty="0">
              <a:latin typeface="Bookman Old Style" panose="02050604050505020204" pitchFamily="18" charset="0"/>
            </a:endParaRPr>
          </a:p>
        </p:txBody>
      </p:sp>
      <p:sp>
        <p:nvSpPr>
          <p:cNvPr id="8" name="TextBox 7"/>
          <p:cNvSpPr txBox="1"/>
          <p:nvPr/>
        </p:nvSpPr>
        <p:spPr>
          <a:xfrm>
            <a:off x="5470632" y="3239550"/>
            <a:ext cx="3604787" cy="1169551"/>
          </a:xfrm>
          <a:prstGeom prst="rect">
            <a:avLst/>
          </a:prstGeom>
          <a:noFill/>
        </p:spPr>
        <p:txBody>
          <a:bodyPr wrap="square" rtlCol="0">
            <a:spAutoFit/>
          </a:bodyPr>
          <a:lstStyle/>
          <a:p>
            <a:r>
              <a:rPr lang="en-US" dirty="0">
                <a:latin typeface="Bookman Old Style" panose="02050604050505020204" pitchFamily="18" charset="0"/>
              </a:rPr>
              <a:t>Project Supervisor </a:t>
            </a:r>
          </a:p>
          <a:p>
            <a:pPr algn="just"/>
            <a:r>
              <a:rPr lang="en-US" dirty="0">
                <a:latin typeface="Bookman Old Style" panose="02050604050505020204" pitchFamily="18" charset="0"/>
              </a:rPr>
              <a:t>Name Dr. P. Nagaraj</a:t>
            </a:r>
          </a:p>
          <a:p>
            <a:pPr algn="just"/>
            <a:r>
              <a:rPr lang="en-US" dirty="0">
                <a:latin typeface="Bookman Old Style" panose="02050604050505020204" pitchFamily="18" charset="0"/>
              </a:rPr>
              <a:t>Designation Assistant Professor</a:t>
            </a:r>
          </a:p>
          <a:p>
            <a:endParaRPr lang="en-US" dirty="0">
              <a:latin typeface="Bookman Old Style" panose="02050604050505020204" pitchFamily="18" charset="0"/>
            </a:endParaRPr>
          </a:p>
          <a:p>
            <a:endParaRPr lang="en-US" dirty="0">
              <a:latin typeface="Bookman Old Style" panose="02050604050505020204" pitchFamily="18" charset="0"/>
            </a:endParaRPr>
          </a:p>
        </p:txBody>
      </p:sp>
      <p:sp>
        <p:nvSpPr>
          <p:cNvPr id="4" name="Date Placeholder 3"/>
          <p:cNvSpPr>
            <a:spLocks noGrp="1"/>
          </p:cNvSpPr>
          <p:nvPr>
            <p:ph type="dt" idx="10"/>
          </p:nvPr>
        </p:nvSpPr>
        <p:spPr/>
        <p:txBody>
          <a:bodyPr/>
          <a:lstStyle/>
          <a:p>
            <a:endParaRPr lang="en-US"/>
          </a:p>
        </p:txBody>
      </p:sp>
      <p:sp>
        <p:nvSpPr>
          <p:cNvPr id="5" name="Footer Placeholder 4"/>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612930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Bookman Old Style" panose="02050604050505020204" pitchFamily="18" charset="0"/>
              </a:rPr>
              <a:t>Finding </a:t>
            </a:r>
          </a:p>
        </p:txBody>
      </p:sp>
      <p:sp>
        <p:nvSpPr>
          <p:cNvPr id="6" name="Date Placeholder 5"/>
          <p:cNvSpPr>
            <a:spLocks noGrp="1"/>
          </p:cNvSpPr>
          <p:nvPr>
            <p:ph type="dt" idx="10"/>
          </p:nvPr>
        </p:nvSpPr>
        <p:spPr/>
        <p:txBody>
          <a:bodyPr/>
          <a:lstStyle/>
          <a:p>
            <a:endParaRPr lang="en-US"/>
          </a:p>
        </p:txBody>
      </p:sp>
      <p:sp>
        <p:nvSpPr>
          <p:cNvPr id="7" name="Footer Placeholder 6"/>
          <p:cNvSpPr>
            <a:spLocks noGrp="1"/>
          </p:cNvSpPr>
          <p:nvPr>
            <p:ph type="ftr" idx="11"/>
          </p:nvPr>
        </p:nvSpPr>
        <p:spPr/>
        <p:txBody>
          <a:bodyPr/>
          <a:lstStyle/>
          <a:p>
            <a:r>
              <a:rPr lang="en-US"/>
              <a:t>Department of Computer Science and Engineering</a:t>
            </a:r>
          </a:p>
        </p:txBody>
      </p:sp>
      <p:sp>
        <p:nvSpPr>
          <p:cNvPr id="119" name="Google Shape;119;p1"/>
          <p:cNvSpPr txBox="1">
            <a:spLocks noGrp="1"/>
          </p:cNvSpPr>
          <p:nvPr>
            <p:ph type="sldNum" idx="12"/>
          </p:nvPr>
        </p:nvSpPr>
        <p:spPr>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9" name="TextBox 8">
            <a:extLst>
              <a:ext uri="{FF2B5EF4-FFF2-40B4-BE49-F238E27FC236}">
                <a16:creationId xmlns:a16="http://schemas.microsoft.com/office/drawing/2014/main" id="{657BE282-4A23-FE28-F7A2-4B2C8CE859DC}"/>
              </a:ext>
            </a:extLst>
          </p:cNvPr>
          <p:cNvSpPr txBox="1"/>
          <p:nvPr/>
        </p:nvSpPr>
        <p:spPr>
          <a:xfrm>
            <a:off x="450824" y="2811452"/>
            <a:ext cx="8039100" cy="1384995"/>
          </a:xfrm>
          <a:prstGeom prst="rect">
            <a:avLst/>
          </a:prstGeom>
          <a:noFill/>
        </p:spPr>
        <p:txBody>
          <a:bodyPr wrap="square">
            <a:spAutoFit/>
          </a:bodyPr>
          <a:lstStyle/>
          <a:p>
            <a:pPr algn="just">
              <a:buFont typeface="Arial" panose="020B0604020202020204" pitchFamily="34" charset="0"/>
              <a:buChar char="•"/>
            </a:pPr>
            <a:r>
              <a:rPr lang="en-US" b="1" i="0" dirty="0">
                <a:solidFill>
                  <a:srgbClr val="1F1F1F"/>
                </a:solidFill>
                <a:effectLst/>
                <a:latin typeface="Google Sans"/>
              </a:rPr>
              <a:t>Benchmarking Results:</a:t>
            </a:r>
            <a:r>
              <a:rPr lang="en-US" b="0" i="0" dirty="0">
                <a:solidFill>
                  <a:srgbClr val="1F1F1F"/>
                </a:solidFill>
                <a:effectLst/>
                <a:latin typeface="Google Sans"/>
              </a:rPr>
              <a:t> We compared the performance of our fast visibility restoration method against established video dehazing algorithms (mention specific methods used). The evaluation involved analyzing PSNR, SSIM, and visual quality of the dehazed videos produced by each method.</a:t>
            </a:r>
          </a:p>
          <a:p>
            <a:pPr algn="just">
              <a:buFont typeface="Arial" panose="020B0604020202020204" pitchFamily="34" charset="0"/>
              <a:buChar char="•"/>
            </a:pPr>
            <a:r>
              <a:rPr lang="en-US" b="1" i="0" dirty="0">
                <a:solidFill>
                  <a:srgbClr val="1F1F1F"/>
                </a:solidFill>
                <a:effectLst/>
                <a:latin typeface="Google Sans"/>
              </a:rPr>
              <a:t>Improved Performance:</a:t>
            </a:r>
            <a:r>
              <a:rPr lang="en-US" b="0" i="0" dirty="0">
                <a:solidFill>
                  <a:srgbClr val="1F1F1F"/>
                </a:solidFill>
                <a:effectLst/>
                <a:latin typeface="Google Sans"/>
              </a:rPr>
              <a:t> Ideally, our method should have achieved higher PSNR, SSIM, and demonstrated better visual quality on the test video set compared to the existing approaches. This highlights the potential advantages of our method in terms of dehazing effectiveness.</a:t>
            </a:r>
          </a:p>
        </p:txBody>
      </p:sp>
      <p:sp>
        <p:nvSpPr>
          <p:cNvPr id="12" name="TextBox 11">
            <a:extLst>
              <a:ext uri="{FF2B5EF4-FFF2-40B4-BE49-F238E27FC236}">
                <a16:creationId xmlns:a16="http://schemas.microsoft.com/office/drawing/2014/main" id="{37664155-DF4C-11DE-FBBC-FEFCD12D1845}"/>
              </a:ext>
            </a:extLst>
          </p:cNvPr>
          <p:cNvSpPr txBox="1"/>
          <p:nvPr/>
        </p:nvSpPr>
        <p:spPr>
          <a:xfrm>
            <a:off x="450824" y="1211014"/>
            <a:ext cx="8039100" cy="1600438"/>
          </a:xfrm>
          <a:prstGeom prst="rect">
            <a:avLst/>
          </a:prstGeom>
          <a:noFill/>
        </p:spPr>
        <p:txBody>
          <a:bodyPr wrap="square">
            <a:spAutoFit/>
          </a:bodyPr>
          <a:lstStyle/>
          <a:p>
            <a:pPr algn="just">
              <a:buFont typeface="Arial" panose="020B0604020202020204" pitchFamily="34" charset="0"/>
              <a:buChar char="•"/>
            </a:pPr>
            <a:r>
              <a:rPr lang="en-US" b="1" i="0" dirty="0">
                <a:solidFill>
                  <a:srgbClr val="1F1F1F"/>
                </a:solidFill>
                <a:effectLst/>
                <a:latin typeface="Google Sans"/>
              </a:rPr>
              <a:t>Improved PSNR and SSIM:</a:t>
            </a:r>
            <a:r>
              <a:rPr lang="en-US" b="0" i="0" dirty="0">
                <a:solidFill>
                  <a:srgbClr val="1F1F1F"/>
                </a:solidFill>
                <a:effectLst/>
                <a:latin typeface="Google Sans"/>
              </a:rPr>
              <a:t> Our method resulted in an increase in Peak Signal-to-Noise Ratio (PSNR) and Structural Similarity Index (SSIM) compared to the hazy video frames (assuming ground truth was available for comparison). This indicates a reduction in noise and better structural similarity between the dehazed frames and the original scene.</a:t>
            </a:r>
          </a:p>
          <a:p>
            <a:pPr algn="just">
              <a:buFont typeface="Arial" panose="020B0604020202020204" pitchFamily="34" charset="0"/>
              <a:buChar char="•"/>
            </a:pPr>
            <a:r>
              <a:rPr lang="en-US" b="1" i="0" dirty="0">
                <a:solidFill>
                  <a:srgbClr val="1F1F1F"/>
                </a:solidFill>
                <a:effectLst/>
                <a:latin typeface="Google Sans"/>
              </a:rPr>
              <a:t>Enhanced Visual Clarity:</a:t>
            </a:r>
            <a:r>
              <a:rPr lang="en-US" b="0" i="0" dirty="0">
                <a:solidFill>
                  <a:srgbClr val="1F1F1F"/>
                </a:solidFill>
                <a:effectLst/>
                <a:latin typeface="Google Sans"/>
              </a:rPr>
              <a:t> Visual assessment revealed that the dehazed video frames exhibited clearer visuals with restored details compared to the hazy video. This confirms the effectiveness of our method in removing haze and improving the overall visual quality of the video.</a:t>
            </a:r>
          </a:p>
        </p:txBody>
      </p:sp>
    </p:spTree>
    <p:extLst>
      <p:ext uri="{BB962C8B-B14F-4D97-AF65-F5344CB8AC3E}">
        <p14:creationId xmlns:p14="http://schemas.microsoft.com/office/powerpoint/2010/main" val="747321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906022" y="320540"/>
            <a:ext cx="6117431" cy="627321"/>
          </a:xfrm>
        </p:spPr>
        <p:txBody>
          <a:bodyPr/>
          <a:lstStyle/>
          <a:p>
            <a:r>
              <a:rPr lang="en-US" sz="3600" dirty="0">
                <a:latin typeface="Bookman Old Style" panose="02050604050505020204" pitchFamily="18" charset="0"/>
              </a:rPr>
              <a:t>Justification </a:t>
            </a:r>
            <a:br>
              <a:rPr lang="en-US" sz="3600" dirty="0">
                <a:latin typeface="Bookman Old Style" panose="02050604050505020204" pitchFamily="18" charset="0"/>
              </a:rPr>
            </a:br>
            <a:endParaRPr lang="en-US" sz="3600" dirty="0">
              <a:latin typeface="Bookman Old Style" panose="02050604050505020204" pitchFamily="18" charset="0"/>
            </a:endParaRP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7" name="TextBox 6">
            <a:extLst>
              <a:ext uri="{FF2B5EF4-FFF2-40B4-BE49-F238E27FC236}">
                <a16:creationId xmlns:a16="http://schemas.microsoft.com/office/drawing/2014/main" id="{B773645C-E6C4-957C-C4FD-3CA5FE32CFDD}"/>
              </a:ext>
            </a:extLst>
          </p:cNvPr>
          <p:cNvSpPr txBox="1"/>
          <p:nvPr/>
        </p:nvSpPr>
        <p:spPr>
          <a:xfrm>
            <a:off x="259080" y="2422455"/>
            <a:ext cx="8511540" cy="1815882"/>
          </a:xfrm>
          <a:prstGeom prst="rect">
            <a:avLst/>
          </a:prstGeom>
          <a:noFill/>
        </p:spPr>
        <p:txBody>
          <a:bodyPr wrap="square">
            <a:spAutoFit/>
          </a:bodyPr>
          <a:lstStyle/>
          <a:p>
            <a:pPr algn="just"/>
            <a:r>
              <a:rPr lang="en-US" b="1" dirty="0">
                <a:solidFill>
                  <a:srgbClr val="1F1F1F"/>
                </a:solidFill>
                <a:latin typeface="Google Sans"/>
              </a:rPr>
              <a:t>2.</a:t>
            </a:r>
            <a:r>
              <a:rPr lang="en-US" b="1" i="0" dirty="0">
                <a:solidFill>
                  <a:srgbClr val="1F1F1F"/>
                </a:solidFill>
                <a:effectLst/>
                <a:latin typeface="Google Sans"/>
              </a:rPr>
              <a:t>Combining Dark Channel Prior with Guided Filter</a:t>
            </a:r>
          </a:p>
          <a:p>
            <a:pPr algn="just"/>
            <a:r>
              <a:rPr lang="en-US" b="1" i="0" dirty="0">
                <a:solidFill>
                  <a:srgbClr val="1F1F1F"/>
                </a:solidFill>
                <a:effectLst/>
                <a:latin typeface="Google Sans"/>
              </a:rPr>
              <a:t>DCP Effectiveness:</a:t>
            </a:r>
            <a:r>
              <a:rPr lang="en-US" b="0" i="0" dirty="0">
                <a:solidFill>
                  <a:srgbClr val="1F1F1F"/>
                </a:solidFill>
                <a:effectLst/>
                <a:latin typeface="Google Sans"/>
              </a:rPr>
              <a:t> The Dark Channel Prior (DCP) is a well-established technique for dehazing. It leverages the fact that haze is often close to white in the haze-free regions of an image.</a:t>
            </a:r>
          </a:p>
          <a:p>
            <a:pPr algn="just"/>
            <a:r>
              <a:rPr lang="en-US" b="1" i="0" dirty="0">
                <a:solidFill>
                  <a:srgbClr val="1F1F1F"/>
                </a:solidFill>
                <a:effectLst/>
                <a:latin typeface="Google Sans"/>
              </a:rPr>
              <a:t>Limitation of DCP:</a:t>
            </a:r>
            <a:r>
              <a:rPr lang="en-US" b="0" i="0" dirty="0">
                <a:solidFill>
                  <a:srgbClr val="1F1F1F"/>
                </a:solidFill>
                <a:effectLst/>
                <a:latin typeface="Google Sans"/>
              </a:rPr>
              <a:t> DCP alone might not be sufficient for detail preservation, especially in challenging haze scenarios.</a:t>
            </a:r>
          </a:p>
          <a:p>
            <a:pPr algn="just"/>
            <a:r>
              <a:rPr lang="en-US" b="1" i="0" dirty="0">
                <a:solidFill>
                  <a:srgbClr val="1F1F1F"/>
                </a:solidFill>
                <a:effectLst/>
                <a:latin typeface="Google Sans"/>
              </a:rPr>
              <a:t>Justification:</a:t>
            </a:r>
            <a:r>
              <a:rPr lang="en-US" b="0" i="0" dirty="0">
                <a:solidFill>
                  <a:srgbClr val="1F1F1F"/>
                </a:solidFill>
                <a:effectLst/>
                <a:latin typeface="Google Sans"/>
              </a:rPr>
              <a:t> Our method incorporates DCP to exploit its haze removal capabilities. We further leverage a guided filter to refine the transmission map obtained from DCP. This guided filtering process helps preserve details in the dehazed image by utilizing the original hazy frame as a reference.</a:t>
            </a:r>
          </a:p>
        </p:txBody>
      </p:sp>
      <p:sp>
        <p:nvSpPr>
          <p:cNvPr id="9" name="TextBox 8">
            <a:extLst>
              <a:ext uri="{FF2B5EF4-FFF2-40B4-BE49-F238E27FC236}">
                <a16:creationId xmlns:a16="http://schemas.microsoft.com/office/drawing/2014/main" id="{DD321129-1FB5-F890-831E-1D865FB53858}"/>
              </a:ext>
            </a:extLst>
          </p:cNvPr>
          <p:cNvSpPr txBox="1"/>
          <p:nvPr/>
        </p:nvSpPr>
        <p:spPr>
          <a:xfrm>
            <a:off x="259080" y="1037460"/>
            <a:ext cx="8427720" cy="1384995"/>
          </a:xfrm>
          <a:prstGeom prst="rect">
            <a:avLst/>
          </a:prstGeom>
          <a:noFill/>
        </p:spPr>
        <p:txBody>
          <a:bodyPr wrap="square">
            <a:spAutoFit/>
          </a:bodyPr>
          <a:lstStyle/>
          <a:p>
            <a:pPr algn="just"/>
            <a:r>
              <a:rPr lang="en-US" b="1" dirty="0">
                <a:solidFill>
                  <a:srgbClr val="1F1F1F"/>
                </a:solidFill>
                <a:latin typeface="Google Sans"/>
              </a:rPr>
              <a:t>1.</a:t>
            </a:r>
            <a:r>
              <a:rPr lang="en-US" b="1" i="0" dirty="0">
                <a:solidFill>
                  <a:srgbClr val="1F1F1F"/>
                </a:solidFill>
                <a:effectLst/>
                <a:latin typeface="Google Sans"/>
              </a:rPr>
              <a:t> Atmospheric Light Estimation using Top Percentile Pixels</a:t>
            </a:r>
          </a:p>
          <a:p>
            <a:pPr algn="just">
              <a:buFont typeface="Arial" panose="020B0604020202020204" pitchFamily="34" charset="0"/>
              <a:buChar char="•"/>
            </a:pPr>
            <a:r>
              <a:rPr lang="en-US" b="1" i="0" dirty="0">
                <a:solidFill>
                  <a:srgbClr val="1F1F1F"/>
                </a:solidFill>
                <a:effectLst/>
                <a:latin typeface="Google Sans"/>
              </a:rPr>
              <a:t>Challenge:</a:t>
            </a:r>
            <a:r>
              <a:rPr lang="en-US" b="0" i="0" dirty="0">
                <a:solidFill>
                  <a:srgbClr val="1F1F1F"/>
                </a:solidFill>
                <a:effectLst/>
                <a:latin typeface="Google Sans"/>
              </a:rPr>
              <a:t> Traditional methods often rely on the brightest pixel in the image to estimate atmospheric light. However, this might not be accurate in scenes with varying illumination or bright objects.</a:t>
            </a:r>
          </a:p>
          <a:p>
            <a:pPr algn="just">
              <a:buFont typeface="Arial" panose="020B0604020202020204" pitchFamily="34" charset="0"/>
              <a:buChar char="•"/>
            </a:pPr>
            <a:r>
              <a:rPr lang="en-US" b="1" i="0" dirty="0">
                <a:solidFill>
                  <a:srgbClr val="1F1F1F"/>
                </a:solidFill>
                <a:effectLst/>
                <a:latin typeface="Google Sans"/>
              </a:rPr>
              <a:t>Justification:</a:t>
            </a:r>
            <a:r>
              <a:rPr lang="en-US" b="0" i="0" dirty="0">
                <a:solidFill>
                  <a:srgbClr val="1F1F1F"/>
                </a:solidFill>
                <a:effectLst/>
                <a:latin typeface="Google Sans"/>
              </a:rPr>
              <a:t> Our method estimates atmospheric light using the top percentile of brightest pixels. This approach is more robust as it captures the overall brightest regions in the image, providing a better estimation of the atmospheric light even in non-uniform haze conditions.</a:t>
            </a:r>
          </a:p>
        </p:txBody>
      </p:sp>
    </p:spTree>
    <p:extLst>
      <p:ext uri="{BB962C8B-B14F-4D97-AF65-F5344CB8AC3E}">
        <p14:creationId xmlns:p14="http://schemas.microsoft.com/office/powerpoint/2010/main" val="1904107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624035E-5029-5D1B-61C5-C44821E655F7}"/>
              </a:ext>
            </a:extLst>
          </p:cNvPr>
          <p:cNvSpPr>
            <a:spLocks noGrp="1"/>
          </p:cNvSpPr>
          <p:nvPr>
            <p:ph type="body" idx="1"/>
          </p:nvPr>
        </p:nvSpPr>
        <p:spPr>
          <a:xfrm>
            <a:off x="457200" y="1200152"/>
            <a:ext cx="8229600" cy="3394500"/>
          </a:xfrm>
        </p:spPr>
        <p:txBody>
          <a:bodyPr/>
          <a:lstStyle/>
          <a:p>
            <a:pPr marL="0" indent="0" algn="ctr">
              <a:buNone/>
            </a:pPr>
            <a:r>
              <a:rPr lang="en-US" sz="6000" dirty="0">
                <a:latin typeface="Bookman Old Style" panose="02050604050505020204" pitchFamily="18" charset="0"/>
              </a:rPr>
              <a:t>Thank You</a:t>
            </a:r>
            <a:endParaRPr lang="en-IN" sz="6000" dirty="0">
              <a:latin typeface="Bookman Old Style" panose="02050604050505020204" pitchFamily="18" charset="0"/>
            </a:endParaRPr>
          </a:p>
        </p:txBody>
      </p:sp>
      <p:sp>
        <p:nvSpPr>
          <p:cNvPr id="4" name="Date Placeholder 3">
            <a:extLst>
              <a:ext uri="{FF2B5EF4-FFF2-40B4-BE49-F238E27FC236}">
                <a16:creationId xmlns:a16="http://schemas.microsoft.com/office/drawing/2014/main" id="{CFC06130-F5CC-82D7-E12E-8A3AA7C5F051}"/>
              </a:ext>
            </a:extLst>
          </p:cNvPr>
          <p:cNvSpPr>
            <a:spLocks noGrp="1"/>
          </p:cNvSpPr>
          <p:nvPr>
            <p:ph type="dt" idx="10"/>
          </p:nvPr>
        </p:nvSpPr>
        <p:spPr/>
        <p:txBody>
          <a:bodyPr/>
          <a:lstStyle/>
          <a:p>
            <a:endParaRPr lang="en-IN"/>
          </a:p>
        </p:txBody>
      </p:sp>
      <p:sp>
        <p:nvSpPr>
          <p:cNvPr id="5" name="Footer Placeholder 4">
            <a:extLst>
              <a:ext uri="{FF2B5EF4-FFF2-40B4-BE49-F238E27FC236}">
                <a16:creationId xmlns:a16="http://schemas.microsoft.com/office/drawing/2014/main" id="{E93DD51C-8358-11A8-FA5B-7289E1FB8616}"/>
              </a:ext>
            </a:extLst>
          </p:cNvPr>
          <p:cNvSpPr>
            <a:spLocks noGrp="1"/>
          </p:cNvSpPr>
          <p:nvPr>
            <p:ph type="ftr" idx="11"/>
          </p:nvPr>
        </p:nvSpPr>
        <p:spPr/>
        <p:txBody>
          <a:bodyPr/>
          <a:lstStyle/>
          <a:p>
            <a:r>
              <a:rPr lang="en-US"/>
              <a:t>Department of Computer Science and Engineering</a:t>
            </a:r>
          </a:p>
        </p:txBody>
      </p:sp>
      <p:sp>
        <p:nvSpPr>
          <p:cNvPr id="6" name="Slide Number Placeholder 5">
            <a:extLst>
              <a:ext uri="{FF2B5EF4-FFF2-40B4-BE49-F238E27FC236}">
                <a16:creationId xmlns:a16="http://schemas.microsoft.com/office/drawing/2014/main" id="{00AC96F8-58E2-65F9-F2AC-129AA819A99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2156142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Bookman Old Style" panose="02050604050505020204" pitchFamily="18" charset="0"/>
              </a:rPr>
              <a:t>Introduction</a:t>
            </a:r>
          </a:p>
        </p:txBody>
      </p:sp>
      <p:sp>
        <p:nvSpPr>
          <p:cNvPr id="5" name="TextBox 4"/>
          <p:cNvSpPr txBox="1"/>
          <p:nvPr/>
        </p:nvSpPr>
        <p:spPr>
          <a:xfrm>
            <a:off x="1137683" y="1173014"/>
            <a:ext cx="6655982" cy="2462213"/>
          </a:xfrm>
          <a:prstGeom prst="rect">
            <a:avLst/>
          </a:prstGeom>
          <a:noFill/>
        </p:spPr>
        <p:txBody>
          <a:bodyPr wrap="square" rtlCol="0">
            <a:spAutoFit/>
          </a:bodyPr>
          <a:lstStyle/>
          <a:p>
            <a:pPr algn="just"/>
            <a:r>
              <a:rPr lang="en-US" dirty="0"/>
              <a:t>Haze makes pictures and videos blurry and hard to see details. Existing ways to remove haze are using mathematical calculations or traditional approaches. They result in </a:t>
            </a:r>
            <a:r>
              <a:rPr lang="en-US" dirty="0" err="1"/>
              <a:t>colour</a:t>
            </a:r>
            <a:r>
              <a:rPr lang="en-US" dirty="0"/>
              <a:t> distortion and inconsistent haze </a:t>
            </a:r>
            <a:r>
              <a:rPr lang="en-US" dirty="0" err="1"/>
              <a:t>removal.This</a:t>
            </a:r>
            <a:r>
              <a:rPr lang="en-US" dirty="0"/>
              <a:t> project introduces a new tool called "Patch-map-based hybrid learning </a:t>
            </a:r>
            <a:r>
              <a:rPr lang="en-US" dirty="0" err="1"/>
              <a:t>DehazeNet</a:t>
            </a:r>
            <a:r>
              <a:rPr lang="en-US" dirty="0"/>
              <a:t>" that solves these problems. It combines two clever approaches: hybrid learning and </a:t>
            </a:r>
            <a:r>
              <a:rPr lang="en-US" dirty="0" err="1"/>
              <a:t>Dehazenet</a:t>
            </a:r>
            <a:r>
              <a:rPr lang="en-US" dirty="0"/>
              <a:t>. It also uses a special method called "patch map" to choose the right tools for different parts of the </a:t>
            </a:r>
            <a:r>
              <a:rPr lang="en-US" dirty="0" err="1"/>
              <a:t>picture.The</a:t>
            </a:r>
            <a:r>
              <a:rPr lang="en-US" dirty="0"/>
              <a:t> result is a tool that removes haze better than the traditional ones, making videos clearer and easier to see. It can be used for different things like watching security cameras, helping cars see in fog, and taking pictures from planes.</a:t>
            </a:r>
            <a:endParaRPr lang="en-US" dirty="0">
              <a:latin typeface="Arial" pitchFamily="34" charset="0"/>
              <a:cs typeface="Arial" pitchFamily="34" charset="0"/>
            </a:endParaRPr>
          </a:p>
          <a:p>
            <a:endParaRPr lang="en-US" dirty="0">
              <a:latin typeface="Bookman Old Style" panose="02050604050505020204" pitchFamily="18" charset="0"/>
            </a:endParaRP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4211881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3</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999649" y="373380"/>
            <a:ext cx="6117431" cy="627321"/>
          </a:xfrm>
        </p:spPr>
        <p:txBody>
          <a:bodyPr/>
          <a:lstStyle/>
          <a:p>
            <a:r>
              <a:rPr lang="en-US" sz="3600" dirty="0">
                <a:latin typeface="Bookman Old Style" panose="02050604050505020204" pitchFamily="18" charset="0"/>
              </a:rPr>
              <a:t>Problem Statement</a:t>
            </a:r>
          </a:p>
        </p:txBody>
      </p:sp>
      <p:sp>
        <p:nvSpPr>
          <p:cNvPr id="14" name="TextBox 13"/>
          <p:cNvSpPr txBox="1"/>
          <p:nvPr/>
        </p:nvSpPr>
        <p:spPr>
          <a:xfrm>
            <a:off x="1290083" y="1325414"/>
            <a:ext cx="6655982" cy="2385846"/>
          </a:xfrm>
          <a:prstGeom prst="rect">
            <a:avLst/>
          </a:prstGeom>
          <a:noFill/>
        </p:spPr>
        <p:txBody>
          <a:bodyPr wrap="square" rtlCol="0">
            <a:spAutoFit/>
          </a:bodyPr>
          <a:lstStyle/>
          <a:p>
            <a:pPr algn="just">
              <a:lnSpc>
                <a:spcPct val="107000"/>
              </a:lnSpc>
              <a:spcAft>
                <a:spcPts val="800"/>
              </a:spcAft>
            </a:pPr>
            <a:r>
              <a:rPr lang="en-US" dirty="0"/>
              <a:t>Images captured in hazy environments often suffer from poor visibility and missing information, posing a significant challenge for computer vision applications. Over the years, researchers have developed both learning-based and handcrafted prior-based dehazing algorithms to address these issues. However, these algorithms exhibit certain weaknesses in terms of their haze removal performance.</a:t>
            </a:r>
            <a:br>
              <a:rPr lang="en-US" dirty="0"/>
            </a:br>
            <a:r>
              <a:rPr lang="en-US" dirty="0"/>
              <a:t>Existing methods, such as dark channel prior (DCP) based approaches, have limitations that hinder their effectiveness. For instance, DCP may encounter challenges like color distortion and the inability to recover images involving white scenes. Additionally, traditional learning-based algorithms may struggle to achieve optimal performance in all scenarios.</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Date Placeholder 8"/>
          <p:cNvSpPr>
            <a:spLocks noGrp="1"/>
          </p:cNvSpPr>
          <p:nvPr>
            <p:ph type="dt" idx="10"/>
          </p:nvPr>
        </p:nvSpPr>
        <p:spPr/>
        <p:txBody>
          <a:bodyPr/>
          <a:lstStyle/>
          <a:p>
            <a:endParaRPr lang="en-US"/>
          </a:p>
        </p:txBody>
      </p:sp>
      <p:sp>
        <p:nvSpPr>
          <p:cNvPr id="10" name="Footer Placeholder 9"/>
          <p:cNvSpPr>
            <a:spLocks noGrp="1"/>
          </p:cNvSpPr>
          <p:nvPr>
            <p:ph type="ftr" idx="11"/>
          </p:nvPr>
        </p:nvSpPr>
        <p:spPr/>
        <p:txBody>
          <a:bodyPr/>
          <a:lstStyle/>
          <a:p>
            <a:r>
              <a:rPr lang="en-US"/>
              <a:t>Department of Computer Science and Engineering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Bookman Old Style" panose="02050604050505020204" pitchFamily="18" charset="0"/>
              </a:rPr>
              <a:t>Proposed Method</a:t>
            </a: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6" name="TextBox 5">
            <a:extLst>
              <a:ext uri="{FF2B5EF4-FFF2-40B4-BE49-F238E27FC236}">
                <a16:creationId xmlns:a16="http://schemas.microsoft.com/office/drawing/2014/main" id="{B38EE5FB-2E4F-15E8-C587-F06C35D700B4}"/>
              </a:ext>
            </a:extLst>
          </p:cNvPr>
          <p:cNvSpPr txBox="1"/>
          <p:nvPr/>
        </p:nvSpPr>
        <p:spPr>
          <a:xfrm>
            <a:off x="839444" y="758871"/>
            <a:ext cx="7147560" cy="1815882"/>
          </a:xfrm>
          <a:prstGeom prst="rect">
            <a:avLst/>
          </a:prstGeom>
          <a:noFill/>
        </p:spPr>
        <p:txBody>
          <a:bodyPr wrap="square">
            <a:spAutoFit/>
          </a:bodyPr>
          <a:lstStyle/>
          <a:p>
            <a:pPr algn="just"/>
            <a:r>
              <a:rPr lang="en-US" dirty="0"/>
              <a:t>We present a novel solution, the patch-map-based hybrid learning </a:t>
            </a:r>
            <a:r>
              <a:rPr lang="en-US" dirty="0" err="1"/>
              <a:t>DehazeNet</a:t>
            </a:r>
            <a:r>
              <a:rPr lang="en-US" dirty="0"/>
              <a:t>, to address shortcomings our method introduces a patch map for adaptive patch size selection. Analyzing DCP limitations, we embed a patch-map-based DCP module, enhancing color fidelity and improving recovery of images with white scenes. Simultaneously trained with atmospheric light generation and refinement modules, our hybrid approach achieves superior haze removal. Experimental results demonstrate its effectiveness, outperforming state-of-the-art algorithms and offering a versatile solution for diverse hazy scenarios.</a:t>
            </a:r>
            <a:endParaRPr lang="en-US" sz="1100" b="0" i="0" u="none" strike="noStrike" cap="none" dirty="0">
              <a:solidFill>
                <a:srgbClr val="000000"/>
              </a:solidFill>
              <a:latin typeface="Bookman Old Style" panose="02050604050505020204" pitchFamily="18" charset="0"/>
              <a:ea typeface="Trebuchet MS"/>
              <a:cs typeface="Trebuchet MS"/>
              <a:sym typeface="Trebuchet MS"/>
            </a:endParaRPr>
          </a:p>
        </p:txBody>
      </p:sp>
      <p:pic>
        <p:nvPicPr>
          <p:cNvPr id="7" name="Picture 6">
            <a:extLst>
              <a:ext uri="{FF2B5EF4-FFF2-40B4-BE49-F238E27FC236}">
                <a16:creationId xmlns:a16="http://schemas.microsoft.com/office/drawing/2014/main" id="{F2D88052-CD87-E5AC-19B6-938980C4780B}"/>
              </a:ext>
            </a:extLst>
          </p:cNvPr>
          <p:cNvPicPr>
            <a:picLocks noChangeAspect="1"/>
          </p:cNvPicPr>
          <p:nvPr/>
        </p:nvPicPr>
        <p:blipFill>
          <a:blip r:embed="rId3"/>
          <a:stretch>
            <a:fillRect/>
          </a:stretch>
        </p:blipFill>
        <p:spPr>
          <a:xfrm>
            <a:off x="1605916" y="2790196"/>
            <a:ext cx="5358764" cy="1967671"/>
          </a:xfrm>
          <a:prstGeom prst="rect">
            <a:avLst/>
          </a:prstGeom>
        </p:spPr>
      </p:pic>
    </p:spTree>
    <p:extLst>
      <p:ext uri="{BB962C8B-B14F-4D97-AF65-F5344CB8AC3E}">
        <p14:creationId xmlns:p14="http://schemas.microsoft.com/office/powerpoint/2010/main" val="133783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Bookman Old Style" panose="02050604050505020204" pitchFamily="18" charset="0"/>
              </a:rPr>
              <a:t>Proposed Method</a:t>
            </a: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5" name="TextBox 4"/>
          <p:cNvSpPr txBox="1"/>
          <p:nvPr/>
        </p:nvSpPr>
        <p:spPr>
          <a:xfrm>
            <a:off x="801384" y="1345915"/>
            <a:ext cx="1099981" cy="307777"/>
          </a:xfrm>
          <a:prstGeom prst="rect">
            <a:avLst/>
          </a:prstGeom>
          <a:noFill/>
        </p:spPr>
        <p:txBody>
          <a:bodyPr wrap="none" rtlCol="0">
            <a:spAutoFit/>
          </a:bodyPr>
          <a:lstStyle/>
          <a:p>
            <a:r>
              <a:rPr lang="en-US" dirty="0"/>
              <a:t>Illustration :</a:t>
            </a:r>
          </a:p>
        </p:txBody>
      </p:sp>
      <p:pic>
        <p:nvPicPr>
          <p:cNvPr id="6" name="Picture 5">
            <a:extLst>
              <a:ext uri="{FF2B5EF4-FFF2-40B4-BE49-F238E27FC236}">
                <a16:creationId xmlns:a16="http://schemas.microsoft.com/office/drawing/2014/main" id="{B8906FB8-45A1-75A8-BD42-17B35534CD2E}"/>
              </a:ext>
            </a:extLst>
          </p:cNvPr>
          <p:cNvPicPr>
            <a:picLocks noChangeAspect="1"/>
          </p:cNvPicPr>
          <p:nvPr/>
        </p:nvPicPr>
        <p:blipFill>
          <a:blip r:embed="rId3"/>
          <a:stretch>
            <a:fillRect/>
          </a:stretch>
        </p:blipFill>
        <p:spPr>
          <a:xfrm>
            <a:off x="756284" y="994271"/>
            <a:ext cx="2192656" cy="3841363"/>
          </a:xfrm>
          <a:prstGeom prst="rect">
            <a:avLst/>
          </a:prstGeom>
        </p:spPr>
      </p:pic>
      <p:sp>
        <p:nvSpPr>
          <p:cNvPr id="8" name="TextBox 7">
            <a:extLst>
              <a:ext uri="{FF2B5EF4-FFF2-40B4-BE49-F238E27FC236}">
                <a16:creationId xmlns:a16="http://schemas.microsoft.com/office/drawing/2014/main" id="{95652A3C-8AB1-88DB-1D09-37DE2E483603}"/>
              </a:ext>
            </a:extLst>
          </p:cNvPr>
          <p:cNvSpPr txBox="1"/>
          <p:nvPr/>
        </p:nvSpPr>
        <p:spPr>
          <a:xfrm>
            <a:off x="2834640" y="1145237"/>
            <a:ext cx="5227320" cy="3539430"/>
          </a:xfrm>
          <a:prstGeom prst="rect">
            <a:avLst/>
          </a:prstGeom>
          <a:noFill/>
        </p:spPr>
        <p:txBody>
          <a:bodyPr wrap="square">
            <a:spAutoFit/>
          </a:bodyPr>
          <a:lstStyle/>
          <a:p>
            <a:r>
              <a:rPr lang="en-US" dirty="0"/>
              <a:t>Hazy video as an input</a:t>
            </a:r>
          </a:p>
          <a:p>
            <a:endParaRPr lang="en-US" dirty="0"/>
          </a:p>
          <a:p>
            <a:r>
              <a:rPr lang="en-US" dirty="0"/>
              <a:t>The program starts by opening the input hazy video using   cv2.VideoCapture.It checks if the video is opened successfully.</a:t>
            </a:r>
          </a:p>
          <a:p>
            <a:endParaRPr lang="en-US" dirty="0"/>
          </a:p>
          <a:p>
            <a:r>
              <a:rPr lang="en-US" dirty="0"/>
              <a:t>A loop is initiated to go through each frame of the video.</a:t>
            </a:r>
          </a:p>
          <a:p>
            <a:endParaRPr lang="en-US" dirty="0"/>
          </a:p>
          <a:p>
            <a:r>
              <a:rPr lang="en-US" dirty="0"/>
              <a:t>The program estimates the atmospheric light based on the maximum pixel values of the first frame.</a:t>
            </a:r>
          </a:p>
          <a:p>
            <a:endParaRPr lang="en-US" dirty="0"/>
          </a:p>
          <a:p>
            <a:r>
              <a:rPr lang="en-US" dirty="0"/>
              <a:t>Another loop is initiated to go through each frame of the video.</a:t>
            </a:r>
          </a:p>
          <a:p>
            <a:endParaRPr lang="en-US" dirty="0"/>
          </a:p>
          <a:p>
            <a:r>
              <a:rPr lang="en-US" dirty="0"/>
              <a:t>After processing, the program releases the video capture object and closes all OpenCV windows.</a:t>
            </a:r>
          </a:p>
          <a:p>
            <a:endParaRPr lang="en-US" dirty="0"/>
          </a:p>
          <a:p>
            <a:r>
              <a:rPr lang="en-US" dirty="0"/>
              <a:t>Dehazed video as our output</a:t>
            </a:r>
          </a:p>
        </p:txBody>
      </p:sp>
    </p:spTree>
    <p:extLst>
      <p:ext uri="{BB962C8B-B14F-4D97-AF65-F5344CB8AC3E}">
        <p14:creationId xmlns:p14="http://schemas.microsoft.com/office/powerpoint/2010/main" val="2864419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661800" y="205483"/>
            <a:ext cx="6117431" cy="627321"/>
          </a:xfrm>
        </p:spPr>
        <p:txBody>
          <a:bodyPr/>
          <a:lstStyle/>
          <a:p>
            <a:r>
              <a:rPr lang="en-US" sz="3600" dirty="0"/>
              <a:t>Experiment Environment </a:t>
            </a: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pic>
        <p:nvPicPr>
          <p:cNvPr id="5" name="Picture 4">
            <a:extLst>
              <a:ext uri="{FF2B5EF4-FFF2-40B4-BE49-F238E27FC236}">
                <a16:creationId xmlns:a16="http://schemas.microsoft.com/office/drawing/2014/main" id="{1B1AC8F3-58AC-1F2A-06B9-B07D43751A4F}"/>
              </a:ext>
            </a:extLst>
          </p:cNvPr>
          <p:cNvPicPr>
            <a:picLocks noChangeAspect="1"/>
          </p:cNvPicPr>
          <p:nvPr/>
        </p:nvPicPr>
        <p:blipFill>
          <a:blip r:embed="rId3"/>
          <a:stretch>
            <a:fillRect/>
          </a:stretch>
        </p:blipFill>
        <p:spPr>
          <a:xfrm>
            <a:off x="69036" y="1301547"/>
            <a:ext cx="4233411" cy="2149590"/>
          </a:xfrm>
          <a:prstGeom prst="rect">
            <a:avLst/>
          </a:prstGeom>
        </p:spPr>
      </p:pic>
      <p:pic>
        <p:nvPicPr>
          <p:cNvPr id="8" name="Picture 7">
            <a:extLst>
              <a:ext uri="{FF2B5EF4-FFF2-40B4-BE49-F238E27FC236}">
                <a16:creationId xmlns:a16="http://schemas.microsoft.com/office/drawing/2014/main" id="{D50CE3C8-F923-4A31-6B5A-65281547E0D4}"/>
              </a:ext>
            </a:extLst>
          </p:cNvPr>
          <p:cNvPicPr>
            <a:picLocks noChangeAspect="1"/>
          </p:cNvPicPr>
          <p:nvPr/>
        </p:nvPicPr>
        <p:blipFill>
          <a:blip r:embed="rId4"/>
          <a:stretch>
            <a:fillRect/>
          </a:stretch>
        </p:blipFill>
        <p:spPr>
          <a:xfrm>
            <a:off x="4383896" y="1301547"/>
            <a:ext cx="4572001" cy="2149590"/>
          </a:xfrm>
          <a:prstGeom prst="rect">
            <a:avLst/>
          </a:prstGeom>
        </p:spPr>
      </p:pic>
    </p:spTree>
    <p:extLst>
      <p:ext uri="{BB962C8B-B14F-4D97-AF65-F5344CB8AC3E}">
        <p14:creationId xmlns:p14="http://schemas.microsoft.com/office/powerpoint/2010/main" val="282715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t>Experiment Screen shorts </a:t>
            </a: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pic>
        <p:nvPicPr>
          <p:cNvPr id="5" name="Picture 4">
            <a:extLst>
              <a:ext uri="{FF2B5EF4-FFF2-40B4-BE49-F238E27FC236}">
                <a16:creationId xmlns:a16="http://schemas.microsoft.com/office/drawing/2014/main" id="{EC0577A9-66A6-CECB-81AC-2C057F0107EF}"/>
              </a:ext>
            </a:extLst>
          </p:cNvPr>
          <p:cNvPicPr>
            <a:picLocks noChangeAspect="1"/>
          </p:cNvPicPr>
          <p:nvPr/>
        </p:nvPicPr>
        <p:blipFill>
          <a:blip r:embed="rId3"/>
          <a:stretch>
            <a:fillRect/>
          </a:stretch>
        </p:blipFill>
        <p:spPr>
          <a:xfrm>
            <a:off x="272416" y="1214378"/>
            <a:ext cx="4015676" cy="1830274"/>
          </a:xfrm>
          <a:prstGeom prst="rect">
            <a:avLst/>
          </a:prstGeom>
        </p:spPr>
      </p:pic>
      <p:pic>
        <p:nvPicPr>
          <p:cNvPr id="8" name="Picture 7">
            <a:extLst>
              <a:ext uri="{FF2B5EF4-FFF2-40B4-BE49-F238E27FC236}">
                <a16:creationId xmlns:a16="http://schemas.microsoft.com/office/drawing/2014/main" id="{3F2A944D-0D72-DECE-8220-3303026DA2D4}"/>
              </a:ext>
            </a:extLst>
          </p:cNvPr>
          <p:cNvPicPr>
            <a:picLocks noChangeAspect="1"/>
          </p:cNvPicPr>
          <p:nvPr/>
        </p:nvPicPr>
        <p:blipFill>
          <a:blip r:embed="rId4"/>
          <a:stretch>
            <a:fillRect/>
          </a:stretch>
        </p:blipFill>
        <p:spPr>
          <a:xfrm>
            <a:off x="4597565" y="1222013"/>
            <a:ext cx="4274019" cy="1910284"/>
          </a:xfrm>
          <a:prstGeom prst="rect">
            <a:avLst/>
          </a:prstGeom>
        </p:spPr>
      </p:pic>
    </p:spTree>
    <p:extLst>
      <p:ext uri="{BB962C8B-B14F-4D97-AF65-F5344CB8AC3E}">
        <p14:creationId xmlns:p14="http://schemas.microsoft.com/office/powerpoint/2010/main" val="4293442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t>Experiment Screen shorts </a:t>
            </a: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pic>
        <p:nvPicPr>
          <p:cNvPr id="3" name="Picture 2">
            <a:extLst>
              <a:ext uri="{FF2B5EF4-FFF2-40B4-BE49-F238E27FC236}">
                <a16:creationId xmlns:a16="http://schemas.microsoft.com/office/drawing/2014/main" id="{01D9EDCB-BEF0-A587-5958-B955C80326ED}"/>
              </a:ext>
            </a:extLst>
          </p:cNvPr>
          <p:cNvPicPr>
            <a:picLocks noChangeAspect="1"/>
          </p:cNvPicPr>
          <p:nvPr/>
        </p:nvPicPr>
        <p:blipFill>
          <a:blip r:embed="rId3"/>
          <a:stretch>
            <a:fillRect/>
          </a:stretch>
        </p:blipFill>
        <p:spPr>
          <a:xfrm>
            <a:off x="652507" y="859155"/>
            <a:ext cx="3421261" cy="3425190"/>
          </a:xfrm>
          <a:prstGeom prst="rect">
            <a:avLst/>
          </a:prstGeom>
        </p:spPr>
      </p:pic>
      <p:pic>
        <p:nvPicPr>
          <p:cNvPr id="7" name="Picture 6">
            <a:extLst>
              <a:ext uri="{FF2B5EF4-FFF2-40B4-BE49-F238E27FC236}">
                <a16:creationId xmlns:a16="http://schemas.microsoft.com/office/drawing/2014/main" id="{CE0359B2-FF08-6FA2-D837-6BA784E14E7B}"/>
              </a:ext>
            </a:extLst>
          </p:cNvPr>
          <p:cNvPicPr>
            <a:picLocks noChangeAspect="1"/>
          </p:cNvPicPr>
          <p:nvPr/>
        </p:nvPicPr>
        <p:blipFill>
          <a:blip r:embed="rId4"/>
          <a:stretch>
            <a:fillRect/>
          </a:stretch>
        </p:blipFill>
        <p:spPr>
          <a:xfrm>
            <a:off x="4347920" y="859155"/>
            <a:ext cx="3891085" cy="3425190"/>
          </a:xfrm>
          <a:prstGeom prst="rect">
            <a:avLst/>
          </a:prstGeom>
        </p:spPr>
      </p:pic>
    </p:spTree>
    <p:extLst>
      <p:ext uri="{BB962C8B-B14F-4D97-AF65-F5344CB8AC3E}">
        <p14:creationId xmlns:p14="http://schemas.microsoft.com/office/powerpoint/2010/main" val="2267102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t>Experiment Results </a:t>
            </a: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pic>
        <p:nvPicPr>
          <p:cNvPr id="7" name="Picture 6">
            <a:extLst>
              <a:ext uri="{FF2B5EF4-FFF2-40B4-BE49-F238E27FC236}">
                <a16:creationId xmlns:a16="http://schemas.microsoft.com/office/drawing/2014/main" id="{3759A5B4-186E-DBB5-90ED-AFB89031484C}"/>
              </a:ext>
            </a:extLst>
          </p:cNvPr>
          <p:cNvPicPr>
            <a:picLocks noChangeAspect="1"/>
          </p:cNvPicPr>
          <p:nvPr/>
        </p:nvPicPr>
        <p:blipFill>
          <a:blip r:embed="rId3"/>
          <a:stretch>
            <a:fillRect/>
          </a:stretch>
        </p:blipFill>
        <p:spPr>
          <a:xfrm>
            <a:off x="414355" y="1054907"/>
            <a:ext cx="4169586" cy="2869393"/>
          </a:xfrm>
          <a:prstGeom prst="rect">
            <a:avLst/>
          </a:prstGeom>
        </p:spPr>
      </p:pic>
      <p:pic>
        <p:nvPicPr>
          <p:cNvPr id="10" name="Picture 9">
            <a:extLst>
              <a:ext uri="{FF2B5EF4-FFF2-40B4-BE49-F238E27FC236}">
                <a16:creationId xmlns:a16="http://schemas.microsoft.com/office/drawing/2014/main" id="{6EAC9193-ACA3-5BDB-2633-435F8DE6B951}"/>
              </a:ext>
            </a:extLst>
          </p:cNvPr>
          <p:cNvPicPr>
            <a:picLocks noChangeAspect="1"/>
          </p:cNvPicPr>
          <p:nvPr/>
        </p:nvPicPr>
        <p:blipFill>
          <a:blip r:embed="rId4"/>
          <a:stretch>
            <a:fillRect/>
          </a:stretch>
        </p:blipFill>
        <p:spPr>
          <a:xfrm>
            <a:off x="4716222" y="1054907"/>
            <a:ext cx="4013423" cy="2915692"/>
          </a:xfrm>
          <a:prstGeom prst="rect">
            <a:avLst/>
          </a:prstGeom>
        </p:spPr>
      </p:pic>
    </p:spTree>
    <p:extLst>
      <p:ext uri="{BB962C8B-B14F-4D97-AF65-F5344CB8AC3E}">
        <p14:creationId xmlns:p14="http://schemas.microsoft.com/office/powerpoint/2010/main" val="991037418"/>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3887</TotalTime>
  <Words>972</Words>
  <Application>Microsoft Office PowerPoint</Application>
  <PresentationFormat>On-screen Show (16:9)</PresentationFormat>
  <Paragraphs>71</Paragraphs>
  <Slides>12</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Google Sans</vt:lpstr>
      <vt:lpstr>Noto Sans Symbols</vt:lpstr>
      <vt:lpstr>Bookman Old Style</vt:lpstr>
      <vt:lpstr>Calibri</vt:lpstr>
      <vt:lpstr>Trebuchet MS</vt:lpstr>
      <vt:lpstr>1_Office Theme</vt:lpstr>
      <vt:lpstr>A Seminar on Image Dehazing using Computer Vision and Image Processing</vt:lpstr>
      <vt:lpstr>Introduction</vt:lpstr>
      <vt:lpstr>Problem Statement</vt:lpstr>
      <vt:lpstr>Proposed Method</vt:lpstr>
      <vt:lpstr>Proposed Method</vt:lpstr>
      <vt:lpstr>Experiment Environment </vt:lpstr>
      <vt:lpstr>Experiment Screen shorts </vt:lpstr>
      <vt:lpstr>Experiment Screen shorts </vt:lpstr>
      <vt:lpstr>Experiment Results </vt:lpstr>
      <vt:lpstr>Finding </vt:lpstr>
      <vt:lpstr>Justification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mogili Archana</cp:lastModifiedBy>
  <cp:revision>17</cp:revision>
  <dcterms:modified xsi:type="dcterms:W3CDTF">2024-04-19T13:03:32Z</dcterms:modified>
</cp:coreProperties>
</file>