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68" r:id="rId11"/>
    <p:sldId id="274" r:id="rId12"/>
    <p:sldId id="261" r:id="rId13"/>
    <p:sldId id="263" r:id="rId14"/>
    <p:sldId id="272" r:id="rId15"/>
    <p:sldId id="271"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4" d="100"/>
          <a:sy n="84" d="100"/>
        </p:scale>
        <p:origin x="680" y="5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4/19/2024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4/19/2024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4/19/2024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4/19/2024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4/19/2024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4/19/2024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4/19/2024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4/19/2024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1098096"/>
            <a:ext cx="9144000" cy="1317444"/>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3600" dirty="0">
                <a:latin typeface="Bookman Old Style" panose="02050604050505020204" pitchFamily="18" charset="0"/>
              </a:rPr>
              <a:t>Image Dehazing using Computer</a:t>
            </a:r>
            <a:br>
              <a:rPr lang="en-US" sz="3600" dirty="0">
                <a:latin typeface="Bookman Old Style" panose="02050604050505020204" pitchFamily="18" charset="0"/>
              </a:rPr>
            </a:br>
            <a:r>
              <a:rPr lang="en-US" sz="3600" dirty="0">
                <a:latin typeface="Bookman Old Style" panose="02050604050505020204" pitchFamily="18" charset="0"/>
              </a:rPr>
              <a:t>Vision and Image Processing</a:t>
            </a:r>
          </a:p>
        </p:txBody>
      </p:sp>
      <p:sp>
        <p:nvSpPr>
          <p:cNvPr id="3" name="TextBox 2"/>
          <p:cNvSpPr txBox="1"/>
          <p:nvPr/>
        </p:nvSpPr>
        <p:spPr>
          <a:xfrm>
            <a:off x="455296" y="3239550"/>
            <a:ext cx="4572000" cy="954107"/>
          </a:xfrm>
          <a:prstGeom prst="rect">
            <a:avLst/>
          </a:prstGeom>
          <a:noFill/>
        </p:spPr>
        <p:txBody>
          <a:bodyPr wrap="square" rtlCol="0">
            <a:spAutoFit/>
          </a:bodyPr>
          <a:lstStyle/>
          <a:p>
            <a:pPr algn="just"/>
            <a:r>
              <a:rPr lang="en-US" dirty="0">
                <a:latin typeface="Bookman Old Style" panose="02050604050505020204" pitchFamily="18" charset="0"/>
              </a:rPr>
              <a:t>Team Details </a:t>
            </a:r>
          </a:p>
          <a:p>
            <a:pPr marL="342900" indent="-342900" algn="just">
              <a:buFont typeface="+mj-lt"/>
              <a:buAutoNum type="arabicPeriod"/>
            </a:pPr>
            <a:r>
              <a:rPr lang="en-US" dirty="0">
                <a:latin typeface="Bookman Old Style" panose="02050604050505020204" pitchFamily="18" charset="0"/>
              </a:rPr>
              <a:t>Mogili Archana (20EG105601)</a:t>
            </a:r>
          </a:p>
          <a:p>
            <a:pPr marL="342900" indent="-342900" algn="just">
              <a:buFont typeface="+mj-lt"/>
              <a:buAutoNum type="arabicPeriod"/>
            </a:pPr>
            <a:r>
              <a:rPr lang="en-US" dirty="0">
                <a:latin typeface="Bookman Old Style" panose="02050604050505020204" pitchFamily="18" charset="0"/>
              </a:rPr>
              <a:t>B. Hrushikesh (20EG105603)</a:t>
            </a:r>
          </a:p>
          <a:p>
            <a:pPr marL="342900" indent="-342900" algn="just">
              <a:buFont typeface="+mj-lt"/>
              <a:buAutoNum type="arabicPeriod"/>
            </a:pPr>
            <a:r>
              <a:rPr lang="en-US" dirty="0">
                <a:latin typeface="Bookman Old Style" panose="02050604050505020204" pitchFamily="18" charset="0"/>
              </a:rPr>
              <a:t>A. Chandana Gowri (20EG105640)</a:t>
            </a:r>
          </a:p>
        </p:txBody>
      </p:sp>
      <p:sp>
        <p:nvSpPr>
          <p:cNvPr id="8" name="TextBox 7"/>
          <p:cNvSpPr txBox="1"/>
          <p:nvPr/>
        </p:nvSpPr>
        <p:spPr>
          <a:xfrm>
            <a:off x="5470632" y="3239550"/>
            <a:ext cx="3030430" cy="738664"/>
          </a:xfrm>
          <a:prstGeom prst="rect">
            <a:avLst/>
          </a:prstGeom>
          <a:noFill/>
        </p:spPr>
        <p:txBody>
          <a:bodyPr wrap="square" rtlCol="0">
            <a:spAutoFit/>
          </a:bodyPr>
          <a:lstStyle/>
          <a:p>
            <a:pPr algn="just"/>
            <a:r>
              <a:rPr lang="en-US" dirty="0">
                <a:latin typeface="Bookman Old Style" panose="02050604050505020204" pitchFamily="18" charset="0"/>
              </a:rPr>
              <a:t>Project Supervisor </a:t>
            </a:r>
          </a:p>
          <a:p>
            <a:pPr algn="just"/>
            <a:r>
              <a:rPr lang="en-US" dirty="0">
                <a:latin typeface="Bookman Old Style" panose="02050604050505020204" pitchFamily="18" charset="0"/>
              </a:rPr>
              <a:t>Name Dr. P. Nagaraj</a:t>
            </a:r>
          </a:p>
          <a:p>
            <a:pPr algn="just"/>
            <a:r>
              <a:rPr lang="en-US" dirty="0">
                <a:latin typeface="Bookman Old Style" panose="02050604050505020204" pitchFamily="18" charset="0"/>
              </a:rPr>
              <a:t>Designation Assistant Professor</a:t>
            </a:r>
          </a:p>
        </p:txBody>
      </p:sp>
      <p:sp>
        <p:nvSpPr>
          <p:cNvPr id="4"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5"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0" y="407667"/>
            <a:ext cx="9143999" cy="627321"/>
          </a:xfrm>
        </p:spPr>
        <p:txBody>
          <a:bodyPr/>
          <a:lstStyle/>
          <a:p>
            <a:r>
              <a:rPr lang="en-US" sz="3600" dirty="0">
                <a:latin typeface="Bookman Old Style" panose="02050604050505020204" pitchFamily="18" charset="0"/>
              </a:rPr>
              <a:t>Parameters</a:t>
            </a:r>
          </a:p>
        </p:txBody>
      </p:sp>
      <p:sp>
        <p:nvSpPr>
          <p:cNvPr id="5" name="TextBox 4"/>
          <p:cNvSpPr txBox="1"/>
          <p:nvPr/>
        </p:nvSpPr>
        <p:spPr>
          <a:xfrm>
            <a:off x="381000" y="1488400"/>
            <a:ext cx="2903220" cy="523220"/>
          </a:xfrm>
          <a:prstGeom prst="rect">
            <a:avLst/>
          </a:prstGeom>
          <a:noFill/>
        </p:spPr>
        <p:txBody>
          <a:bodyPr wrap="square" rtlCol="0">
            <a:spAutoFit/>
          </a:bodyPr>
          <a:lstStyle/>
          <a:p>
            <a:endParaRPr lang="en-US" dirty="0">
              <a:latin typeface="Bookman Old Style" panose="02050604050505020204" pitchFamily="18" charset="0"/>
            </a:endParaRPr>
          </a:p>
          <a:p>
            <a:r>
              <a:rPr lang="en-US" dirty="0">
                <a:latin typeface="Bookman Old Style" panose="02050604050505020204" pitchFamily="18" charset="0"/>
              </a:rPr>
              <a:t>1.Atmospheric light estimation</a:t>
            </a:r>
          </a:p>
        </p:txBody>
      </p:sp>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dirty="0"/>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pic>
        <p:nvPicPr>
          <p:cNvPr id="4" name="Picture 3">
            <a:extLst>
              <a:ext uri="{FF2B5EF4-FFF2-40B4-BE49-F238E27FC236}">
                <a16:creationId xmlns:a16="http://schemas.microsoft.com/office/drawing/2014/main" id="{17BC5708-21A2-8961-209C-DEFB88D42B4E}"/>
              </a:ext>
            </a:extLst>
          </p:cNvPr>
          <p:cNvPicPr>
            <a:picLocks noChangeAspect="1"/>
          </p:cNvPicPr>
          <p:nvPr/>
        </p:nvPicPr>
        <p:blipFill>
          <a:blip r:embed="rId3"/>
          <a:stretch>
            <a:fillRect/>
          </a:stretch>
        </p:blipFill>
        <p:spPr>
          <a:xfrm>
            <a:off x="3415004" y="1532553"/>
            <a:ext cx="4985256" cy="415438"/>
          </a:xfrm>
          <a:prstGeom prst="rect">
            <a:avLst/>
          </a:prstGeom>
        </p:spPr>
      </p:pic>
      <p:pic>
        <p:nvPicPr>
          <p:cNvPr id="7" name="Picture 6">
            <a:extLst>
              <a:ext uri="{FF2B5EF4-FFF2-40B4-BE49-F238E27FC236}">
                <a16:creationId xmlns:a16="http://schemas.microsoft.com/office/drawing/2014/main" id="{6E2BA1FF-8D62-71C4-8CAF-863862FDC2A4}"/>
              </a:ext>
            </a:extLst>
          </p:cNvPr>
          <p:cNvPicPr>
            <a:picLocks noChangeAspect="1"/>
          </p:cNvPicPr>
          <p:nvPr/>
        </p:nvPicPr>
        <p:blipFill>
          <a:blip r:embed="rId4"/>
          <a:stretch>
            <a:fillRect/>
          </a:stretch>
        </p:blipFill>
        <p:spPr>
          <a:xfrm>
            <a:off x="3415004" y="2233150"/>
            <a:ext cx="4985256" cy="350815"/>
          </a:xfrm>
          <a:prstGeom prst="rect">
            <a:avLst/>
          </a:prstGeom>
        </p:spPr>
      </p:pic>
      <p:pic>
        <p:nvPicPr>
          <p:cNvPr id="11" name="Picture 10">
            <a:extLst>
              <a:ext uri="{FF2B5EF4-FFF2-40B4-BE49-F238E27FC236}">
                <a16:creationId xmlns:a16="http://schemas.microsoft.com/office/drawing/2014/main" id="{8D255687-5B10-B1BB-34C0-8050B5ECC116}"/>
              </a:ext>
            </a:extLst>
          </p:cNvPr>
          <p:cNvPicPr>
            <a:picLocks noChangeAspect="1"/>
          </p:cNvPicPr>
          <p:nvPr/>
        </p:nvPicPr>
        <p:blipFill>
          <a:blip r:embed="rId5"/>
          <a:stretch>
            <a:fillRect/>
          </a:stretch>
        </p:blipFill>
        <p:spPr>
          <a:xfrm>
            <a:off x="3415004" y="2817519"/>
            <a:ext cx="4985256" cy="627773"/>
          </a:xfrm>
          <a:prstGeom prst="rect">
            <a:avLst/>
          </a:prstGeom>
        </p:spPr>
      </p:pic>
      <p:pic>
        <p:nvPicPr>
          <p:cNvPr id="13" name="Picture 12">
            <a:extLst>
              <a:ext uri="{FF2B5EF4-FFF2-40B4-BE49-F238E27FC236}">
                <a16:creationId xmlns:a16="http://schemas.microsoft.com/office/drawing/2014/main" id="{06C8D67C-AFEB-9D7C-F808-AAAB41F2EA18}"/>
              </a:ext>
            </a:extLst>
          </p:cNvPr>
          <p:cNvPicPr>
            <a:picLocks noChangeAspect="1"/>
          </p:cNvPicPr>
          <p:nvPr/>
        </p:nvPicPr>
        <p:blipFill>
          <a:blip r:embed="rId6"/>
          <a:stretch>
            <a:fillRect/>
          </a:stretch>
        </p:blipFill>
        <p:spPr>
          <a:xfrm>
            <a:off x="3415004" y="3581642"/>
            <a:ext cx="3003788" cy="805933"/>
          </a:xfrm>
          <a:prstGeom prst="rect">
            <a:avLst/>
          </a:prstGeom>
        </p:spPr>
      </p:pic>
      <p:sp>
        <p:nvSpPr>
          <p:cNvPr id="15" name="TextBox 14">
            <a:extLst>
              <a:ext uri="{FF2B5EF4-FFF2-40B4-BE49-F238E27FC236}">
                <a16:creationId xmlns:a16="http://schemas.microsoft.com/office/drawing/2014/main" id="{64F564CD-ECCD-2FAE-D9AA-26C18CD6A29F}"/>
              </a:ext>
            </a:extLst>
          </p:cNvPr>
          <p:cNvSpPr txBox="1"/>
          <p:nvPr/>
        </p:nvSpPr>
        <p:spPr>
          <a:xfrm>
            <a:off x="381000" y="2263973"/>
            <a:ext cx="2270760" cy="307777"/>
          </a:xfrm>
          <a:prstGeom prst="rect">
            <a:avLst/>
          </a:prstGeom>
          <a:noFill/>
        </p:spPr>
        <p:txBody>
          <a:bodyPr wrap="square" rtlCol="0">
            <a:spAutoFit/>
          </a:bodyPr>
          <a:lstStyle/>
          <a:p>
            <a:r>
              <a:rPr lang="en-US" dirty="0"/>
              <a:t>2.Transmission map</a:t>
            </a:r>
            <a:endParaRPr lang="en-IN" dirty="0"/>
          </a:p>
        </p:txBody>
      </p:sp>
      <p:sp>
        <p:nvSpPr>
          <p:cNvPr id="17" name="TextBox 16">
            <a:extLst>
              <a:ext uri="{FF2B5EF4-FFF2-40B4-BE49-F238E27FC236}">
                <a16:creationId xmlns:a16="http://schemas.microsoft.com/office/drawing/2014/main" id="{E9C16651-DEAB-8054-E54C-CD66727F2113}"/>
              </a:ext>
            </a:extLst>
          </p:cNvPr>
          <p:cNvSpPr txBox="1"/>
          <p:nvPr/>
        </p:nvSpPr>
        <p:spPr>
          <a:xfrm>
            <a:off x="381000" y="2970928"/>
            <a:ext cx="2095500" cy="307777"/>
          </a:xfrm>
          <a:prstGeom prst="rect">
            <a:avLst/>
          </a:prstGeom>
          <a:noFill/>
        </p:spPr>
        <p:txBody>
          <a:bodyPr wrap="square" rtlCol="0">
            <a:spAutoFit/>
          </a:bodyPr>
          <a:lstStyle/>
          <a:p>
            <a:r>
              <a:rPr lang="en-US" dirty="0"/>
              <a:t>3.Dehazing process</a:t>
            </a:r>
            <a:endParaRPr lang="en-IN" dirty="0"/>
          </a:p>
        </p:txBody>
      </p:sp>
      <p:sp>
        <p:nvSpPr>
          <p:cNvPr id="18" name="TextBox 17">
            <a:extLst>
              <a:ext uri="{FF2B5EF4-FFF2-40B4-BE49-F238E27FC236}">
                <a16:creationId xmlns:a16="http://schemas.microsoft.com/office/drawing/2014/main" id="{43F3A618-676A-F00E-1183-EE36793D7525}"/>
              </a:ext>
            </a:extLst>
          </p:cNvPr>
          <p:cNvSpPr txBox="1"/>
          <p:nvPr/>
        </p:nvSpPr>
        <p:spPr>
          <a:xfrm>
            <a:off x="381000" y="3830996"/>
            <a:ext cx="2207896" cy="307777"/>
          </a:xfrm>
          <a:prstGeom prst="rect">
            <a:avLst/>
          </a:prstGeom>
          <a:noFill/>
        </p:spPr>
        <p:txBody>
          <a:bodyPr wrap="square" rtlCol="0">
            <a:spAutoFit/>
          </a:bodyPr>
          <a:lstStyle/>
          <a:p>
            <a:r>
              <a:rPr lang="en-US" dirty="0"/>
              <a:t>4.Performance metrics</a:t>
            </a:r>
            <a:endParaRPr lang="en-IN" dirty="0"/>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2" name="Title 1"/>
          <p:cNvSpPr>
            <a:spLocks noGrp="1"/>
          </p:cNvSpPr>
          <p:nvPr>
            <p:ph type="title"/>
          </p:nvPr>
        </p:nvSpPr>
        <p:spPr>
          <a:xfrm>
            <a:off x="0" y="628647"/>
            <a:ext cx="9144000" cy="627321"/>
          </a:xfrm>
        </p:spPr>
        <p:txBody>
          <a:bodyPr/>
          <a:lstStyle/>
          <a:p>
            <a:r>
              <a:rPr lang="en-US" sz="3600" dirty="0">
                <a:latin typeface="Bookman Old Style" panose="02050604050505020204" pitchFamily="18" charset="0"/>
              </a:rPr>
              <a:t>Experiment Environment</a:t>
            </a:r>
          </a:p>
        </p:txBody>
      </p:sp>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
        <p:nvSpPr>
          <p:cNvPr id="6" name="Rectangle 5"/>
          <p:cNvSpPr/>
          <p:nvPr/>
        </p:nvSpPr>
        <p:spPr>
          <a:xfrm>
            <a:off x="548640" y="1363504"/>
            <a:ext cx="8206740" cy="3108543"/>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Programming Language: </a:t>
            </a:r>
            <a:r>
              <a:rPr lang="en-IN" dirty="0">
                <a:latin typeface="Arial" panose="020B0604020202020204" pitchFamily="34" charset="0"/>
                <a:cs typeface="Arial" panose="020B0604020202020204" pitchFamily="34" charset="0"/>
              </a:rPr>
              <a:t>Python 3.10.4</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Pre-Processing Module: </a:t>
            </a:r>
            <a:r>
              <a:rPr lang="en-IN" i="0" dirty="0">
                <a:effectLst/>
                <a:latin typeface="Arial" panose="020B0604020202020204" pitchFamily="34" charset="0"/>
                <a:cs typeface="Arial" panose="020B0604020202020204" pitchFamily="34" charset="0"/>
              </a:rPr>
              <a:t>Pandas, </a:t>
            </a:r>
            <a:r>
              <a:rPr lang="en-IN" i="0" dirty="0" err="1">
                <a:effectLst/>
                <a:latin typeface="Arial" panose="020B0604020202020204" pitchFamily="34" charset="0"/>
                <a:cs typeface="Arial" panose="020B0604020202020204" pitchFamily="34" charset="0"/>
              </a:rPr>
              <a:t>Albumentations</a:t>
            </a:r>
            <a:r>
              <a:rPr lang="en-IN" dirty="0" err="1">
                <a:latin typeface="Arial" panose="020B0604020202020204" pitchFamily="34" charset="0"/>
                <a:cs typeface="Arial" panose="020B0604020202020204" pitchFamily="34" charset="0"/>
              </a:rPr>
              <a:t>,</a:t>
            </a:r>
            <a:r>
              <a:rPr lang="en-IN" i="0" dirty="0" err="1">
                <a:effectLst/>
                <a:latin typeface="Arial" panose="020B0604020202020204" pitchFamily="34" charset="0"/>
                <a:cs typeface="Arial" panose="020B0604020202020204" pitchFamily="34" charset="0"/>
              </a:rPr>
              <a:t>imgaug</a:t>
            </a:r>
            <a:endParaRPr lang="en-IN" dirty="0">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Supporting Modules:      </a:t>
            </a:r>
            <a:r>
              <a:rPr lang="en-IN" i="0" dirty="0">
                <a:effectLst/>
                <a:latin typeface="Arial" panose="020B0604020202020204" pitchFamily="34" charset="0"/>
                <a:cs typeface="Arial" panose="020B0604020202020204" pitchFamily="34" charset="0"/>
              </a:rPr>
              <a:t>Scikit-image, Scikit-learn</a:t>
            </a:r>
            <a:endParaRPr lang="en-US" i="0" dirty="0">
              <a:solidFill>
                <a:srgbClr val="374151"/>
              </a:solidFill>
              <a:effectLst/>
              <a:latin typeface="Arial" panose="020B060402020202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Pre-trained Models  :     </a:t>
            </a:r>
            <a:r>
              <a:rPr lang="en-IN" b="1" i="0" dirty="0">
                <a:solidFill>
                  <a:srgbClr val="374151"/>
                </a:solidFill>
                <a:effectLst/>
                <a:latin typeface="Arial" panose="020B0604020202020204" pitchFamily="34" charset="0"/>
                <a:cs typeface="Arial" panose="020B0604020202020204" pitchFamily="34" charset="0"/>
              </a:rPr>
              <a:t> </a:t>
            </a:r>
            <a:r>
              <a:rPr lang="en-IN" b="0" i="0" dirty="0" err="1">
                <a:solidFill>
                  <a:srgbClr val="374151"/>
                </a:solidFill>
                <a:effectLst/>
                <a:latin typeface="Arial" panose="020B0604020202020204" pitchFamily="34" charset="0"/>
                <a:cs typeface="Arial" panose="020B0604020202020204" pitchFamily="34" charset="0"/>
              </a:rPr>
              <a:t>PyTorch</a:t>
            </a:r>
            <a:r>
              <a:rPr lang="en-IN" b="0" i="0" dirty="0">
                <a:solidFill>
                  <a:srgbClr val="374151"/>
                </a:solidFill>
                <a:effectLst/>
                <a:latin typeface="Arial" panose="020B0604020202020204" pitchFamily="34" charset="0"/>
                <a:cs typeface="Arial" panose="020B0604020202020204" pitchFamily="34" charset="0"/>
              </a:rPr>
              <a:t> Hub</a:t>
            </a:r>
          </a:p>
          <a:p>
            <a:br>
              <a:rPr lang="en-IN"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Version Control:             </a:t>
            </a:r>
            <a:r>
              <a:rPr lang="en-IN" dirty="0">
                <a:latin typeface="Arial" panose="020B0604020202020204" pitchFamily="34" charset="0"/>
                <a:cs typeface="Arial" panose="020B0604020202020204" pitchFamily="34" charset="0"/>
              </a:rPr>
              <a:t>Git</a:t>
            </a:r>
          </a:p>
          <a:p>
            <a:br>
              <a:rPr lang="en-IN"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Development Environment: </a:t>
            </a:r>
            <a:r>
              <a:rPr lang="en-IN" dirty="0">
                <a:latin typeface="Arial" panose="020B0604020202020204" pitchFamily="34" charset="0"/>
                <a:cs typeface="Arial" panose="020B0604020202020204" pitchFamily="34" charset="0"/>
              </a:rPr>
              <a:t>Virtual Environment (</a:t>
            </a:r>
            <a:r>
              <a:rPr lang="en-IN" dirty="0" err="1">
                <a:latin typeface="Arial" panose="020B0604020202020204" pitchFamily="34" charset="0"/>
                <a:cs typeface="Arial" panose="020B0604020202020204" pitchFamily="34" charset="0"/>
              </a:rPr>
              <a:t>venv</a:t>
            </a:r>
            <a:r>
              <a:rPr lang="en-IN" dirty="0">
                <a:latin typeface="Arial" panose="020B0604020202020204" pitchFamily="34" charset="0"/>
                <a:cs typeface="Arial" panose="020B0604020202020204" pitchFamily="34" charset="0"/>
              </a:rPr>
              <a:t>)</a:t>
            </a:r>
          </a:p>
          <a:p>
            <a:br>
              <a:rPr lang="en-IN"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IDE:                                   </a:t>
            </a:r>
            <a:r>
              <a:rPr lang="en-IN" dirty="0">
                <a:latin typeface="Arial" panose="020B0604020202020204" pitchFamily="34" charset="0"/>
                <a:cs typeface="Arial" panose="020B0604020202020204" pitchFamily="34" charset="0"/>
              </a:rPr>
              <a:t>PyCharm</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21221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541020"/>
            <a:ext cx="9143999"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041683539"/>
              </p:ext>
            </p:extLst>
          </p:nvPr>
        </p:nvGraphicFramePr>
        <p:xfrm>
          <a:off x="1153788" y="1447130"/>
          <a:ext cx="6602859" cy="185420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a:t>S.No</a:t>
                      </a:r>
                    </a:p>
                  </a:txBody>
                  <a:tcPr/>
                </a:tc>
                <a:tc>
                  <a:txBody>
                    <a:bodyPr/>
                    <a:lstStyle/>
                    <a:p>
                      <a:r>
                        <a:rPr lang="en-US" dirty="0"/>
                        <a:t>Functionality</a:t>
                      </a:r>
                    </a:p>
                  </a:txBody>
                  <a:tcPr/>
                </a:tc>
                <a:tc>
                  <a:txBody>
                    <a:bodyPr/>
                    <a:lstStyle/>
                    <a:p>
                      <a:r>
                        <a:rPr lang="en-US" dirty="0"/>
                        <a:t>Status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Abstract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Requirements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Paper Writing, Journal Submission</a:t>
                      </a:r>
                    </a:p>
                  </a:txBody>
                  <a:tcPr/>
                </a:tc>
                <a:tc>
                  <a:txBody>
                    <a:bodyPr/>
                    <a:lstStyle/>
                    <a:p>
                      <a:r>
                        <a:rPr lang="en-US" dirty="0"/>
                        <a:t>Not 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Implementation</a:t>
                      </a:r>
                    </a:p>
                  </a:txBody>
                  <a:tcPr/>
                </a:tc>
                <a:tc>
                  <a:txBody>
                    <a:bodyPr/>
                    <a:lstStyle/>
                    <a:p>
                      <a:r>
                        <a:rPr lang="en-US" dirty="0"/>
                        <a:t>In-progress</a:t>
                      </a:r>
                    </a:p>
                  </a:txBody>
                  <a:tcPr/>
                </a:tc>
                <a:extLst>
                  <a:ext uri="{0D108BD9-81ED-4DB2-BD59-A6C34878D82A}">
                    <a16:rowId xmlns:a16="http://schemas.microsoft.com/office/drawing/2014/main" val="10004"/>
                  </a:ext>
                </a:extLst>
              </a:tr>
            </a:tbl>
          </a:graphicData>
        </a:graphic>
      </p:graphicFrame>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457200"/>
            <a:ext cx="9144000" cy="627321"/>
          </a:xfrm>
        </p:spPr>
        <p:txBody>
          <a:bodyPr/>
          <a:lstStyle/>
          <a:p>
            <a:r>
              <a:rPr lang="en-US" sz="3600" dirty="0">
                <a:latin typeface="Bookman Old Style" panose="02050604050505020204" pitchFamily="18" charset="0"/>
              </a:rPr>
              <a:t>References</a:t>
            </a:r>
          </a:p>
        </p:txBody>
      </p:sp>
      <p:sp>
        <p:nvSpPr>
          <p:cNvPr id="28" name="Control 21">
            <a:extLst>
              <a:ext uri="{FF2B5EF4-FFF2-40B4-BE49-F238E27FC236}">
                <a16:creationId xmlns:a16="http://schemas.microsoft.com/office/drawing/2014/main" id="{D3974C33-D57D-35CB-4415-B8ACDD83FEBA}"/>
              </a:ext>
            </a:extLst>
          </p:cNvPr>
          <p:cNvSpPr>
            <a:spLocks noChangeAspect="1" noChangeArrowheads="1" noChangeShapeType="1"/>
          </p:cNvSpPr>
          <p:nvPr/>
        </p:nvSpPr>
        <p:spPr bwMode="auto">
          <a:xfrm>
            <a:off x="0" y="457200"/>
            <a:ext cx="0" cy="0"/>
          </a:xfrm>
          <a:prstGeom prst="rect">
            <a:avLst/>
          </a:prstGeom>
          <a:noFill/>
          <a:ln w="9525">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TextBox 30">
            <a:extLst>
              <a:ext uri="{FF2B5EF4-FFF2-40B4-BE49-F238E27FC236}">
                <a16:creationId xmlns:a16="http://schemas.microsoft.com/office/drawing/2014/main" id="{B284B8E4-BA55-B8AF-1FF3-3C2FA0E7C742}"/>
              </a:ext>
            </a:extLst>
          </p:cNvPr>
          <p:cNvSpPr txBox="1"/>
          <p:nvPr/>
        </p:nvSpPr>
        <p:spPr>
          <a:xfrm>
            <a:off x="541020" y="1249278"/>
            <a:ext cx="8229600" cy="3754874"/>
          </a:xfrm>
          <a:prstGeom prst="rect">
            <a:avLst/>
          </a:prstGeom>
          <a:noFill/>
        </p:spPr>
        <p:txBody>
          <a:bodyPr wrap="square">
            <a:spAutoFit/>
          </a:bodyPr>
          <a:lstStyle/>
          <a:p>
            <a:pPr algn="l"/>
            <a:r>
              <a:rPr lang="en-IN" b="1" dirty="0"/>
              <a:t>[1</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b="0" i="0" dirty="0">
                <a:solidFill>
                  <a:srgbClr val="374151"/>
                </a:solidFill>
                <a:effectLst/>
                <a:latin typeface="Arial" panose="020B0604020202020204" pitchFamily="34" charset="0"/>
                <a:cs typeface="Arial" panose="020B0604020202020204" pitchFamily="34" charset="0"/>
              </a:rPr>
              <a:t>He, K., Sun, J., &amp; Tang, X. (2011). Single Image Haze Removal Using Dark Channel Prior. IEEE Transactions on Pattern Analysis and Machine Intelligence, 33(12), 2341-2353. [This seminal paper introduces the Dark Channel Prior, a key component in your research.]</a:t>
            </a:r>
          </a:p>
          <a:p>
            <a:pPr algn="l"/>
            <a:endParaRPr lang="en-IN" b="0" i="0" dirty="0">
              <a:solidFill>
                <a:srgbClr val="374151"/>
              </a:solidFill>
              <a:effectLst/>
              <a:latin typeface="Arial" panose="020B0604020202020204" pitchFamily="34" charset="0"/>
              <a:cs typeface="Arial" panose="020B0604020202020204" pitchFamily="34" charset="0"/>
            </a:endParaRPr>
          </a:p>
          <a:p>
            <a:pPr algn="l"/>
            <a:r>
              <a:rPr lang="en-IN" b="1" dirty="0">
                <a:solidFill>
                  <a:srgbClr val="374151"/>
                </a:solidFill>
                <a:latin typeface="Arial" panose="020B0604020202020204" pitchFamily="34" charset="0"/>
                <a:cs typeface="Arial" panose="020B0604020202020204" pitchFamily="34" charset="0"/>
              </a:rPr>
              <a:t>[2] </a:t>
            </a:r>
            <a:r>
              <a:rPr lang="en-IN" b="0" i="0" dirty="0">
                <a:solidFill>
                  <a:srgbClr val="374151"/>
                </a:solidFill>
                <a:effectLst/>
                <a:latin typeface="Arial" panose="020B0604020202020204" pitchFamily="34" charset="0"/>
                <a:cs typeface="Arial" panose="020B0604020202020204" pitchFamily="34" charset="0"/>
              </a:rPr>
              <a:t>Li, B., Peng, X., Wang, Z., Xu, J., &amp; Feng, D. (2017). AOD-Net: All-in-One Dehazing Network. In Proceedings of the IEEE International Conference on Computer Vision (ICCV), 4780-4788. [This work presents a deep learning approach to image dehazing, relevant to your hybrid learning methodology.]</a:t>
            </a:r>
          </a:p>
          <a:p>
            <a:pPr algn="l"/>
            <a:endParaRPr lang="en-IN" b="0" i="0" dirty="0">
              <a:solidFill>
                <a:srgbClr val="374151"/>
              </a:solidFill>
              <a:effectLst/>
              <a:latin typeface="Arial" panose="020B0604020202020204" pitchFamily="34" charset="0"/>
              <a:cs typeface="Arial" panose="020B0604020202020204" pitchFamily="34" charset="0"/>
            </a:endParaRPr>
          </a:p>
          <a:p>
            <a:pPr algn="l"/>
            <a:r>
              <a:rPr lang="en-IN" b="1" i="0" dirty="0">
                <a:solidFill>
                  <a:srgbClr val="374151"/>
                </a:solidFill>
                <a:effectLst/>
                <a:latin typeface="Arial" panose="020B0604020202020204" pitchFamily="34" charset="0"/>
                <a:cs typeface="Arial" panose="020B0604020202020204" pitchFamily="34" charset="0"/>
              </a:rPr>
              <a:t>[3] </a:t>
            </a:r>
            <a:r>
              <a:rPr lang="en-IN" b="0" i="0" dirty="0">
                <a:solidFill>
                  <a:srgbClr val="374151"/>
                </a:solidFill>
                <a:effectLst/>
                <a:latin typeface="Arial" panose="020B0604020202020204" pitchFamily="34" charset="0"/>
                <a:cs typeface="Arial" panose="020B0604020202020204" pitchFamily="34" charset="0"/>
              </a:rPr>
              <a:t>Zhang, H., Patel, V. M. (2018). Densely Connected Pyramid Dehazing Network. In Proceedings of the IEEE Conference on Computer Vision and Pattern Recognition (CVPR), 3194-3203. [Offers insights into advanced network architectures for dehazing.]</a:t>
            </a:r>
          </a:p>
          <a:p>
            <a:pPr algn="l"/>
            <a:endParaRPr lang="en-IN" b="0" i="0" dirty="0">
              <a:solidFill>
                <a:srgbClr val="374151"/>
              </a:solidFill>
              <a:effectLst/>
              <a:latin typeface="Arial" panose="020B0604020202020204" pitchFamily="34" charset="0"/>
              <a:cs typeface="Arial" panose="020B0604020202020204" pitchFamily="34" charset="0"/>
            </a:endParaRPr>
          </a:p>
          <a:p>
            <a:pPr algn="l"/>
            <a:r>
              <a:rPr lang="en-IN" b="1" i="0" dirty="0">
                <a:solidFill>
                  <a:srgbClr val="374151"/>
                </a:solidFill>
                <a:effectLst/>
                <a:latin typeface="Arial" panose="020B0604020202020204" pitchFamily="34" charset="0"/>
                <a:cs typeface="Arial" panose="020B0604020202020204" pitchFamily="34" charset="0"/>
              </a:rPr>
              <a:t>[4] </a:t>
            </a:r>
            <a:r>
              <a:rPr lang="en-IN" b="0" i="0" dirty="0">
                <a:solidFill>
                  <a:srgbClr val="374151"/>
                </a:solidFill>
                <a:effectLst/>
                <a:latin typeface="Arial" panose="020B0604020202020204" pitchFamily="34" charset="0"/>
                <a:cs typeface="Arial" panose="020B0604020202020204" pitchFamily="34" charset="0"/>
              </a:rPr>
              <a:t>Goodfellow, I., </a:t>
            </a:r>
            <a:r>
              <a:rPr lang="en-IN" b="0" i="0" dirty="0" err="1">
                <a:solidFill>
                  <a:srgbClr val="374151"/>
                </a:solidFill>
                <a:effectLst/>
                <a:latin typeface="Arial" panose="020B0604020202020204" pitchFamily="34" charset="0"/>
                <a:cs typeface="Arial" panose="020B0604020202020204" pitchFamily="34" charset="0"/>
              </a:rPr>
              <a:t>Pouget</a:t>
            </a:r>
            <a:r>
              <a:rPr lang="en-IN" b="0" i="0" dirty="0">
                <a:solidFill>
                  <a:srgbClr val="374151"/>
                </a:solidFill>
                <a:effectLst/>
                <a:latin typeface="Arial" panose="020B0604020202020204" pitchFamily="34" charset="0"/>
                <a:cs typeface="Arial" panose="020B0604020202020204" pitchFamily="34" charset="0"/>
              </a:rPr>
              <a:t>-Abadie, J., Mirza, M., Xu, B., </a:t>
            </a:r>
            <a:r>
              <a:rPr lang="en-IN" b="0" i="0" dirty="0" err="1">
                <a:solidFill>
                  <a:srgbClr val="374151"/>
                </a:solidFill>
                <a:effectLst/>
                <a:latin typeface="Arial" panose="020B0604020202020204" pitchFamily="34" charset="0"/>
                <a:cs typeface="Arial" panose="020B0604020202020204" pitchFamily="34" charset="0"/>
              </a:rPr>
              <a:t>Warde</a:t>
            </a:r>
            <a:r>
              <a:rPr lang="en-IN" b="0" i="0" dirty="0">
                <a:solidFill>
                  <a:srgbClr val="374151"/>
                </a:solidFill>
                <a:effectLst/>
                <a:latin typeface="Arial" panose="020B0604020202020204" pitchFamily="34" charset="0"/>
                <a:cs typeface="Arial" panose="020B0604020202020204" pitchFamily="34" charset="0"/>
              </a:rPr>
              <a:t>-Farley, D., </a:t>
            </a:r>
            <a:r>
              <a:rPr lang="en-IN" b="0" i="0" dirty="0" err="1">
                <a:solidFill>
                  <a:srgbClr val="374151"/>
                </a:solidFill>
                <a:effectLst/>
                <a:latin typeface="Arial" panose="020B0604020202020204" pitchFamily="34" charset="0"/>
                <a:cs typeface="Arial" panose="020B0604020202020204" pitchFamily="34" charset="0"/>
              </a:rPr>
              <a:t>Ozair</a:t>
            </a:r>
            <a:r>
              <a:rPr lang="en-IN" b="0" i="0" dirty="0">
                <a:solidFill>
                  <a:srgbClr val="374151"/>
                </a:solidFill>
                <a:effectLst/>
                <a:latin typeface="Arial" panose="020B0604020202020204" pitchFamily="34" charset="0"/>
                <a:cs typeface="Arial" panose="020B0604020202020204" pitchFamily="34" charset="0"/>
              </a:rPr>
              <a:t>, S., Courville, A., &amp; Bengio, Y. (2014). Generative Adversarial Nets. In Advances in Neural Information Processing Systems (NIPS), 2672-2680. [Introduces the concept of generative adversarial networks, a core component of your approach.]</a:t>
            </a:r>
          </a:p>
          <a:p>
            <a:pPr algn="just"/>
            <a:r>
              <a:rPr lang="en-IN" dirty="0"/>
              <a:t>.</a:t>
            </a:r>
          </a:p>
        </p:txBody>
      </p:sp>
      <p:sp>
        <p:nvSpPr>
          <p:cNvPr id="9"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10"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7"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8"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464820"/>
            <a:ext cx="9143999" cy="627321"/>
          </a:xfrm>
        </p:spPr>
        <p:txBody>
          <a:bodyPr/>
          <a:lstStyle/>
          <a:p>
            <a:r>
              <a:rPr lang="en-US" sz="2400" b="1"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2258305326"/>
              </p:ext>
            </p:extLst>
          </p:nvPr>
        </p:nvGraphicFramePr>
        <p:xfrm>
          <a:off x="1138548" y="1361440"/>
          <a:ext cx="6602859" cy="215900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sz="1400" b="1" dirty="0">
                          <a:latin typeface="+mj-lt"/>
                        </a:rPr>
                        <a:t>S.No</a:t>
                      </a:r>
                    </a:p>
                  </a:txBody>
                  <a:tcPr/>
                </a:tc>
                <a:tc>
                  <a:txBody>
                    <a:bodyPr/>
                    <a:lstStyle/>
                    <a:p>
                      <a:r>
                        <a:rPr lang="en-US" sz="1400" b="1" dirty="0">
                          <a:latin typeface="+mj-lt"/>
                        </a:rPr>
                        <a:t>Rubrics</a:t>
                      </a:r>
                    </a:p>
                  </a:txBody>
                  <a:tcPr/>
                </a:tc>
                <a:tc>
                  <a:txBody>
                    <a:bodyPr/>
                    <a:lstStyle/>
                    <a:p>
                      <a:r>
                        <a:rPr lang="en-US" sz="1400" b="1" dirty="0">
                          <a:latin typeface="+mj-lt"/>
                        </a:rPr>
                        <a:t>Marks</a:t>
                      </a:r>
                    </a:p>
                  </a:txBody>
                  <a:tcPr/>
                </a:tc>
                <a:extLst>
                  <a:ext uri="{0D108BD9-81ED-4DB2-BD59-A6C34878D82A}">
                    <a16:rowId xmlns:a16="http://schemas.microsoft.com/office/drawing/2014/main" val="10000"/>
                  </a:ext>
                </a:extLst>
              </a:tr>
              <a:tr h="370840">
                <a:tc>
                  <a:txBody>
                    <a:bodyPr/>
                    <a:lstStyle/>
                    <a:p>
                      <a:r>
                        <a:rPr lang="en-US" sz="1400" dirty="0">
                          <a:latin typeface="+mj-lt"/>
                        </a:rPr>
                        <a:t>1</a:t>
                      </a:r>
                    </a:p>
                  </a:txBody>
                  <a:tcPr/>
                </a:tc>
                <a:tc>
                  <a:txBody>
                    <a:bodyPr/>
                    <a:lstStyle/>
                    <a:p>
                      <a:r>
                        <a:rPr lang="en-US" sz="1400" dirty="0">
                          <a:latin typeface="+mj-lt"/>
                        </a:rPr>
                        <a:t>Concept Introduction</a:t>
                      </a:r>
                    </a:p>
                  </a:txBody>
                  <a:tcPr/>
                </a:tc>
                <a:tc>
                  <a:txBody>
                    <a:bodyPr/>
                    <a:lstStyle/>
                    <a:p>
                      <a:r>
                        <a:rPr lang="en-US" sz="1400" dirty="0">
                          <a:latin typeface="+mj-lt"/>
                        </a:rPr>
                        <a:t>4</a:t>
                      </a:r>
                    </a:p>
                  </a:txBody>
                  <a:tcPr/>
                </a:tc>
                <a:extLst>
                  <a:ext uri="{0D108BD9-81ED-4DB2-BD59-A6C34878D82A}">
                    <a16:rowId xmlns:a16="http://schemas.microsoft.com/office/drawing/2014/main" val="10001"/>
                  </a:ext>
                </a:extLst>
              </a:tr>
              <a:tr h="370840">
                <a:tc>
                  <a:txBody>
                    <a:bodyPr/>
                    <a:lstStyle/>
                    <a:p>
                      <a:r>
                        <a:rPr lang="en-US" sz="1400" dirty="0">
                          <a:latin typeface="+mj-lt"/>
                        </a:rPr>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mj-lt"/>
                        </a:rPr>
                        <a:t>Literature</a:t>
                      </a:r>
                      <a:r>
                        <a:rPr lang="en-US" sz="1400" baseline="0" dirty="0">
                          <a:latin typeface="+mj-lt"/>
                        </a:rPr>
                        <a:t> </a:t>
                      </a:r>
                      <a:r>
                        <a:rPr lang="en-US" sz="1400" dirty="0">
                          <a:latin typeface="+mj-lt"/>
                        </a:rPr>
                        <a:t>and</a:t>
                      </a:r>
                      <a:r>
                        <a:rPr lang="en-US" sz="1400" baseline="0" dirty="0">
                          <a:latin typeface="+mj-lt"/>
                        </a:rPr>
                        <a:t> </a:t>
                      </a:r>
                      <a:r>
                        <a:rPr lang="en-US" sz="1400" dirty="0">
                          <a:latin typeface="+mj-lt"/>
                        </a:rPr>
                        <a:t>Parameter</a:t>
                      </a:r>
                    </a:p>
                  </a:txBody>
                  <a:tcPr/>
                </a:tc>
                <a:tc>
                  <a:txBody>
                    <a:bodyPr/>
                    <a:lstStyle/>
                    <a:p>
                      <a:r>
                        <a:rPr lang="en-US" sz="1400" dirty="0">
                          <a:latin typeface="+mj-lt"/>
                        </a:rPr>
                        <a:t>5</a:t>
                      </a:r>
                    </a:p>
                  </a:txBody>
                  <a:tcPr/>
                </a:tc>
                <a:extLst>
                  <a:ext uri="{0D108BD9-81ED-4DB2-BD59-A6C34878D82A}">
                    <a16:rowId xmlns:a16="http://schemas.microsoft.com/office/drawing/2014/main" val="10002"/>
                  </a:ext>
                </a:extLst>
              </a:tr>
              <a:tr h="370840">
                <a:tc>
                  <a:txBody>
                    <a:bodyPr/>
                    <a:lstStyle/>
                    <a:p>
                      <a:r>
                        <a:rPr lang="en-US" sz="1400" dirty="0">
                          <a:latin typeface="+mj-lt"/>
                        </a:rPr>
                        <a:t>3</a:t>
                      </a:r>
                    </a:p>
                  </a:txBody>
                  <a:tcPr/>
                </a:tc>
                <a:tc>
                  <a:txBody>
                    <a:bodyPr/>
                    <a:lstStyle/>
                    <a:p>
                      <a:r>
                        <a:rPr lang="en-US" sz="1400" dirty="0">
                          <a:latin typeface="+mj-lt"/>
                        </a:rPr>
                        <a:t>Problem</a:t>
                      </a:r>
                      <a:r>
                        <a:rPr lang="en-US" sz="1400" baseline="0" dirty="0">
                          <a:latin typeface="+mj-lt"/>
                        </a:rPr>
                        <a:t> </a:t>
                      </a:r>
                      <a:r>
                        <a:rPr lang="en-US" sz="1400" dirty="0">
                          <a:latin typeface="+mj-lt"/>
                        </a:rPr>
                        <a:t> and Problem Illustration</a:t>
                      </a:r>
                    </a:p>
                  </a:txBody>
                  <a:tcPr/>
                </a:tc>
                <a:tc>
                  <a:txBody>
                    <a:bodyPr/>
                    <a:lstStyle/>
                    <a:p>
                      <a:r>
                        <a:rPr lang="en-US" sz="1400" dirty="0">
                          <a:latin typeface="+mj-lt"/>
                        </a:rPr>
                        <a:t>8</a:t>
                      </a:r>
                    </a:p>
                  </a:txBody>
                  <a:tcPr/>
                </a:tc>
                <a:extLst>
                  <a:ext uri="{0D108BD9-81ED-4DB2-BD59-A6C34878D82A}">
                    <a16:rowId xmlns:a16="http://schemas.microsoft.com/office/drawing/2014/main" val="10003"/>
                  </a:ext>
                </a:extLst>
              </a:tr>
              <a:tr h="370840">
                <a:tc>
                  <a:txBody>
                    <a:bodyPr/>
                    <a:lstStyle/>
                    <a:p>
                      <a:r>
                        <a:rPr lang="en-US" sz="1400" dirty="0">
                          <a:latin typeface="+mj-lt"/>
                        </a:rPr>
                        <a:t>4 </a:t>
                      </a:r>
                    </a:p>
                  </a:txBody>
                  <a:tcPr/>
                </a:tc>
                <a:tc>
                  <a:txBody>
                    <a:bodyPr/>
                    <a:lstStyle/>
                    <a:p>
                      <a:r>
                        <a:rPr lang="en-US" sz="1400" dirty="0">
                          <a:latin typeface="+mj-lt"/>
                        </a:rPr>
                        <a:t>Proposed Method and  Illustration</a:t>
                      </a:r>
                    </a:p>
                  </a:txBody>
                  <a:tcPr/>
                </a:tc>
                <a:tc>
                  <a:txBody>
                    <a:bodyPr/>
                    <a:lstStyle/>
                    <a:p>
                      <a:r>
                        <a:rPr lang="en-US" sz="1400" dirty="0">
                          <a:latin typeface="+mj-lt"/>
                        </a:rPr>
                        <a:t>8</a:t>
                      </a:r>
                    </a:p>
                  </a:txBody>
                  <a:tcPr/>
                </a:tc>
                <a:extLst>
                  <a:ext uri="{0D108BD9-81ED-4DB2-BD59-A6C34878D82A}">
                    <a16:rowId xmlns:a16="http://schemas.microsoft.com/office/drawing/2014/main" val="10004"/>
                  </a:ext>
                </a:extLst>
              </a:tr>
              <a:tr h="249590">
                <a:tc gridSpan="2">
                  <a:txBody>
                    <a:bodyPr/>
                    <a:lstStyle/>
                    <a:p>
                      <a:pPr algn="ctr"/>
                      <a:r>
                        <a:rPr lang="en-US" sz="1400" dirty="0">
                          <a:latin typeface="+mj-lt"/>
                        </a:rPr>
                        <a:t>Total</a:t>
                      </a:r>
                    </a:p>
                  </a:txBody>
                  <a:tcPr/>
                </a:tc>
                <a:tc hMerge="1">
                  <a:txBody>
                    <a:bodyPr/>
                    <a:lstStyle/>
                    <a:p>
                      <a:endParaRPr lang="en-US" dirty="0"/>
                    </a:p>
                  </a:txBody>
                  <a:tcPr/>
                </a:tc>
                <a:tc>
                  <a:txBody>
                    <a:bodyPr/>
                    <a:lstStyle/>
                    <a:p>
                      <a:r>
                        <a:rPr lang="en-US" sz="1400" dirty="0">
                          <a:latin typeface="+mj-lt"/>
                        </a:rPr>
                        <a:t>25</a:t>
                      </a:r>
                    </a:p>
                  </a:txBody>
                  <a:tcPr/>
                </a:tc>
                <a:extLst>
                  <a:ext uri="{0D108BD9-81ED-4DB2-BD59-A6C34878D82A}">
                    <a16:rowId xmlns:a16="http://schemas.microsoft.com/office/drawing/2014/main" val="10005"/>
                  </a:ext>
                </a:extLst>
              </a:tr>
            </a:tbl>
          </a:graphicData>
        </a:graphic>
      </p:graphicFrame>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0" y="480060"/>
            <a:ext cx="9143999"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92903" y="1383015"/>
            <a:ext cx="7335758" cy="2893100"/>
          </a:xfrm>
          <a:prstGeom prst="rect">
            <a:avLst/>
          </a:prstGeom>
          <a:noFill/>
        </p:spPr>
        <p:txBody>
          <a:bodyPr wrap="square" rtlCol="0">
            <a:spAutoFit/>
          </a:bodyPr>
          <a:lstStyle/>
          <a:p>
            <a:pPr algn="just"/>
            <a:r>
              <a:rPr lang="en-US" dirty="0"/>
              <a:t>The ubiquitous presence of haze in environmental scenes poses a significant challenge to image and video clarity, adversely affecting visibility and information extraction. Conventional dehazing algorithms, whether based on learning or handcrafted priors, exhibit limitations in their ability to efficiently remove haze. In response to these challenges, this project introduces a pioneering solution: the "patch-map-based hybrid learning </a:t>
            </a:r>
            <a:r>
              <a:rPr lang="en-US" dirty="0" err="1"/>
              <a:t>DehazeNet</a:t>
            </a:r>
            <a:r>
              <a:rPr lang="en-US" dirty="0"/>
              <a:t>." This innovative approach merges learning-based and handcrafted prior-based strategies, addressing inherent weaknesses in the dark channel prior. Leveraging a novel concept called the patch map for adaptive patch size selection, the proposed method demonstrates improved performance in mitigating issues like color distortion. Through the amalgamation of traditional and learning-based methodologies, the system surpasses existing algorithms, showcasing its efficacy in enhancing video clarity. The implementation, realized using OpenCV, holds promise for applications spanning surveillance, transportation, and remote sensing.</a:t>
            </a:r>
            <a:endParaRPr lang="en-US" dirty="0">
              <a:latin typeface="Arial" pitchFamily="34" charset="0"/>
              <a:cs typeface="Arial" pitchFamily="34" charset="0"/>
            </a:endParaRPr>
          </a:p>
        </p:txBody>
      </p:sp>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 y="454253"/>
            <a:ext cx="9143999"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10"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11"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3BB26CC6-4BC0-388D-88AD-7F703549F47C}"/>
              </a:ext>
            </a:extLst>
          </p:cNvPr>
          <p:cNvPicPr>
            <a:picLocks noChangeAspect="1"/>
          </p:cNvPicPr>
          <p:nvPr/>
        </p:nvPicPr>
        <p:blipFill>
          <a:blip r:embed="rId3"/>
          <a:stretch>
            <a:fillRect/>
          </a:stretch>
        </p:blipFill>
        <p:spPr>
          <a:xfrm>
            <a:off x="1900519" y="1070961"/>
            <a:ext cx="5342961" cy="3706917"/>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198120"/>
            <a:ext cx="9143999"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678160357"/>
              </p:ext>
            </p:extLst>
          </p:nvPr>
        </p:nvGraphicFramePr>
        <p:xfrm>
          <a:off x="892868" y="894020"/>
          <a:ext cx="7160142" cy="3059927"/>
        </p:xfrm>
        <a:graphic>
          <a:graphicData uri="http://schemas.openxmlformats.org/drawingml/2006/table">
            <a:tbl>
              <a:tblPr firstRow="1" bandRow="1">
                <a:tableStyleId>{1D3205E1-8B83-452B-8570-0B3C4014EAE2}</a:tableStyleId>
              </a:tblPr>
              <a:tblGrid>
                <a:gridCol w="1788918">
                  <a:extLst>
                    <a:ext uri="{9D8B030D-6E8A-4147-A177-3AD203B41FA5}">
                      <a16:colId xmlns:a16="http://schemas.microsoft.com/office/drawing/2014/main" val="20000"/>
                    </a:ext>
                  </a:extLst>
                </a:gridCol>
                <a:gridCol w="1783534">
                  <a:extLst>
                    <a:ext uri="{9D8B030D-6E8A-4147-A177-3AD203B41FA5}">
                      <a16:colId xmlns:a16="http://schemas.microsoft.com/office/drawing/2014/main" val="20001"/>
                    </a:ext>
                  </a:extLst>
                </a:gridCol>
                <a:gridCol w="1797282">
                  <a:extLst>
                    <a:ext uri="{9D8B030D-6E8A-4147-A177-3AD203B41FA5}">
                      <a16:colId xmlns:a16="http://schemas.microsoft.com/office/drawing/2014/main" val="20002"/>
                    </a:ext>
                  </a:extLst>
                </a:gridCol>
                <a:gridCol w="1790408">
                  <a:extLst>
                    <a:ext uri="{9D8B030D-6E8A-4147-A177-3AD203B41FA5}">
                      <a16:colId xmlns:a16="http://schemas.microsoft.com/office/drawing/2014/main" val="20003"/>
                    </a:ext>
                  </a:extLst>
                </a:gridCol>
              </a:tblGrid>
              <a:tr h="337833">
                <a:tc>
                  <a:txBody>
                    <a:bodyPr/>
                    <a:lstStyle/>
                    <a:p>
                      <a:r>
                        <a:rPr lang="en-US" dirty="0"/>
                        <a:t>Author(s)</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765747">
                <a:tc>
                  <a:txBody>
                    <a:bodyPr/>
                    <a:lstStyle/>
                    <a:p>
                      <a:r>
                        <a:rPr lang="en-IN" sz="1000" b="0" dirty="0">
                          <a:effectLst/>
                          <a:latin typeface="Arial" panose="020B0604020202020204" pitchFamily="34" charset="0"/>
                          <a:cs typeface="Arial" panose="020B0604020202020204" pitchFamily="34" charset="0"/>
                        </a:rPr>
                        <a:t>He et al. 2011</a:t>
                      </a:r>
                    </a:p>
                  </a:txBody>
                  <a:tcPr marL="101600" marR="101600" marT="101600" marB="101600" anchor="ctr"/>
                </a:tc>
                <a:tc>
                  <a:txBody>
                    <a:bodyPr/>
                    <a:lstStyle/>
                    <a:p>
                      <a:r>
                        <a:rPr lang="en-US" sz="1000" b="0" dirty="0">
                          <a:effectLst/>
                          <a:latin typeface="Arial" panose="020B0604020202020204" pitchFamily="34" charset="0"/>
                          <a:cs typeface="Arial" panose="020B0604020202020204" pitchFamily="34" charset="0"/>
                        </a:rPr>
                        <a:t>Single Image Haze Removal Using Dark Channel Prior</a:t>
                      </a:r>
                      <a:endParaRPr lang="en-IN" sz="1000" b="0" dirty="0">
                        <a:effectLst/>
                        <a:latin typeface="Arial" panose="020B0604020202020204" pitchFamily="34" charset="0"/>
                        <a:cs typeface="Arial" panose="020B0604020202020204" pitchFamily="34" charset="0"/>
                      </a:endParaRPr>
                    </a:p>
                  </a:txBody>
                  <a:tcPr marL="101600" marR="101600" marT="101600" marB="101600" anchor="ctr"/>
                </a:tc>
                <a:tc>
                  <a:txBody>
                    <a:bodyPr/>
                    <a:lstStyle/>
                    <a:p>
                      <a:pPr>
                        <a:lnSpc>
                          <a:spcPct val="107000"/>
                        </a:lnSpc>
                        <a:spcAft>
                          <a:spcPts val="800"/>
                        </a:spcAft>
                      </a:pPr>
                      <a:r>
                        <a:rPr lang="en-US" sz="1000" b="0" i="0" dirty="0">
                          <a:solidFill>
                            <a:srgbClr val="1F1F1F"/>
                          </a:solidFill>
                          <a:effectLst/>
                          <a:latin typeface="Arial" panose="020B0604020202020204" pitchFamily="34" charset="0"/>
                          <a:cs typeface="Arial" panose="020B0604020202020204" pitchFamily="34" charset="0"/>
                        </a:rPr>
                        <a:t>Simple, efficient, good for most haze conditions</a:t>
                      </a:r>
                      <a:r>
                        <a:rPr lang="en-US" sz="1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Color distortion, issues with white scenes/sky</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693918">
                <a:tc>
                  <a:txBody>
                    <a:bodyPr/>
                    <a:lstStyle/>
                    <a:p>
                      <a:r>
                        <a:rPr lang="en-IN" sz="1000" b="0" dirty="0">
                          <a:effectLst/>
                          <a:latin typeface="Arial" panose="020B0604020202020204" pitchFamily="34" charset="0"/>
                          <a:cs typeface="Arial" panose="020B0604020202020204" pitchFamily="34" charset="0"/>
                        </a:rPr>
                        <a:t>Cai et al. 2013</a:t>
                      </a:r>
                    </a:p>
                  </a:txBody>
                  <a:tcPr marL="101600" marR="101600" marT="101600" marB="101600" anchor="ctr"/>
                </a:tc>
                <a:tc>
                  <a:txBody>
                    <a:bodyPr/>
                    <a:lstStyle/>
                    <a:p>
                      <a:r>
                        <a:rPr lang="en-IN"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Guided Filter Based Dehazing</a:t>
                      </a:r>
                      <a:endParaRPr lang="en-IN" sz="1000" b="0" dirty="0">
                        <a:effectLst/>
                        <a:latin typeface="Arial" panose="020B0604020202020204" pitchFamily="34" charset="0"/>
                        <a:cs typeface="Arial" panose="020B0604020202020204" pitchFamily="34" charset="0"/>
                      </a:endParaRPr>
                    </a:p>
                  </a:txBody>
                  <a:tcPr marL="101600" marR="101600" marT="101600" marB="101600" anchor="ctr"/>
                </a:tc>
                <a:tc>
                  <a:txBody>
                    <a:bodyPr/>
                    <a:lstStyle/>
                    <a:p>
                      <a:r>
                        <a:rPr lang="en-US"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Preserves edges, good for local detail restoration</a:t>
                      </a:r>
                      <a:endParaRPr lang="en-IN" sz="1000" b="0" i="0" u="none" strike="noStrike" cap="none" dirty="0">
                        <a:solidFill>
                          <a:srgbClr val="000000"/>
                        </a:solidFill>
                        <a:effectLst/>
                        <a:latin typeface="Arial" panose="020B0604020202020204" pitchFamily="34" charset="0"/>
                        <a:ea typeface="Arial"/>
                        <a:cs typeface="Arial" panose="020B0604020202020204" pitchFamily="34" charset="0"/>
                        <a:sym typeface="Arial"/>
                      </a:endParaRPr>
                    </a:p>
                  </a:txBody>
                  <a:tcPr/>
                </a:tc>
                <a:tc>
                  <a:txBody>
                    <a:bodyPr/>
                    <a:lstStyle/>
                    <a:p>
                      <a:pPr algn="just">
                        <a:lnSpc>
                          <a:spcPct val="107000"/>
                        </a:lnSpc>
                        <a:spcAft>
                          <a:spcPts val="800"/>
                        </a:spcAft>
                      </a:pPr>
                      <a:r>
                        <a:rPr lang="en-US"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Computationally expensive, not ideal for global haze</a:t>
                      </a:r>
                      <a:endParaRPr lang="en-IN"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660476">
                <a:tc>
                  <a:txBody>
                    <a:bodyPr/>
                    <a:lstStyle/>
                    <a:p>
                      <a:r>
                        <a:rPr lang="en-IN"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Ren et al.  2017</a:t>
                      </a:r>
                      <a:endParaRPr lang="en-US" sz="1000" dirty="0">
                        <a:latin typeface="Arial" panose="020B0604020202020204" pitchFamily="34" charset="0"/>
                        <a:cs typeface="Arial" panose="020B0604020202020204" pitchFamily="34" charset="0"/>
                      </a:endParaRPr>
                    </a:p>
                  </a:txBody>
                  <a:tcPr/>
                </a:tc>
                <a:tc>
                  <a:txBody>
                    <a:bodyPr/>
                    <a:lstStyle/>
                    <a:p>
                      <a:r>
                        <a:rPr lang="en-IN"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Single Image Dehazing via Multi-Scale Convolutional Neural Network</a:t>
                      </a:r>
                      <a:endParaRPr lang="en-US" sz="1000" dirty="0">
                        <a:latin typeface="Arial" panose="020B0604020202020204" pitchFamily="34" charset="0"/>
                        <a:cs typeface="Arial" panose="020B0604020202020204" pitchFamily="34" charset="0"/>
                      </a:endParaRPr>
                    </a:p>
                  </a:txBody>
                  <a:tcPr/>
                </a:tc>
                <a:tc>
                  <a:txBody>
                    <a:bodyPr/>
                    <a:lstStyle/>
                    <a:p>
                      <a:r>
                        <a:rPr lang="en-IN"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Learns complex haze patterns, handles diverse conditions</a:t>
                      </a:r>
                      <a:endParaRPr lang="en-US" sz="1000" dirty="0">
                        <a:latin typeface="Arial" panose="020B0604020202020204" pitchFamily="34" charset="0"/>
                        <a:cs typeface="Arial" panose="020B0604020202020204" pitchFamily="34" charset="0"/>
                      </a:endParaRPr>
                    </a:p>
                  </a:txBody>
                  <a:tcPr/>
                </a:tc>
                <a:tc>
                  <a:txBody>
                    <a:bodyPr/>
                    <a:lstStyle/>
                    <a:p>
                      <a:r>
                        <a:rPr lang="en-US" sz="1000" b="0" i="0" u="none" strike="noStrike" cap="none" dirty="0">
                          <a:solidFill>
                            <a:srgbClr val="000000"/>
                          </a:solidFill>
                          <a:effectLst/>
                          <a:latin typeface="Arial" panose="020B0604020202020204" pitchFamily="34" charset="0"/>
                          <a:ea typeface="Arial"/>
                          <a:cs typeface="Arial" panose="020B0604020202020204" pitchFamily="34" charset="0"/>
                          <a:sym typeface="Arial"/>
                        </a:rPr>
                        <a:t>Requires large training data, prone to overfitting</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601953">
                <a:tc>
                  <a:txBody>
                    <a:bodyPr/>
                    <a:lstStyle/>
                    <a:p>
                      <a:r>
                        <a:rPr lang="en-IN" sz="1000" b="0" i="0" u="none" strike="noStrike" cap="none" dirty="0">
                          <a:solidFill>
                            <a:srgbClr val="000000"/>
                          </a:solidFill>
                          <a:effectLst/>
                          <a:latin typeface="Arial"/>
                          <a:ea typeface="Arial"/>
                          <a:cs typeface="Arial"/>
                          <a:sym typeface="Arial"/>
                        </a:rPr>
                        <a:t>Pan et al. 2020</a:t>
                      </a:r>
                      <a:endParaRPr lang="en-US" sz="1000" dirty="0">
                        <a:latin typeface="Arial" panose="020B0604020202020204" pitchFamily="34" charset="0"/>
                        <a:cs typeface="Arial" panose="020B0604020202020204" pitchFamily="34" charset="0"/>
                      </a:endParaRPr>
                    </a:p>
                  </a:txBody>
                  <a:tcPr/>
                </a:tc>
                <a:tc>
                  <a:txBody>
                    <a:bodyPr/>
                    <a:lstStyle/>
                    <a:p>
                      <a:r>
                        <a:rPr lang="en-IN" sz="1000" b="0" i="0" u="none" strike="noStrike" cap="none" dirty="0">
                          <a:solidFill>
                            <a:srgbClr val="000000"/>
                          </a:solidFill>
                          <a:effectLst/>
                          <a:latin typeface="Arial"/>
                          <a:ea typeface="Arial"/>
                          <a:cs typeface="Arial"/>
                          <a:sym typeface="Arial"/>
                        </a:rPr>
                        <a:t>Patch-Map-Based Hybrid Learning </a:t>
                      </a:r>
                      <a:r>
                        <a:rPr lang="en-IN" sz="1000" b="0" i="0" u="none" strike="noStrike" cap="none" dirty="0" err="1">
                          <a:solidFill>
                            <a:srgbClr val="000000"/>
                          </a:solidFill>
                          <a:effectLst/>
                          <a:latin typeface="Arial"/>
                          <a:ea typeface="Arial"/>
                          <a:cs typeface="Arial"/>
                          <a:sym typeface="Arial"/>
                        </a:rPr>
                        <a:t>DehazeNet</a:t>
                      </a:r>
                      <a:endParaRPr lang="en-US" sz="1000" dirty="0">
                        <a:latin typeface="Arial" panose="020B0604020202020204" pitchFamily="34" charset="0"/>
                        <a:cs typeface="Arial" panose="020B0604020202020204" pitchFamily="34" charset="0"/>
                      </a:endParaRPr>
                    </a:p>
                  </a:txBody>
                  <a:tcPr/>
                </a:tc>
                <a:tc>
                  <a:txBody>
                    <a:bodyPr/>
                    <a:lstStyle/>
                    <a:p>
                      <a:r>
                        <a:rPr lang="en-US" sz="1000" b="0" i="0" u="none" strike="noStrike" cap="none" dirty="0">
                          <a:solidFill>
                            <a:srgbClr val="000000"/>
                          </a:solidFill>
                          <a:effectLst/>
                          <a:latin typeface="Arial"/>
                          <a:ea typeface="Arial"/>
                          <a:cs typeface="Arial"/>
                          <a:sym typeface="Arial"/>
                        </a:rPr>
                        <a:t>Adapts patch size, effective enhancement, improved performance</a:t>
                      </a:r>
                      <a:endParaRPr lang="en-US" sz="1000" dirty="0">
                        <a:latin typeface="Arial" panose="020B0604020202020204" pitchFamily="34" charset="0"/>
                        <a:cs typeface="Arial" panose="020B0604020202020204" pitchFamily="34" charset="0"/>
                      </a:endParaRPr>
                    </a:p>
                  </a:txBody>
                  <a:tcPr/>
                </a:tc>
                <a:tc>
                  <a:txBody>
                    <a:bodyPr/>
                    <a:lstStyle/>
                    <a:p>
                      <a:r>
                        <a:rPr lang="en-US" sz="1000" b="0" i="0" u="none" strike="noStrike" cap="none" dirty="0">
                          <a:solidFill>
                            <a:srgbClr val="000000"/>
                          </a:solidFill>
                          <a:effectLst/>
                          <a:latin typeface="Arial"/>
                          <a:ea typeface="Arial"/>
                          <a:cs typeface="Arial"/>
                          <a:sym typeface="Arial"/>
                        </a:rPr>
                        <a:t>More complex, careful network training needed</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03600770"/>
                  </a:ext>
                </a:extLst>
              </a:tr>
            </a:tbl>
          </a:graphicData>
        </a:graphic>
      </p:graphicFrame>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411480"/>
            <a:ext cx="9144000" cy="627321"/>
          </a:xfrm>
        </p:spPr>
        <p:txBody>
          <a:bodyPr/>
          <a:lstStyle/>
          <a:p>
            <a:r>
              <a:rPr lang="en-US" sz="3600" dirty="0"/>
              <a:t>Literature(cont..)</a:t>
            </a:r>
          </a:p>
        </p:txBody>
      </p:sp>
      <p:graphicFrame>
        <p:nvGraphicFramePr>
          <p:cNvPr id="3" name="Table 2"/>
          <p:cNvGraphicFramePr>
            <a:graphicFrameLocks noGrp="1"/>
          </p:cNvGraphicFramePr>
          <p:nvPr>
            <p:extLst>
              <p:ext uri="{D42A27DB-BD31-4B8C-83A1-F6EECF244321}">
                <p14:modId xmlns:p14="http://schemas.microsoft.com/office/powerpoint/2010/main" val="330550985"/>
              </p:ext>
            </p:extLst>
          </p:nvPr>
        </p:nvGraphicFramePr>
        <p:xfrm>
          <a:off x="826005" y="1136204"/>
          <a:ext cx="7491990" cy="3609313"/>
        </p:xfrm>
        <a:graphic>
          <a:graphicData uri="http://schemas.openxmlformats.org/drawingml/2006/table">
            <a:tbl>
              <a:tblPr firstRow="1" bandRow="1">
                <a:tableStyleId>{1D3205E1-8B83-452B-8570-0B3C4014EAE2}</a:tableStyleId>
              </a:tblPr>
              <a:tblGrid>
                <a:gridCol w="1280160">
                  <a:extLst>
                    <a:ext uri="{9D8B030D-6E8A-4147-A177-3AD203B41FA5}">
                      <a16:colId xmlns:a16="http://schemas.microsoft.com/office/drawing/2014/main" val="20000"/>
                    </a:ext>
                  </a:extLst>
                </a:gridCol>
                <a:gridCol w="2034540">
                  <a:extLst>
                    <a:ext uri="{9D8B030D-6E8A-4147-A177-3AD203B41FA5}">
                      <a16:colId xmlns:a16="http://schemas.microsoft.com/office/drawing/2014/main" val="20001"/>
                    </a:ext>
                  </a:extLst>
                </a:gridCol>
                <a:gridCol w="1973580">
                  <a:extLst>
                    <a:ext uri="{9D8B030D-6E8A-4147-A177-3AD203B41FA5}">
                      <a16:colId xmlns:a16="http://schemas.microsoft.com/office/drawing/2014/main" val="20002"/>
                    </a:ext>
                  </a:extLst>
                </a:gridCol>
                <a:gridCol w="2203710">
                  <a:extLst>
                    <a:ext uri="{9D8B030D-6E8A-4147-A177-3AD203B41FA5}">
                      <a16:colId xmlns:a16="http://schemas.microsoft.com/office/drawing/2014/main" val="20003"/>
                    </a:ext>
                  </a:extLst>
                </a:gridCol>
              </a:tblGrid>
              <a:tr h="270278">
                <a:tc>
                  <a:txBody>
                    <a:bodyPr/>
                    <a:lstStyle/>
                    <a:p>
                      <a:r>
                        <a:rPr lang="en-US" dirty="0"/>
                        <a:t>Author(s)</a:t>
                      </a:r>
                    </a:p>
                  </a:txBody>
                  <a:tcPr/>
                </a:tc>
                <a:tc>
                  <a:txBody>
                    <a:bodyPr/>
                    <a:lstStyle/>
                    <a:p>
                      <a:r>
                        <a:rPr lang="en-US" sz="1400"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639256">
                <a:tc>
                  <a:txBody>
                    <a:bodyPr/>
                    <a:lstStyle/>
                    <a:p>
                      <a:r>
                        <a:rPr lang="en-IN" sz="1050" b="0" i="0" u="none" strike="noStrike" cap="none" dirty="0">
                          <a:solidFill>
                            <a:srgbClr val="000000"/>
                          </a:solidFill>
                          <a:effectLst/>
                          <a:latin typeface="Arial"/>
                          <a:ea typeface="Arial"/>
                          <a:cs typeface="Arial"/>
                          <a:sym typeface="Arial"/>
                        </a:rPr>
                        <a:t>Pan et al. 2020</a:t>
                      </a:r>
                      <a:endParaRPr lang="en-US" sz="1050" dirty="0">
                        <a:latin typeface="Arial" panose="020B060402020202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50" b="0" i="0" u="none" strike="noStrike" cap="none" dirty="0">
                          <a:solidFill>
                            <a:srgbClr val="000000"/>
                          </a:solidFill>
                          <a:effectLst/>
                          <a:latin typeface="Arial"/>
                          <a:ea typeface="Arial"/>
                          <a:cs typeface="Arial"/>
                          <a:sym typeface="Arial"/>
                        </a:rPr>
                        <a:t>Patch-Map-Based Hybrid Learning </a:t>
                      </a:r>
                      <a:r>
                        <a:rPr lang="en-IN" sz="1050" b="0" i="0" u="none" strike="noStrike" cap="none" dirty="0" err="1">
                          <a:solidFill>
                            <a:srgbClr val="000000"/>
                          </a:solidFill>
                          <a:effectLst/>
                          <a:latin typeface="Arial"/>
                          <a:ea typeface="Arial"/>
                          <a:cs typeface="Arial"/>
                          <a:sym typeface="Arial"/>
                        </a:rPr>
                        <a:t>DehazeNet</a:t>
                      </a:r>
                      <a:endParaRPr lang="en-US" sz="1050" dirty="0"/>
                    </a:p>
                  </a:txBody>
                  <a:tcPr/>
                </a:tc>
                <a:tc>
                  <a:txBody>
                    <a:bodyPr/>
                    <a:lstStyle/>
                    <a:p>
                      <a:r>
                        <a:rPr lang="en-US" sz="1050" b="0" i="0" u="none" strike="noStrike" cap="none" dirty="0">
                          <a:solidFill>
                            <a:srgbClr val="000000"/>
                          </a:solidFill>
                          <a:effectLst/>
                          <a:latin typeface="Arial"/>
                          <a:ea typeface="Arial"/>
                          <a:cs typeface="Arial"/>
                          <a:sym typeface="Arial"/>
                        </a:rPr>
                        <a:t>Adapts patch size, effective enhancement, improved performance</a:t>
                      </a:r>
                      <a:endParaRPr lang="en-US" sz="1050" dirty="0"/>
                    </a:p>
                  </a:txBody>
                  <a:tcPr/>
                </a:tc>
                <a:tc>
                  <a:txBody>
                    <a:bodyPr/>
                    <a:lstStyle/>
                    <a:p>
                      <a:r>
                        <a:rPr lang="en-US" sz="1050" b="0" i="0" u="none" strike="noStrike" cap="none" dirty="0">
                          <a:solidFill>
                            <a:srgbClr val="000000"/>
                          </a:solidFill>
                          <a:effectLst/>
                          <a:latin typeface="Arial"/>
                          <a:ea typeface="Arial"/>
                          <a:cs typeface="Arial"/>
                          <a:sym typeface="Arial"/>
                        </a:rPr>
                        <a:t>More complex, careful network training needed</a:t>
                      </a:r>
                      <a:endParaRPr lang="en-US" sz="1050" dirty="0"/>
                    </a:p>
                  </a:txBody>
                  <a:tcPr/>
                </a:tc>
                <a:extLst>
                  <a:ext uri="{0D108BD9-81ED-4DB2-BD59-A6C34878D82A}">
                    <a16:rowId xmlns:a16="http://schemas.microsoft.com/office/drawing/2014/main" val="10001"/>
                  </a:ext>
                </a:extLst>
              </a:tr>
              <a:tr h="937366">
                <a:tc>
                  <a:txBody>
                    <a:bodyPr/>
                    <a:lstStyle/>
                    <a:p>
                      <a:pPr algn="just">
                        <a:lnSpc>
                          <a:spcPct val="107000"/>
                        </a:lnSpc>
                        <a:spcAft>
                          <a:spcPts val="800"/>
                        </a:spcAft>
                      </a:pPr>
                      <a:r>
                        <a:rPr lang="en-US" sz="105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Chen et al. 2019</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050" b="0" i="0" u="none" strike="noStrike" cap="none" dirty="0">
                          <a:solidFill>
                            <a:srgbClr val="000000"/>
                          </a:solidFill>
                          <a:effectLst/>
                          <a:latin typeface="Arial"/>
                          <a:ea typeface="Arial"/>
                          <a:cs typeface="Arial"/>
                          <a:sym typeface="Arial"/>
                        </a:rPr>
                        <a:t>C</a:t>
                      </a:r>
                      <a:r>
                        <a:rPr lang="en-US" sz="1050" b="0" i="0" u="none" strike="noStrike" cap="none" dirty="0">
                          <a:solidFill>
                            <a:srgbClr val="000000"/>
                          </a:solidFill>
                          <a:effectLst/>
                          <a:latin typeface="Arial"/>
                          <a:ea typeface="Arial"/>
                          <a:cs typeface="Arial"/>
                          <a:sym typeface="Arial"/>
                        </a:rPr>
                        <a:t>NN-based Multi-Image Dehazing (CMID)</a:t>
                      </a:r>
                      <a:endParaRPr lang="en-US" sz="1050" dirty="0"/>
                    </a:p>
                  </a:txBody>
                  <a:tcPr/>
                </a:tc>
                <a:tc>
                  <a:txBody>
                    <a:bodyPr/>
                    <a:lstStyle/>
                    <a:p>
                      <a:r>
                        <a:rPr lang="en-US" sz="1050" b="0" i="0" u="none" strike="noStrike" cap="none" dirty="0">
                          <a:solidFill>
                            <a:srgbClr val="000000"/>
                          </a:solidFill>
                          <a:effectLst/>
                          <a:latin typeface="Arial"/>
                          <a:ea typeface="Arial"/>
                          <a:cs typeface="Arial"/>
                          <a:sym typeface="Arial"/>
                        </a:rPr>
                        <a:t>Potentially superior performance for various haze scenarios.</a:t>
                      </a:r>
                      <a:endParaRPr lang="en-IN" sz="1050" b="0" i="0" u="none" strike="noStrike" cap="none" dirty="0">
                        <a:solidFill>
                          <a:srgbClr val="000000"/>
                        </a:solidFill>
                        <a:effectLst/>
                        <a:latin typeface="Arial"/>
                        <a:ea typeface="Arial"/>
                        <a:cs typeface="Arial"/>
                        <a:sym typeface="Arial"/>
                      </a:endParaRPr>
                    </a:p>
                    <a:p>
                      <a:r>
                        <a:rPr lang="en-US" sz="1050" b="0" i="0" u="none" strike="noStrike" cap="none" dirty="0">
                          <a:solidFill>
                            <a:srgbClr val="000000"/>
                          </a:solidFill>
                          <a:effectLst/>
                          <a:latin typeface="Arial"/>
                          <a:ea typeface="Arial"/>
                          <a:cs typeface="Arial"/>
                          <a:sym typeface="Arial"/>
                        </a:rPr>
                        <a:t>Can incorporate additional features like depth information.</a:t>
                      </a:r>
                      <a:endParaRPr lang="en-IN" sz="1050" b="0" i="0" u="none" strike="noStrike" cap="none" dirty="0">
                        <a:solidFill>
                          <a:srgbClr val="000000"/>
                        </a:solidFill>
                        <a:effectLst/>
                        <a:latin typeface="Arial"/>
                        <a:ea typeface="Arial"/>
                        <a:cs typeface="Arial"/>
                        <a:sym typeface="Arial"/>
                      </a:endParaRPr>
                    </a:p>
                    <a:p>
                      <a:endParaRPr lang="en-US" sz="1050" dirty="0"/>
                    </a:p>
                  </a:txBody>
                  <a:tcPr/>
                </a:tc>
                <a:tc>
                  <a:txBody>
                    <a:bodyPr/>
                    <a:lstStyle/>
                    <a:p>
                      <a:pPr algn="just">
                        <a:lnSpc>
                          <a:spcPct val="107000"/>
                        </a:lnSpc>
                        <a:spcAft>
                          <a:spcPts val="800"/>
                        </a:spcAft>
                      </a:pPr>
                      <a:r>
                        <a:rPr lang="en-US" sz="105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Requires large amounts of paired training data, which can be costly and time-consuming to acquire. Computationally expensive due to the CNN architecture.</a:t>
                      </a:r>
                      <a:r>
                        <a:rPr lang="en-US" sz="1050" baseline="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5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Might be prone to overfitting or training data biases.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453677">
                <a:tc>
                  <a:txBody>
                    <a:bodyPr/>
                    <a:lstStyle/>
                    <a:p>
                      <a:r>
                        <a:rPr lang="en-IN" sz="1050" b="0" dirty="0">
                          <a:effectLst/>
                          <a:latin typeface="Arial" panose="020B0604020202020204" pitchFamily="34" charset="0"/>
                          <a:cs typeface="Arial" panose="020B0604020202020204" pitchFamily="34" charset="0"/>
                        </a:rPr>
                        <a:t>Cai et al. (2013)</a:t>
                      </a:r>
                    </a:p>
                  </a:txBody>
                  <a:tcPr marL="101600" marR="101600" marT="101600" marB="101600" anchor="ctr"/>
                </a:tc>
                <a:tc>
                  <a:txBody>
                    <a:bodyPr/>
                    <a:lstStyle/>
                    <a:p>
                      <a:r>
                        <a:rPr lang="en-IN" sz="1050" b="0" dirty="0">
                          <a:effectLst/>
                          <a:latin typeface="Arial" panose="020B0604020202020204" pitchFamily="34" charset="0"/>
                          <a:cs typeface="Arial" panose="020B0604020202020204" pitchFamily="34" charset="0"/>
                        </a:rPr>
                        <a:t>Guided Filter</a:t>
                      </a:r>
                    </a:p>
                  </a:txBody>
                  <a:tcPr marL="101600" marR="101600" marT="101600" marB="101600" anchor="ctr"/>
                </a:tc>
                <a:tc>
                  <a:txBody>
                    <a:bodyPr/>
                    <a:lstStyle/>
                    <a:p>
                      <a:r>
                        <a:rPr lang="en-US" sz="1050" b="0">
                          <a:effectLst/>
                          <a:latin typeface="Arial" panose="020B0604020202020204" pitchFamily="34" charset="0"/>
                          <a:cs typeface="Arial" panose="020B0604020202020204" pitchFamily="34" charset="0"/>
                        </a:rPr>
                        <a:t>Preserves edges, good for local detail restoration</a:t>
                      </a:r>
                    </a:p>
                  </a:txBody>
                  <a:tcPr marL="101600" marR="101600" marT="101600" marB="101600" anchor="ctr"/>
                </a:tc>
                <a:tc>
                  <a:txBody>
                    <a:bodyPr/>
                    <a:lstStyle/>
                    <a:p>
                      <a:r>
                        <a:rPr lang="en-US" sz="1050" b="0" dirty="0">
                          <a:effectLst/>
                          <a:latin typeface="Arial" panose="020B0604020202020204" pitchFamily="34" charset="0"/>
                          <a:cs typeface="Arial" panose="020B0604020202020204" pitchFamily="34" charset="0"/>
                        </a:rPr>
                        <a:t>Computationally expensive, not ideal for global haze</a:t>
                      </a:r>
                    </a:p>
                  </a:txBody>
                  <a:tcPr marL="101600" marR="101600" marT="101600" marB="101600" anchor="ctr"/>
                </a:tc>
                <a:extLst>
                  <a:ext uri="{0D108BD9-81ED-4DB2-BD59-A6C34878D82A}">
                    <a16:rowId xmlns:a16="http://schemas.microsoft.com/office/drawing/2014/main" val="1331099088"/>
                  </a:ext>
                </a:extLst>
              </a:tr>
            </a:tbl>
          </a:graphicData>
        </a:graphic>
      </p:graphicFrame>
      <p:sp>
        <p:nvSpPr>
          <p:cNvPr id="8"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9"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0" y="579120"/>
            <a:ext cx="9143999"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7" name="Rectangle 6"/>
          <p:cNvSpPr/>
          <p:nvPr/>
        </p:nvSpPr>
        <p:spPr>
          <a:xfrm>
            <a:off x="1151864" y="1546373"/>
            <a:ext cx="6835140" cy="2616357"/>
          </a:xfrm>
          <a:prstGeom prst="rect">
            <a:avLst/>
          </a:prstGeom>
        </p:spPr>
        <p:txBody>
          <a:bodyPr wrap="square">
            <a:spAutoFit/>
          </a:bodyPr>
          <a:lstStyle/>
          <a:p>
            <a:pPr algn="just">
              <a:lnSpc>
                <a:spcPct val="107000"/>
              </a:lnSpc>
              <a:spcAft>
                <a:spcPts val="800"/>
              </a:spcAft>
            </a:pPr>
            <a:r>
              <a:rPr lang="en-US" dirty="0"/>
              <a:t>In hazy environments, image and video quality deteriorates, impacting visibility and information retrieval. Existing dehazing algorithms exhibit limitations in haze removal. This project addresses these challenges by introducing a novel "patch-map-based hybrid learning </a:t>
            </a:r>
            <a:r>
              <a:rPr lang="en-US" dirty="0" err="1"/>
              <a:t>DehazeNet</a:t>
            </a:r>
            <a:r>
              <a:rPr lang="en-US" dirty="0"/>
              <a:t>." This approach integrates learning-based and handcrafted prior-based strategies, overcoming the shortcomings of the dark channel prior. A patch map is introduced for adaptive patch size selection, efficiently addressing issues like color distortion. The proposed method combines traditional and learning-based techniques, demonstrating superior haze removal performance compared to state-of-the-art algorithms. The system, implemented using OpenCV, enhances video clarity, making it invaluable for applications in surveillance, transportation, and remote sensing.</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11"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2" name="Title 1"/>
          <p:cNvSpPr>
            <a:spLocks noGrp="1"/>
          </p:cNvSpPr>
          <p:nvPr>
            <p:ph type="title"/>
          </p:nvPr>
        </p:nvSpPr>
        <p:spPr>
          <a:xfrm>
            <a:off x="0" y="190500"/>
            <a:ext cx="9143999"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380999" y="1194794"/>
            <a:ext cx="8381999" cy="3861057"/>
          </a:xfrm>
          <a:prstGeom prst="rect">
            <a:avLst/>
          </a:prstGeom>
          <a:noFill/>
        </p:spPr>
        <p:txBody>
          <a:bodyPr wrap="square" rtlCol="0">
            <a:spAutoFit/>
          </a:bodyPr>
          <a:lstStyle/>
          <a:p>
            <a:pPr marL="125730">
              <a:lnSpc>
                <a:spcPct val="107000"/>
              </a:lnSpc>
              <a:spcAft>
                <a:spcPts val="800"/>
              </a:spcAft>
            </a:pPr>
            <a:r>
              <a:rPr lang="en-US" sz="1200" b="1" dirty="0"/>
              <a:t>Traffic Safety:</a:t>
            </a:r>
            <a:br>
              <a:rPr lang="en-US" sz="1200" dirty="0"/>
            </a:br>
            <a:r>
              <a:rPr lang="en-US" sz="1200" dirty="0"/>
              <a:t>Hazy conditions on roads limit visibility, increasing the risk of accidents due to reduced perception of signals, road markings, and other vehicles.</a:t>
            </a:r>
          </a:p>
          <a:p>
            <a:pPr marL="125730">
              <a:lnSpc>
                <a:spcPct val="107000"/>
              </a:lnSpc>
              <a:spcAft>
                <a:spcPts val="800"/>
              </a:spcAft>
            </a:pPr>
            <a:r>
              <a:rPr lang="en-US" sz="1200" b="1" dirty="0"/>
              <a:t>Surveillance and Security:</a:t>
            </a:r>
            <a:br>
              <a:rPr lang="en-US" sz="1200" dirty="0"/>
            </a:br>
            <a:r>
              <a:rPr lang="en-US" sz="1200" dirty="0"/>
              <a:t> Haze obstructs surveillance cameras, impacting the ability to monitor and detect suspicious activities in critical areas.</a:t>
            </a:r>
          </a:p>
          <a:p>
            <a:pPr marL="125730">
              <a:lnSpc>
                <a:spcPct val="107000"/>
              </a:lnSpc>
              <a:spcAft>
                <a:spcPts val="800"/>
              </a:spcAft>
            </a:pPr>
            <a:r>
              <a:rPr lang="en-US" sz="1200" b="1" dirty="0"/>
              <a:t>Outdoor Photography:</a:t>
            </a:r>
            <a:br>
              <a:rPr lang="en-US" sz="1200" dirty="0"/>
            </a:br>
            <a:r>
              <a:rPr lang="en-US" sz="1200" dirty="0"/>
              <a:t>Haze affects the quality of outdoor photography, causing a loss of details, colors, and overall visual appeal.</a:t>
            </a:r>
          </a:p>
          <a:p>
            <a:pPr marL="125730">
              <a:lnSpc>
                <a:spcPct val="107000"/>
              </a:lnSpc>
              <a:spcAft>
                <a:spcPts val="800"/>
              </a:spcAft>
            </a:pPr>
            <a:r>
              <a:rPr lang="en-US" sz="1200" b="1" dirty="0"/>
              <a:t>Remote Sensing in Agriculture:</a:t>
            </a:r>
            <a:br>
              <a:rPr lang="en-US" sz="1200" dirty="0"/>
            </a:br>
            <a:r>
              <a:rPr lang="en-US" sz="1200" dirty="0"/>
              <a:t>Hazy conditions impede accurate remote sensing applications in agriculture, affecting crop monitoring and yield predictions.</a:t>
            </a:r>
          </a:p>
          <a:p>
            <a:pPr marL="125730">
              <a:lnSpc>
                <a:spcPct val="107000"/>
              </a:lnSpc>
              <a:spcAft>
                <a:spcPts val="800"/>
              </a:spcAft>
            </a:pPr>
            <a:r>
              <a:rPr lang="en-US" sz="1200" b="1" dirty="0"/>
              <a:t>Air Quality Monitoring:</a:t>
            </a:r>
            <a:br>
              <a:rPr lang="en-US" sz="1200" dirty="0"/>
            </a:br>
            <a:r>
              <a:rPr lang="en-US" sz="1200" dirty="0"/>
              <a:t> Haze can interfere with the accuracy of air quality monitoring devices, impacting the assessment of pollution levels.</a:t>
            </a:r>
          </a:p>
          <a:p>
            <a:pPr marL="125730">
              <a:lnSpc>
                <a:spcPct val="107000"/>
              </a:lnSpc>
              <a:spcAft>
                <a:spcPts val="800"/>
              </a:spcAft>
            </a:pPr>
            <a:r>
              <a:rPr lang="en-US" sz="1200" b="1" dirty="0"/>
              <a:t>Search and Rescue Operations:</a:t>
            </a:r>
            <a:br>
              <a:rPr lang="en-US" sz="1200" dirty="0"/>
            </a:br>
            <a:r>
              <a:rPr lang="en-US" sz="1200" dirty="0"/>
              <a:t> Hazy environments hinder search and rescue efforts by limiting visibility, slowing down the identification of targets or survivors.</a:t>
            </a:r>
          </a:p>
          <a:p>
            <a:pPr marL="125730">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10"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594848" y="1510917"/>
            <a:ext cx="8163871" cy="1785064"/>
          </a:xfrm>
          <a:prstGeom prst="rect">
            <a:avLst/>
          </a:prstGeom>
          <a:noFill/>
          <a:ln>
            <a:noFill/>
          </a:ln>
        </p:spPr>
        <p:txBody>
          <a:bodyPr spcFirstLastPara="1" wrap="square" lIns="91425" tIns="45700" rIns="91425" bIns="45700" anchor="t" anchorCtr="0">
            <a:spAutoFit/>
          </a:bodyPr>
          <a:lstStyle/>
          <a:p>
            <a:pPr algn="just"/>
            <a:r>
              <a:rPr lang="en-US" sz="1100" dirty="0">
                <a:latin typeface="Bookman Old Style" panose="02050604050505020204" pitchFamily="18" charset="0"/>
              </a:rPr>
              <a:t>The Multi-Image Dehazing with Hybrid Learning DehazeNet is tailored to excel in scenarios involving</a:t>
            </a:r>
          </a:p>
          <a:p>
            <a:pPr algn="just"/>
            <a:r>
              <a:rPr lang="en-US" sz="1100" dirty="0">
                <a:latin typeface="Bookman Old Style" panose="02050604050505020204" pitchFamily="18" charset="0"/>
              </a:rPr>
              <a:t>multiple hazy images captured from diverse viewpoints and atmospheric conditions. It ingeniously</a:t>
            </a:r>
          </a:p>
          <a:p>
            <a:pPr algn="just"/>
            <a:r>
              <a:rPr lang="en-US" sz="1100" dirty="0">
                <a:latin typeface="Bookman Old Style" panose="02050604050505020204" pitchFamily="18" charset="0"/>
              </a:rPr>
              <a:t>combines deep learning and traditional image processing, ensuring a holistic solution for enhancing</a:t>
            </a:r>
          </a:p>
          <a:p>
            <a:pPr algn="just"/>
            <a:r>
              <a:rPr lang="en-US" sz="1100" dirty="0">
                <a:latin typeface="Bookman Old Style" panose="02050604050505020204" pitchFamily="18" charset="0"/>
              </a:rPr>
              <a:t>visibility in multi-image settings. The system processes a set of hazy images, aligns them through robust</a:t>
            </a:r>
          </a:p>
          <a:p>
            <a:pPr algn="just"/>
            <a:r>
              <a:rPr lang="en-US" sz="1100" dirty="0">
                <a:latin typeface="Bookman Old Style" panose="02050604050505020204" pitchFamily="18" charset="0"/>
              </a:rPr>
              <a:t>image registration, and employs the Hybrid Learning DehazeNet, a specialized neural network. This</a:t>
            </a:r>
          </a:p>
          <a:p>
            <a:pPr algn="just"/>
            <a:r>
              <a:rPr lang="en-US" sz="1100" dirty="0">
                <a:latin typeface="Bookman Old Style" panose="02050604050505020204" pitchFamily="18" charset="0"/>
              </a:rPr>
              <a:t>model independently enhances each registered image, extracting features and learning context-specific</a:t>
            </a:r>
          </a:p>
          <a:p>
            <a:pPr algn="just"/>
            <a:r>
              <a:rPr lang="en-US" sz="1100" dirty="0">
                <a:latin typeface="Bookman Old Style" panose="02050604050505020204" pitchFamily="18" charset="0"/>
              </a:rPr>
              <a:t>dehazing patterns. Adaptive atmospheric modelling accommodates variations, and the method is</a:t>
            </a:r>
          </a:p>
          <a:p>
            <a:pPr algn="just"/>
            <a:r>
              <a:rPr lang="en-US" sz="1100" dirty="0">
                <a:latin typeface="Bookman Old Style" panose="02050604050505020204" pitchFamily="18" charset="0"/>
              </a:rPr>
              <a:t>optimized for real-time processing. The outcome comprises dehazed images, poised for seamless</a:t>
            </a:r>
          </a:p>
          <a:p>
            <a:pPr algn="just"/>
            <a:r>
              <a:rPr lang="en-US" sz="1100" dirty="0">
                <a:latin typeface="Bookman Old Style" panose="02050604050505020204" pitchFamily="18" charset="0"/>
              </a:rPr>
              <a:t>integration into critical computer vision applications, such as surveillance, robotics, or autonomous</a:t>
            </a:r>
          </a:p>
          <a:p>
            <a:pPr algn="just"/>
            <a:r>
              <a:rPr lang="en-US" sz="1100" dirty="0">
                <a:latin typeface="Bookman Old Style" panose="02050604050505020204" pitchFamily="18" charset="0"/>
              </a:rPr>
              <a:t>vehicles, where accurate scene interpretation is paramount.</a:t>
            </a:r>
            <a:endParaRPr sz="11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0" y="506196"/>
            <a:ext cx="9144000"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7"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8"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2324BA47-EA1C-C06C-19B0-11A85DF5F14A}"/>
              </a:ext>
            </a:extLst>
          </p:cNvPr>
          <p:cNvPicPr>
            <a:picLocks noChangeAspect="1"/>
          </p:cNvPicPr>
          <p:nvPr/>
        </p:nvPicPr>
        <p:blipFill>
          <a:blip r:embed="rId3"/>
          <a:stretch>
            <a:fillRect/>
          </a:stretch>
        </p:blipFill>
        <p:spPr>
          <a:xfrm>
            <a:off x="2089786" y="3239770"/>
            <a:ext cx="3838574" cy="1499886"/>
          </a:xfrm>
          <a:prstGeom prst="rect">
            <a:avLst/>
          </a:prstGeom>
        </p:spPr>
      </p:pic>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02716"/>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220980" y="402429"/>
            <a:ext cx="9144000"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9" name="Date Placeholder 3"/>
          <p:cNvSpPr>
            <a:spLocks noGrp="1"/>
          </p:cNvSpPr>
          <p:nvPr>
            <p:ph type="dt" idx="10"/>
          </p:nvPr>
        </p:nvSpPr>
        <p:spPr>
          <a:xfrm>
            <a:off x="455296" y="4691064"/>
            <a:ext cx="2133600" cy="273900"/>
          </a:xfrm>
        </p:spPr>
        <p:txBody>
          <a:bodyPr/>
          <a:lstStyle/>
          <a:p>
            <a:fld id="{1BC53C58-4FC8-40FA-85FB-B704D218A008}" type="datetime1">
              <a:rPr lang="en-US" smtClean="0"/>
              <a:t>4/19/2024</a:t>
            </a:fld>
            <a:endParaRPr lang="en-US"/>
          </a:p>
        </p:txBody>
      </p:sp>
      <p:sp>
        <p:nvSpPr>
          <p:cNvPr id="10" name="Footer Placeholder 4"/>
          <p:cNvSpPr>
            <a:spLocks noGrp="1"/>
          </p:cNvSpPr>
          <p:nvPr>
            <p:ph type="ftr" idx="11"/>
          </p:nvPr>
        </p:nvSpPr>
        <p:spPr>
          <a:xfrm>
            <a:off x="3124200" y="4698684"/>
            <a:ext cx="3512820" cy="273900"/>
          </a:xfrm>
        </p:spPr>
        <p:txBody>
          <a:bodyPr/>
          <a:lstStyle/>
          <a:p>
            <a:r>
              <a:rPr lang="en-US" dirty="0"/>
              <a:t>Department of Computer Science and Engineering</a:t>
            </a:r>
          </a:p>
        </p:txBody>
      </p:sp>
      <p:sp>
        <p:nvSpPr>
          <p:cNvPr id="3" name="Rectangle: Rounded Corners 2">
            <a:extLst>
              <a:ext uri="{FF2B5EF4-FFF2-40B4-BE49-F238E27FC236}">
                <a16:creationId xmlns:a16="http://schemas.microsoft.com/office/drawing/2014/main" id="{6E21517B-8B5D-3383-537A-D9132DC5F2F3}"/>
              </a:ext>
            </a:extLst>
          </p:cNvPr>
          <p:cNvSpPr/>
          <p:nvPr/>
        </p:nvSpPr>
        <p:spPr>
          <a:xfrm>
            <a:off x="647700" y="1107468"/>
            <a:ext cx="2072640" cy="2514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r>
              <a:rPr lang="en-IN" dirty="0" err="1"/>
              <a:t>nput</a:t>
            </a:r>
            <a:endParaRPr lang="en-IN" dirty="0"/>
          </a:p>
        </p:txBody>
      </p:sp>
      <p:sp>
        <p:nvSpPr>
          <p:cNvPr id="4" name="Rectangle: Rounded Corners 3">
            <a:extLst>
              <a:ext uri="{FF2B5EF4-FFF2-40B4-BE49-F238E27FC236}">
                <a16:creationId xmlns:a16="http://schemas.microsoft.com/office/drawing/2014/main" id="{7B2FCFE7-831B-A9A9-CB43-8F2E36686C98}"/>
              </a:ext>
            </a:extLst>
          </p:cNvPr>
          <p:cNvSpPr/>
          <p:nvPr/>
        </p:nvSpPr>
        <p:spPr>
          <a:xfrm>
            <a:off x="647700" y="1640376"/>
            <a:ext cx="2072640" cy="2514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Video Capture</a:t>
            </a:r>
          </a:p>
        </p:txBody>
      </p:sp>
      <p:sp>
        <p:nvSpPr>
          <p:cNvPr id="6" name="Rectangle: Rounded Corners 5">
            <a:extLst>
              <a:ext uri="{FF2B5EF4-FFF2-40B4-BE49-F238E27FC236}">
                <a16:creationId xmlns:a16="http://schemas.microsoft.com/office/drawing/2014/main" id="{C33CA619-876E-7F95-DA14-F4C57DC10BC2}"/>
              </a:ext>
            </a:extLst>
          </p:cNvPr>
          <p:cNvSpPr/>
          <p:nvPr/>
        </p:nvSpPr>
        <p:spPr>
          <a:xfrm>
            <a:off x="647700" y="2173284"/>
            <a:ext cx="2049780" cy="2514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Frame Processing </a:t>
            </a:r>
          </a:p>
        </p:txBody>
      </p:sp>
      <p:sp>
        <p:nvSpPr>
          <p:cNvPr id="7" name="Rectangle: Rounded Corners 6">
            <a:extLst>
              <a:ext uri="{FF2B5EF4-FFF2-40B4-BE49-F238E27FC236}">
                <a16:creationId xmlns:a16="http://schemas.microsoft.com/office/drawing/2014/main" id="{96BA4E85-8B59-D95C-06FB-F392A46DD078}"/>
              </a:ext>
            </a:extLst>
          </p:cNvPr>
          <p:cNvSpPr/>
          <p:nvPr/>
        </p:nvSpPr>
        <p:spPr>
          <a:xfrm>
            <a:off x="624840" y="2718757"/>
            <a:ext cx="2049780" cy="3904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Atmospheric Light Estimation </a:t>
            </a:r>
          </a:p>
        </p:txBody>
      </p:sp>
      <p:sp>
        <p:nvSpPr>
          <p:cNvPr id="8" name="Rectangle: Rounded Corners 7">
            <a:extLst>
              <a:ext uri="{FF2B5EF4-FFF2-40B4-BE49-F238E27FC236}">
                <a16:creationId xmlns:a16="http://schemas.microsoft.com/office/drawing/2014/main" id="{5F0BF4DF-6471-CF73-ED32-35078AE6A9C3}"/>
              </a:ext>
            </a:extLst>
          </p:cNvPr>
          <p:cNvSpPr/>
          <p:nvPr/>
        </p:nvSpPr>
        <p:spPr>
          <a:xfrm>
            <a:off x="624840" y="3296401"/>
            <a:ext cx="2072640" cy="34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Main video processing</a:t>
            </a:r>
          </a:p>
        </p:txBody>
      </p:sp>
      <p:sp>
        <p:nvSpPr>
          <p:cNvPr id="11" name="Rectangle: Rounded Corners 10">
            <a:extLst>
              <a:ext uri="{FF2B5EF4-FFF2-40B4-BE49-F238E27FC236}">
                <a16:creationId xmlns:a16="http://schemas.microsoft.com/office/drawing/2014/main" id="{268B760D-A2E6-6230-2F40-2FC2C6BD6E24}"/>
              </a:ext>
            </a:extLst>
          </p:cNvPr>
          <p:cNvSpPr/>
          <p:nvPr/>
        </p:nvSpPr>
        <p:spPr>
          <a:xfrm>
            <a:off x="633889" y="3828289"/>
            <a:ext cx="2049780" cy="27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Release</a:t>
            </a:r>
          </a:p>
        </p:txBody>
      </p:sp>
      <p:sp>
        <p:nvSpPr>
          <p:cNvPr id="13" name="Rectangle: Rounded Corners 12">
            <a:extLst>
              <a:ext uri="{FF2B5EF4-FFF2-40B4-BE49-F238E27FC236}">
                <a16:creationId xmlns:a16="http://schemas.microsoft.com/office/drawing/2014/main" id="{0972BAC7-6DA3-A3FB-414A-ACFA70FDEEE9}"/>
              </a:ext>
            </a:extLst>
          </p:cNvPr>
          <p:cNvSpPr/>
          <p:nvPr/>
        </p:nvSpPr>
        <p:spPr>
          <a:xfrm>
            <a:off x="668179" y="4349317"/>
            <a:ext cx="2031682" cy="239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Output</a:t>
            </a:r>
          </a:p>
        </p:txBody>
      </p:sp>
      <p:sp>
        <p:nvSpPr>
          <p:cNvPr id="14" name="TextBox 13">
            <a:extLst>
              <a:ext uri="{FF2B5EF4-FFF2-40B4-BE49-F238E27FC236}">
                <a16:creationId xmlns:a16="http://schemas.microsoft.com/office/drawing/2014/main" id="{DD34BC89-3E5D-FF1C-5092-027BF1599B5E}"/>
              </a:ext>
            </a:extLst>
          </p:cNvPr>
          <p:cNvSpPr txBox="1"/>
          <p:nvPr/>
        </p:nvSpPr>
        <p:spPr>
          <a:xfrm>
            <a:off x="2948940" y="1098330"/>
            <a:ext cx="6027420" cy="3539430"/>
          </a:xfrm>
          <a:prstGeom prst="rect">
            <a:avLst/>
          </a:prstGeom>
          <a:noFill/>
        </p:spPr>
        <p:txBody>
          <a:bodyPr wrap="square" rtlCol="0">
            <a:spAutoFit/>
          </a:bodyPr>
          <a:lstStyle/>
          <a:p>
            <a:r>
              <a:rPr lang="en-US" dirty="0"/>
              <a:t>Hazy video as an input</a:t>
            </a:r>
          </a:p>
          <a:p>
            <a:endParaRPr lang="en-US" dirty="0"/>
          </a:p>
          <a:p>
            <a:r>
              <a:rPr lang="en-US" dirty="0"/>
              <a:t>. The program starts by opening the input hazy video using cv2.VideoCapture.It checks if the video is opened successfully.</a:t>
            </a:r>
          </a:p>
          <a:p>
            <a:endParaRPr lang="en-US" dirty="0"/>
          </a:p>
          <a:p>
            <a:r>
              <a:rPr lang="en-US" dirty="0"/>
              <a:t>A loop is initiated to go through each frame of the video.</a:t>
            </a:r>
          </a:p>
          <a:p>
            <a:endParaRPr lang="en-US" dirty="0"/>
          </a:p>
          <a:p>
            <a:r>
              <a:rPr lang="en-US" dirty="0"/>
              <a:t>The program estimates the atmospheric light based on the maximum pixel values of the first frame.</a:t>
            </a:r>
          </a:p>
          <a:p>
            <a:endParaRPr lang="en-US" dirty="0"/>
          </a:p>
          <a:p>
            <a:r>
              <a:rPr lang="en-US" dirty="0"/>
              <a:t>Another loop is initiated to go through each frame of the video.</a:t>
            </a:r>
          </a:p>
          <a:p>
            <a:endParaRPr lang="en-US" dirty="0"/>
          </a:p>
          <a:p>
            <a:r>
              <a:rPr lang="en-US" dirty="0"/>
              <a:t>After processing, the program releases the video capture object and closes all OpenCV windows.</a:t>
            </a:r>
          </a:p>
          <a:p>
            <a:endParaRPr lang="en-US" dirty="0"/>
          </a:p>
          <a:p>
            <a:r>
              <a:rPr lang="en-US" dirty="0"/>
              <a:t>Dehazed video as our output</a:t>
            </a:r>
          </a:p>
        </p:txBody>
      </p:sp>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1470</Words>
  <Application>Microsoft Office PowerPoint</Application>
  <PresentationFormat>On-screen Show (16:9)</PresentationFormat>
  <Paragraphs>193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Noto Sans Symbols</vt:lpstr>
      <vt:lpstr>Bookman Old Style</vt:lpstr>
      <vt:lpstr>Calibri</vt:lpstr>
      <vt:lpstr>Trebuchet MS</vt:lpstr>
      <vt:lpstr>1_Office Theme</vt:lpstr>
      <vt:lpstr>A Seminar on Image Dehazing using Computer Vision and Image Processing</vt:lpstr>
      <vt:lpstr>Introduction</vt:lpstr>
      <vt:lpstr>Concept Tree</vt:lpstr>
      <vt:lpstr>Literature </vt:lpstr>
      <vt:lpstr>Literature(cont..)</vt:lpstr>
      <vt:lpstr>Problem Statement</vt:lpstr>
      <vt:lpstr>Problem Illustration</vt:lpstr>
      <vt:lpstr>Proposed Method</vt:lpstr>
      <vt:lpstr>Proposed Method Illustration</vt:lpstr>
      <vt:lpstr>Parameters</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mogili Archana</cp:lastModifiedBy>
  <cp:revision>32</cp:revision>
  <cp:lastPrinted>2024-01-27T17:18:49Z</cp:lastPrinted>
  <dcterms:modified xsi:type="dcterms:W3CDTF">2024-04-19T13:03:09Z</dcterms:modified>
</cp:coreProperties>
</file>