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87" r:id="rId4"/>
    <p:sldId id="307" r:id="rId5"/>
    <p:sldId id="301" r:id="rId6"/>
    <p:sldId id="265" r:id="rId7"/>
    <p:sldId id="266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76" r:id="rId16"/>
    <p:sldId id="302" r:id="rId17"/>
    <p:sldId id="303" r:id="rId18"/>
    <p:sldId id="286" r:id="rId19"/>
    <p:sldId id="288" r:id="rId20"/>
    <p:sldId id="308" r:id="rId21"/>
    <p:sldId id="289" r:id="rId22"/>
    <p:sldId id="290" r:id="rId23"/>
    <p:sldId id="291" r:id="rId24"/>
    <p:sldId id="292" r:id="rId25"/>
    <p:sldId id="305" r:id="rId26"/>
    <p:sldId id="304" r:id="rId27"/>
    <p:sldId id="294" r:id="rId28"/>
    <p:sldId id="295" r:id="rId29"/>
    <p:sldId id="296" r:id="rId30"/>
    <p:sldId id="297" r:id="rId31"/>
    <p:sldId id="298" r:id="rId32"/>
    <p:sldId id="299" r:id="rId3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91283-9B79-4A2A-BDF1-859F78CF529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32997-35C2-4A51-80B0-45E0E2DAB8A8}">
      <dgm:prSet/>
      <dgm:spPr/>
      <dgm:t>
        <a:bodyPr/>
        <a:lstStyle/>
        <a:p>
          <a:r>
            <a:rPr lang="en-US" dirty="0"/>
            <a:t>Phase 1</a:t>
          </a:r>
        </a:p>
      </dgm:t>
    </dgm:pt>
    <dgm:pt modelId="{B4E3B54C-925E-42D7-AF10-B0540CB99D52}" type="parTrans" cxnId="{D406A0EA-97F3-4C15-BF32-A8B1BEA7C5F3}">
      <dgm:prSet/>
      <dgm:spPr/>
      <dgm:t>
        <a:bodyPr/>
        <a:lstStyle/>
        <a:p>
          <a:endParaRPr lang="en-US"/>
        </a:p>
      </dgm:t>
    </dgm:pt>
    <dgm:pt modelId="{BCB0486C-89AA-4C46-AAA2-39C17DA7B9CB}" type="sibTrans" cxnId="{D406A0EA-97F3-4C15-BF32-A8B1BEA7C5F3}">
      <dgm:prSet/>
      <dgm:spPr/>
      <dgm:t>
        <a:bodyPr/>
        <a:lstStyle/>
        <a:p>
          <a:endParaRPr lang="en-US"/>
        </a:p>
      </dgm:t>
    </dgm:pt>
    <dgm:pt modelId="{E9D16C9E-C628-4131-AAE2-2880D9C7C1B2}">
      <dgm:prSet/>
      <dgm:spPr/>
      <dgm:t>
        <a:bodyPr/>
        <a:lstStyle/>
        <a:p>
          <a:r>
            <a:rPr lang="en-US" dirty="0"/>
            <a:t>Phase 2</a:t>
          </a:r>
        </a:p>
      </dgm:t>
    </dgm:pt>
    <dgm:pt modelId="{DD933934-B604-4139-AB58-F0A3C9093462}" type="parTrans" cxnId="{010F5A28-D14A-4A30-BABE-7407B7CBA60A}">
      <dgm:prSet/>
      <dgm:spPr/>
      <dgm:t>
        <a:bodyPr/>
        <a:lstStyle/>
        <a:p>
          <a:endParaRPr lang="en-US"/>
        </a:p>
      </dgm:t>
    </dgm:pt>
    <dgm:pt modelId="{BEC33A8F-BAC3-4EF0-AFE4-CB2B9F80E359}" type="sibTrans" cxnId="{010F5A28-D14A-4A30-BABE-7407B7CBA60A}">
      <dgm:prSet/>
      <dgm:spPr/>
      <dgm:t>
        <a:bodyPr/>
        <a:lstStyle/>
        <a:p>
          <a:endParaRPr lang="en-US"/>
        </a:p>
      </dgm:t>
    </dgm:pt>
    <dgm:pt modelId="{0B58D4E3-DC55-44E7-8E50-EE8EF0E8CF2B}">
      <dgm:prSet/>
      <dgm:spPr/>
      <dgm:t>
        <a:bodyPr/>
        <a:lstStyle/>
        <a:p>
          <a:r>
            <a:rPr lang="en-US" dirty="0"/>
            <a:t>Phase 3</a:t>
          </a:r>
        </a:p>
      </dgm:t>
    </dgm:pt>
    <dgm:pt modelId="{883003A3-49EE-4D1F-9708-90F2CEC4194F}" type="parTrans" cxnId="{AAE53A53-DF8A-4D86-AD60-FBD84EE05B66}">
      <dgm:prSet/>
      <dgm:spPr/>
      <dgm:t>
        <a:bodyPr/>
        <a:lstStyle/>
        <a:p>
          <a:endParaRPr lang="en-US"/>
        </a:p>
      </dgm:t>
    </dgm:pt>
    <dgm:pt modelId="{06C9E275-70D9-496E-A217-5A3E97642296}" type="sibTrans" cxnId="{AAE53A53-DF8A-4D86-AD60-FBD84EE05B66}">
      <dgm:prSet/>
      <dgm:spPr/>
      <dgm:t>
        <a:bodyPr/>
        <a:lstStyle/>
        <a:p>
          <a:endParaRPr lang="en-US"/>
        </a:p>
      </dgm:t>
    </dgm:pt>
    <dgm:pt modelId="{4F6EC1DF-F5F0-4FC3-8D8E-58212C802482}">
      <dgm:prSet custT="1"/>
      <dgm:spPr/>
      <dgm:t>
        <a:bodyPr/>
        <a:lstStyle/>
        <a:p>
          <a:r>
            <a:rPr lang="en-US" sz="2400" dirty="0"/>
            <a:t>Clustering</a:t>
          </a:r>
        </a:p>
      </dgm:t>
    </dgm:pt>
    <dgm:pt modelId="{1CCB3D70-49CF-4EAE-888C-2E469FE14FE9}" type="parTrans" cxnId="{5EAD7E07-2513-4980-9105-B7526A23B0FF}">
      <dgm:prSet/>
      <dgm:spPr/>
      <dgm:t>
        <a:bodyPr/>
        <a:lstStyle/>
        <a:p>
          <a:endParaRPr lang="en-US"/>
        </a:p>
      </dgm:t>
    </dgm:pt>
    <dgm:pt modelId="{B1985D24-E675-429F-B25B-7A1B9272DAE6}" type="sibTrans" cxnId="{5EAD7E07-2513-4980-9105-B7526A23B0FF}">
      <dgm:prSet/>
      <dgm:spPr/>
      <dgm:t>
        <a:bodyPr/>
        <a:lstStyle/>
        <a:p>
          <a:endParaRPr lang="en-US"/>
        </a:p>
      </dgm:t>
    </dgm:pt>
    <dgm:pt modelId="{93C45CF8-024C-4F43-AD8A-7870B520F0FE}">
      <dgm:prSet custT="1"/>
      <dgm:spPr/>
      <dgm:t>
        <a:bodyPr/>
        <a:lstStyle/>
        <a:p>
          <a:r>
            <a:rPr lang="en-US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K-Means (Euclidean distance)</a:t>
          </a:r>
          <a:endParaRPr lang="en-US" sz="1800" dirty="0"/>
        </a:p>
      </dgm:t>
    </dgm:pt>
    <dgm:pt modelId="{D3DA5A56-6B47-4144-84C7-BB2AC74BE9E2}" type="parTrans" cxnId="{E47D473D-8BB1-4C47-A2F9-011F465F1139}">
      <dgm:prSet/>
      <dgm:spPr/>
      <dgm:t>
        <a:bodyPr/>
        <a:lstStyle/>
        <a:p>
          <a:endParaRPr lang="en-US"/>
        </a:p>
      </dgm:t>
    </dgm:pt>
    <dgm:pt modelId="{72312176-9D72-4C94-A200-D779A5C66DBB}" type="sibTrans" cxnId="{E47D473D-8BB1-4C47-A2F9-011F465F1139}">
      <dgm:prSet/>
      <dgm:spPr/>
      <dgm:t>
        <a:bodyPr/>
        <a:lstStyle/>
        <a:p>
          <a:endParaRPr lang="en-US"/>
        </a:p>
      </dgm:t>
    </dgm:pt>
    <dgm:pt modelId="{E1C32077-7079-4D90-8BF3-A85641DD496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400" dirty="0">
              <a:ln w="0"/>
              <a:solidFill>
                <a:schemeClr val="tx1"/>
              </a:solidFill>
              <a:effectLst/>
            </a:rPr>
            <a:t>Time Series Analysis </a:t>
          </a:r>
        </a:p>
      </dgm:t>
    </dgm:pt>
    <dgm:pt modelId="{2AEC2E90-BAD6-4825-AC89-AC5103750EB5}" type="parTrans" cxnId="{029AC9F0-D600-4958-B325-91B78CA7EBC0}">
      <dgm:prSet/>
      <dgm:spPr/>
      <dgm:t>
        <a:bodyPr/>
        <a:lstStyle/>
        <a:p>
          <a:endParaRPr lang="en-US"/>
        </a:p>
      </dgm:t>
    </dgm:pt>
    <dgm:pt modelId="{3046C729-3A16-4A91-8D59-06BF1EE2EB35}" type="sibTrans" cxnId="{029AC9F0-D600-4958-B325-91B78CA7EBC0}">
      <dgm:prSet/>
      <dgm:spPr/>
      <dgm:t>
        <a:bodyPr/>
        <a:lstStyle/>
        <a:p>
          <a:endParaRPr lang="en-US"/>
        </a:p>
      </dgm:t>
    </dgm:pt>
    <dgm:pt modelId="{9A07F123-3375-4D5B-93EE-BCAA099425A1}">
      <dgm:prSet custT="1"/>
      <dgm:spPr/>
      <dgm:t>
        <a:bodyPr/>
        <a:lstStyle/>
        <a:p>
          <a:r>
            <a:rPr lang="en-US" sz="2400" dirty="0">
              <a:ln w="0"/>
              <a:solidFill>
                <a:schemeClr val="tx1"/>
              </a:solidFill>
              <a:effectLst/>
            </a:rPr>
            <a:t>Back Test using z-score</a:t>
          </a:r>
          <a:endParaRPr lang="en-US" sz="2400" dirty="0">
            <a:solidFill>
              <a:schemeClr val="tx1"/>
            </a:solidFill>
            <a:effectLst/>
          </a:endParaRPr>
        </a:p>
      </dgm:t>
    </dgm:pt>
    <dgm:pt modelId="{97655BE6-7209-4071-B714-7BEE510E11F5}" type="parTrans" cxnId="{7BCBA8F3-E13B-4F1A-8888-EC5CC885F2AB}">
      <dgm:prSet/>
      <dgm:spPr/>
      <dgm:t>
        <a:bodyPr/>
        <a:lstStyle/>
        <a:p>
          <a:endParaRPr lang="en-US"/>
        </a:p>
      </dgm:t>
    </dgm:pt>
    <dgm:pt modelId="{EC4DAEC4-0947-4115-A2A6-BAD290989CE8}" type="sibTrans" cxnId="{7BCBA8F3-E13B-4F1A-8888-EC5CC885F2AB}">
      <dgm:prSet/>
      <dgm:spPr/>
      <dgm:t>
        <a:bodyPr/>
        <a:lstStyle/>
        <a:p>
          <a:endParaRPr lang="en-US"/>
        </a:p>
      </dgm:t>
    </dgm:pt>
    <dgm:pt modelId="{8CE66164-EE8B-46C2-88E9-3A8322306D03}">
      <dgm:prSet custT="1"/>
      <dgm:spPr/>
      <dgm:t>
        <a:bodyPr/>
        <a:lstStyle/>
        <a:p>
          <a:r>
            <a:rPr lang="en-US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K-Medoids (Gowers distance)</a:t>
          </a:r>
          <a:endParaRPr lang="en-US" sz="1800" dirty="0"/>
        </a:p>
      </dgm:t>
    </dgm:pt>
    <dgm:pt modelId="{DBA27D74-2B91-4056-945B-F9671C1C0AD2}" type="parTrans" cxnId="{12CDD0B3-901E-4807-B4E0-729A57C00D25}">
      <dgm:prSet/>
      <dgm:spPr/>
      <dgm:t>
        <a:bodyPr/>
        <a:lstStyle/>
        <a:p>
          <a:endParaRPr lang="en-US"/>
        </a:p>
      </dgm:t>
    </dgm:pt>
    <dgm:pt modelId="{8EFE6A73-6523-4A36-887A-DEA2736EE04A}" type="sibTrans" cxnId="{12CDD0B3-901E-4807-B4E0-729A57C00D25}">
      <dgm:prSet/>
      <dgm:spPr/>
      <dgm:t>
        <a:bodyPr/>
        <a:lstStyle/>
        <a:p>
          <a:endParaRPr lang="en-US"/>
        </a:p>
      </dgm:t>
    </dgm:pt>
    <dgm:pt modelId="{217743F9-E5ED-40E3-AB90-6AF81C38CF5B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Stationarity test with ADF </a:t>
          </a:r>
        </a:p>
      </dgm:t>
    </dgm:pt>
    <dgm:pt modelId="{7030F513-98BC-49B9-A9D0-811D03679AEC}" type="parTrans" cxnId="{0B269564-7F52-407A-91EC-9FB90EEA6C5E}">
      <dgm:prSet/>
      <dgm:spPr/>
      <dgm:t>
        <a:bodyPr/>
        <a:lstStyle/>
        <a:p>
          <a:endParaRPr lang="en-US"/>
        </a:p>
      </dgm:t>
    </dgm:pt>
    <dgm:pt modelId="{84769D30-916B-4E72-9B8F-58866908CE62}" type="sibTrans" cxnId="{0B269564-7F52-407A-91EC-9FB90EEA6C5E}">
      <dgm:prSet/>
      <dgm:spPr/>
      <dgm:t>
        <a:bodyPr/>
        <a:lstStyle/>
        <a:p>
          <a:endParaRPr lang="en-US"/>
        </a:p>
      </dgm:t>
    </dgm:pt>
    <dgm:pt modelId="{413A4DE5-36CD-4729-AC82-EF45A5A3855E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Moving Average Time series</a:t>
          </a:r>
        </a:p>
      </dgm:t>
    </dgm:pt>
    <dgm:pt modelId="{FF0F04B0-E3DD-453B-B96F-74BEB9D649F1}" type="parTrans" cxnId="{8830A84A-2F91-4004-BB21-57D8871261EE}">
      <dgm:prSet/>
      <dgm:spPr/>
      <dgm:t>
        <a:bodyPr/>
        <a:lstStyle/>
        <a:p>
          <a:endParaRPr lang="en-US"/>
        </a:p>
      </dgm:t>
    </dgm:pt>
    <dgm:pt modelId="{C6688A49-8A9A-4490-8F9C-E0C299193AF0}" type="sibTrans" cxnId="{8830A84A-2F91-4004-BB21-57D8871261EE}">
      <dgm:prSet/>
      <dgm:spPr/>
      <dgm:t>
        <a:bodyPr/>
        <a:lstStyle/>
        <a:p>
          <a:endParaRPr lang="en-US"/>
        </a:p>
      </dgm:t>
    </dgm:pt>
    <dgm:pt modelId="{E54831E4-46CE-4BE7-B43D-FDB2F5C4425A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Log Transformation of time series</a:t>
          </a:r>
          <a:br>
            <a:rPr lang="en-US" sz="1800" dirty="0">
              <a:ln w="0"/>
              <a:solidFill>
                <a:schemeClr val="tx1"/>
              </a:solidFill>
              <a:effectLst/>
            </a:rPr>
          </a:br>
          <a:endParaRPr lang="en-US" sz="1800" dirty="0">
            <a:ln w="0"/>
            <a:solidFill>
              <a:schemeClr val="tx1"/>
            </a:solidFill>
            <a:effectLst/>
          </a:endParaRPr>
        </a:p>
      </dgm:t>
    </dgm:pt>
    <dgm:pt modelId="{2CB4405C-FB3A-40C8-85CD-EBCBCC7B49CD}" type="parTrans" cxnId="{BD442E79-5565-418A-8BF4-1094CB80DEE8}">
      <dgm:prSet/>
      <dgm:spPr/>
      <dgm:t>
        <a:bodyPr/>
        <a:lstStyle/>
        <a:p>
          <a:endParaRPr lang="en-US"/>
        </a:p>
      </dgm:t>
    </dgm:pt>
    <dgm:pt modelId="{7D95F8F2-D236-4649-9C96-A9BD5B3C5861}" type="sibTrans" cxnId="{BD442E79-5565-418A-8BF4-1094CB80DEE8}">
      <dgm:prSet/>
      <dgm:spPr/>
      <dgm:t>
        <a:bodyPr/>
        <a:lstStyle/>
        <a:p>
          <a:endParaRPr lang="en-US"/>
        </a:p>
      </dgm:t>
    </dgm:pt>
    <dgm:pt modelId="{5E4DCF7F-B41C-478D-B8EF-572BA6CFC4AD}">
      <dgm:prSet custT="1"/>
      <dgm:spPr/>
      <dgm:t>
        <a:bodyPr/>
        <a:lstStyle/>
        <a:p>
          <a:r>
            <a:rPr lang="en-US" sz="1800" dirty="0">
              <a:ln w="0"/>
              <a:solidFill>
                <a:schemeClr val="tx1"/>
              </a:solidFill>
              <a:effectLst/>
            </a:rPr>
            <a:t>Signal, Position Calculation, Strategy rules on Python (</a:t>
          </a:r>
          <a:r>
            <a:rPr lang="en-US" sz="1800" dirty="0" err="1">
              <a:ln w="0"/>
              <a:solidFill>
                <a:schemeClr val="tx1"/>
              </a:solidFill>
              <a:effectLst/>
            </a:rPr>
            <a:t>Jupyter</a:t>
          </a:r>
          <a:r>
            <a:rPr lang="en-US" sz="1800" dirty="0">
              <a:ln w="0"/>
              <a:solidFill>
                <a:schemeClr val="tx1"/>
              </a:solidFill>
              <a:effectLst/>
            </a:rPr>
            <a:t> Notebook)</a:t>
          </a:r>
          <a:endParaRPr lang="en-US" sz="1800" dirty="0">
            <a:solidFill>
              <a:schemeClr val="tx1"/>
            </a:solidFill>
            <a:effectLst/>
          </a:endParaRPr>
        </a:p>
      </dgm:t>
    </dgm:pt>
    <dgm:pt modelId="{65CB202C-D63D-4F39-A5E2-49EDEF53DF9D}" type="parTrans" cxnId="{8A14610D-8092-48C8-86BD-96EE2DC9D684}">
      <dgm:prSet/>
      <dgm:spPr/>
      <dgm:t>
        <a:bodyPr/>
        <a:lstStyle/>
        <a:p>
          <a:endParaRPr lang="en-US"/>
        </a:p>
      </dgm:t>
    </dgm:pt>
    <dgm:pt modelId="{A19C9B78-2DF7-4E22-AFFA-90DA9BF87575}" type="sibTrans" cxnId="{8A14610D-8092-48C8-86BD-96EE2DC9D684}">
      <dgm:prSet/>
      <dgm:spPr/>
      <dgm:t>
        <a:bodyPr/>
        <a:lstStyle/>
        <a:p>
          <a:endParaRPr lang="en-US"/>
        </a:p>
      </dgm:t>
    </dgm:pt>
    <dgm:pt modelId="{96E3BBDF-4A7A-4EF2-87A8-B89A62A2EA46}" type="pres">
      <dgm:prSet presAssocID="{ADB91283-9B79-4A2A-BDF1-859F78CF52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6EDDF1-FAB8-491A-A14A-F4BAFE174803}" type="pres">
      <dgm:prSet presAssocID="{A9532997-35C2-4A51-80B0-45E0E2DAB8A8}" presName="root" presStyleCnt="0"/>
      <dgm:spPr/>
    </dgm:pt>
    <dgm:pt modelId="{0E8B8C22-2E7F-443B-900B-8BB2DBC16B22}" type="pres">
      <dgm:prSet presAssocID="{A9532997-35C2-4A51-80B0-45E0E2DAB8A8}" presName="rootComposite" presStyleCnt="0"/>
      <dgm:spPr/>
    </dgm:pt>
    <dgm:pt modelId="{A0BC8633-96BA-4E0A-BB4F-6C0C95EFD0FC}" type="pres">
      <dgm:prSet presAssocID="{A9532997-35C2-4A51-80B0-45E0E2DAB8A8}" presName="rootText" presStyleLbl="node1" presStyleIdx="0" presStyleCnt="3"/>
      <dgm:spPr/>
    </dgm:pt>
    <dgm:pt modelId="{438D0DB3-B932-4D87-A2FB-0920C06DDDE5}" type="pres">
      <dgm:prSet presAssocID="{A9532997-35C2-4A51-80B0-45E0E2DAB8A8}" presName="rootConnector" presStyleLbl="node1" presStyleIdx="0" presStyleCnt="3"/>
      <dgm:spPr/>
    </dgm:pt>
    <dgm:pt modelId="{85AE548A-0FEF-4D15-9FEE-28B1950B3DE9}" type="pres">
      <dgm:prSet presAssocID="{A9532997-35C2-4A51-80B0-45E0E2DAB8A8}" presName="childShape" presStyleCnt="0"/>
      <dgm:spPr/>
    </dgm:pt>
    <dgm:pt modelId="{488E01E1-E6A9-4855-93E6-ACB72FE4930C}" type="pres">
      <dgm:prSet presAssocID="{1CCB3D70-49CF-4EAE-888C-2E469FE14FE9}" presName="Name13" presStyleLbl="parChTrans1D2" presStyleIdx="0" presStyleCnt="3"/>
      <dgm:spPr/>
    </dgm:pt>
    <dgm:pt modelId="{07544C14-2334-4311-833B-FCE64A813464}" type="pres">
      <dgm:prSet presAssocID="{4F6EC1DF-F5F0-4FC3-8D8E-58212C802482}" presName="childText" presStyleLbl="bgAcc1" presStyleIdx="0" presStyleCnt="3" custScaleX="113543" custScaleY="134884">
        <dgm:presLayoutVars>
          <dgm:bulletEnabled val="1"/>
        </dgm:presLayoutVars>
      </dgm:prSet>
      <dgm:spPr/>
    </dgm:pt>
    <dgm:pt modelId="{F58E89F8-ED60-4665-8586-A685FF9F762D}" type="pres">
      <dgm:prSet presAssocID="{E9D16C9E-C628-4131-AAE2-2880D9C7C1B2}" presName="root" presStyleCnt="0"/>
      <dgm:spPr/>
    </dgm:pt>
    <dgm:pt modelId="{054BBE09-1B13-432D-849F-68794430801C}" type="pres">
      <dgm:prSet presAssocID="{E9D16C9E-C628-4131-AAE2-2880D9C7C1B2}" presName="rootComposite" presStyleCnt="0"/>
      <dgm:spPr/>
    </dgm:pt>
    <dgm:pt modelId="{6F7C2B6C-536D-4E38-AA2F-D8D024EB9E1B}" type="pres">
      <dgm:prSet presAssocID="{E9D16C9E-C628-4131-AAE2-2880D9C7C1B2}" presName="rootText" presStyleLbl="node1" presStyleIdx="1" presStyleCnt="3"/>
      <dgm:spPr/>
    </dgm:pt>
    <dgm:pt modelId="{DEADBB73-5CAC-4B51-A2EB-493E1CA1F7B0}" type="pres">
      <dgm:prSet presAssocID="{E9D16C9E-C628-4131-AAE2-2880D9C7C1B2}" presName="rootConnector" presStyleLbl="node1" presStyleIdx="1" presStyleCnt="3"/>
      <dgm:spPr/>
    </dgm:pt>
    <dgm:pt modelId="{2549DF89-0EB1-4523-BDD2-ABA0EB6A1600}" type="pres">
      <dgm:prSet presAssocID="{E9D16C9E-C628-4131-AAE2-2880D9C7C1B2}" presName="childShape" presStyleCnt="0"/>
      <dgm:spPr/>
    </dgm:pt>
    <dgm:pt modelId="{6615C70F-18AD-449A-9038-6ABDA207CB03}" type="pres">
      <dgm:prSet presAssocID="{2AEC2E90-BAD6-4825-AC89-AC5103750EB5}" presName="Name13" presStyleLbl="parChTrans1D2" presStyleIdx="1" presStyleCnt="3"/>
      <dgm:spPr/>
    </dgm:pt>
    <dgm:pt modelId="{C9E88E38-CDD6-401D-9759-5F6E41DAA1FA}" type="pres">
      <dgm:prSet presAssocID="{E1C32077-7079-4D90-8BF3-A85641DD496D}" presName="childText" presStyleLbl="bgAcc1" presStyleIdx="1" presStyleCnt="3" custScaleY="219780">
        <dgm:presLayoutVars>
          <dgm:bulletEnabled val="1"/>
        </dgm:presLayoutVars>
      </dgm:prSet>
      <dgm:spPr/>
    </dgm:pt>
    <dgm:pt modelId="{4773B2D5-6ED7-4690-8033-88869FEC92F3}" type="pres">
      <dgm:prSet presAssocID="{0B58D4E3-DC55-44E7-8E50-EE8EF0E8CF2B}" presName="root" presStyleCnt="0"/>
      <dgm:spPr/>
    </dgm:pt>
    <dgm:pt modelId="{059D802A-4552-474E-A1FE-AFE2895DE7F1}" type="pres">
      <dgm:prSet presAssocID="{0B58D4E3-DC55-44E7-8E50-EE8EF0E8CF2B}" presName="rootComposite" presStyleCnt="0"/>
      <dgm:spPr/>
    </dgm:pt>
    <dgm:pt modelId="{D51ABD87-7419-4772-B2A3-A049437D85E3}" type="pres">
      <dgm:prSet presAssocID="{0B58D4E3-DC55-44E7-8E50-EE8EF0E8CF2B}" presName="rootText" presStyleLbl="node1" presStyleIdx="2" presStyleCnt="3"/>
      <dgm:spPr/>
    </dgm:pt>
    <dgm:pt modelId="{A1EBC776-91CA-4C68-BA8B-78C8CAE6C1DA}" type="pres">
      <dgm:prSet presAssocID="{0B58D4E3-DC55-44E7-8E50-EE8EF0E8CF2B}" presName="rootConnector" presStyleLbl="node1" presStyleIdx="2" presStyleCnt="3"/>
      <dgm:spPr/>
    </dgm:pt>
    <dgm:pt modelId="{021C6F0F-3BE8-4E44-AF31-0A3963EEBF67}" type="pres">
      <dgm:prSet presAssocID="{0B58D4E3-DC55-44E7-8E50-EE8EF0E8CF2B}" presName="childShape" presStyleCnt="0"/>
      <dgm:spPr/>
    </dgm:pt>
    <dgm:pt modelId="{B84C88E2-BFAA-46F5-9D89-9AE9D9EF17D6}" type="pres">
      <dgm:prSet presAssocID="{97655BE6-7209-4071-B714-7BEE510E11F5}" presName="Name13" presStyleLbl="parChTrans1D2" presStyleIdx="2" presStyleCnt="3"/>
      <dgm:spPr/>
    </dgm:pt>
    <dgm:pt modelId="{793F765A-1A74-45EA-971F-7AB98A87A7EC}" type="pres">
      <dgm:prSet presAssocID="{9A07F123-3375-4D5B-93EE-BCAA099425A1}" presName="childText" presStyleLbl="bgAcc1" presStyleIdx="2" presStyleCnt="3" custScaleY="254663">
        <dgm:presLayoutVars>
          <dgm:bulletEnabled val="1"/>
        </dgm:presLayoutVars>
      </dgm:prSet>
      <dgm:spPr/>
    </dgm:pt>
  </dgm:ptLst>
  <dgm:cxnLst>
    <dgm:cxn modelId="{3D14B300-F707-4852-8E4A-7C9CC6B33650}" type="presOf" srcId="{0B58D4E3-DC55-44E7-8E50-EE8EF0E8CF2B}" destId="{D51ABD87-7419-4772-B2A3-A049437D85E3}" srcOrd="0" destOrd="0" presId="urn:microsoft.com/office/officeart/2005/8/layout/hierarchy3"/>
    <dgm:cxn modelId="{5EAD7E07-2513-4980-9105-B7526A23B0FF}" srcId="{A9532997-35C2-4A51-80B0-45E0E2DAB8A8}" destId="{4F6EC1DF-F5F0-4FC3-8D8E-58212C802482}" srcOrd="0" destOrd="0" parTransId="{1CCB3D70-49CF-4EAE-888C-2E469FE14FE9}" sibTransId="{B1985D24-E675-429F-B25B-7A1B9272DAE6}"/>
    <dgm:cxn modelId="{8A14610D-8092-48C8-86BD-96EE2DC9D684}" srcId="{9A07F123-3375-4D5B-93EE-BCAA099425A1}" destId="{5E4DCF7F-B41C-478D-B8EF-572BA6CFC4AD}" srcOrd="0" destOrd="0" parTransId="{65CB202C-D63D-4F39-A5E2-49EDEF53DF9D}" sibTransId="{A19C9B78-2DF7-4E22-AFFA-90DA9BF87575}"/>
    <dgm:cxn modelId="{5193300E-C0CB-447A-9DB4-7C2B91807D73}" type="presOf" srcId="{E9D16C9E-C628-4131-AAE2-2880D9C7C1B2}" destId="{6F7C2B6C-536D-4E38-AA2F-D8D024EB9E1B}" srcOrd="0" destOrd="0" presId="urn:microsoft.com/office/officeart/2005/8/layout/hierarchy3"/>
    <dgm:cxn modelId="{30A5F115-A217-4B2C-9BDE-07FC7C0E847E}" type="presOf" srcId="{2AEC2E90-BAD6-4825-AC89-AC5103750EB5}" destId="{6615C70F-18AD-449A-9038-6ABDA207CB03}" srcOrd="0" destOrd="0" presId="urn:microsoft.com/office/officeart/2005/8/layout/hierarchy3"/>
    <dgm:cxn modelId="{D366B516-961D-449F-8E0F-FB8F36AE6880}" type="presOf" srcId="{9A07F123-3375-4D5B-93EE-BCAA099425A1}" destId="{793F765A-1A74-45EA-971F-7AB98A87A7EC}" srcOrd="0" destOrd="0" presId="urn:microsoft.com/office/officeart/2005/8/layout/hierarchy3"/>
    <dgm:cxn modelId="{E325E21F-F4EA-4D2C-B343-7613E371B419}" type="presOf" srcId="{8CE66164-EE8B-46C2-88E9-3A8322306D03}" destId="{07544C14-2334-4311-833B-FCE64A813464}" srcOrd="0" destOrd="2" presId="urn:microsoft.com/office/officeart/2005/8/layout/hierarchy3"/>
    <dgm:cxn modelId="{010F5A28-D14A-4A30-BABE-7407B7CBA60A}" srcId="{ADB91283-9B79-4A2A-BDF1-859F78CF529F}" destId="{E9D16C9E-C628-4131-AAE2-2880D9C7C1B2}" srcOrd="1" destOrd="0" parTransId="{DD933934-B604-4139-AB58-F0A3C9093462}" sibTransId="{BEC33A8F-BAC3-4EF0-AFE4-CB2B9F80E359}"/>
    <dgm:cxn modelId="{E47D473D-8BB1-4C47-A2F9-011F465F1139}" srcId="{4F6EC1DF-F5F0-4FC3-8D8E-58212C802482}" destId="{93C45CF8-024C-4F43-AD8A-7870B520F0FE}" srcOrd="0" destOrd="0" parTransId="{D3DA5A56-6B47-4144-84C7-BB2AC74BE9E2}" sibTransId="{72312176-9D72-4C94-A200-D779A5C66DBB}"/>
    <dgm:cxn modelId="{32B7DE60-3362-44A4-978C-9A182DD75394}" type="presOf" srcId="{0B58D4E3-DC55-44E7-8E50-EE8EF0E8CF2B}" destId="{A1EBC776-91CA-4C68-BA8B-78C8CAE6C1DA}" srcOrd="1" destOrd="0" presId="urn:microsoft.com/office/officeart/2005/8/layout/hierarchy3"/>
    <dgm:cxn modelId="{AF338563-C8B5-4CFF-B396-C4E60D014104}" type="presOf" srcId="{5E4DCF7F-B41C-478D-B8EF-572BA6CFC4AD}" destId="{793F765A-1A74-45EA-971F-7AB98A87A7EC}" srcOrd="0" destOrd="1" presId="urn:microsoft.com/office/officeart/2005/8/layout/hierarchy3"/>
    <dgm:cxn modelId="{0B269564-7F52-407A-91EC-9FB90EEA6C5E}" srcId="{E1C32077-7079-4D90-8BF3-A85641DD496D}" destId="{217743F9-E5ED-40E3-AB90-6AF81C38CF5B}" srcOrd="0" destOrd="0" parTransId="{7030F513-98BC-49B9-A9D0-811D03679AEC}" sibTransId="{84769D30-916B-4E72-9B8F-58866908CE62}"/>
    <dgm:cxn modelId="{8830A84A-2F91-4004-BB21-57D8871261EE}" srcId="{E1C32077-7079-4D90-8BF3-A85641DD496D}" destId="{413A4DE5-36CD-4729-AC82-EF45A5A3855E}" srcOrd="1" destOrd="0" parTransId="{FF0F04B0-E3DD-453B-B96F-74BEB9D649F1}" sibTransId="{C6688A49-8A9A-4490-8F9C-E0C299193AF0}"/>
    <dgm:cxn modelId="{5586DF6C-1484-4D14-BAD3-E4C552234A74}" type="presOf" srcId="{E9D16C9E-C628-4131-AAE2-2880D9C7C1B2}" destId="{DEADBB73-5CAC-4B51-A2EB-493E1CA1F7B0}" srcOrd="1" destOrd="0" presId="urn:microsoft.com/office/officeart/2005/8/layout/hierarchy3"/>
    <dgm:cxn modelId="{35E22E6D-A98F-4915-A61B-AE21C00B044A}" type="presOf" srcId="{217743F9-E5ED-40E3-AB90-6AF81C38CF5B}" destId="{C9E88E38-CDD6-401D-9759-5F6E41DAA1FA}" srcOrd="0" destOrd="1" presId="urn:microsoft.com/office/officeart/2005/8/layout/hierarchy3"/>
    <dgm:cxn modelId="{2B45716E-0051-4872-BCC4-3A203B96DF98}" type="presOf" srcId="{A9532997-35C2-4A51-80B0-45E0E2DAB8A8}" destId="{A0BC8633-96BA-4E0A-BB4F-6C0C95EFD0FC}" srcOrd="0" destOrd="0" presId="urn:microsoft.com/office/officeart/2005/8/layout/hierarchy3"/>
    <dgm:cxn modelId="{AAE53A53-DF8A-4D86-AD60-FBD84EE05B66}" srcId="{ADB91283-9B79-4A2A-BDF1-859F78CF529F}" destId="{0B58D4E3-DC55-44E7-8E50-EE8EF0E8CF2B}" srcOrd="2" destOrd="0" parTransId="{883003A3-49EE-4D1F-9708-90F2CEC4194F}" sibTransId="{06C9E275-70D9-496E-A217-5A3E97642296}"/>
    <dgm:cxn modelId="{D18E3C53-0368-490B-9439-99A798AD1AFA}" type="presOf" srcId="{97655BE6-7209-4071-B714-7BEE510E11F5}" destId="{B84C88E2-BFAA-46F5-9D89-9AE9D9EF17D6}" srcOrd="0" destOrd="0" presId="urn:microsoft.com/office/officeart/2005/8/layout/hierarchy3"/>
    <dgm:cxn modelId="{27AB4D74-161E-4797-8E76-A8ECF19D3E00}" type="presOf" srcId="{4F6EC1DF-F5F0-4FC3-8D8E-58212C802482}" destId="{07544C14-2334-4311-833B-FCE64A813464}" srcOrd="0" destOrd="0" presId="urn:microsoft.com/office/officeart/2005/8/layout/hierarchy3"/>
    <dgm:cxn modelId="{BD442E79-5565-418A-8BF4-1094CB80DEE8}" srcId="{E1C32077-7079-4D90-8BF3-A85641DD496D}" destId="{E54831E4-46CE-4BE7-B43D-FDB2F5C4425A}" srcOrd="2" destOrd="0" parTransId="{2CB4405C-FB3A-40C8-85CD-EBCBCC7B49CD}" sibTransId="{7D95F8F2-D236-4649-9C96-A9BD5B3C5861}"/>
    <dgm:cxn modelId="{C4D46E7F-80C0-4C8B-9F7A-CD094B8B6DCF}" type="presOf" srcId="{ADB91283-9B79-4A2A-BDF1-859F78CF529F}" destId="{96E3BBDF-4A7A-4EF2-87A8-B89A62A2EA46}" srcOrd="0" destOrd="0" presId="urn:microsoft.com/office/officeart/2005/8/layout/hierarchy3"/>
    <dgm:cxn modelId="{7B0CD78F-2C7A-4FBE-8795-240BCE2B467B}" type="presOf" srcId="{E54831E4-46CE-4BE7-B43D-FDB2F5C4425A}" destId="{C9E88E38-CDD6-401D-9759-5F6E41DAA1FA}" srcOrd="0" destOrd="3" presId="urn:microsoft.com/office/officeart/2005/8/layout/hierarchy3"/>
    <dgm:cxn modelId="{2F85F499-AF47-4BA9-B0E3-1A2EDFBEA7F6}" type="presOf" srcId="{A9532997-35C2-4A51-80B0-45E0E2DAB8A8}" destId="{438D0DB3-B932-4D87-A2FB-0920C06DDDE5}" srcOrd="1" destOrd="0" presId="urn:microsoft.com/office/officeart/2005/8/layout/hierarchy3"/>
    <dgm:cxn modelId="{DC7A58AD-BBED-40C8-A4E3-AA7B97C2CAE9}" type="presOf" srcId="{93C45CF8-024C-4F43-AD8A-7870B520F0FE}" destId="{07544C14-2334-4311-833B-FCE64A813464}" srcOrd="0" destOrd="1" presId="urn:microsoft.com/office/officeart/2005/8/layout/hierarchy3"/>
    <dgm:cxn modelId="{50B30EAE-3436-4863-A8AC-D73DFB521477}" type="presOf" srcId="{413A4DE5-36CD-4729-AC82-EF45A5A3855E}" destId="{C9E88E38-CDD6-401D-9759-5F6E41DAA1FA}" srcOrd="0" destOrd="2" presId="urn:microsoft.com/office/officeart/2005/8/layout/hierarchy3"/>
    <dgm:cxn modelId="{12CDD0B3-901E-4807-B4E0-729A57C00D25}" srcId="{4F6EC1DF-F5F0-4FC3-8D8E-58212C802482}" destId="{8CE66164-EE8B-46C2-88E9-3A8322306D03}" srcOrd="1" destOrd="0" parTransId="{DBA27D74-2B91-4056-945B-F9671C1C0AD2}" sibTransId="{8EFE6A73-6523-4A36-887A-DEA2736EE04A}"/>
    <dgm:cxn modelId="{198981C5-8853-4DED-9B5D-38B196DA781D}" type="presOf" srcId="{E1C32077-7079-4D90-8BF3-A85641DD496D}" destId="{C9E88E38-CDD6-401D-9759-5F6E41DAA1FA}" srcOrd="0" destOrd="0" presId="urn:microsoft.com/office/officeart/2005/8/layout/hierarchy3"/>
    <dgm:cxn modelId="{41672AD6-0912-4316-8470-17559571A0A5}" type="presOf" srcId="{1CCB3D70-49CF-4EAE-888C-2E469FE14FE9}" destId="{488E01E1-E6A9-4855-93E6-ACB72FE4930C}" srcOrd="0" destOrd="0" presId="urn:microsoft.com/office/officeart/2005/8/layout/hierarchy3"/>
    <dgm:cxn modelId="{D406A0EA-97F3-4C15-BF32-A8B1BEA7C5F3}" srcId="{ADB91283-9B79-4A2A-BDF1-859F78CF529F}" destId="{A9532997-35C2-4A51-80B0-45E0E2DAB8A8}" srcOrd="0" destOrd="0" parTransId="{B4E3B54C-925E-42D7-AF10-B0540CB99D52}" sibTransId="{BCB0486C-89AA-4C46-AAA2-39C17DA7B9CB}"/>
    <dgm:cxn modelId="{029AC9F0-D600-4958-B325-91B78CA7EBC0}" srcId="{E9D16C9E-C628-4131-AAE2-2880D9C7C1B2}" destId="{E1C32077-7079-4D90-8BF3-A85641DD496D}" srcOrd="0" destOrd="0" parTransId="{2AEC2E90-BAD6-4825-AC89-AC5103750EB5}" sibTransId="{3046C729-3A16-4A91-8D59-06BF1EE2EB35}"/>
    <dgm:cxn modelId="{7BCBA8F3-E13B-4F1A-8888-EC5CC885F2AB}" srcId="{0B58D4E3-DC55-44E7-8E50-EE8EF0E8CF2B}" destId="{9A07F123-3375-4D5B-93EE-BCAA099425A1}" srcOrd="0" destOrd="0" parTransId="{97655BE6-7209-4071-B714-7BEE510E11F5}" sibTransId="{EC4DAEC4-0947-4115-A2A6-BAD290989CE8}"/>
    <dgm:cxn modelId="{0F4E7536-760F-4D12-B7F5-529A38893574}" type="presParOf" srcId="{96E3BBDF-4A7A-4EF2-87A8-B89A62A2EA46}" destId="{CC6EDDF1-FAB8-491A-A14A-F4BAFE174803}" srcOrd="0" destOrd="0" presId="urn:microsoft.com/office/officeart/2005/8/layout/hierarchy3"/>
    <dgm:cxn modelId="{08EAE24A-36A8-4B09-A985-62839E172691}" type="presParOf" srcId="{CC6EDDF1-FAB8-491A-A14A-F4BAFE174803}" destId="{0E8B8C22-2E7F-443B-900B-8BB2DBC16B22}" srcOrd="0" destOrd="0" presId="urn:microsoft.com/office/officeart/2005/8/layout/hierarchy3"/>
    <dgm:cxn modelId="{6BC3E394-33A1-4571-AD75-683BD6490853}" type="presParOf" srcId="{0E8B8C22-2E7F-443B-900B-8BB2DBC16B22}" destId="{A0BC8633-96BA-4E0A-BB4F-6C0C95EFD0FC}" srcOrd="0" destOrd="0" presId="urn:microsoft.com/office/officeart/2005/8/layout/hierarchy3"/>
    <dgm:cxn modelId="{B8C1BFBA-6957-47EF-89DA-737E25938725}" type="presParOf" srcId="{0E8B8C22-2E7F-443B-900B-8BB2DBC16B22}" destId="{438D0DB3-B932-4D87-A2FB-0920C06DDDE5}" srcOrd="1" destOrd="0" presId="urn:microsoft.com/office/officeart/2005/8/layout/hierarchy3"/>
    <dgm:cxn modelId="{C907DAFA-AC07-44D7-A4CC-F9F0289E651D}" type="presParOf" srcId="{CC6EDDF1-FAB8-491A-A14A-F4BAFE174803}" destId="{85AE548A-0FEF-4D15-9FEE-28B1950B3DE9}" srcOrd="1" destOrd="0" presId="urn:microsoft.com/office/officeart/2005/8/layout/hierarchy3"/>
    <dgm:cxn modelId="{E5278B2E-CD0C-46B8-B6CB-63C54A977EE9}" type="presParOf" srcId="{85AE548A-0FEF-4D15-9FEE-28B1950B3DE9}" destId="{488E01E1-E6A9-4855-93E6-ACB72FE4930C}" srcOrd="0" destOrd="0" presId="urn:microsoft.com/office/officeart/2005/8/layout/hierarchy3"/>
    <dgm:cxn modelId="{C28F7D6E-4D4F-4CFB-9443-DAFE584A6DAF}" type="presParOf" srcId="{85AE548A-0FEF-4D15-9FEE-28B1950B3DE9}" destId="{07544C14-2334-4311-833B-FCE64A813464}" srcOrd="1" destOrd="0" presId="urn:microsoft.com/office/officeart/2005/8/layout/hierarchy3"/>
    <dgm:cxn modelId="{32F8EA10-1193-4515-B26F-806E801A976F}" type="presParOf" srcId="{96E3BBDF-4A7A-4EF2-87A8-B89A62A2EA46}" destId="{F58E89F8-ED60-4665-8586-A685FF9F762D}" srcOrd="1" destOrd="0" presId="urn:microsoft.com/office/officeart/2005/8/layout/hierarchy3"/>
    <dgm:cxn modelId="{5D47B259-11C0-442B-B140-A76245F28DB4}" type="presParOf" srcId="{F58E89F8-ED60-4665-8586-A685FF9F762D}" destId="{054BBE09-1B13-432D-849F-68794430801C}" srcOrd="0" destOrd="0" presId="urn:microsoft.com/office/officeart/2005/8/layout/hierarchy3"/>
    <dgm:cxn modelId="{C0741B20-C8C0-47A4-90E8-E46662084E9B}" type="presParOf" srcId="{054BBE09-1B13-432D-849F-68794430801C}" destId="{6F7C2B6C-536D-4E38-AA2F-D8D024EB9E1B}" srcOrd="0" destOrd="0" presId="urn:microsoft.com/office/officeart/2005/8/layout/hierarchy3"/>
    <dgm:cxn modelId="{F6540C37-A157-4DE1-BB7D-2BE5373DB1A3}" type="presParOf" srcId="{054BBE09-1B13-432D-849F-68794430801C}" destId="{DEADBB73-5CAC-4B51-A2EB-493E1CA1F7B0}" srcOrd="1" destOrd="0" presId="urn:microsoft.com/office/officeart/2005/8/layout/hierarchy3"/>
    <dgm:cxn modelId="{009EC749-940D-484B-86C7-E5A863169D32}" type="presParOf" srcId="{F58E89F8-ED60-4665-8586-A685FF9F762D}" destId="{2549DF89-0EB1-4523-BDD2-ABA0EB6A1600}" srcOrd="1" destOrd="0" presId="urn:microsoft.com/office/officeart/2005/8/layout/hierarchy3"/>
    <dgm:cxn modelId="{2474B29B-E666-4768-B1A1-0C75D971A1D4}" type="presParOf" srcId="{2549DF89-0EB1-4523-BDD2-ABA0EB6A1600}" destId="{6615C70F-18AD-449A-9038-6ABDA207CB03}" srcOrd="0" destOrd="0" presId="urn:microsoft.com/office/officeart/2005/8/layout/hierarchy3"/>
    <dgm:cxn modelId="{59DDB86A-98E6-46A5-B554-2E3B737BD767}" type="presParOf" srcId="{2549DF89-0EB1-4523-BDD2-ABA0EB6A1600}" destId="{C9E88E38-CDD6-401D-9759-5F6E41DAA1FA}" srcOrd="1" destOrd="0" presId="urn:microsoft.com/office/officeart/2005/8/layout/hierarchy3"/>
    <dgm:cxn modelId="{9E3C333C-88A8-40D9-BD9F-ED88B442B144}" type="presParOf" srcId="{96E3BBDF-4A7A-4EF2-87A8-B89A62A2EA46}" destId="{4773B2D5-6ED7-4690-8033-88869FEC92F3}" srcOrd="2" destOrd="0" presId="urn:microsoft.com/office/officeart/2005/8/layout/hierarchy3"/>
    <dgm:cxn modelId="{B3EA4E9F-FE72-45A9-A835-385DF55416B6}" type="presParOf" srcId="{4773B2D5-6ED7-4690-8033-88869FEC92F3}" destId="{059D802A-4552-474E-A1FE-AFE2895DE7F1}" srcOrd="0" destOrd="0" presId="urn:microsoft.com/office/officeart/2005/8/layout/hierarchy3"/>
    <dgm:cxn modelId="{2A5BAA8A-A206-4338-B88D-0C7418C2D87B}" type="presParOf" srcId="{059D802A-4552-474E-A1FE-AFE2895DE7F1}" destId="{D51ABD87-7419-4772-B2A3-A049437D85E3}" srcOrd="0" destOrd="0" presId="urn:microsoft.com/office/officeart/2005/8/layout/hierarchy3"/>
    <dgm:cxn modelId="{927FF783-F9BF-4356-8AAA-64E1A5A9226A}" type="presParOf" srcId="{059D802A-4552-474E-A1FE-AFE2895DE7F1}" destId="{A1EBC776-91CA-4C68-BA8B-78C8CAE6C1DA}" srcOrd="1" destOrd="0" presId="urn:microsoft.com/office/officeart/2005/8/layout/hierarchy3"/>
    <dgm:cxn modelId="{BA56739F-1463-444C-99A2-6039C6249075}" type="presParOf" srcId="{4773B2D5-6ED7-4690-8033-88869FEC92F3}" destId="{021C6F0F-3BE8-4E44-AF31-0A3963EEBF67}" srcOrd="1" destOrd="0" presId="urn:microsoft.com/office/officeart/2005/8/layout/hierarchy3"/>
    <dgm:cxn modelId="{3B1748FD-82C5-4CF9-A020-0859EAD37731}" type="presParOf" srcId="{021C6F0F-3BE8-4E44-AF31-0A3963EEBF67}" destId="{B84C88E2-BFAA-46F5-9D89-9AE9D9EF17D6}" srcOrd="0" destOrd="0" presId="urn:microsoft.com/office/officeart/2005/8/layout/hierarchy3"/>
    <dgm:cxn modelId="{E7193CC7-2E3B-4196-8C1A-5B1F236C30C5}" type="presParOf" srcId="{021C6F0F-3BE8-4E44-AF31-0A3963EEBF67}" destId="{793F765A-1A74-45EA-971F-7AB98A87A7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91283-9B79-4A2A-BDF1-859F78CF529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32997-35C2-4A51-80B0-45E0E2DAB8A8}">
      <dgm:prSet/>
      <dgm:spPr/>
      <dgm:t>
        <a:bodyPr/>
        <a:lstStyle/>
        <a:p>
          <a:r>
            <a:rPr lang="en-US" dirty="0"/>
            <a:t>Phase 1</a:t>
          </a:r>
        </a:p>
      </dgm:t>
    </dgm:pt>
    <dgm:pt modelId="{B4E3B54C-925E-42D7-AF10-B0540CB99D52}" type="parTrans" cxnId="{D406A0EA-97F3-4C15-BF32-A8B1BEA7C5F3}">
      <dgm:prSet/>
      <dgm:spPr/>
      <dgm:t>
        <a:bodyPr/>
        <a:lstStyle/>
        <a:p>
          <a:endParaRPr lang="en-US"/>
        </a:p>
      </dgm:t>
    </dgm:pt>
    <dgm:pt modelId="{BCB0486C-89AA-4C46-AAA2-39C17DA7B9CB}" type="sibTrans" cxnId="{D406A0EA-97F3-4C15-BF32-A8B1BEA7C5F3}">
      <dgm:prSet/>
      <dgm:spPr/>
      <dgm:t>
        <a:bodyPr/>
        <a:lstStyle/>
        <a:p>
          <a:endParaRPr lang="en-US"/>
        </a:p>
      </dgm:t>
    </dgm:pt>
    <dgm:pt modelId="{E9D16C9E-C628-4131-AAE2-2880D9C7C1B2}">
      <dgm:prSet/>
      <dgm:spPr/>
      <dgm:t>
        <a:bodyPr/>
        <a:lstStyle/>
        <a:p>
          <a:r>
            <a:rPr lang="en-US" dirty="0"/>
            <a:t>Phase 2</a:t>
          </a:r>
        </a:p>
      </dgm:t>
    </dgm:pt>
    <dgm:pt modelId="{DD933934-B604-4139-AB58-F0A3C9093462}" type="parTrans" cxnId="{010F5A28-D14A-4A30-BABE-7407B7CBA60A}">
      <dgm:prSet/>
      <dgm:spPr/>
      <dgm:t>
        <a:bodyPr/>
        <a:lstStyle/>
        <a:p>
          <a:endParaRPr lang="en-US"/>
        </a:p>
      </dgm:t>
    </dgm:pt>
    <dgm:pt modelId="{BEC33A8F-BAC3-4EF0-AFE4-CB2B9F80E359}" type="sibTrans" cxnId="{010F5A28-D14A-4A30-BABE-7407B7CBA60A}">
      <dgm:prSet/>
      <dgm:spPr/>
      <dgm:t>
        <a:bodyPr/>
        <a:lstStyle/>
        <a:p>
          <a:endParaRPr lang="en-US"/>
        </a:p>
      </dgm:t>
    </dgm:pt>
    <dgm:pt modelId="{0B58D4E3-DC55-44E7-8E50-EE8EF0E8CF2B}">
      <dgm:prSet/>
      <dgm:spPr/>
      <dgm:t>
        <a:bodyPr/>
        <a:lstStyle/>
        <a:p>
          <a:r>
            <a:rPr lang="en-US" dirty="0"/>
            <a:t>Phase 3</a:t>
          </a:r>
        </a:p>
      </dgm:t>
    </dgm:pt>
    <dgm:pt modelId="{883003A3-49EE-4D1F-9708-90F2CEC4194F}" type="parTrans" cxnId="{AAE53A53-DF8A-4D86-AD60-FBD84EE05B66}">
      <dgm:prSet/>
      <dgm:spPr/>
      <dgm:t>
        <a:bodyPr/>
        <a:lstStyle/>
        <a:p>
          <a:endParaRPr lang="en-US"/>
        </a:p>
      </dgm:t>
    </dgm:pt>
    <dgm:pt modelId="{06C9E275-70D9-496E-A217-5A3E97642296}" type="sibTrans" cxnId="{AAE53A53-DF8A-4D86-AD60-FBD84EE05B66}">
      <dgm:prSet/>
      <dgm:spPr/>
      <dgm:t>
        <a:bodyPr/>
        <a:lstStyle/>
        <a:p>
          <a:endParaRPr lang="en-US"/>
        </a:p>
      </dgm:t>
    </dgm:pt>
    <dgm:pt modelId="{4F6EC1DF-F5F0-4FC3-8D8E-58212C802482}">
      <dgm:prSet custT="1"/>
      <dgm:spPr/>
      <dgm:t>
        <a:bodyPr/>
        <a:lstStyle/>
        <a:p>
          <a:r>
            <a:rPr lang="en-US" sz="2400" dirty="0"/>
            <a:t>Clustering</a:t>
          </a:r>
        </a:p>
      </dgm:t>
    </dgm:pt>
    <dgm:pt modelId="{1CCB3D70-49CF-4EAE-888C-2E469FE14FE9}" type="parTrans" cxnId="{5EAD7E07-2513-4980-9105-B7526A23B0FF}">
      <dgm:prSet/>
      <dgm:spPr/>
      <dgm:t>
        <a:bodyPr/>
        <a:lstStyle/>
        <a:p>
          <a:endParaRPr lang="en-US"/>
        </a:p>
      </dgm:t>
    </dgm:pt>
    <dgm:pt modelId="{B1985D24-E675-429F-B25B-7A1B9272DAE6}" type="sibTrans" cxnId="{5EAD7E07-2513-4980-9105-B7526A23B0FF}">
      <dgm:prSet/>
      <dgm:spPr/>
      <dgm:t>
        <a:bodyPr/>
        <a:lstStyle/>
        <a:p>
          <a:endParaRPr lang="en-US"/>
        </a:p>
      </dgm:t>
    </dgm:pt>
    <dgm:pt modelId="{93C45CF8-024C-4F43-AD8A-7870B520F0FE}">
      <dgm:prSet custT="1"/>
      <dgm:spPr/>
      <dgm:t>
        <a:bodyPr/>
        <a:lstStyle/>
        <a:p>
          <a:r>
            <a:rPr lang="en-US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K-Means (Euclidean distance)</a:t>
          </a:r>
          <a:endParaRPr lang="en-US" sz="1800" dirty="0"/>
        </a:p>
      </dgm:t>
    </dgm:pt>
    <dgm:pt modelId="{D3DA5A56-6B47-4144-84C7-BB2AC74BE9E2}" type="parTrans" cxnId="{E47D473D-8BB1-4C47-A2F9-011F465F1139}">
      <dgm:prSet/>
      <dgm:spPr/>
      <dgm:t>
        <a:bodyPr/>
        <a:lstStyle/>
        <a:p>
          <a:endParaRPr lang="en-US"/>
        </a:p>
      </dgm:t>
    </dgm:pt>
    <dgm:pt modelId="{72312176-9D72-4C94-A200-D779A5C66DBB}" type="sibTrans" cxnId="{E47D473D-8BB1-4C47-A2F9-011F465F1139}">
      <dgm:prSet/>
      <dgm:spPr/>
      <dgm:t>
        <a:bodyPr/>
        <a:lstStyle/>
        <a:p>
          <a:endParaRPr lang="en-US"/>
        </a:p>
      </dgm:t>
    </dgm:pt>
    <dgm:pt modelId="{E1C32077-7079-4D90-8BF3-A85641DD496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400" dirty="0">
              <a:ln w="0"/>
              <a:solidFill>
                <a:schemeClr val="tx1"/>
              </a:solidFill>
              <a:effectLst/>
            </a:rPr>
            <a:t>Time Series Analysis </a:t>
          </a:r>
        </a:p>
      </dgm:t>
    </dgm:pt>
    <dgm:pt modelId="{2AEC2E90-BAD6-4825-AC89-AC5103750EB5}" type="parTrans" cxnId="{029AC9F0-D600-4958-B325-91B78CA7EBC0}">
      <dgm:prSet/>
      <dgm:spPr/>
      <dgm:t>
        <a:bodyPr/>
        <a:lstStyle/>
        <a:p>
          <a:endParaRPr lang="en-US"/>
        </a:p>
      </dgm:t>
    </dgm:pt>
    <dgm:pt modelId="{3046C729-3A16-4A91-8D59-06BF1EE2EB35}" type="sibTrans" cxnId="{029AC9F0-D600-4958-B325-91B78CA7EBC0}">
      <dgm:prSet/>
      <dgm:spPr/>
      <dgm:t>
        <a:bodyPr/>
        <a:lstStyle/>
        <a:p>
          <a:endParaRPr lang="en-US"/>
        </a:p>
      </dgm:t>
    </dgm:pt>
    <dgm:pt modelId="{9A07F123-3375-4D5B-93EE-BCAA099425A1}">
      <dgm:prSet custT="1"/>
      <dgm:spPr/>
      <dgm:t>
        <a:bodyPr/>
        <a:lstStyle/>
        <a:p>
          <a:r>
            <a:rPr lang="en-US" sz="2400" dirty="0">
              <a:ln w="0"/>
              <a:solidFill>
                <a:schemeClr val="tx1"/>
              </a:solidFill>
              <a:effectLst/>
            </a:rPr>
            <a:t>Back Test using z-score</a:t>
          </a:r>
          <a:endParaRPr lang="en-US" sz="2400" dirty="0">
            <a:solidFill>
              <a:schemeClr val="tx1"/>
            </a:solidFill>
            <a:effectLst/>
          </a:endParaRPr>
        </a:p>
      </dgm:t>
    </dgm:pt>
    <dgm:pt modelId="{97655BE6-7209-4071-B714-7BEE510E11F5}" type="parTrans" cxnId="{7BCBA8F3-E13B-4F1A-8888-EC5CC885F2AB}">
      <dgm:prSet/>
      <dgm:spPr/>
      <dgm:t>
        <a:bodyPr/>
        <a:lstStyle/>
        <a:p>
          <a:endParaRPr lang="en-US"/>
        </a:p>
      </dgm:t>
    </dgm:pt>
    <dgm:pt modelId="{EC4DAEC4-0947-4115-A2A6-BAD290989CE8}" type="sibTrans" cxnId="{7BCBA8F3-E13B-4F1A-8888-EC5CC885F2AB}">
      <dgm:prSet/>
      <dgm:spPr/>
      <dgm:t>
        <a:bodyPr/>
        <a:lstStyle/>
        <a:p>
          <a:endParaRPr lang="en-US"/>
        </a:p>
      </dgm:t>
    </dgm:pt>
    <dgm:pt modelId="{8CE66164-EE8B-46C2-88E9-3A8322306D03}">
      <dgm:prSet custT="1"/>
      <dgm:spPr/>
      <dgm:t>
        <a:bodyPr/>
        <a:lstStyle/>
        <a:p>
          <a:r>
            <a:rPr lang="en-US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K-Medoids (Gowers distance)</a:t>
          </a:r>
          <a:endParaRPr lang="en-US" sz="1800" dirty="0"/>
        </a:p>
      </dgm:t>
    </dgm:pt>
    <dgm:pt modelId="{DBA27D74-2B91-4056-945B-F9671C1C0AD2}" type="parTrans" cxnId="{12CDD0B3-901E-4807-B4E0-729A57C00D25}">
      <dgm:prSet/>
      <dgm:spPr/>
      <dgm:t>
        <a:bodyPr/>
        <a:lstStyle/>
        <a:p>
          <a:endParaRPr lang="en-US"/>
        </a:p>
      </dgm:t>
    </dgm:pt>
    <dgm:pt modelId="{8EFE6A73-6523-4A36-887A-DEA2736EE04A}" type="sibTrans" cxnId="{12CDD0B3-901E-4807-B4E0-729A57C00D25}">
      <dgm:prSet/>
      <dgm:spPr/>
      <dgm:t>
        <a:bodyPr/>
        <a:lstStyle/>
        <a:p>
          <a:endParaRPr lang="en-US"/>
        </a:p>
      </dgm:t>
    </dgm:pt>
    <dgm:pt modelId="{217743F9-E5ED-40E3-AB90-6AF81C38CF5B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Stationarity test with ADF </a:t>
          </a:r>
        </a:p>
      </dgm:t>
    </dgm:pt>
    <dgm:pt modelId="{7030F513-98BC-49B9-A9D0-811D03679AEC}" type="parTrans" cxnId="{0B269564-7F52-407A-91EC-9FB90EEA6C5E}">
      <dgm:prSet/>
      <dgm:spPr/>
      <dgm:t>
        <a:bodyPr/>
        <a:lstStyle/>
        <a:p>
          <a:endParaRPr lang="en-US"/>
        </a:p>
      </dgm:t>
    </dgm:pt>
    <dgm:pt modelId="{84769D30-916B-4E72-9B8F-58866908CE62}" type="sibTrans" cxnId="{0B269564-7F52-407A-91EC-9FB90EEA6C5E}">
      <dgm:prSet/>
      <dgm:spPr/>
      <dgm:t>
        <a:bodyPr/>
        <a:lstStyle/>
        <a:p>
          <a:endParaRPr lang="en-US"/>
        </a:p>
      </dgm:t>
    </dgm:pt>
    <dgm:pt modelId="{413A4DE5-36CD-4729-AC82-EF45A5A3855E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Moving Average Time series</a:t>
          </a:r>
        </a:p>
      </dgm:t>
    </dgm:pt>
    <dgm:pt modelId="{FF0F04B0-E3DD-453B-B96F-74BEB9D649F1}" type="parTrans" cxnId="{8830A84A-2F91-4004-BB21-57D8871261EE}">
      <dgm:prSet/>
      <dgm:spPr/>
      <dgm:t>
        <a:bodyPr/>
        <a:lstStyle/>
        <a:p>
          <a:endParaRPr lang="en-US"/>
        </a:p>
      </dgm:t>
    </dgm:pt>
    <dgm:pt modelId="{C6688A49-8A9A-4490-8F9C-E0C299193AF0}" type="sibTrans" cxnId="{8830A84A-2F91-4004-BB21-57D8871261EE}">
      <dgm:prSet/>
      <dgm:spPr/>
      <dgm:t>
        <a:bodyPr/>
        <a:lstStyle/>
        <a:p>
          <a:endParaRPr lang="en-US"/>
        </a:p>
      </dgm:t>
    </dgm:pt>
    <dgm:pt modelId="{E54831E4-46CE-4BE7-B43D-FDB2F5C4425A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Log Transformation of time series</a:t>
          </a:r>
          <a:br>
            <a:rPr lang="en-US" sz="1800" dirty="0">
              <a:ln w="0"/>
              <a:solidFill>
                <a:schemeClr val="tx1"/>
              </a:solidFill>
              <a:effectLst/>
            </a:rPr>
          </a:br>
          <a:endParaRPr lang="en-US" sz="1800" dirty="0">
            <a:ln w="0"/>
            <a:solidFill>
              <a:schemeClr val="tx1"/>
            </a:solidFill>
            <a:effectLst/>
          </a:endParaRPr>
        </a:p>
      </dgm:t>
    </dgm:pt>
    <dgm:pt modelId="{2CB4405C-FB3A-40C8-85CD-EBCBCC7B49CD}" type="parTrans" cxnId="{BD442E79-5565-418A-8BF4-1094CB80DEE8}">
      <dgm:prSet/>
      <dgm:spPr/>
      <dgm:t>
        <a:bodyPr/>
        <a:lstStyle/>
        <a:p>
          <a:endParaRPr lang="en-US"/>
        </a:p>
      </dgm:t>
    </dgm:pt>
    <dgm:pt modelId="{7D95F8F2-D236-4649-9C96-A9BD5B3C5861}" type="sibTrans" cxnId="{BD442E79-5565-418A-8BF4-1094CB80DEE8}">
      <dgm:prSet/>
      <dgm:spPr/>
      <dgm:t>
        <a:bodyPr/>
        <a:lstStyle/>
        <a:p>
          <a:endParaRPr lang="en-US"/>
        </a:p>
      </dgm:t>
    </dgm:pt>
    <dgm:pt modelId="{5E4DCF7F-B41C-478D-B8EF-572BA6CFC4AD}">
      <dgm:prSet custT="1"/>
      <dgm:spPr/>
      <dgm:t>
        <a:bodyPr/>
        <a:lstStyle/>
        <a:p>
          <a:r>
            <a:rPr lang="en-US" sz="1800" dirty="0">
              <a:ln w="0"/>
              <a:solidFill>
                <a:schemeClr val="tx1"/>
              </a:solidFill>
              <a:effectLst/>
            </a:rPr>
            <a:t>Signal, Position Calculation, Strategy rules on Python (</a:t>
          </a:r>
          <a:r>
            <a:rPr lang="en-US" sz="1800" dirty="0" err="1">
              <a:ln w="0"/>
              <a:solidFill>
                <a:schemeClr val="tx1"/>
              </a:solidFill>
              <a:effectLst/>
            </a:rPr>
            <a:t>Jupyter</a:t>
          </a:r>
          <a:r>
            <a:rPr lang="en-US" sz="1800" dirty="0">
              <a:ln w="0"/>
              <a:solidFill>
                <a:schemeClr val="tx1"/>
              </a:solidFill>
              <a:effectLst/>
            </a:rPr>
            <a:t> Notebook)</a:t>
          </a:r>
          <a:endParaRPr lang="en-US" sz="1800" dirty="0">
            <a:solidFill>
              <a:schemeClr val="tx1"/>
            </a:solidFill>
            <a:effectLst/>
          </a:endParaRPr>
        </a:p>
      </dgm:t>
    </dgm:pt>
    <dgm:pt modelId="{65CB202C-D63D-4F39-A5E2-49EDEF53DF9D}" type="parTrans" cxnId="{8A14610D-8092-48C8-86BD-96EE2DC9D684}">
      <dgm:prSet/>
      <dgm:spPr/>
      <dgm:t>
        <a:bodyPr/>
        <a:lstStyle/>
        <a:p>
          <a:endParaRPr lang="en-US"/>
        </a:p>
      </dgm:t>
    </dgm:pt>
    <dgm:pt modelId="{A19C9B78-2DF7-4E22-AFFA-90DA9BF87575}" type="sibTrans" cxnId="{8A14610D-8092-48C8-86BD-96EE2DC9D684}">
      <dgm:prSet/>
      <dgm:spPr/>
      <dgm:t>
        <a:bodyPr/>
        <a:lstStyle/>
        <a:p>
          <a:endParaRPr lang="en-US"/>
        </a:p>
      </dgm:t>
    </dgm:pt>
    <dgm:pt modelId="{96E3BBDF-4A7A-4EF2-87A8-B89A62A2EA46}" type="pres">
      <dgm:prSet presAssocID="{ADB91283-9B79-4A2A-BDF1-859F78CF52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6EDDF1-FAB8-491A-A14A-F4BAFE174803}" type="pres">
      <dgm:prSet presAssocID="{A9532997-35C2-4A51-80B0-45E0E2DAB8A8}" presName="root" presStyleCnt="0"/>
      <dgm:spPr/>
    </dgm:pt>
    <dgm:pt modelId="{0E8B8C22-2E7F-443B-900B-8BB2DBC16B22}" type="pres">
      <dgm:prSet presAssocID="{A9532997-35C2-4A51-80B0-45E0E2DAB8A8}" presName="rootComposite" presStyleCnt="0"/>
      <dgm:spPr/>
    </dgm:pt>
    <dgm:pt modelId="{A0BC8633-96BA-4E0A-BB4F-6C0C95EFD0FC}" type="pres">
      <dgm:prSet presAssocID="{A9532997-35C2-4A51-80B0-45E0E2DAB8A8}" presName="rootText" presStyleLbl="node1" presStyleIdx="0" presStyleCnt="3"/>
      <dgm:spPr/>
    </dgm:pt>
    <dgm:pt modelId="{438D0DB3-B932-4D87-A2FB-0920C06DDDE5}" type="pres">
      <dgm:prSet presAssocID="{A9532997-35C2-4A51-80B0-45E0E2DAB8A8}" presName="rootConnector" presStyleLbl="node1" presStyleIdx="0" presStyleCnt="3"/>
      <dgm:spPr/>
    </dgm:pt>
    <dgm:pt modelId="{85AE548A-0FEF-4D15-9FEE-28B1950B3DE9}" type="pres">
      <dgm:prSet presAssocID="{A9532997-35C2-4A51-80B0-45E0E2DAB8A8}" presName="childShape" presStyleCnt="0"/>
      <dgm:spPr/>
    </dgm:pt>
    <dgm:pt modelId="{488E01E1-E6A9-4855-93E6-ACB72FE4930C}" type="pres">
      <dgm:prSet presAssocID="{1CCB3D70-49CF-4EAE-888C-2E469FE14FE9}" presName="Name13" presStyleLbl="parChTrans1D2" presStyleIdx="0" presStyleCnt="3"/>
      <dgm:spPr/>
    </dgm:pt>
    <dgm:pt modelId="{07544C14-2334-4311-833B-FCE64A813464}" type="pres">
      <dgm:prSet presAssocID="{4F6EC1DF-F5F0-4FC3-8D8E-58212C802482}" presName="childText" presStyleLbl="bgAcc1" presStyleIdx="0" presStyleCnt="3" custScaleX="113543" custScaleY="134884">
        <dgm:presLayoutVars>
          <dgm:bulletEnabled val="1"/>
        </dgm:presLayoutVars>
      </dgm:prSet>
      <dgm:spPr/>
    </dgm:pt>
    <dgm:pt modelId="{F58E89F8-ED60-4665-8586-A685FF9F762D}" type="pres">
      <dgm:prSet presAssocID="{E9D16C9E-C628-4131-AAE2-2880D9C7C1B2}" presName="root" presStyleCnt="0"/>
      <dgm:spPr/>
    </dgm:pt>
    <dgm:pt modelId="{054BBE09-1B13-432D-849F-68794430801C}" type="pres">
      <dgm:prSet presAssocID="{E9D16C9E-C628-4131-AAE2-2880D9C7C1B2}" presName="rootComposite" presStyleCnt="0"/>
      <dgm:spPr/>
    </dgm:pt>
    <dgm:pt modelId="{6F7C2B6C-536D-4E38-AA2F-D8D024EB9E1B}" type="pres">
      <dgm:prSet presAssocID="{E9D16C9E-C628-4131-AAE2-2880D9C7C1B2}" presName="rootText" presStyleLbl="node1" presStyleIdx="1" presStyleCnt="3"/>
      <dgm:spPr/>
    </dgm:pt>
    <dgm:pt modelId="{DEADBB73-5CAC-4B51-A2EB-493E1CA1F7B0}" type="pres">
      <dgm:prSet presAssocID="{E9D16C9E-C628-4131-AAE2-2880D9C7C1B2}" presName="rootConnector" presStyleLbl="node1" presStyleIdx="1" presStyleCnt="3"/>
      <dgm:spPr/>
    </dgm:pt>
    <dgm:pt modelId="{2549DF89-0EB1-4523-BDD2-ABA0EB6A1600}" type="pres">
      <dgm:prSet presAssocID="{E9D16C9E-C628-4131-AAE2-2880D9C7C1B2}" presName="childShape" presStyleCnt="0"/>
      <dgm:spPr/>
    </dgm:pt>
    <dgm:pt modelId="{6615C70F-18AD-449A-9038-6ABDA207CB03}" type="pres">
      <dgm:prSet presAssocID="{2AEC2E90-BAD6-4825-AC89-AC5103750EB5}" presName="Name13" presStyleLbl="parChTrans1D2" presStyleIdx="1" presStyleCnt="3"/>
      <dgm:spPr/>
    </dgm:pt>
    <dgm:pt modelId="{C9E88E38-CDD6-401D-9759-5F6E41DAA1FA}" type="pres">
      <dgm:prSet presAssocID="{E1C32077-7079-4D90-8BF3-A85641DD496D}" presName="childText" presStyleLbl="bgAcc1" presStyleIdx="1" presStyleCnt="3" custScaleY="219780">
        <dgm:presLayoutVars>
          <dgm:bulletEnabled val="1"/>
        </dgm:presLayoutVars>
      </dgm:prSet>
      <dgm:spPr/>
    </dgm:pt>
    <dgm:pt modelId="{4773B2D5-6ED7-4690-8033-88869FEC92F3}" type="pres">
      <dgm:prSet presAssocID="{0B58D4E3-DC55-44E7-8E50-EE8EF0E8CF2B}" presName="root" presStyleCnt="0"/>
      <dgm:spPr/>
    </dgm:pt>
    <dgm:pt modelId="{059D802A-4552-474E-A1FE-AFE2895DE7F1}" type="pres">
      <dgm:prSet presAssocID="{0B58D4E3-DC55-44E7-8E50-EE8EF0E8CF2B}" presName="rootComposite" presStyleCnt="0"/>
      <dgm:spPr/>
    </dgm:pt>
    <dgm:pt modelId="{D51ABD87-7419-4772-B2A3-A049437D85E3}" type="pres">
      <dgm:prSet presAssocID="{0B58D4E3-DC55-44E7-8E50-EE8EF0E8CF2B}" presName="rootText" presStyleLbl="node1" presStyleIdx="2" presStyleCnt="3"/>
      <dgm:spPr/>
    </dgm:pt>
    <dgm:pt modelId="{A1EBC776-91CA-4C68-BA8B-78C8CAE6C1DA}" type="pres">
      <dgm:prSet presAssocID="{0B58D4E3-DC55-44E7-8E50-EE8EF0E8CF2B}" presName="rootConnector" presStyleLbl="node1" presStyleIdx="2" presStyleCnt="3"/>
      <dgm:spPr/>
    </dgm:pt>
    <dgm:pt modelId="{021C6F0F-3BE8-4E44-AF31-0A3963EEBF67}" type="pres">
      <dgm:prSet presAssocID="{0B58D4E3-DC55-44E7-8E50-EE8EF0E8CF2B}" presName="childShape" presStyleCnt="0"/>
      <dgm:spPr/>
    </dgm:pt>
    <dgm:pt modelId="{B84C88E2-BFAA-46F5-9D89-9AE9D9EF17D6}" type="pres">
      <dgm:prSet presAssocID="{97655BE6-7209-4071-B714-7BEE510E11F5}" presName="Name13" presStyleLbl="parChTrans1D2" presStyleIdx="2" presStyleCnt="3"/>
      <dgm:spPr/>
    </dgm:pt>
    <dgm:pt modelId="{793F765A-1A74-45EA-971F-7AB98A87A7EC}" type="pres">
      <dgm:prSet presAssocID="{9A07F123-3375-4D5B-93EE-BCAA099425A1}" presName="childText" presStyleLbl="bgAcc1" presStyleIdx="2" presStyleCnt="3" custScaleY="254663">
        <dgm:presLayoutVars>
          <dgm:bulletEnabled val="1"/>
        </dgm:presLayoutVars>
      </dgm:prSet>
      <dgm:spPr/>
    </dgm:pt>
  </dgm:ptLst>
  <dgm:cxnLst>
    <dgm:cxn modelId="{3D14B300-F707-4852-8E4A-7C9CC6B33650}" type="presOf" srcId="{0B58D4E3-DC55-44E7-8E50-EE8EF0E8CF2B}" destId="{D51ABD87-7419-4772-B2A3-A049437D85E3}" srcOrd="0" destOrd="0" presId="urn:microsoft.com/office/officeart/2005/8/layout/hierarchy3"/>
    <dgm:cxn modelId="{5EAD7E07-2513-4980-9105-B7526A23B0FF}" srcId="{A9532997-35C2-4A51-80B0-45E0E2DAB8A8}" destId="{4F6EC1DF-F5F0-4FC3-8D8E-58212C802482}" srcOrd="0" destOrd="0" parTransId="{1CCB3D70-49CF-4EAE-888C-2E469FE14FE9}" sibTransId="{B1985D24-E675-429F-B25B-7A1B9272DAE6}"/>
    <dgm:cxn modelId="{8A14610D-8092-48C8-86BD-96EE2DC9D684}" srcId="{9A07F123-3375-4D5B-93EE-BCAA099425A1}" destId="{5E4DCF7F-B41C-478D-B8EF-572BA6CFC4AD}" srcOrd="0" destOrd="0" parTransId="{65CB202C-D63D-4F39-A5E2-49EDEF53DF9D}" sibTransId="{A19C9B78-2DF7-4E22-AFFA-90DA9BF87575}"/>
    <dgm:cxn modelId="{5193300E-C0CB-447A-9DB4-7C2B91807D73}" type="presOf" srcId="{E9D16C9E-C628-4131-AAE2-2880D9C7C1B2}" destId="{6F7C2B6C-536D-4E38-AA2F-D8D024EB9E1B}" srcOrd="0" destOrd="0" presId="urn:microsoft.com/office/officeart/2005/8/layout/hierarchy3"/>
    <dgm:cxn modelId="{30A5F115-A217-4B2C-9BDE-07FC7C0E847E}" type="presOf" srcId="{2AEC2E90-BAD6-4825-AC89-AC5103750EB5}" destId="{6615C70F-18AD-449A-9038-6ABDA207CB03}" srcOrd="0" destOrd="0" presId="urn:microsoft.com/office/officeart/2005/8/layout/hierarchy3"/>
    <dgm:cxn modelId="{D366B516-961D-449F-8E0F-FB8F36AE6880}" type="presOf" srcId="{9A07F123-3375-4D5B-93EE-BCAA099425A1}" destId="{793F765A-1A74-45EA-971F-7AB98A87A7EC}" srcOrd="0" destOrd="0" presId="urn:microsoft.com/office/officeart/2005/8/layout/hierarchy3"/>
    <dgm:cxn modelId="{E325E21F-F4EA-4D2C-B343-7613E371B419}" type="presOf" srcId="{8CE66164-EE8B-46C2-88E9-3A8322306D03}" destId="{07544C14-2334-4311-833B-FCE64A813464}" srcOrd="0" destOrd="2" presId="urn:microsoft.com/office/officeart/2005/8/layout/hierarchy3"/>
    <dgm:cxn modelId="{010F5A28-D14A-4A30-BABE-7407B7CBA60A}" srcId="{ADB91283-9B79-4A2A-BDF1-859F78CF529F}" destId="{E9D16C9E-C628-4131-AAE2-2880D9C7C1B2}" srcOrd="1" destOrd="0" parTransId="{DD933934-B604-4139-AB58-F0A3C9093462}" sibTransId="{BEC33A8F-BAC3-4EF0-AFE4-CB2B9F80E359}"/>
    <dgm:cxn modelId="{E47D473D-8BB1-4C47-A2F9-011F465F1139}" srcId="{4F6EC1DF-F5F0-4FC3-8D8E-58212C802482}" destId="{93C45CF8-024C-4F43-AD8A-7870B520F0FE}" srcOrd="0" destOrd="0" parTransId="{D3DA5A56-6B47-4144-84C7-BB2AC74BE9E2}" sibTransId="{72312176-9D72-4C94-A200-D779A5C66DBB}"/>
    <dgm:cxn modelId="{32B7DE60-3362-44A4-978C-9A182DD75394}" type="presOf" srcId="{0B58D4E3-DC55-44E7-8E50-EE8EF0E8CF2B}" destId="{A1EBC776-91CA-4C68-BA8B-78C8CAE6C1DA}" srcOrd="1" destOrd="0" presId="urn:microsoft.com/office/officeart/2005/8/layout/hierarchy3"/>
    <dgm:cxn modelId="{AF338563-C8B5-4CFF-B396-C4E60D014104}" type="presOf" srcId="{5E4DCF7F-B41C-478D-B8EF-572BA6CFC4AD}" destId="{793F765A-1A74-45EA-971F-7AB98A87A7EC}" srcOrd="0" destOrd="1" presId="urn:microsoft.com/office/officeart/2005/8/layout/hierarchy3"/>
    <dgm:cxn modelId="{0B269564-7F52-407A-91EC-9FB90EEA6C5E}" srcId="{E1C32077-7079-4D90-8BF3-A85641DD496D}" destId="{217743F9-E5ED-40E3-AB90-6AF81C38CF5B}" srcOrd="0" destOrd="0" parTransId="{7030F513-98BC-49B9-A9D0-811D03679AEC}" sibTransId="{84769D30-916B-4E72-9B8F-58866908CE62}"/>
    <dgm:cxn modelId="{8830A84A-2F91-4004-BB21-57D8871261EE}" srcId="{E1C32077-7079-4D90-8BF3-A85641DD496D}" destId="{413A4DE5-36CD-4729-AC82-EF45A5A3855E}" srcOrd="1" destOrd="0" parTransId="{FF0F04B0-E3DD-453B-B96F-74BEB9D649F1}" sibTransId="{C6688A49-8A9A-4490-8F9C-E0C299193AF0}"/>
    <dgm:cxn modelId="{5586DF6C-1484-4D14-BAD3-E4C552234A74}" type="presOf" srcId="{E9D16C9E-C628-4131-AAE2-2880D9C7C1B2}" destId="{DEADBB73-5CAC-4B51-A2EB-493E1CA1F7B0}" srcOrd="1" destOrd="0" presId="urn:microsoft.com/office/officeart/2005/8/layout/hierarchy3"/>
    <dgm:cxn modelId="{35E22E6D-A98F-4915-A61B-AE21C00B044A}" type="presOf" srcId="{217743F9-E5ED-40E3-AB90-6AF81C38CF5B}" destId="{C9E88E38-CDD6-401D-9759-5F6E41DAA1FA}" srcOrd="0" destOrd="1" presId="urn:microsoft.com/office/officeart/2005/8/layout/hierarchy3"/>
    <dgm:cxn modelId="{2B45716E-0051-4872-BCC4-3A203B96DF98}" type="presOf" srcId="{A9532997-35C2-4A51-80B0-45E0E2DAB8A8}" destId="{A0BC8633-96BA-4E0A-BB4F-6C0C95EFD0FC}" srcOrd="0" destOrd="0" presId="urn:microsoft.com/office/officeart/2005/8/layout/hierarchy3"/>
    <dgm:cxn modelId="{AAE53A53-DF8A-4D86-AD60-FBD84EE05B66}" srcId="{ADB91283-9B79-4A2A-BDF1-859F78CF529F}" destId="{0B58D4E3-DC55-44E7-8E50-EE8EF0E8CF2B}" srcOrd="2" destOrd="0" parTransId="{883003A3-49EE-4D1F-9708-90F2CEC4194F}" sibTransId="{06C9E275-70D9-496E-A217-5A3E97642296}"/>
    <dgm:cxn modelId="{D18E3C53-0368-490B-9439-99A798AD1AFA}" type="presOf" srcId="{97655BE6-7209-4071-B714-7BEE510E11F5}" destId="{B84C88E2-BFAA-46F5-9D89-9AE9D9EF17D6}" srcOrd="0" destOrd="0" presId="urn:microsoft.com/office/officeart/2005/8/layout/hierarchy3"/>
    <dgm:cxn modelId="{27AB4D74-161E-4797-8E76-A8ECF19D3E00}" type="presOf" srcId="{4F6EC1DF-F5F0-4FC3-8D8E-58212C802482}" destId="{07544C14-2334-4311-833B-FCE64A813464}" srcOrd="0" destOrd="0" presId="urn:microsoft.com/office/officeart/2005/8/layout/hierarchy3"/>
    <dgm:cxn modelId="{BD442E79-5565-418A-8BF4-1094CB80DEE8}" srcId="{E1C32077-7079-4D90-8BF3-A85641DD496D}" destId="{E54831E4-46CE-4BE7-B43D-FDB2F5C4425A}" srcOrd="2" destOrd="0" parTransId="{2CB4405C-FB3A-40C8-85CD-EBCBCC7B49CD}" sibTransId="{7D95F8F2-D236-4649-9C96-A9BD5B3C5861}"/>
    <dgm:cxn modelId="{C4D46E7F-80C0-4C8B-9F7A-CD094B8B6DCF}" type="presOf" srcId="{ADB91283-9B79-4A2A-BDF1-859F78CF529F}" destId="{96E3BBDF-4A7A-4EF2-87A8-B89A62A2EA46}" srcOrd="0" destOrd="0" presId="urn:microsoft.com/office/officeart/2005/8/layout/hierarchy3"/>
    <dgm:cxn modelId="{7B0CD78F-2C7A-4FBE-8795-240BCE2B467B}" type="presOf" srcId="{E54831E4-46CE-4BE7-B43D-FDB2F5C4425A}" destId="{C9E88E38-CDD6-401D-9759-5F6E41DAA1FA}" srcOrd="0" destOrd="3" presId="urn:microsoft.com/office/officeart/2005/8/layout/hierarchy3"/>
    <dgm:cxn modelId="{2F85F499-AF47-4BA9-B0E3-1A2EDFBEA7F6}" type="presOf" srcId="{A9532997-35C2-4A51-80B0-45E0E2DAB8A8}" destId="{438D0DB3-B932-4D87-A2FB-0920C06DDDE5}" srcOrd="1" destOrd="0" presId="urn:microsoft.com/office/officeart/2005/8/layout/hierarchy3"/>
    <dgm:cxn modelId="{DC7A58AD-BBED-40C8-A4E3-AA7B97C2CAE9}" type="presOf" srcId="{93C45CF8-024C-4F43-AD8A-7870B520F0FE}" destId="{07544C14-2334-4311-833B-FCE64A813464}" srcOrd="0" destOrd="1" presId="urn:microsoft.com/office/officeart/2005/8/layout/hierarchy3"/>
    <dgm:cxn modelId="{50B30EAE-3436-4863-A8AC-D73DFB521477}" type="presOf" srcId="{413A4DE5-36CD-4729-AC82-EF45A5A3855E}" destId="{C9E88E38-CDD6-401D-9759-5F6E41DAA1FA}" srcOrd="0" destOrd="2" presId="urn:microsoft.com/office/officeart/2005/8/layout/hierarchy3"/>
    <dgm:cxn modelId="{12CDD0B3-901E-4807-B4E0-729A57C00D25}" srcId="{4F6EC1DF-F5F0-4FC3-8D8E-58212C802482}" destId="{8CE66164-EE8B-46C2-88E9-3A8322306D03}" srcOrd="1" destOrd="0" parTransId="{DBA27D74-2B91-4056-945B-F9671C1C0AD2}" sibTransId="{8EFE6A73-6523-4A36-887A-DEA2736EE04A}"/>
    <dgm:cxn modelId="{198981C5-8853-4DED-9B5D-38B196DA781D}" type="presOf" srcId="{E1C32077-7079-4D90-8BF3-A85641DD496D}" destId="{C9E88E38-CDD6-401D-9759-5F6E41DAA1FA}" srcOrd="0" destOrd="0" presId="urn:microsoft.com/office/officeart/2005/8/layout/hierarchy3"/>
    <dgm:cxn modelId="{41672AD6-0912-4316-8470-17559571A0A5}" type="presOf" srcId="{1CCB3D70-49CF-4EAE-888C-2E469FE14FE9}" destId="{488E01E1-E6A9-4855-93E6-ACB72FE4930C}" srcOrd="0" destOrd="0" presId="urn:microsoft.com/office/officeart/2005/8/layout/hierarchy3"/>
    <dgm:cxn modelId="{D406A0EA-97F3-4C15-BF32-A8B1BEA7C5F3}" srcId="{ADB91283-9B79-4A2A-BDF1-859F78CF529F}" destId="{A9532997-35C2-4A51-80B0-45E0E2DAB8A8}" srcOrd="0" destOrd="0" parTransId="{B4E3B54C-925E-42D7-AF10-B0540CB99D52}" sibTransId="{BCB0486C-89AA-4C46-AAA2-39C17DA7B9CB}"/>
    <dgm:cxn modelId="{029AC9F0-D600-4958-B325-91B78CA7EBC0}" srcId="{E9D16C9E-C628-4131-AAE2-2880D9C7C1B2}" destId="{E1C32077-7079-4D90-8BF3-A85641DD496D}" srcOrd="0" destOrd="0" parTransId="{2AEC2E90-BAD6-4825-AC89-AC5103750EB5}" sibTransId="{3046C729-3A16-4A91-8D59-06BF1EE2EB35}"/>
    <dgm:cxn modelId="{7BCBA8F3-E13B-4F1A-8888-EC5CC885F2AB}" srcId="{0B58D4E3-DC55-44E7-8E50-EE8EF0E8CF2B}" destId="{9A07F123-3375-4D5B-93EE-BCAA099425A1}" srcOrd="0" destOrd="0" parTransId="{97655BE6-7209-4071-B714-7BEE510E11F5}" sibTransId="{EC4DAEC4-0947-4115-A2A6-BAD290989CE8}"/>
    <dgm:cxn modelId="{0F4E7536-760F-4D12-B7F5-529A38893574}" type="presParOf" srcId="{96E3BBDF-4A7A-4EF2-87A8-B89A62A2EA46}" destId="{CC6EDDF1-FAB8-491A-A14A-F4BAFE174803}" srcOrd="0" destOrd="0" presId="urn:microsoft.com/office/officeart/2005/8/layout/hierarchy3"/>
    <dgm:cxn modelId="{08EAE24A-36A8-4B09-A985-62839E172691}" type="presParOf" srcId="{CC6EDDF1-FAB8-491A-A14A-F4BAFE174803}" destId="{0E8B8C22-2E7F-443B-900B-8BB2DBC16B22}" srcOrd="0" destOrd="0" presId="urn:microsoft.com/office/officeart/2005/8/layout/hierarchy3"/>
    <dgm:cxn modelId="{6BC3E394-33A1-4571-AD75-683BD6490853}" type="presParOf" srcId="{0E8B8C22-2E7F-443B-900B-8BB2DBC16B22}" destId="{A0BC8633-96BA-4E0A-BB4F-6C0C95EFD0FC}" srcOrd="0" destOrd="0" presId="urn:microsoft.com/office/officeart/2005/8/layout/hierarchy3"/>
    <dgm:cxn modelId="{B8C1BFBA-6957-47EF-89DA-737E25938725}" type="presParOf" srcId="{0E8B8C22-2E7F-443B-900B-8BB2DBC16B22}" destId="{438D0DB3-B932-4D87-A2FB-0920C06DDDE5}" srcOrd="1" destOrd="0" presId="urn:microsoft.com/office/officeart/2005/8/layout/hierarchy3"/>
    <dgm:cxn modelId="{C907DAFA-AC07-44D7-A4CC-F9F0289E651D}" type="presParOf" srcId="{CC6EDDF1-FAB8-491A-A14A-F4BAFE174803}" destId="{85AE548A-0FEF-4D15-9FEE-28B1950B3DE9}" srcOrd="1" destOrd="0" presId="urn:microsoft.com/office/officeart/2005/8/layout/hierarchy3"/>
    <dgm:cxn modelId="{E5278B2E-CD0C-46B8-B6CB-63C54A977EE9}" type="presParOf" srcId="{85AE548A-0FEF-4D15-9FEE-28B1950B3DE9}" destId="{488E01E1-E6A9-4855-93E6-ACB72FE4930C}" srcOrd="0" destOrd="0" presId="urn:microsoft.com/office/officeart/2005/8/layout/hierarchy3"/>
    <dgm:cxn modelId="{C28F7D6E-4D4F-4CFB-9443-DAFE584A6DAF}" type="presParOf" srcId="{85AE548A-0FEF-4D15-9FEE-28B1950B3DE9}" destId="{07544C14-2334-4311-833B-FCE64A813464}" srcOrd="1" destOrd="0" presId="urn:microsoft.com/office/officeart/2005/8/layout/hierarchy3"/>
    <dgm:cxn modelId="{32F8EA10-1193-4515-B26F-806E801A976F}" type="presParOf" srcId="{96E3BBDF-4A7A-4EF2-87A8-B89A62A2EA46}" destId="{F58E89F8-ED60-4665-8586-A685FF9F762D}" srcOrd="1" destOrd="0" presId="urn:microsoft.com/office/officeart/2005/8/layout/hierarchy3"/>
    <dgm:cxn modelId="{5D47B259-11C0-442B-B140-A76245F28DB4}" type="presParOf" srcId="{F58E89F8-ED60-4665-8586-A685FF9F762D}" destId="{054BBE09-1B13-432D-849F-68794430801C}" srcOrd="0" destOrd="0" presId="urn:microsoft.com/office/officeart/2005/8/layout/hierarchy3"/>
    <dgm:cxn modelId="{C0741B20-C8C0-47A4-90E8-E46662084E9B}" type="presParOf" srcId="{054BBE09-1B13-432D-849F-68794430801C}" destId="{6F7C2B6C-536D-4E38-AA2F-D8D024EB9E1B}" srcOrd="0" destOrd="0" presId="urn:microsoft.com/office/officeart/2005/8/layout/hierarchy3"/>
    <dgm:cxn modelId="{F6540C37-A157-4DE1-BB7D-2BE5373DB1A3}" type="presParOf" srcId="{054BBE09-1B13-432D-849F-68794430801C}" destId="{DEADBB73-5CAC-4B51-A2EB-493E1CA1F7B0}" srcOrd="1" destOrd="0" presId="urn:microsoft.com/office/officeart/2005/8/layout/hierarchy3"/>
    <dgm:cxn modelId="{009EC749-940D-484B-86C7-E5A863169D32}" type="presParOf" srcId="{F58E89F8-ED60-4665-8586-A685FF9F762D}" destId="{2549DF89-0EB1-4523-BDD2-ABA0EB6A1600}" srcOrd="1" destOrd="0" presId="urn:microsoft.com/office/officeart/2005/8/layout/hierarchy3"/>
    <dgm:cxn modelId="{2474B29B-E666-4768-B1A1-0C75D971A1D4}" type="presParOf" srcId="{2549DF89-0EB1-4523-BDD2-ABA0EB6A1600}" destId="{6615C70F-18AD-449A-9038-6ABDA207CB03}" srcOrd="0" destOrd="0" presId="urn:microsoft.com/office/officeart/2005/8/layout/hierarchy3"/>
    <dgm:cxn modelId="{59DDB86A-98E6-46A5-B554-2E3B737BD767}" type="presParOf" srcId="{2549DF89-0EB1-4523-BDD2-ABA0EB6A1600}" destId="{C9E88E38-CDD6-401D-9759-5F6E41DAA1FA}" srcOrd="1" destOrd="0" presId="urn:microsoft.com/office/officeart/2005/8/layout/hierarchy3"/>
    <dgm:cxn modelId="{9E3C333C-88A8-40D9-BD9F-ED88B442B144}" type="presParOf" srcId="{96E3BBDF-4A7A-4EF2-87A8-B89A62A2EA46}" destId="{4773B2D5-6ED7-4690-8033-88869FEC92F3}" srcOrd="2" destOrd="0" presId="urn:microsoft.com/office/officeart/2005/8/layout/hierarchy3"/>
    <dgm:cxn modelId="{B3EA4E9F-FE72-45A9-A835-385DF55416B6}" type="presParOf" srcId="{4773B2D5-6ED7-4690-8033-88869FEC92F3}" destId="{059D802A-4552-474E-A1FE-AFE2895DE7F1}" srcOrd="0" destOrd="0" presId="urn:microsoft.com/office/officeart/2005/8/layout/hierarchy3"/>
    <dgm:cxn modelId="{2A5BAA8A-A206-4338-B88D-0C7418C2D87B}" type="presParOf" srcId="{059D802A-4552-474E-A1FE-AFE2895DE7F1}" destId="{D51ABD87-7419-4772-B2A3-A049437D85E3}" srcOrd="0" destOrd="0" presId="urn:microsoft.com/office/officeart/2005/8/layout/hierarchy3"/>
    <dgm:cxn modelId="{927FF783-F9BF-4356-8AAA-64E1A5A9226A}" type="presParOf" srcId="{059D802A-4552-474E-A1FE-AFE2895DE7F1}" destId="{A1EBC776-91CA-4C68-BA8B-78C8CAE6C1DA}" srcOrd="1" destOrd="0" presId="urn:microsoft.com/office/officeart/2005/8/layout/hierarchy3"/>
    <dgm:cxn modelId="{BA56739F-1463-444C-99A2-6039C6249075}" type="presParOf" srcId="{4773B2D5-6ED7-4690-8033-88869FEC92F3}" destId="{021C6F0F-3BE8-4E44-AF31-0A3963EEBF67}" srcOrd="1" destOrd="0" presId="urn:microsoft.com/office/officeart/2005/8/layout/hierarchy3"/>
    <dgm:cxn modelId="{3B1748FD-82C5-4CF9-A020-0859EAD37731}" type="presParOf" srcId="{021C6F0F-3BE8-4E44-AF31-0A3963EEBF67}" destId="{B84C88E2-BFAA-46F5-9D89-9AE9D9EF17D6}" srcOrd="0" destOrd="0" presId="urn:microsoft.com/office/officeart/2005/8/layout/hierarchy3"/>
    <dgm:cxn modelId="{E7193CC7-2E3B-4196-8C1A-5B1F236C30C5}" type="presParOf" srcId="{021C6F0F-3BE8-4E44-AF31-0A3963EEBF67}" destId="{793F765A-1A74-45EA-971F-7AB98A87A7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B91283-9B79-4A2A-BDF1-859F78CF529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32997-35C2-4A51-80B0-45E0E2DAB8A8}">
      <dgm:prSet/>
      <dgm:spPr/>
      <dgm:t>
        <a:bodyPr/>
        <a:lstStyle/>
        <a:p>
          <a:r>
            <a:rPr lang="en-US" dirty="0"/>
            <a:t>Phase 1</a:t>
          </a:r>
        </a:p>
      </dgm:t>
    </dgm:pt>
    <dgm:pt modelId="{B4E3B54C-925E-42D7-AF10-B0540CB99D52}" type="parTrans" cxnId="{D406A0EA-97F3-4C15-BF32-A8B1BEA7C5F3}">
      <dgm:prSet/>
      <dgm:spPr/>
      <dgm:t>
        <a:bodyPr/>
        <a:lstStyle/>
        <a:p>
          <a:endParaRPr lang="en-US"/>
        </a:p>
      </dgm:t>
    </dgm:pt>
    <dgm:pt modelId="{BCB0486C-89AA-4C46-AAA2-39C17DA7B9CB}" type="sibTrans" cxnId="{D406A0EA-97F3-4C15-BF32-A8B1BEA7C5F3}">
      <dgm:prSet/>
      <dgm:spPr/>
      <dgm:t>
        <a:bodyPr/>
        <a:lstStyle/>
        <a:p>
          <a:endParaRPr lang="en-US"/>
        </a:p>
      </dgm:t>
    </dgm:pt>
    <dgm:pt modelId="{E9D16C9E-C628-4131-AAE2-2880D9C7C1B2}">
      <dgm:prSet/>
      <dgm:spPr/>
      <dgm:t>
        <a:bodyPr/>
        <a:lstStyle/>
        <a:p>
          <a:r>
            <a:rPr lang="en-US" dirty="0"/>
            <a:t>Phase 2</a:t>
          </a:r>
        </a:p>
      </dgm:t>
    </dgm:pt>
    <dgm:pt modelId="{DD933934-B604-4139-AB58-F0A3C9093462}" type="parTrans" cxnId="{010F5A28-D14A-4A30-BABE-7407B7CBA60A}">
      <dgm:prSet/>
      <dgm:spPr/>
      <dgm:t>
        <a:bodyPr/>
        <a:lstStyle/>
        <a:p>
          <a:endParaRPr lang="en-US"/>
        </a:p>
      </dgm:t>
    </dgm:pt>
    <dgm:pt modelId="{BEC33A8F-BAC3-4EF0-AFE4-CB2B9F80E359}" type="sibTrans" cxnId="{010F5A28-D14A-4A30-BABE-7407B7CBA60A}">
      <dgm:prSet/>
      <dgm:spPr/>
      <dgm:t>
        <a:bodyPr/>
        <a:lstStyle/>
        <a:p>
          <a:endParaRPr lang="en-US"/>
        </a:p>
      </dgm:t>
    </dgm:pt>
    <dgm:pt modelId="{0B58D4E3-DC55-44E7-8E50-EE8EF0E8CF2B}">
      <dgm:prSet/>
      <dgm:spPr/>
      <dgm:t>
        <a:bodyPr/>
        <a:lstStyle/>
        <a:p>
          <a:r>
            <a:rPr lang="en-US" dirty="0"/>
            <a:t>Phase 3</a:t>
          </a:r>
        </a:p>
      </dgm:t>
    </dgm:pt>
    <dgm:pt modelId="{883003A3-49EE-4D1F-9708-90F2CEC4194F}" type="parTrans" cxnId="{AAE53A53-DF8A-4D86-AD60-FBD84EE05B66}">
      <dgm:prSet/>
      <dgm:spPr/>
      <dgm:t>
        <a:bodyPr/>
        <a:lstStyle/>
        <a:p>
          <a:endParaRPr lang="en-US"/>
        </a:p>
      </dgm:t>
    </dgm:pt>
    <dgm:pt modelId="{06C9E275-70D9-496E-A217-5A3E97642296}" type="sibTrans" cxnId="{AAE53A53-DF8A-4D86-AD60-FBD84EE05B66}">
      <dgm:prSet/>
      <dgm:spPr/>
      <dgm:t>
        <a:bodyPr/>
        <a:lstStyle/>
        <a:p>
          <a:endParaRPr lang="en-US"/>
        </a:p>
      </dgm:t>
    </dgm:pt>
    <dgm:pt modelId="{4F6EC1DF-F5F0-4FC3-8D8E-58212C802482}">
      <dgm:prSet custT="1"/>
      <dgm:spPr/>
      <dgm:t>
        <a:bodyPr/>
        <a:lstStyle/>
        <a:p>
          <a:r>
            <a:rPr lang="en-US" sz="2400" dirty="0"/>
            <a:t>Clustering</a:t>
          </a:r>
        </a:p>
      </dgm:t>
    </dgm:pt>
    <dgm:pt modelId="{1CCB3D70-49CF-4EAE-888C-2E469FE14FE9}" type="parTrans" cxnId="{5EAD7E07-2513-4980-9105-B7526A23B0FF}">
      <dgm:prSet/>
      <dgm:spPr/>
      <dgm:t>
        <a:bodyPr/>
        <a:lstStyle/>
        <a:p>
          <a:endParaRPr lang="en-US"/>
        </a:p>
      </dgm:t>
    </dgm:pt>
    <dgm:pt modelId="{B1985D24-E675-429F-B25B-7A1B9272DAE6}" type="sibTrans" cxnId="{5EAD7E07-2513-4980-9105-B7526A23B0FF}">
      <dgm:prSet/>
      <dgm:spPr/>
      <dgm:t>
        <a:bodyPr/>
        <a:lstStyle/>
        <a:p>
          <a:endParaRPr lang="en-US"/>
        </a:p>
      </dgm:t>
    </dgm:pt>
    <dgm:pt modelId="{93C45CF8-024C-4F43-AD8A-7870B520F0FE}">
      <dgm:prSet custT="1"/>
      <dgm:spPr/>
      <dgm:t>
        <a:bodyPr/>
        <a:lstStyle/>
        <a:p>
          <a:r>
            <a:rPr lang="en-US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K-Means (Euclidean distance)</a:t>
          </a:r>
          <a:endParaRPr lang="en-US" sz="1800" dirty="0"/>
        </a:p>
      </dgm:t>
    </dgm:pt>
    <dgm:pt modelId="{D3DA5A56-6B47-4144-84C7-BB2AC74BE9E2}" type="parTrans" cxnId="{E47D473D-8BB1-4C47-A2F9-011F465F1139}">
      <dgm:prSet/>
      <dgm:spPr/>
      <dgm:t>
        <a:bodyPr/>
        <a:lstStyle/>
        <a:p>
          <a:endParaRPr lang="en-US"/>
        </a:p>
      </dgm:t>
    </dgm:pt>
    <dgm:pt modelId="{72312176-9D72-4C94-A200-D779A5C66DBB}" type="sibTrans" cxnId="{E47D473D-8BB1-4C47-A2F9-011F465F1139}">
      <dgm:prSet/>
      <dgm:spPr/>
      <dgm:t>
        <a:bodyPr/>
        <a:lstStyle/>
        <a:p>
          <a:endParaRPr lang="en-US"/>
        </a:p>
      </dgm:t>
    </dgm:pt>
    <dgm:pt modelId="{E1C32077-7079-4D90-8BF3-A85641DD496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400" dirty="0">
              <a:ln w="0"/>
              <a:solidFill>
                <a:schemeClr val="tx1"/>
              </a:solidFill>
              <a:effectLst/>
            </a:rPr>
            <a:t>Time Series Analysis </a:t>
          </a:r>
        </a:p>
      </dgm:t>
    </dgm:pt>
    <dgm:pt modelId="{2AEC2E90-BAD6-4825-AC89-AC5103750EB5}" type="parTrans" cxnId="{029AC9F0-D600-4958-B325-91B78CA7EBC0}">
      <dgm:prSet/>
      <dgm:spPr/>
      <dgm:t>
        <a:bodyPr/>
        <a:lstStyle/>
        <a:p>
          <a:endParaRPr lang="en-US"/>
        </a:p>
      </dgm:t>
    </dgm:pt>
    <dgm:pt modelId="{3046C729-3A16-4A91-8D59-06BF1EE2EB35}" type="sibTrans" cxnId="{029AC9F0-D600-4958-B325-91B78CA7EBC0}">
      <dgm:prSet/>
      <dgm:spPr/>
      <dgm:t>
        <a:bodyPr/>
        <a:lstStyle/>
        <a:p>
          <a:endParaRPr lang="en-US"/>
        </a:p>
      </dgm:t>
    </dgm:pt>
    <dgm:pt modelId="{9A07F123-3375-4D5B-93EE-BCAA099425A1}">
      <dgm:prSet custT="1"/>
      <dgm:spPr/>
      <dgm:t>
        <a:bodyPr/>
        <a:lstStyle/>
        <a:p>
          <a:r>
            <a:rPr lang="en-US" sz="2400" dirty="0">
              <a:ln w="0"/>
              <a:solidFill>
                <a:schemeClr val="tx1"/>
              </a:solidFill>
              <a:effectLst/>
            </a:rPr>
            <a:t>Back Test using z-score</a:t>
          </a:r>
          <a:endParaRPr lang="en-US" sz="2400" dirty="0">
            <a:solidFill>
              <a:schemeClr val="tx1"/>
            </a:solidFill>
            <a:effectLst/>
          </a:endParaRPr>
        </a:p>
      </dgm:t>
    </dgm:pt>
    <dgm:pt modelId="{97655BE6-7209-4071-B714-7BEE510E11F5}" type="parTrans" cxnId="{7BCBA8F3-E13B-4F1A-8888-EC5CC885F2AB}">
      <dgm:prSet/>
      <dgm:spPr/>
      <dgm:t>
        <a:bodyPr/>
        <a:lstStyle/>
        <a:p>
          <a:endParaRPr lang="en-US"/>
        </a:p>
      </dgm:t>
    </dgm:pt>
    <dgm:pt modelId="{EC4DAEC4-0947-4115-A2A6-BAD290989CE8}" type="sibTrans" cxnId="{7BCBA8F3-E13B-4F1A-8888-EC5CC885F2AB}">
      <dgm:prSet/>
      <dgm:spPr/>
      <dgm:t>
        <a:bodyPr/>
        <a:lstStyle/>
        <a:p>
          <a:endParaRPr lang="en-US"/>
        </a:p>
      </dgm:t>
    </dgm:pt>
    <dgm:pt modelId="{8CE66164-EE8B-46C2-88E9-3A8322306D03}">
      <dgm:prSet custT="1"/>
      <dgm:spPr/>
      <dgm:t>
        <a:bodyPr/>
        <a:lstStyle/>
        <a:p>
          <a:r>
            <a:rPr lang="en-US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K-Medoids (Gowers distance)</a:t>
          </a:r>
          <a:endParaRPr lang="en-US" sz="1800" dirty="0"/>
        </a:p>
      </dgm:t>
    </dgm:pt>
    <dgm:pt modelId="{DBA27D74-2B91-4056-945B-F9671C1C0AD2}" type="parTrans" cxnId="{12CDD0B3-901E-4807-B4E0-729A57C00D25}">
      <dgm:prSet/>
      <dgm:spPr/>
      <dgm:t>
        <a:bodyPr/>
        <a:lstStyle/>
        <a:p>
          <a:endParaRPr lang="en-US"/>
        </a:p>
      </dgm:t>
    </dgm:pt>
    <dgm:pt modelId="{8EFE6A73-6523-4A36-887A-DEA2736EE04A}" type="sibTrans" cxnId="{12CDD0B3-901E-4807-B4E0-729A57C00D25}">
      <dgm:prSet/>
      <dgm:spPr/>
      <dgm:t>
        <a:bodyPr/>
        <a:lstStyle/>
        <a:p>
          <a:endParaRPr lang="en-US"/>
        </a:p>
      </dgm:t>
    </dgm:pt>
    <dgm:pt modelId="{217743F9-E5ED-40E3-AB90-6AF81C38CF5B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Stationarity test with ADF </a:t>
          </a:r>
        </a:p>
      </dgm:t>
    </dgm:pt>
    <dgm:pt modelId="{7030F513-98BC-49B9-A9D0-811D03679AEC}" type="parTrans" cxnId="{0B269564-7F52-407A-91EC-9FB90EEA6C5E}">
      <dgm:prSet/>
      <dgm:spPr/>
      <dgm:t>
        <a:bodyPr/>
        <a:lstStyle/>
        <a:p>
          <a:endParaRPr lang="en-US"/>
        </a:p>
      </dgm:t>
    </dgm:pt>
    <dgm:pt modelId="{84769D30-916B-4E72-9B8F-58866908CE62}" type="sibTrans" cxnId="{0B269564-7F52-407A-91EC-9FB90EEA6C5E}">
      <dgm:prSet/>
      <dgm:spPr/>
      <dgm:t>
        <a:bodyPr/>
        <a:lstStyle/>
        <a:p>
          <a:endParaRPr lang="en-US"/>
        </a:p>
      </dgm:t>
    </dgm:pt>
    <dgm:pt modelId="{413A4DE5-36CD-4729-AC82-EF45A5A3855E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Moving Average Time series</a:t>
          </a:r>
        </a:p>
      </dgm:t>
    </dgm:pt>
    <dgm:pt modelId="{FF0F04B0-E3DD-453B-B96F-74BEB9D649F1}" type="parTrans" cxnId="{8830A84A-2F91-4004-BB21-57D8871261EE}">
      <dgm:prSet/>
      <dgm:spPr/>
      <dgm:t>
        <a:bodyPr/>
        <a:lstStyle/>
        <a:p>
          <a:endParaRPr lang="en-US"/>
        </a:p>
      </dgm:t>
    </dgm:pt>
    <dgm:pt modelId="{C6688A49-8A9A-4490-8F9C-E0C299193AF0}" type="sibTrans" cxnId="{8830A84A-2F91-4004-BB21-57D8871261EE}">
      <dgm:prSet/>
      <dgm:spPr/>
      <dgm:t>
        <a:bodyPr/>
        <a:lstStyle/>
        <a:p>
          <a:endParaRPr lang="en-US"/>
        </a:p>
      </dgm:t>
    </dgm:pt>
    <dgm:pt modelId="{E54831E4-46CE-4BE7-B43D-FDB2F5C4425A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dirty="0">
              <a:ln w="0"/>
              <a:solidFill>
                <a:schemeClr val="tx1"/>
              </a:solidFill>
              <a:effectLst/>
            </a:rPr>
            <a:t>Log Transformation of time series</a:t>
          </a:r>
          <a:br>
            <a:rPr lang="en-US" sz="1800" dirty="0">
              <a:ln w="0"/>
              <a:solidFill>
                <a:schemeClr val="tx1"/>
              </a:solidFill>
              <a:effectLst/>
            </a:rPr>
          </a:br>
          <a:endParaRPr lang="en-US" sz="1800" dirty="0">
            <a:ln w="0"/>
            <a:solidFill>
              <a:schemeClr val="tx1"/>
            </a:solidFill>
            <a:effectLst/>
          </a:endParaRPr>
        </a:p>
      </dgm:t>
    </dgm:pt>
    <dgm:pt modelId="{2CB4405C-FB3A-40C8-85CD-EBCBCC7B49CD}" type="parTrans" cxnId="{BD442E79-5565-418A-8BF4-1094CB80DEE8}">
      <dgm:prSet/>
      <dgm:spPr/>
      <dgm:t>
        <a:bodyPr/>
        <a:lstStyle/>
        <a:p>
          <a:endParaRPr lang="en-US"/>
        </a:p>
      </dgm:t>
    </dgm:pt>
    <dgm:pt modelId="{7D95F8F2-D236-4649-9C96-A9BD5B3C5861}" type="sibTrans" cxnId="{BD442E79-5565-418A-8BF4-1094CB80DEE8}">
      <dgm:prSet/>
      <dgm:spPr/>
      <dgm:t>
        <a:bodyPr/>
        <a:lstStyle/>
        <a:p>
          <a:endParaRPr lang="en-US"/>
        </a:p>
      </dgm:t>
    </dgm:pt>
    <dgm:pt modelId="{5E4DCF7F-B41C-478D-B8EF-572BA6CFC4AD}">
      <dgm:prSet custT="1"/>
      <dgm:spPr/>
      <dgm:t>
        <a:bodyPr/>
        <a:lstStyle/>
        <a:p>
          <a:r>
            <a:rPr lang="en-US" sz="1800" dirty="0">
              <a:ln w="0"/>
              <a:solidFill>
                <a:schemeClr val="tx1"/>
              </a:solidFill>
              <a:effectLst/>
            </a:rPr>
            <a:t>Signal, Position Calculation, Strategy rules on Python (</a:t>
          </a:r>
          <a:r>
            <a:rPr lang="en-US" sz="1800" dirty="0" err="1">
              <a:ln w="0"/>
              <a:solidFill>
                <a:schemeClr val="tx1"/>
              </a:solidFill>
              <a:effectLst/>
            </a:rPr>
            <a:t>Jupyter</a:t>
          </a:r>
          <a:r>
            <a:rPr lang="en-US" sz="1800" dirty="0">
              <a:ln w="0"/>
              <a:solidFill>
                <a:schemeClr val="tx1"/>
              </a:solidFill>
              <a:effectLst/>
            </a:rPr>
            <a:t> Notebook)</a:t>
          </a:r>
          <a:endParaRPr lang="en-US" sz="1800" dirty="0">
            <a:solidFill>
              <a:schemeClr val="tx1"/>
            </a:solidFill>
            <a:effectLst/>
          </a:endParaRPr>
        </a:p>
      </dgm:t>
    </dgm:pt>
    <dgm:pt modelId="{65CB202C-D63D-4F39-A5E2-49EDEF53DF9D}" type="parTrans" cxnId="{8A14610D-8092-48C8-86BD-96EE2DC9D684}">
      <dgm:prSet/>
      <dgm:spPr/>
      <dgm:t>
        <a:bodyPr/>
        <a:lstStyle/>
        <a:p>
          <a:endParaRPr lang="en-US"/>
        </a:p>
      </dgm:t>
    </dgm:pt>
    <dgm:pt modelId="{A19C9B78-2DF7-4E22-AFFA-90DA9BF87575}" type="sibTrans" cxnId="{8A14610D-8092-48C8-86BD-96EE2DC9D684}">
      <dgm:prSet/>
      <dgm:spPr/>
      <dgm:t>
        <a:bodyPr/>
        <a:lstStyle/>
        <a:p>
          <a:endParaRPr lang="en-US"/>
        </a:p>
      </dgm:t>
    </dgm:pt>
    <dgm:pt modelId="{96E3BBDF-4A7A-4EF2-87A8-B89A62A2EA46}" type="pres">
      <dgm:prSet presAssocID="{ADB91283-9B79-4A2A-BDF1-859F78CF52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6EDDF1-FAB8-491A-A14A-F4BAFE174803}" type="pres">
      <dgm:prSet presAssocID="{A9532997-35C2-4A51-80B0-45E0E2DAB8A8}" presName="root" presStyleCnt="0"/>
      <dgm:spPr/>
    </dgm:pt>
    <dgm:pt modelId="{0E8B8C22-2E7F-443B-900B-8BB2DBC16B22}" type="pres">
      <dgm:prSet presAssocID="{A9532997-35C2-4A51-80B0-45E0E2DAB8A8}" presName="rootComposite" presStyleCnt="0"/>
      <dgm:spPr/>
    </dgm:pt>
    <dgm:pt modelId="{A0BC8633-96BA-4E0A-BB4F-6C0C95EFD0FC}" type="pres">
      <dgm:prSet presAssocID="{A9532997-35C2-4A51-80B0-45E0E2DAB8A8}" presName="rootText" presStyleLbl="node1" presStyleIdx="0" presStyleCnt="3"/>
      <dgm:spPr/>
    </dgm:pt>
    <dgm:pt modelId="{438D0DB3-B932-4D87-A2FB-0920C06DDDE5}" type="pres">
      <dgm:prSet presAssocID="{A9532997-35C2-4A51-80B0-45E0E2DAB8A8}" presName="rootConnector" presStyleLbl="node1" presStyleIdx="0" presStyleCnt="3"/>
      <dgm:spPr/>
    </dgm:pt>
    <dgm:pt modelId="{85AE548A-0FEF-4D15-9FEE-28B1950B3DE9}" type="pres">
      <dgm:prSet presAssocID="{A9532997-35C2-4A51-80B0-45E0E2DAB8A8}" presName="childShape" presStyleCnt="0"/>
      <dgm:spPr/>
    </dgm:pt>
    <dgm:pt modelId="{488E01E1-E6A9-4855-93E6-ACB72FE4930C}" type="pres">
      <dgm:prSet presAssocID="{1CCB3D70-49CF-4EAE-888C-2E469FE14FE9}" presName="Name13" presStyleLbl="parChTrans1D2" presStyleIdx="0" presStyleCnt="3"/>
      <dgm:spPr/>
    </dgm:pt>
    <dgm:pt modelId="{07544C14-2334-4311-833B-FCE64A813464}" type="pres">
      <dgm:prSet presAssocID="{4F6EC1DF-F5F0-4FC3-8D8E-58212C802482}" presName="childText" presStyleLbl="bgAcc1" presStyleIdx="0" presStyleCnt="3" custScaleX="113543" custScaleY="134884">
        <dgm:presLayoutVars>
          <dgm:bulletEnabled val="1"/>
        </dgm:presLayoutVars>
      </dgm:prSet>
      <dgm:spPr/>
    </dgm:pt>
    <dgm:pt modelId="{F58E89F8-ED60-4665-8586-A685FF9F762D}" type="pres">
      <dgm:prSet presAssocID="{E9D16C9E-C628-4131-AAE2-2880D9C7C1B2}" presName="root" presStyleCnt="0"/>
      <dgm:spPr/>
    </dgm:pt>
    <dgm:pt modelId="{054BBE09-1B13-432D-849F-68794430801C}" type="pres">
      <dgm:prSet presAssocID="{E9D16C9E-C628-4131-AAE2-2880D9C7C1B2}" presName="rootComposite" presStyleCnt="0"/>
      <dgm:spPr/>
    </dgm:pt>
    <dgm:pt modelId="{6F7C2B6C-536D-4E38-AA2F-D8D024EB9E1B}" type="pres">
      <dgm:prSet presAssocID="{E9D16C9E-C628-4131-AAE2-2880D9C7C1B2}" presName="rootText" presStyleLbl="node1" presStyleIdx="1" presStyleCnt="3"/>
      <dgm:spPr/>
    </dgm:pt>
    <dgm:pt modelId="{DEADBB73-5CAC-4B51-A2EB-493E1CA1F7B0}" type="pres">
      <dgm:prSet presAssocID="{E9D16C9E-C628-4131-AAE2-2880D9C7C1B2}" presName="rootConnector" presStyleLbl="node1" presStyleIdx="1" presStyleCnt="3"/>
      <dgm:spPr/>
    </dgm:pt>
    <dgm:pt modelId="{2549DF89-0EB1-4523-BDD2-ABA0EB6A1600}" type="pres">
      <dgm:prSet presAssocID="{E9D16C9E-C628-4131-AAE2-2880D9C7C1B2}" presName="childShape" presStyleCnt="0"/>
      <dgm:spPr/>
    </dgm:pt>
    <dgm:pt modelId="{6615C70F-18AD-449A-9038-6ABDA207CB03}" type="pres">
      <dgm:prSet presAssocID="{2AEC2E90-BAD6-4825-AC89-AC5103750EB5}" presName="Name13" presStyleLbl="parChTrans1D2" presStyleIdx="1" presStyleCnt="3"/>
      <dgm:spPr/>
    </dgm:pt>
    <dgm:pt modelId="{C9E88E38-CDD6-401D-9759-5F6E41DAA1FA}" type="pres">
      <dgm:prSet presAssocID="{E1C32077-7079-4D90-8BF3-A85641DD496D}" presName="childText" presStyleLbl="bgAcc1" presStyleIdx="1" presStyleCnt="3" custScaleY="219780">
        <dgm:presLayoutVars>
          <dgm:bulletEnabled val="1"/>
        </dgm:presLayoutVars>
      </dgm:prSet>
      <dgm:spPr/>
    </dgm:pt>
    <dgm:pt modelId="{4773B2D5-6ED7-4690-8033-88869FEC92F3}" type="pres">
      <dgm:prSet presAssocID="{0B58D4E3-DC55-44E7-8E50-EE8EF0E8CF2B}" presName="root" presStyleCnt="0"/>
      <dgm:spPr/>
    </dgm:pt>
    <dgm:pt modelId="{059D802A-4552-474E-A1FE-AFE2895DE7F1}" type="pres">
      <dgm:prSet presAssocID="{0B58D4E3-DC55-44E7-8E50-EE8EF0E8CF2B}" presName="rootComposite" presStyleCnt="0"/>
      <dgm:spPr/>
    </dgm:pt>
    <dgm:pt modelId="{D51ABD87-7419-4772-B2A3-A049437D85E3}" type="pres">
      <dgm:prSet presAssocID="{0B58D4E3-DC55-44E7-8E50-EE8EF0E8CF2B}" presName="rootText" presStyleLbl="node1" presStyleIdx="2" presStyleCnt="3"/>
      <dgm:spPr/>
    </dgm:pt>
    <dgm:pt modelId="{A1EBC776-91CA-4C68-BA8B-78C8CAE6C1DA}" type="pres">
      <dgm:prSet presAssocID="{0B58D4E3-DC55-44E7-8E50-EE8EF0E8CF2B}" presName="rootConnector" presStyleLbl="node1" presStyleIdx="2" presStyleCnt="3"/>
      <dgm:spPr/>
    </dgm:pt>
    <dgm:pt modelId="{021C6F0F-3BE8-4E44-AF31-0A3963EEBF67}" type="pres">
      <dgm:prSet presAssocID="{0B58D4E3-DC55-44E7-8E50-EE8EF0E8CF2B}" presName="childShape" presStyleCnt="0"/>
      <dgm:spPr/>
    </dgm:pt>
    <dgm:pt modelId="{B84C88E2-BFAA-46F5-9D89-9AE9D9EF17D6}" type="pres">
      <dgm:prSet presAssocID="{97655BE6-7209-4071-B714-7BEE510E11F5}" presName="Name13" presStyleLbl="parChTrans1D2" presStyleIdx="2" presStyleCnt="3"/>
      <dgm:spPr/>
    </dgm:pt>
    <dgm:pt modelId="{793F765A-1A74-45EA-971F-7AB98A87A7EC}" type="pres">
      <dgm:prSet presAssocID="{9A07F123-3375-4D5B-93EE-BCAA099425A1}" presName="childText" presStyleLbl="bgAcc1" presStyleIdx="2" presStyleCnt="3" custScaleY="254663">
        <dgm:presLayoutVars>
          <dgm:bulletEnabled val="1"/>
        </dgm:presLayoutVars>
      </dgm:prSet>
      <dgm:spPr/>
    </dgm:pt>
  </dgm:ptLst>
  <dgm:cxnLst>
    <dgm:cxn modelId="{3D14B300-F707-4852-8E4A-7C9CC6B33650}" type="presOf" srcId="{0B58D4E3-DC55-44E7-8E50-EE8EF0E8CF2B}" destId="{D51ABD87-7419-4772-B2A3-A049437D85E3}" srcOrd="0" destOrd="0" presId="urn:microsoft.com/office/officeart/2005/8/layout/hierarchy3"/>
    <dgm:cxn modelId="{5EAD7E07-2513-4980-9105-B7526A23B0FF}" srcId="{A9532997-35C2-4A51-80B0-45E0E2DAB8A8}" destId="{4F6EC1DF-F5F0-4FC3-8D8E-58212C802482}" srcOrd="0" destOrd="0" parTransId="{1CCB3D70-49CF-4EAE-888C-2E469FE14FE9}" sibTransId="{B1985D24-E675-429F-B25B-7A1B9272DAE6}"/>
    <dgm:cxn modelId="{8A14610D-8092-48C8-86BD-96EE2DC9D684}" srcId="{9A07F123-3375-4D5B-93EE-BCAA099425A1}" destId="{5E4DCF7F-B41C-478D-B8EF-572BA6CFC4AD}" srcOrd="0" destOrd="0" parTransId="{65CB202C-D63D-4F39-A5E2-49EDEF53DF9D}" sibTransId="{A19C9B78-2DF7-4E22-AFFA-90DA9BF87575}"/>
    <dgm:cxn modelId="{5193300E-C0CB-447A-9DB4-7C2B91807D73}" type="presOf" srcId="{E9D16C9E-C628-4131-AAE2-2880D9C7C1B2}" destId="{6F7C2B6C-536D-4E38-AA2F-D8D024EB9E1B}" srcOrd="0" destOrd="0" presId="urn:microsoft.com/office/officeart/2005/8/layout/hierarchy3"/>
    <dgm:cxn modelId="{30A5F115-A217-4B2C-9BDE-07FC7C0E847E}" type="presOf" srcId="{2AEC2E90-BAD6-4825-AC89-AC5103750EB5}" destId="{6615C70F-18AD-449A-9038-6ABDA207CB03}" srcOrd="0" destOrd="0" presId="urn:microsoft.com/office/officeart/2005/8/layout/hierarchy3"/>
    <dgm:cxn modelId="{D366B516-961D-449F-8E0F-FB8F36AE6880}" type="presOf" srcId="{9A07F123-3375-4D5B-93EE-BCAA099425A1}" destId="{793F765A-1A74-45EA-971F-7AB98A87A7EC}" srcOrd="0" destOrd="0" presId="urn:microsoft.com/office/officeart/2005/8/layout/hierarchy3"/>
    <dgm:cxn modelId="{E325E21F-F4EA-4D2C-B343-7613E371B419}" type="presOf" srcId="{8CE66164-EE8B-46C2-88E9-3A8322306D03}" destId="{07544C14-2334-4311-833B-FCE64A813464}" srcOrd="0" destOrd="2" presId="urn:microsoft.com/office/officeart/2005/8/layout/hierarchy3"/>
    <dgm:cxn modelId="{010F5A28-D14A-4A30-BABE-7407B7CBA60A}" srcId="{ADB91283-9B79-4A2A-BDF1-859F78CF529F}" destId="{E9D16C9E-C628-4131-AAE2-2880D9C7C1B2}" srcOrd="1" destOrd="0" parTransId="{DD933934-B604-4139-AB58-F0A3C9093462}" sibTransId="{BEC33A8F-BAC3-4EF0-AFE4-CB2B9F80E359}"/>
    <dgm:cxn modelId="{E47D473D-8BB1-4C47-A2F9-011F465F1139}" srcId="{4F6EC1DF-F5F0-4FC3-8D8E-58212C802482}" destId="{93C45CF8-024C-4F43-AD8A-7870B520F0FE}" srcOrd="0" destOrd="0" parTransId="{D3DA5A56-6B47-4144-84C7-BB2AC74BE9E2}" sibTransId="{72312176-9D72-4C94-A200-D779A5C66DBB}"/>
    <dgm:cxn modelId="{32B7DE60-3362-44A4-978C-9A182DD75394}" type="presOf" srcId="{0B58D4E3-DC55-44E7-8E50-EE8EF0E8CF2B}" destId="{A1EBC776-91CA-4C68-BA8B-78C8CAE6C1DA}" srcOrd="1" destOrd="0" presId="urn:microsoft.com/office/officeart/2005/8/layout/hierarchy3"/>
    <dgm:cxn modelId="{AF338563-C8B5-4CFF-B396-C4E60D014104}" type="presOf" srcId="{5E4DCF7F-B41C-478D-B8EF-572BA6CFC4AD}" destId="{793F765A-1A74-45EA-971F-7AB98A87A7EC}" srcOrd="0" destOrd="1" presId="urn:microsoft.com/office/officeart/2005/8/layout/hierarchy3"/>
    <dgm:cxn modelId="{0B269564-7F52-407A-91EC-9FB90EEA6C5E}" srcId="{E1C32077-7079-4D90-8BF3-A85641DD496D}" destId="{217743F9-E5ED-40E3-AB90-6AF81C38CF5B}" srcOrd="0" destOrd="0" parTransId="{7030F513-98BC-49B9-A9D0-811D03679AEC}" sibTransId="{84769D30-916B-4E72-9B8F-58866908CE62}"/>
    <dgm:cxn modelId="{8830A84A-2F91-4004-BB21-57D8871261EE}" srcId="{E1C32077-7079-4D90-8BF3-A85641DD496D}" destId="{413A4DE5-36CD-4729-AC82-EF45A5A3855E}" srcOrd="1" destOrd="0" parTransId="{FF0F04B0-E3DD-453B-B96F-74BEB9D649F1}" sibTransId="{C6688A49-8A9A-4490-8F9C-E0C299193AF0}"/>
    <dgm:cxn modelId="{5586DF6C-1484-4D14-BAD3-E4C552234A74}" type="presOf" srcId="{E9D16C9E-C628-4131-AAE2-2880D9C7C1B2}" destId="{DEADBB73-5CAC-4B51-A2EB-493E1CA1F7B0}" srcOrd="1" destOrd="0" presId="urn:microsoft.com/office/officeart/2005/8/layout/hierarchy3"/>
    <dgm:cxn modelId="{35E22E6D-A98F-4915-A61B-AE21C00B044A}" type="presOf" srcId="{217743F9-E5ED-40E3-AB90-6AF81C38CF5B}" destId="{C9E88E38-CDD6-401D-9759-5F6E41DAA1FA}" srcOrd="0" destOrd="1" presId="urn:microsoft.com/office/officeart/2005/8/layout/hierarchy3"/>
    <dgm:cxn modelId="{2B45716E-0051-4872-BCC4-3A203B96DF98}" type="presOf" srcId="{A9532997-35C2-4A51-80B0-45E0E2DAB8A8}" destId="{A0BC8633-96BA-4E0A-BB4F-6C0C95EFD0FC}" srcOrd="0" destOrd="0" presId="urn:microsoft.com/office/officeart/2005/8/layout/hierarchy3"/>
    <dgm:cxn modelId="{AAE53A53-DF8A-4D86-AD60-FBD84EE05B66}" srcId="{ADB91283-9B79-4A2A-BDF1-859F78CF529F}" destId="{0B58D4E3-DC55-44E7-8E50-EE8EF0E8CF2B}" srcOrd="2" destOrd="0" parTransId="{883003A3-49EE-4D1F-9708-90F2CEC4194F}" sibTransId="{06C9E275-70D9-496E-A217-5A3E97642296}"/>
    <dgm:cxn modelId="{D18E3C53-0368-490B-9439-99A798AD1AFA}" type="presOf" srcId="{97655BE6-7209-4071-B714-7BEE510E11F5}" destId="{B84C88E2-BFAA-46F5-9D89-9AE9D9EF17D6}" srcOrd="0" destOrd="0" presId="urn:microsoft.com/office/officeart/2005/8/layout/hierarchy3"/>
    <dgm:cxn modelId="{27AB4D74-161E-4797-8E76-A8ECF19D3E00}" type="presOf" srcId="{4F6EC1DF-F5F0-4FC3-8D8E-58212C802482}" destId="{07544C14-2334-4311-833B-FCE64A813464}" srcOrd="0" destOrd="0" presId="urn:microsoft.com/office/officeart/2005/8/layout/hierarchy3"/>
    <dgm:cxn modelId="{BD442E79-5565-418A-8BF4-1094CB80DEE8}" srcId="{E1C32077-7079-4D90-8BF3-A85641DD496D}" destId="{E54831E4-46CE-4BE7-B43D-FDB2F5C4425A}" srcOrd="2" destOrd="0" parTransId="{2CB4405C-FB3A-40C8-85CD-EBCBCC7B49CD}" sibTransId="{7D95F8F2-D236-4649-9C96-A9BD5B3C5861}"/>
    <dgm:cxn modelId="{C4D46E7F-80C0-4C8B-9F7A-CD094B8B6DCF}" type="presOf" srcId="{ADB91283-9B79-4A2A-BDF1-859F78CF529F}" destId="{96E3BBDF-4A7A-4EF2-87A8-B89A62A2EA46}" srcOrd="0" destOrd="0" presId="urn:microsoft.com/office/officeart/2005/8/layout/hierarchy3"/>
    <dgm:cxn modelId="{7B0CD78F-2C7A-4FBE-8795-240BCE2B467B}" type="presOf" srcId="{E54831E4-46CE-4BE7-B43D-FDB2F5C4425A}" destId="{C9E88E38-CDD6-401D-9759-5F6E41DAA1FA}" srcOrd="0" destOrd="3" presId="urn:microsoft.com/office/officeart/2005/8/layout/hierarchy3"/>
    <dgm:cxn modelId="{2F85F499-AF47-4BA9-B0E3-1A2EDFBEA7F6}" type="presOf" srcId="{A9532997-35C2-4A51-80B0-45E0E2DAB8A8}" destId="{438D0DB3-B932-4D87-A2FB-0920C06DDDE5}" srcOrd="1" destOrd="0" presId="urn:microsoft.com/office/officeart/2005/8/layout/hierarchy3"/>
    <dgm:cxn modelId="{DC7A58AD-BBED-40C8-A4E3-AA7B97C2CAE9}" type="presOf" srcId="{93C45CF8-024C-4F43-AD8A-7870B520F0FE}" destId="{07544C14-2334-4311-833B-FCE64A813464}" srcOrd="0" destOrd="1" presId="urn:microsoft.com/office/officeart/2005/8/layout/hierarchy3"/>
    <dgm:cxn modelId="{50B30EAE-3436-4863-A8AC-D73DFB521477}" type="presOf" srcId="{413A4DE5-36CD-4729-AC82-EF45A5A3855E}" destId="{C9E88E38-CDD6-401D-9759-5F6E41DAA1FA}" srcOrd="0" destOrd="2" presId="urn:microsoft.com/office/officeart/2005/8/layout/hierarchy3"/>
    <dgm:cxn modelId="{12CDD0B3-901E-4807-B4E0-729A57C00D25}" srcId="{4F6EC1DF-F5F0-4FC3-8D8E-58212C802482}" destId="{8CE66164-EE8B-46C2-88E9-3A8322306D03}" srcOrd="1" destOrd="0" parTransId="{DBA27D74-2B91-4056-945B-F9671C1C0AD2}" sibTransId="{8EFE6A73-6523-4A36-887A-DEA2736EE04A}"/>
    <dgm:cxn modelId="{198981C5-8853-4DED-9B5D-38B196DA781D}" type="presOf" srcId="{E1C32077-7079-4D90-8BF3-A85641DD496D}" destId="{C9E88E38-CDD6-401D-9759-5F6E41DAA1FA}" srcOrd="0" destOrd="0" presId="urn:microsoft.com/office/officeart/2005/8/layout/hierarchy3"/>
    <dgm:cxn modelId="{41672AD6-0912-4316-8470-17559571A0A5}" type="presOf" srcId="{1CCB3D70-49CF-4EAE-888C-2E469FE14FE9}" destId="{488E01E1-E6A9-4855-93E6-ACB72FE4930C}" srcOrd="0" destOrd="0" presId="urn:microsoft.com/office/officeart/2005/8/layout/hierarchy3"/>
    <dgm:cxn modelId="{D406A0EA-97F3-4C15-BF32-A8B1BEA7C5F3}" srcId="{ADB91283-9B79-4A2A-BDF1-859F78CF529F}" destId="{A9532997-35C2-4A51-80B0-45E0E2DAB8A8}" srcOrd="0" destOrd="0" parTransId="{B4E3B54C-925E-42D7-AF10-B0540CB99D52}" sibTransId="{BCB0486C-89AA-4C46-AAA2-39C17DA7B9CB}"/>
    <dgm:cxn modelId="{029AC9F0-D600-4958-B325-91B78CA7EBC0}" srcId="{E9D16C9E-C628-4131-AAE2-2880D9C7C1B2}" destId="{E1C32077-7079-4D90-8BF3-A85641DD496D}" srcOrd="0" destOrd="0" parTransId="{2AEC2E90-BAD6-4825-AC89-AC5103750EB5}" sibTransId="{3046C729-3A16-4A91-8D59-06BF1EE2EB35}"/>
    <dgm:cxn modelId="{7BCBA8F3-E13B-4F1A-8888-EC5CC885F2AB}" srcId="{0B58D4E3-DC55-44E7-8E50-EE8EF0E8CF2B}" destId="{9A07F123-3375-4D5B-93EE-BCAA099425A1}" srcOrd="0" destOrd="0" parTransId="{97655BE6-7209-4071-B714-7BEE510E11F5}" sibTransId="{EC4DAEC4-0947-4115-A2A6-BAD290989CE8}"/>
    <dgm:cxn modelId="{0F4E7536-760F-4D12-B7F5-529A38893574}" type="presParOf" srcId="{96E3BBDF-4A7A-4EF2-87A8-B89A62A2EA46}" destId="{CC6EDDF1-FAB8-491A-A14A-F4BAFE174803}" srcOrd="0" destOrd="0" presId="urn:microsoft.com/office/officeart/2005/8/layout/hierarchy3"/>
    <dgm:cxn modelId="{08EAE24A-36A8-4B09-A985-62839E172691}" type="presParOf" srcId="{CC6EDDF1-FAB8-491A-A14A-F4BAFE174803}" destId="{0E8B8C22-2E7F-443B-900B-8BB2DBC16B22}" srcOrd="0" destOrd="0" presId="urn:microsoft.com/office/officeart/2005/8/layout/hierarchy3"/>
    <dgm:cxn modelId="{6BC3E394-33A1-4571-AD75-683BD6490853}" type="presParOf" srcId="{0E8B8C22-2E7F-443B-900B-8BB2DBC16B22}" destId="{A0BC8633-96BA-4E0A-BB4F-6C0C95EFD0FC}" srcOrd="0" destOrd="0" presId="urn:microsoft.com/office/officeart/2005/8/layout/hierarchy3"/>
    <dgm:cxn modelId="{B8C1BFBA-6957-47EF-89DA-737E25938725}" type="presParOf" srcId="{0E8B8C22-2E7F-443B-900B-8BB2DBC16B22}" destId="{438D0DB3-B932-4D87-A2FB-0920C06DDDE5}" srcOrd="1" destOrd="0" presId="urn:microsoft.com/office/officeart/2005/8/layout/hierarchy3"/>
    <dgm:cxn modelId="{C907DAFA-AC07-44D7-A4CC-F9F0289E651D}" type="presParOf" srcId="{CC6EDDF1-FAB8-491A-A14A-F4BAFE174803}" destId="{85AE548A-0FEF-4D15-9FEE-28B1950B3DE9}" srcOrd="1" destOrd="0" presId="urn:microsoft.com/office/officeart/2005/8/layout/hierarchy3"/>
    <dgm:cxn modelId="{E5278B2E-CD0C-46B8-B6CB-63C54A977EE9}" type="presParOf" srcId="{85AE548A-0FEF-4D15-9FEE-28B1950B3DE9}" destId="{488E01E1-E6A9-4855-93E6-ACB72FE4930C}" srcOrd="0" destOrd="0" presId="urn:microsoft.com/office/officeart/2005/8/layout/hierarchy3"/>
    <dgm:cxn modelId="{C28F7D6E-4D4F-4CFB-9443-DAFE584A6DAF}" type="presParOf" srcId="{85AE548A-0FEF-4D15-9FEE-28B1950B3DE9}" destId="{07544C14-2334-4311-833B-FCE64A813464}" srcOrd="1" destOrd="0" presId="urn:microsoft.com/office/officeart/2005/8/layout/hierarchy3"/>
    <dgm:cxn modelId="{32F8EA10-1193-4515-B26F-806E801A976F}" type="presParOf" srcId="{96E3BBDF-4A7A-4EF2-87A8-B89A62A2EA46}" destId="{F58E89F8-ED60-4665-8586-A685FF9F762D}" srcOrd="1" destOrd="0" presId="urn:microsoft.com/office/officeart/2005/8/layout/hierarchy3"/>
    <dgm:cxn modelId="{5D47B259-11C0-442B-B140-A76245F28DB4}" type="presParOf" srcId="{F58E89F8-ED60-4665-8586-A685FF9F762D}" destId="{054BBE09-1B13-432D-849F-68794430801C}" srcOrd="0" destOrd="0" presId="urn:microsoft.com/office/officeart/2005/8/layout/hierarchy3"/>
    <dgm:cxn modelId="{C0741B20-C8C0-47A4-90E8-E46662084E9B}" type="presParOf" srcId="{054BBE09-1B13-432D-849F-68794430801C}" destId="{6F7C2B6C-536D-4E38-AA2F-D8D024EB9E1B}" srcOrd="0" destOrd="0" presId="urn:microsoft.com/office/officeart/2005/8/layout/hierarchy3"/>
    <dgm:cxn modelId="{F6540C37-A157-4DE1-BB7D-2BE5373DB1A3}" type="presParOf" srcId="{054BBE09-1B13-432D-849F-68794430801C}" destId="{DEADBB73-5CAC-4B51-A2EB-493E1CA1F7B0}" srcOrd="1" destOrd="0" presId="urn:microsoft.com/office/officeart/2005/8/layout/hierarchy3"/>
    <dgm:cxn modelId="{009EC749-940D-484B-86C7-E5A863169D32}" type="presParOf" srcId="{F58E89F8-ED60-4665-8586-A685FF9F762D}" destId="{2549DF89-0EB1-4523-BDD2-ABA0EB6A1600}" srcOrd="1" destOrd="0" presId="urn:microsoft.com/office/officeart/2005/8/layout/hierarchy3"/>
    <dgm:cxn modelId="{2474B29B-E666-4768-B1A1-0C75D971A1D4}" type="presParOf" srcId="{2549DF89-0EB1-4523-BDD2-ABA0EB6A1600}" destId="{6615C70F-18AD-449A-9038-6ABDA207CB03}" srcOrd="0" destOrd="0" presId="urn:microsoft.com/office/officeart/2005/8/layout/hierarchy3"/>
    <dgm:cxn modelId="{59DDB86A-98E6-46A5-B554-2E3B737BD767}" type="presParOf" srcId="{2549DF89-0EB1-4523-BDD2-ABA0EB6A1600}" destId="{C9E88E38-CDD6-401D-9759-5F6E41DAA1FA}" srcOrd="1" destOrd="0" presId="urn:microsoft.com/office/officeart/2005/8/layout/hierarchy3"/>
    <dgm:cxn modelId="{9E3C333C-88A8-40D9-BD9F-ED88B442B144}" type="presParOf" srcId="{96E3BBDF-4A7A-4EF2-87A8-B89A62A2EA46}" destId="{4773B2D5-6ED7-4690-8033-88869FEC92F3}" srcOrd="2" destOrd="0" presId="urn:microsoft.com/office/officeart/2005/8/layout/hierarchy3"/>
    <dgm:cxn modelId="{B3EA4E9F-FE72-45A9-A835-385DF55416B6}" type="presParOf" srcId="{4773B2D5-6ED7-4690-8033-88869FEC92F3}" destId="{059D802A-4552-474E-A1FE-AFE2895DE7F1}" srcOrd="0" destOrd="0" presId="urn:microsoft.com/office/officeart/2005/8/layout/hierarchy3"/>
    <dgm:cxn modelId="{2A5BAA8A-A206-4338-B88D-0C7418C2D87B}" type="presParOf" srcId="{059D802A-4552-474E-A1FE-AFE2895DE7F1}" destId="{D51ABD87-7419-4772-B2A3-A049437D85E3}" srcOrd="0" destOrd="0" presId="urn:microsoft.com/office/officeart/2005/8/layout/hierarchy3"/>
    <dgm:cxn modelId="{927FF783-F9BF-4356-8AAA-64E1A5A9226A}" type="presParOf" srcId="{059D802A-4552-474E-A1FE-AFE2895DE7F1}" destId="{A1EBC776-91CA-4C68-BA8B-78C8CAE6C1DA}" srcOrd="1" destOrd="0" presId="urn:microsoft.com/office/officeart/2005/8/layout/hierarchy3"/>
    <dgm:cxn modelId="{BA56739F-1463-444C-99A2-6039C6249075}" type="presParOf" srcId="{4773B2D5-6ED7-4690-8033-88869FEC92F3}" destId="{021C6F0F-3BE8-4E44-AF31-0A3963EEBF67}" srcOrd="1" destOrd="0" presId="urn:microsoft.com/office/officeart/2005/8/layout/hierarchy3"/>
    <dgm:cxn modelId="{3B1748FD-82C5-4CF9-A020-0859EAD37731}" type="presParOf" srcId="{021C6F0F-3BE8-4E44-AF31-0A3963EEBF67}" destId="{B84C88E2-BFAA-46F5-9D89-9AE9D9EF17D6}" srcOrd="0" destOrd="0" presId="urn:microsoft.com/office/officeart/2005/8/layout/hierarchy3"/>
    <dgm:cxn modelId="{E7193CC7-2E3B-4196-8C1A-5B1F236C30C5}" type="presParOf" srcId="{021C6F0F-3BE8-4E44-AF31-0A3963EEBF67}" destId="{793F765A-1A74-45EA-971F-7AB98A87A7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C8633-96BA-4E0A-BB4F-6C0C95EFD0FC}">
      <dsp:nvSpPr>
        <dsp:cNvPr id="0" name=""/>
        <dsp:cNvSpPr/>
      </dsp:nvSpPr>
      <dsp:spPr>
        <a:xfrm>
          <a:off x="1227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1</a:t>
          </a:r>
        </a:p>
      </dsp:txBody>
      <dsp:txXfrm>
        <a:off x="43289" y="250366"/>
        <a:ext cx="2788096" cy="1351986"/>
      </dsp:txXfrm>
    </dsp:sp>
    <dsp:sp modelId="{488E01E1-E6A9-4855-93E6-ACB72FE4930C}">
      <dsp:nvSpPr>
        <dsp:cNvPr id="0" name=""/>
        <dsp:cNvSpPr/>
      </dsp:nvSpPr>
      <dsp:spPr>
        <a:xfrm>
          <a:off x="288449" y="1644414"/>
          <a:ext cx="287222" cy="1327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568"/>
              </a:lnTo>
              <a:lnTo>
                <a:pt x="287222" y="13275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44C14-2334-4311-833B-FCE64A813464}">
      <dsp:nvSpPr>
        <dsp:cNvPr id="0" name=""/>
        <dsp:cNvSpPr/>
      </dsp:nvSpPr>
      <dsp:spPr>
        <a:xfrm>
          <a:off x="575671" y="2003442"/>
          <a:ext cx="2608963" cy="1937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Clustering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K-Means (Euclidean distance)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K-Medoids (Gowers distance)</a:t>
          </a:r>
          <a:endParaRPr lang="en-US" sz="1800" kern="1200" dirty="0"/>
        </a:p>
      </dsp:txBody>
      <dsp:txXfrm>
        <a:off x="632406" y="2060177"/>
        <a:ext cx="2495493" cy="1823612"/>
      </dsp:txXfrm>
    </dsp:sp>
    <dsp:sp modelId="{6F7C2B6C-536D-4E38-AA2F-D8D024EB9E1B}">
      <dsp:nvSpPr>
        <dsp:cNvPr id="0" name=""/>
        <dsp:cNvSpPr/>
      </dsp:nvSpPr>
      <dsp:spPr>
        <a:xfrm>
          <a:off x="3591502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2</a:t>
          </a:r>
        </a:p>
      </dsp:txBody>
      <dsp:txXfrm>
        <a:off x="3633564" y="250366"/>
        <a:ext cx="2788096" cy="1351986"/>
      </dsp:txXfrm>
    </dsp:sp>
    <dsp:sp modelId="{6615C70F-18AD-449A-9038-6ABDA207CB03}">
      <dsp:nvSpPr>
        <dsp:cNvPr id="0" name=""/>
        <dsp:cNvSpPr/>
      </dsp:nvSpPr>
      <dsp:spPr>
        <a:xfrm>
          <a:off x="3878724" y="1644414"/>
          <a:ext cx="287222" cy="193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168"/>
              </a:lnTo>
              <a:lnTo>
                <a:pt x="287222" y="19371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88E38-CDD6-401D-9759-5F6E41DAA1FA}">
      <dsp:nvSpPr>
        <dsp:cNvPr id="0" name=""/>
        <dsp:cNvSpPr/>
      </dsp:nvSpPr>
      <dsp:spPr>
        <a:xfrm>
          <a:off x="4165946" y="2003442"/>
          <a:ext cx="2297776" cy="315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>
              <a:ln w="0"/>
              <a:solidFill>
                <a:schemeClr val="tx1"/>
              </a:solidFill>
              <a:effectLst/>
            </a:rPr>
            <a:t>Time Series Analysis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Stationarity test with ADF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Moving Average Time series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Log Transformation of time series</a:t>
          </a:r>
          <a:br>
            <a:rPr lang="en-US" sz="1800" kern="1200" dirty="0">
              <a:ln w="0"/>
              <a:solidFill>
                <a:schemeClr val="tx1"/>
              </a:solidFill>
              <a:effectLst/>
            </a:rPr>
          </a:br>
          <a:endParaRPr lang="en-US" sz="1800" kern="1200" dirty="0">
            <a:ln w="0"/>
            <a:solidFill>
              <a:schemeClr val="tx1"/>
            </a:solidFill>
            <a:effectLst/>
          </a:endParaRPr>
        </a:p>
      </dsp:txBody>
      <dsp:txXfrm>
        <a:off x="4233246" y="2070742"/>
        <a:ext cx="2163176" cy="3021682"/>
      </dsp:txXfrm>
    </dsp:sp>
    <dsp:sp modelId="{D51ABD87-7419-4772-B2A3-A049437D85E3}">
      <dsp:nvSpPr>
        <dsp:cNvPr id="0" name=""/>
        <dsp:cNvSpPr/>
      </dsp:nvSpPr>
      <dsp:spPr>
        <a:xfrm>
          <a:off x="7181777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3</a:t>
          </a:r>
        </a:p>
      </dsp:txBody>
      <dsp:txXfrm>
        <a:off x="7223839" y="250366"/>
        <a:ext cx="2788096" cy="1351986"/>
      </dsp:txXfrm>
    </dsp:sp>
    <dsp:sp modelId="{B84C88E2-BFAA-46F5-9D89-9AE9D9EF17D6}">
      <dsp:nvSpPr>
        <dsp:cNvPr id="0" name=""/>
        <dsp:cNvSpPr/>
      </dsp:nvSpPr>
      <dsp:spPr>
        <a:xfrm>
          <a:off x="7468999" y="1644414"/>
          <a:ext cx="287222" cy="218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647"/>
              </a:lnTo>
              <a:lnTo>
                <a:pt x="287222" y="21876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F765A-1A74-45EA-971F-7AB98A87A7EC}">
      <dsp:nvSpPr>
        <dsp:cNvPr id="0" name=""/>
        <dsp:cNvSpPr/>
      </dsp:nvSpPr>
      <dsp:spPr>
        <a:xfrm>
          <a:off x="7756221" y="2003442"/>
          <a:ext cx="2297776" cy="3657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 w="0"/>
              <a:solidFill>
                <a:schemeClr val="tx1"/>
              </a:solidFill>
              <a:effectLst/>
            </a:rPr>
            <a:t>Back Test using z-score</a:t>
          </a:r>
          <a:endParaRPr lang="en-US" sz="2400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Signal, Position Calculation, Strategy rules on Python (</a:t>
          </a:r>
          <a:r>
            <a:rPr lang="en-US" sz="1800" kern="1200" dirty="0" err="1">
              <a:ln w="0"/>
              <a:solidFill>
                <a:schemeClr val="tx1"/>
              </a:solidFill>
              <a:effectLst/>
            </a:rPr>
            <a:t>Jupyter</a:t>
          </a:r>
          <a:r>
            <a:rPr lang="en-US" sz="1800" kern="1200" dirty="0">
              <a:ln w="0"/>
              <a:solidFill>
                <a:schemeClr val="tx1"/>
              </a:solidFill>
              <a:effectLst/>
            </a:rPr>
            <a:t> Notebook)</a:t>
          </a:r>
          <a:endParaRPr lang="en-US" sz="1800" kern="1200" dirty="0">
            <a:solidFill>
              <a:schemeClr val="tx1"/>
            </a:solidFill>
            <a:effectLst/>
          </a:endParaRPr>
        </a:p>
      </dsp:txBody>
      <dsp:txXfrm>
        <a:off x="7823521" y="2070742"/>
        <a:ext cx="2163176" cy="352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C8633-96BA-4E0A-BB4F-6C0C95EFD0FC}">
      <dsp:nvSpPr>
        <dsp:cNvPr id="0" name=""/>
        <dsp:cNvSpPr/>
      </dsp:nvSpPr>
      <dsp:spPr>
        <a:xfrm>
          <a:off x="1227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1</a:t>
          </a:r>
        </a:p>
      </dsp:txBody>
      <dsp:txXfrm>
        <a:off x="43289" y="250366"/>
        <a:ext cx="2788096" cy="1351986"/>
      </dsp:txXfrm>
    </dsp:sp>
    <dsp:sp modelId="{488E01E1-E6A9-4855-93E6-ACB72FE4930C}">
      <dsp:nvSpPr>
        <dsp:cNvPr id="0" name=""/>
        <dsp:cNvSpPr/>
      </dsp:nvSpPr>
      <dsp:spPr>
        <a:xfrm>
          <a:off x="288449" y="1644414"/>
          <a:ext cx="287222" cy="1327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568"/>
              </a:lnTo>
              <a:lnTo>
                <a:pt x="287222" y="13275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44C14-2334-4311-833B-FCE64A813464}">
      <dsp:nvSpPr>
        <dsp:cNvPr id="0" name=""/>
        <dsp:cNvSpPr/>
      </dsp:nvSpPr>
      <dsp:spPr>
        <a:xfrm>
          <a:off x="575671" y="2003442"/>
          <a:ext cx="2608963" cy="1937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Clustering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K-Means (Euclidean distance)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K-Medoids (Gowers distance)</a:t>
          </a:r>
          <a:endParaRPr lang="en-US" sz="1800" kern="1200" dirty="0"/>
        </a:p>
      </dsp:txBody>
      <dsp:txXfrm>
        <a:off x="632406" y="2060177"/>
        <a:ext cx="2495493" cy="1823612"/>
      </dsp:txXfrm>
    </dsp:sp>
    <dsp:sp modelId="{6F7C2B6C-536D-4E38-AA2F-D8D024EB9E1B}">
      <dsp:nvSpPr>
        <dsp:cNvPr id="0" name=""/>
        <dsp:cNvSpPr/>
      </dsp:nvSpPr>
      <dsp:spPr>
        <a:xfrm>
          <a:off x="3591502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2</a:t>
          </a:r>
        </a:p>
      </dsp:txBody>
      <dsp:txXfrm>
        <a:off x="3633564" y="250366"/>
        <a:ext cx="2788096" cy="1351986"/>
      </dsp:txXfrm>
    </dsp:sp>
    <dsp:sp modelId="{6615C70F-18AD-449A-9038-6ABDA207CB03}">
      <dsp:nvSpPr>
        <dsp:cNvPr id="0" name=""/>
        <dsp:cNvSpPr/>
      </dsp:nvSpPr>
      <dsp:spPr>
        <a:xfrm>
          <a:off x="3878724" y="1644414"/>
          <a:ext cx="287222" cy="193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168"/>
              </a:lnTo>
              <a:lnTo>
                <a:pt x="287222" y="19371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88E38-CDD6-401D-9759-5F6E41DAA1FA}">
      <dsp:nvSpPr>
        <dsp:cNvPr id="0" name=""/>
        <dsp:cNvSpPr/>
      </dsp:nvSpPr>
      <dsp:spPr>
        <a:xfrm>
          <a:off x="4165946" y="2003442"/>
          <a:ext cx="2297776" cy="315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>
              <a:ln w="0"/>
              <a:solidFill>
                <a:schemeClr val="tx1"/>
              </a:solidFill>
              <a:effectLst/>
            </a:rPr>
            <a:t>Time Series Analysis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Stationarity test with ADF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Moving Average Time series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Log Transformation of time series</a:t>
          </a:r>
          <a:br>
            <a:rPr lang="en-US" sz="1800" kern="1200" dirty="0">
              <a:ln w="0"/>
              <a:solidFill>
                <a:schemeClr val="tx1"/>
              </a:solidFill>
              <a:effectLst/>
            </a:rPr>
          </a:br>
          <a:endParaRPr lang="en-US" sz="1800" kern="1200" dirty="0">
            <a:ln w="0"/>
            <a:solidFill>
              <a:schemeClr val="tx1"/>
            </a:solidFill>
            <a:effectLst/>
          </a:endParaRPr>
        </a:p>
      </dsp:txBody>
      <dsp:txXfrm>
        <a:off x="4233246" y="2070742"/>
        <a:ext cx="2163176" cy="3021682"/>
      </dsp:txXfrm>
    </dsp:sp>
    <dsp:sp modelId="{D51ABD87-7419-4772-B2A3-A049437D85E3}">
      <dsp:nvSpPr>
        <dsp:cNvPr id="0" name=""/>
        <dsp:cNvSpPr/>
      </dsp:nvSpPr>
      <dsp:spPr>
        <a:xfrm>
          <a:off x="7181777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3</a:t>
          </a:r>
        </a:p>
      </dsp:txBody>
      <dsp:txXfrm>
        <a:off x="7223839" y="250366"/>
        <a:ext cx="2788096" cy="1351986"/>
      </dsp:txXfrm>
    </dsp:sp>
    <dsp:sp modelId="{B84C88E2-BFAA-46F5-9D89-9AE9D9EF17D6}">
      <dsp:nvSpPr>
        <dsp:cNvPr id="0" name=""/>
        <dsp:cNvSpPr/>
      </dsp:nvSpPr>
      <dsp:spPr>
        <a:xfrm>
          <a:off x="7468999" y="1644414"/>
          <a:ext cx="287222" cy="218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647"/>
              </a:lnTo>
              <a:lnTo>
                <a:pt x="287222" y="21876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F765A-1A74-45EA-971F-7AB98A87A7EC}">
      <dsp:nvSpPr>
        <dsp:cNvPr id="0" name=""/>
        <dsp:cNvSpPr/>
      </dsp:nvSpPr>
      <dsp:spPr>
        <a:xfrm>
          <a:off x="7756221" y="2003442"/>
          <a:ext cx="2297776" cy="3657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 w="0"/>
              <a:solidFill>
                <a:schemeClr val="tx1"/>
              </a:solidFill>
              <a:effectLst/>
            </a:rPr>
            <a:t>Back Test using z-score</a:t>
          </a:r>
          <a:endParaRPr lang="en-US" sz="2400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Signal, Position Calculation, Strategy rules on Python (</a:t>
          </a:r>
          <a:r>
            <a:rPr lang="en-US" sz="1800" kern="1200" dirty="0" err="1">
              <a:ln w="0"/>
              <a:solidFill>
                <a:schemeClr val="tx1"/>
              </a:solidFill>
              <a:effectLst/>
            </a:rPr>
            <a:t>Jupyter</a:t>
          </a:r>
          <a:r>
            <a:rPr lang="en-US" sz="1800" kern="1200" dirty="0">
              <a:ln w="0"/>
              <a:solidFill>
                <a:schemeClr val="tx1"/>
              </a:solidFill>
              <a:effectLst/>
            </a:rPr>
            <a:t> Notebook)</a:t>
          </a:r>
          <a:endParaRPr lang="en-US" sz="1800" kern="1200" dirty="0">
            <a:solidFill>
              <a:schemeClr val="tx1"/>
            </a:solidFill>
            <a:effectLst/>
          </a:endParaRPr>
        </a:p>
      </dsp:txBody>
      <dsp:txXfrm>
        <a:off x="7823521" y="2070742"/>
        <a:ext cx="2163176" cy="3522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C8633-96BA-4E0A-BB4F-6C0C95EFD0FC}">
      <dsp:nvSpPr>
        <dsp:cNvPr id="0" name=""/>
        <dsp:cNvSpPr/>
      </dsp:nvSpPr>
      <dsp:spPr>
        <a:xfrm>
          <a:off x="1227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1</a:t>
          </a:r>
        </a:p>
      </dsp:txBody>
      <dsp:txXfrm>
        <a:off x="43289" y="250366"/>
        <a:ext cx="2788096" cy="1351986"/>
      </dsp:txXfrm>
    </dsp:sp>
    <dsp:sp modelId="{488E01E1-E6A9-4855-93E6-ACB72FE4930C}">
      <dsp:nvSpPr>
        <dsp:cNvPr id="0" name=""/>
        <dsp:cNvSpPr/>
      </dsp:nvSpPr>
      <dsp:spPr>
        <a:xfrm>
          <a:off x="288449" y="1644414"/>
          <a:ext cx="287222" cy="1327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568"/>
              </a:lnTo>
              <a:lnTo>
                <a:pt x="287222" y="13275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44C14-2334-4311-833B-FCE64A813464}">
      <dsp:nvSpPr>
        <dsp:cNvPr id="0" name=""/>
        <dsp:cNvSpPr/>
      </dsp:nvSpPr>
      <dsp:spPr>
        <a:xfrm>
          <a:off x="575671" y="2003442"/>
          <a:ext cx="2608963" cy="1937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Clustering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K-Means (Euclidean distance)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K-Medoids (Gowers distance)</a:t>
          </a:r>
          <a:endParaRPr lang="en-US" sz="1800" kern="1200" dirty="0"/>
        </a:p>
      </dsp:txBody>
      <dsp:txXfrm>
        <a:off x="632406" y="2060177"/>
        <a:ext cx="2495493" cy="1823612"/>
      </dsp:txXfrm>
    </dsp:sp>
    <dsp:sp modelId="{6F7C2B6C-536D-4E38-AA2F-D8D024EB9E1B}">
      <dsp:nvSpPr>
        <dsp:cNvPr id="0" name=""/>
        <dsp:cNvSpPr/>
      </dsp:nvSpPr>
      <dsp:spPr>
        <a:xfrm>
          <a:off x="3591502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2</a:t>
          </a:r>
        </a:p>
      </dsp:txBody>
      <dsp:txXfrm>
        <a:off x="3633564" y="250366"/>
        <a:ext cx="2788096" cy="1351986"/>
      </dsp:txXfrm>
    </dsp:sp>
    <dsp:sp modelId="{6615C70F-18AD-449A-9038-6ABDA207CB03}">
      <dsp:nvSpPr>
        <dsp:cNvPr id="0" name=""/>
        <dsp:cNvSpPr/>
      </dsp:nvSpPr>
      <dsp:spPr>
        <a:xfrm>
          <a:off x="3878724" y="1644414"/>
          <a:ext cx="287222" cy="193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168"/>
              </a:lnTo>
              <a:lnTo>
                <a:pt x="287222" y="19371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88E38-CDD6-401D-9759-5F6E41DAA1FA}">
      <dsp:nvSpPr>
        <dsp:cNvPr id="0" name=""/>
        <dsp:cNvSpPr/>
      </dsp:nvSpPr>
      <dsp:spPr>
        <a:xfrm>
          <a:off x="4165946" y="2003442"/>
          <a:ext cx="2297776" cy="315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>
              <a:ln w="0"/>
              <a:solidFill>
                <a:schemeClr val="tx1"/>
              </a:solidFill>
              <a:effectLst/>
            </a:rPr>
            <a:t>Time Series Analysis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Stationarity test with ADF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Moving Average Time series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Log Transformation of time series</a:t>
          </a:r>
          <a:br>
            <a:rPr lang="en-US" sz="1800" kern="1200" dirty="0">
              <a:ln w="0"/>
              <a:solidFill>
                <a:schemeClr val="tx1"/>
              </a:solidFill>
              <a:effectLst/>
            </a:rPr>
          </a:br>
          <a:endParaRPr lang="en-US" sz="1800" kern="1200" dirty="0">
            <a:ln w="0"/>
            <a:solidFill>
              <a:schemeClr val="tx1"/>
            </a:solidFill>
            <a:effectLst/>
          </a:endParaRPr>
        </a:p>
      </dsp:txBody>
      <dsp:txXfrm>
        <a:off x="4233246" y="2070742"/>
        <a:ext cx="2163176" cy="3021682"/>
      </dsp:txXfrm>
    </dsp:sp>
    <dsp:sp modelId="{D51ABD87-7419-4772-B2A3-A049437D85E3}">
      <dsp:nvSpPr>
        <dsp:cNvPr id="0" name=""/>
        <dsp:cNvSpPr/>
      </dsp:nvSpPr>
      <dsp:spPr>
        <a:xfrm>
          <a:off x="7181777" y="208304"/>
          <a:ext cx="2872220" cy="1436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Phase 3</a:t>
          </a:r>
        </a:p>
      </dsp:txBody>
      <dsp:txXfrm>
        <a:off x="7223839" y="250366"/>
        <a:ext cx="2788096" cy="1351986"/>
      </dsp:txXfrm>
    </dsp:sp>
    <dsp:sp modelId="{B84C88E2-BFAA-46F5-9D89-9AE9D9EF17D6}">
      <dsp:nvSpPr>
        <dsp:cNvPr id="0" name=""/>
        <dsp:cNvSpPr/>
      </dsp:nvSpPr>
      <dsp:spPr>
        <a:xfrm>
          <a:off x="7468999" y="1644414"/>
          <a:ext cx="287222" cy="218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647"/>
              </a:lnTo>
              <a:lnTo>
                <a:pt x="287222" y="21876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F765A-1A74-45EA-971F-7AB98A87A7EC}">
      <dsp:nvSpPr>
        <dsp:cNvPr id="0" name=""/>
        <dsp:cNvSpPr/>
      </dsp:nvSpPr>
      <dsp:spPr>
        <a:xfrm>
          <a:off x="7756221" y="2003442"/>
          <a:ext cx="2297776" cy="3657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n w="0"/>
              <a:solidFill>
                <a:schemeClr val="tx1"/>
              </a:solidFill>
              <a:effectLst/>
            </a:rPr>
            <a:t>Back Test using z-score</a:t>
          </a:r>
          <a:endParaRPr lang="en-US" sz="2400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n w="0"/>
              <a:solidFill>
                <a:schemeClr val="tx1"/>
              </a:solidFill>
              <a:effectLst/>
            </a:rPr>
            <a:t>Signal, Position Calculation, Strategy rules on Python (</a:t>
          </a:r>
          <a:r>
            <a:rPr lang="en-US" sz="1800" kern="1200" dirty="0" err="1">
              <a:ln w="0"/>
              <a:solidFill>
                <a:schemeClr val="tx1"/>
              </a:solidFill>
              <a:effectLst/>
            </a:rPr>
            <a:t>Jupyter</a:t>
          </a:r>
          <a:r>
            <a:rPr lang="en-US" sz="1800" kern="1200" dirty="0">
              <a:ln w="0"/>
              <a:solidFill>
                <a:schemeClr val="tx1"/>
              </a:solidFill>
              <a:effectLst/>
            </a:rPr>
            <a:t> Notebook)</a:t>
          </a:r>
          <a:endParaRPr lang="en-US" sz="1800" kern="1200" dirty="0">
            <a:solidFill>
              <a:schemeClr val="tx1"/>
            </a:solidFill>
            <a:effectLst/>
          </a:endParaRPr>
        </a:p>
      </dsp:txBody>
      <dsp:txXfrm>
        <a:off x="7823521" y="2070742"/>
        <a:ext cx="2163176" cy="352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rolling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9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3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3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loose definition of clustering could be “the process of organizing objects into groups whose members are similar in some way”.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therefore a collection of objects which are “similar” between them and are “dissimilar” to the objects belonging to other clusters.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 clustering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set of points, with a notion of distance between points, grouping the points into some number 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that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(within the cluster) distances should be small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 of clusters are close/similar to each other.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(intra-cluster) distances should be large i.e. members of different clusters are dissimilar.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https://blog.datarobot.com/ordinary-least-squares-in-python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3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a technique applied to time series to remove the fine-grained variation between time steps.</a:t>
            </a:r>
          </a:p>
          <a:p>
            <a:pPr fontAlgn="base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 of smoothing is to remove noise and better expose the signal of the underlying causal processes. Moving averages are a simple and common type of smoothing used in time series analysis and time series forecasting.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is useful as 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rolling()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on the Series Pandas object will automatically group observations into a window. You can specify the window size, and by default a trailing window is created. Once the window is created, we can take the mean value, and this is our transformed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preparation technique as it can reduce the random variation in the observations and better expose the structure of the underlying causal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1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DAD7-FE7A-4EF6-8828-BEE9E28CEC39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6CB4-B410-43CC-AB74-3EF9C77CF2DE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6EB4-74E1-476E-9675-9805DE59FA74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B714-F46D-4CEC-BFDB-C49E2AB38879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E37E-2772-48F6-8C94-6ABBB0B5DE3C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226-A075-47A8-A13D-7F523B1854EC}" type="datetime1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BEE9-55BF-4BF4-AB8A-AF1CAEBB92D5}" type="datetime1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515-C5F4-41FF-BB15-1DB64A3466A9}" type="datetime1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A8E-AC60-482D-93F9-E2180ED7AA8B}" type="datetime1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FBD6EE05-07CF-470D-B080-F57AD6A74617}" type="datetime1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AE4A8-A6E5-453E-B946-FB774B73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2BE5-1FCD-4638-A9D5-483BFE3C3927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6046D2-A439-49A6-A147-FA49BD2B2029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0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pian.com/posts/tag/pairs-trading/newes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kmed/vignettes/kmedoid.html" TargetMode="External"/><Relationship Id="rId4" Type="http://schemas.openxmlformats.org/officeDocument/2006/relationships/hyperlink" Target="https://github.com/kartikeyathakur/pairtrad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010398" cy="2667000"/>
          </a:xfrm>
        </p:spPr>
        <p:txBody>
          <a:bodyPr>
            <a:noAutofit/>
          </a:bodyPr>
          <a:lstStyle/>
          <a:p>
            <a:r>
              <a:rPr lang="en-US" sz="3600" dirty="0"/>
              <a:t>Finding profitable </a:t>
            </a:r>
            <a:r>
              <a:rPr lang="en-US" sz="3600" dirty="0">
                <a:solidFill>
                  <a:srgbClr val="FF0000"/>
                </a:solidFill>
              </a:rPr>
              <a:t>cointegrated pairs </a:t>
            </a:r>
            <a:r>
              <a:rPr lang="en-US" sz="3600" dirty="0"/>
              <a:t>for implementing a </a:t>
            </a:r>
            <a:r>
              <a:rPr lang="en-US" sz="3600" dirty="0">
                <a:solidFill>
                  <a:srgbClr val="FF0000"/>
                </a:solidFill>
              </a:rPr>
              <a:t>high frequency trading strategy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using S&amp;P 500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unsupervised clustering and time series analysis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62131-2E90-47A0-9714-73DD60E8B115}"/>
              </a:ext>
            </a:extLst>
          </p:cNvPr>
          <p:cNvSpPr txBox="1">
            <a:spLocks/>
          </p:cNvSpPr>
          <p:nvPr/>
        </p:nvSpPr>
        <p:spPr>
          <a:xfrm>
            <a:off x="0" y="6400103"/>
            <a:ext cx="3962399" cy="49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Archana Singh Parihar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DEAC44-E853-4BB7-8F22-98373868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2091690"/>
            <a:ext cx="5791200" cy="150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228600"/>
            <a:ext cx="9677400" cy="1066800"/>
          </a:xfrm>
        </p:spPr>
        <p:txBody>
          <a:bodyPr>
            <a:noAutofit/>
          </a:bodyPr>
          <a:lstStyle/>
          <a:p>
            <a:r>
              <a:rPr lang="en-US" dirty="0"/>
              <a:t>Phase – 1 </a:t>
            </a:r>
            <a:br>
              <a:rPr lang="en-US" dirty="0"/>
            </a:br>
            <a:r>
              <a:rPr lang="en-US" sz="3200" dirty="0"/>
              <a:t>b) K-Medoids (more weight applied to numerical variables)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124A8-71DF-493F-8793-2C29D1C4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3D562-010F-4C8C-A7D7-8AEA8EE9A9DF}"/>
              </a:ext>
            </a:extLst>
          </p:cNvPr>
          <p:cNvSpPr txBox="1"/>
          <p:nvPr/>
        </p:nvSpPr>
        <p:spPr>
          <a:xfrm>
            <a:off x="569912" y="2057400"/>
            <a:ext cx="5448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n w="0"/>
              </a:rPr>
              <a:t>Data is scaled, numerical and Categorical variables are set as features</a:t>
            </a:r>
          </a:p>
          <a:p>
            <a:pPr marL="342900" indent="-342900">
              <a:buAutoNum type="arabicPeriod"/>
            </a:pPr>
            <a:endParaRPr lang="en-US" sz="2400" dirty="0">
              <a:ln w="0"/>
            </a:endParaRPr>
          </a:p>
          <a:p>
            <a:pPr marL="342900" indent="-342900">
              <a:buFontTx/>
              <a:buAutoNum type="arabicPeriod"/>
            </a:pPr>
            <a:r>
              <a:rPr lang="en-US" sz="2400" dirty="0">
                <a:ln w="0"/>
              </a:rPr>
              <a:t>Assigned weights to each feature. Weights=c(0,0,1,2,2,2)</a:t>
            </a:r>
          </a:p>
          <a:p>
            <a:pPr lvl="1"/>
            <a:r>
              <a:rPr lang="en-US" sz="2400" dirty="0">
                <a:ln w="0"/>
              </a:rPr>
              <a:t>Sub Industry (Categorical)  = 1</a:t>
            </a:r>
          </a:p>
          <a:p>
            <a:pPr lvl="1"/>
            <a:r>
              <a:rPr lang="en-US" sz="2400" dirty="0">
                <a:ln w="0"/>
              </a:rPr>
              <a:t>PE Ratio (Numerical) = 2</a:t>
            </a:r>
          </a:p>
          <a:p>
            <a:pPr lvl="1"/>
            <a:r>
              <a:rPr lang="en-US" sz="2400" dirty="0">
                <a:ln w="0"/>
              </a:rPr>
              <a:t>Market Capitalization (Numerical) = 2</a:t>
            </a:r>
          </a:p>
          <a:p>
            <a:pPr lvl="1"/>
            <a:r>
              <a:rPr lang="en-US" sz="2400" dirty="0">
                <a:ln w="0"/>
              </a:rPr>
              <a:t>Return on Equity (Numerical) = 2</a:t>
            </a:r>
          </a:p>
          <a:p>
            <a:pPr lvl="1"/>
            <a:endParaRPr lang="en-US" sz="2400" dirty="0">
              <a:ln w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E4B48-14B9-4DB6-B6BC-4D60B6C78623}"/>
              </a:ext>
            </a:extLst>
          </p:cNvPr>
          <p:cNvSpPr txBox="1"/>
          <p:nvPr/>
        </p:nvSpPr>
        <p:spPr>
          <a:xfrm>
            <a:off x="6399211" y="3886200"/>
            <a:ext cx="57896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</a:rPr>
              <a:t>3. Found Gowers Distance and a </a:t>
            </a:r>
          </a:p>
          <a:p>
            <a:r>
              <a:rPr lang="en-US" sz="2400" dirty="0">
                <a:ln w="0"/>
              </a:rPr>
              <a:t>     dissimilarity matrix for all 505 companies. </a:t>
            </a:r>
          </a:p>
          <a:p>
            <a:pPr lvl="1"/>
            <a:r>
              <a:rPr lang="en-US" sz="2400" dirty="0">
                <a:ln w="0"/>
              </a:rPr>
              <a:t>Number of distances measured = 505*505 = 255,025 observations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B4723-3B62-4A4C-82EE-52DEA28A3B0E}"/>
              </a:ext>
            </a:extLst>
          </p:cNvPr>
          <p:cNvSpPr/>
          <p:nvPr/>
        </p:nvSpPr>
        <p:spPr>
          <a:xfrm>
            <a:off x="9218612" y="1828800"/>
            <a:ext cx="2743200" cy="1905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91740"/>
            <a:ext cx="10668000" cy="586264"/>
          </a:xfrm>
        </p:spPr>
        <p:txBody>
          <a:bodyPr>
            <a:noAutofit/>
          </a:bodyPr>
          <a:lstStyle/>
          <a:p>
            <a:r>
              <a:rPr lang="en-US" sz="3600" dirty="0"/>
              <a:t>Phase – 1 </a:t>
            </a:r>
            <a:br>
              <a:rPr lang="en-US" sz="4400" dirty="0"/>
            </a:br>
            <a:r>
              <a:rPr lang="en-US" sz="3200" dirty="0"/>
              <a:t>b) K-Medoids (more weight applied to numerical variables)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9523412" y="1981200"/>
            <a:ext cx="258042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</a:rPr>
              <a:t>4. Visual of the dissimilarity matrix of  25x25 companies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F7A840-7116-42F3-8741-4F392A72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485900"/>
            <a:ext cx="8534400" cy="4963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B1855-6D3E-4EEE-B818-E4DB0FB5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4" y="372070"/>
            <a:ext cx="10593388" cy="1245632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– 1 </a:t>
            </a:r>
            <a:br>
              <a:rPr lang="en-US" dirty="0"/>
            </a:br>
            <a:r>
              <a:rPr lang="en-US" dirty="0"/>
              <a:t>b) K-Medoids (more weight applied to numerical variables)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725D5-A3DA-4E9D-AD7C-0D520479FA09}"/>
              </a:ext>
            </a:extLst>
          </p:cNvPr>
          <p:cNvSpPr/>
          <p:nvPr/>
        </p:nvSpPr>
        <p:spPr>
          <a:xfrm>
            <a:off x="8956537" y="2284418"/>
            <a:ext cx="31943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</a:rPr>
              <a:t>5. Finding optimal number of clusters using the ‘Silhouette Method’ in R for Gowers Distance. </a:t>
            </a:r>
          </a:p>
          <a:p>
            <a:r>
              <a:rPr lang="en-US" dirty="0">
                <a:ln w="0"/>
              </a:rPr>
              <a:t>Optimal number of clusters with these weights (0,0,1,2,2,2)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19B6C-C231-4C43-85E1-1237D114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4" y="1828800"/>
            <a:ext cx="8229600" cy="4327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34A62-AC61-4AB9-997E-DA4DE95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01" y="529811"/>
            <a:ext cx="9677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– 1 </a:t>
            </a:r>
            <a:br>
              <a:rPr lang="en-US" dirty="0"/>
            </a:br>
            <a:r>
              <a:rPr lang="en-US" sz="3200" dirty="0"/>
              <a:t>c) </a:t>
            </a:r>
            <a:r>
              <a:rPr lang="en-US" dirty="0"/>
              <a:t>K-Medoids (more weight applied to Categorical variables)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FF7387-ABBD-4C1E-AC46-C443979F83E7}"/>
              </a:ext>
            </a:extLst>
          </p:cNvPr>
          <p:cNvSpPr/>
          <p:nvPr/>
        </p:nvSpPr>
        <p:spPr>
          <a:xfrm>
            <a:off x="6018212" y="3791910"/>
            <a:ext cx="5943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</a:rPr>
              <a:t>3. Found Gowers Distance and a dissimilarity </a:t>
            </a:r>
          </a:p>
          <a:p>
            <a:r>
              <a:rPr lang="en-US" sz="2400" dirty="0">
                <a:ln w="0"/>
              </a:rPr>
              <a:t>     matrix for all 505 companies. </a:t>
            </a:r>
          </a:p>
          <a:p>
            <a:pPr lvl="1"/>
            <a:r>
              <a:rPr lang="en-US" sz="2400" dirty="0">
                <a:ln w="0"/>
              </a:rPr>
              <a:t>Number of distances measured = 505*505 = 255,025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EAC44-E853-4BB7-8F22-98373868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1998404"/>
            <a:ext cx="5791200" cy="150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D67C5-22A0-42DE-B523-C0531605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BBE8-D350-4C83-86AD-60433FFEEDC1}"/>
              </a:ext>
            </a:extLst>
          </p:cNvPr>
          <p:cNvSpPr txBox="1"/>
          <p:nvPr/>
        </p:nvSpPr>
        <p:spPr>
          <a:xfrm>
            <a:off x="522101" y="1811752"/>
            <a:ext cx="5562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n w="0"/>
              </a:rPr>
              <a:t>Data is scaled , numerical and Categorical variables are set as features</a:t>
            </a:r>
          </a:p>
          <a:p>
            <a:pPr marL="342900" indent="-342900">
              <a:buAutoNum type="arabicPeriod"/>
            </a:pPr>
            <a:endParaRPr lang="en-US" sz="2400" dirty="0">
              <a:ln w="0"/>
            </a:endParaRPr>
          </a:p>
          <a:p>
            <a:r>
              <a:rPr lang="en-US" sz="2400" dirty="0">
                <a:ln w="0"/>
              </a:rPr>
              <a:t>2. Assigned weights to each feature.</a:t>
            </a:r>
          </a:p>
          <a:p>
            <a:pPr lvl="1"/>
            <a:r>
              <a:rPr lang="en-US" sz="2400" dirty="0">
                <a:ln w="0"/>
              </a:rPr>
              <a:t>Weights=c(0,2,2,1,1,1)</a:t>
            </a:r>
          </a:p>
          <a:p>
            <a:pPr lvl="1"/>
            <a:r>
              <a:rPr lang="en-US" sz="2400" dirty="0">
                <a:ln w="0"/>
              </a:rPr>
              <a:t>Sector (Categorical) = 2</a:t>
            </a:r>
          </a:p>
          <a:p>
            <a:pPr lvl="1"/>
            <a:r>
              <a:rPr lang="en-US" sz="2400" dirty="0">
                <a:ln w="0"/>
              </a:rPr>
              <a:t>Sub Industry (Categorical)  = 2</a:t>
            </a:r>
          </a:p>
          <a:p>
            <a:pPr lvl="1"/>
            <a:r>
              <a:rPr lang="en-US" sz="2400" dirty="0">
                <a:ln w="0"/>
              </a:rPr>
              <a:t>PE Ratio (Numerical) = 1</a:t>
            </a:r>
          </a:p>
          <a:p>
            <a:pPr lvl="1"/>
            <a:r>
              <a:rPr lang="en-US" sz="2400" dirty="0">
                <a:ln w="0"/>
              </a:rPr>
              <a:t>Market Capitalization (Numerical) = 1</a:t>
            </a:r>
          </a:p>
          <a:p>
            <a:pPr lvl="1"/>
            <a:r>
              <a:rPr lang="en-US" sz="2400" dirty="0">
                <a:ln w="0"/>
              </a:rPr>
              <a:t>Return on Equity (Numerical) = 1</a:t>
            </a:r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FD4B0-DE09-40EA-AD38-9A6852DCB8C1}"/>
              </a:ext>
            </a:extLst>
          </p:cNvPr>
          <p:cNvSpPr/>
          <p:nvPr/>
        </p:nvSpPr>
        <p:spPr>
          <a:xfrm>
            <a:off x="6856412" y="1828800"/>
            <a:ext cx="2743200" cy="1905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08" y="250460"/>
            <a:ext cx="9982200" cy="1245632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– 1 </a:t>
            </a:r>
            <a:br>
              <a:rPr lang="en-US" dirty="0"/>
            </a:br>
            <a:r>
              <a:rPr lang="en-US" sz="3200" dirty="0"/>
              <a:t>c) </a:t>
            </a:r>
            <a:r>
              <a:rPr lang="en-US" dirty="0"/>
              <a:t>K-Medoids (more weight applied to Categorical variables)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725D5-A3DA-4E9D-AD7C-0D520479FA09}"/>
              </a:ext>
            </a:extLst>
          </p:cNvPr>
          <p:cNvSpPr/>
          <p:nvPr/>
        </p:nvSpPr>
        <p:spPr>
          <a:xfrm>
            <a:off x="7546656" y="2473548"/>
            <a:ext cx="2891156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Finding optimal number of clusters using the ‘Silhouette Method’ in R for Gowers Distance.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number of clusters with these weights (0,2,2,1,1,1)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8B85F-9F19-4786-B1E4-A2A90858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5" y="1778639"/>
            <a:ext cx="6949759" cy="446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989A-8280-477C-80F1-98724913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382000" cy="762000"/>
          </a:xfrm>
        </p:spPr>
        <p:txBody>
          <a:bodyPr>
            <a:normAutofit/>
          </a:bodyPr>
          <a:lstStyle/>
          <a:p>
            <a:r>
              <a:rPr lang="en-US" dirty="0"/>
              <a:t>Phase 1 – Output format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422E8-8072-4068-9BC2-4DFA3388DA54}"/>
              </a:ext>
            </a:extLst>
          </p:cNvPr>
          <p:cNvSpPr/>
          <p:nvPr/>
        </p:nvSpPr>
        <p:spPr>
          <a:xfrm>
            <a:off x="455613" y="907705"/>
            <a:ext cx="74658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 File with Cluster numbers against company names :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from each clustering algorithm (cluster number against each company)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DA987-3E11-420E-9E9E-0819F882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38208"/>
              </p:ext>
            </p:extLst>
          </p:nvPr>
        </p:nvGraphicFramePr>
        <p:xfrm>
          <a:off x="1217612" y="1641950"/>
          <a:ext cx="9144002" cy="449018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50790683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78305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851167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91984146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479871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54984717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423935148"/>
                    </a:ext>
                  </a:extLst>
                </a:gridCol>
              </a:tblGrid>
              <a:tr h="256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GICS.Sector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GICS.Sub.Industry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Mcap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Cluster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2359371741"/>
                  </a:ext>
                </a:extLst>
              </a:tr>
              <a:tr h="507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0.031317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-0.30933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-0.07396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2181063246"/>
                  </a:ext>
                </a:extLst>
              </a:tr>
              <a:tr h="136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Airlines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-0.53051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-0.30564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0.136188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3274697725"/>
                  </a:ext>
                </a:extLst>
              </a:tr>
              <a:tr h="382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Consumer Discretionary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Automotive Retail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-0.41748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-0.0909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3393599579"/>
                  </a:ext>
                </a:extLst>
              </a:tr>
              <a:tr h="883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Information 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Technology Hardware, Storage &amp; Peripherals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-0.22406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9.087643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1058140673"/>
                  </a:ext>
                </a:extLst>
              </a:tr>
              <a:tr h="256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ABBV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Pharmaceuticals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-0.37363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1.071369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0.319217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2958823163"/>
                  </a:ext>
                </a:extLst>
              </a:tr>
              <a:tr h="507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 Distributors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-0.35904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-0.32643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3074171273"/>
                  </a:ext>
                </a:extLst>
              </a:tr>
              <a:tr h="507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ABMD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3.296455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1725731588"/>
                  </a:ext>
                </a:extLst>
              </a:tr>
              <a:tr h="507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Health Care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-0.03435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0.601875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-0.08412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1656865636"/>
                  </a:ext>
                </a:extLst>
              </a:tr>
              <a:tr h="507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Information 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IT Consulting &amp; Other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0.034965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0.572497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6" marR="5366" marT="5366" marB="0" anchor="b"/>
                </a:tc>
                <a:extLst>
                  <a:ext uri="{0D108BD9-81ED-4DB2-BD59-A6C34878D82A}">
                    <a16:rowId xmlns:a16="http://schemas.microsoft.com/office/drawing/2014/main" val="7971920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6C340D-320D-4E93-A3F0-B4A8BAB91384}"/>
              </a:ext>
            </a:extLst>
          </p:cNvPr>
          <p:cNvSpPr txBox="1"/>
          <p:nvPr/>
        </p:nvSpPr>
        <p:spPr>
          <a:xfrm>
            <a:off x="9066212" y="1641950"/>
            <a:ext cx="1295402" cy="45452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857DB-7E65-4F80-83CE-7B4A49946BE1}"/>
              </a:ext>
            </a:extLst>
          </p:cNvPr>
          <p:cNvSpPr txBox="1"/>
          <p:nvPr/>
        </p:nvSpPr>
        <p:spPr>
          <a:xfrm>
            <a:off x="1217612" y="1588532"/>
            <a:ext cx="1295400" cy="45758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4C6BD-AC6D-4730-A2EA-0EBF4E5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EC3C-16CC-4464-8809-E64A4DF2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10404"/>
            <a:ext cx="9036018" cy="703996"/>
          </a:xfrm>
        </p:spPr>
        <p:txBody>
          <a:bodyPr/>
          <a:lstStyle/>
          <a:p>
            <a:r>
              <a:rPr lang="en-US" dirty="0"/>
              <a:t>Phase 1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852EA-DC34-467E-8B44-32E68CD64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95" y="1221652"/>
            <a:ext cx="6336868" cy="1475873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857E3-DBB9-4D59-9201-2A954060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72B2C-253C-470D-874B-4D5EF080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1" y="2851355"/>
            <a:ext cx="6340196" cy="11202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C8B366-3BCE-42F4-B83F-3FFFC8AB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95" y="4104723"/>
            <a:ext cx="6336868" cy="21629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7C9F4-BAE9-43A2-853F-F92FD2817B68}"/>
              </a:ext>
            </a:extLst>
          </p:cNvPr>
          <p:cNvGrpSpPr/>
          <p:nvPr/>
        </p:nvGrpSpPr>
        <p:grpSpPr>
          <a:xfrm>
            <a:off x="6856412" y="1523999"/>
            <a:ext cx="2286000" cy="1066801"/>
            <a:chOff x="1227" y="208304"/>
            <a:chExt cx="2872220" cy="143611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5BBCA74-965B-4679-A6D8-B137AD43A496}"/>
                </a:ext>
              </a:extLst>
            </p:cNvPr>
            <p:cNvSpPr/>
            <p:nvPr/>
          </p:nvSpPr>
          <p:spPr>
            <a:xfrm>
              <a:off x="1227" y="208304"/>
              <a:ext cx="2872220" cy="14361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8F8677F4-C0F2-42D6-9DDE-963FFC0294C1}"/>
                </a:ext>
              </a:extLst>
            </p:cNvPr>
            <p:cNvSpPr txBox="1"/>
            <p:nvPr/>
          </p:nvSpPr>
          <p:spPr>
            <a:xfrm>
              <a:off x="43289" y="250366"/>
              <a:ext cx="2788096" cy="1351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Clustered by K-Means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84890B-74F4-42C7-A2CF-8A26AB4BA9E5}"/>
              </a:ext>
            </a:extLst>
          </p:cNvPr>
          <p:cNvGrpSpPr/>
          <p:nvPr/>
        </p:nvGrpSpPr>
        <p:grpSpPr>
          <a:xfrm>
            <a:off x="6844992" y="2867920"/>
            <a:ext cx="2286000" cy="1066801"/>
            <a:chOff x="1227" y="208304"/>
            <a:chExt cx="2872220" cy="143611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5449C64-8F11-4E16-B48F-DB4919DF1BD8}"/>
                </a:ext>
              </a:extLst>
            </p:cNvPr>
            <p:cNvSpPr/>
            <p:nvPr/>
          </p:nvSpPr>
          <p:spPr>
            <a:xfrm>
              <a:off x="1227" y="208304"/>
              <a:ext cx="2872220" cy="14361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6E91909D-E7B1-42C1-8C60-8A953DDA6725}"/>
                </a:ext>
              </a:extLst>
            </p:cNvPr>
            <p:cNvSpPr txBox="1"/>
            <p:nvPr/>
          </p:nvSpPr>
          <p:spPr>
            <a:xfrm>
              <a:off x="43289" y="250366"/>
              <a:ext cx="2788096" cy="1351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Clustered by K-Medoids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15B7CA-2824-4CE9-A696-DBFDB2CE9229}"/>
              </a:ext>
            </a:extLst>
          </p:cNvPr>
          <p:cNvGrpSpPr/>
          <p:nvPr/>
        </p:nvGrpSpPr>
        <p:grpSpPr>
          <a:xfrm>
            <a:off x="6852300" y="4571078"/>
            <a:ext cx="2286000" cy="1066801"/>
            <a:chOff x="1227" y="208304"/>
            <a:chExt cx="2872220" cy="143611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B9722D9-BEBD-4ADE-8415-3F328116496B}"/>
                </a:ext>
              </a:extLst>
            </p:cNvPr>
            <p:cNvSpPr/>
            <p:nvPr/>
          </p:nvSpPr>
          <p:spPr>
            <a:xfrm>
              <a:off x="1227" y="208304"/>
              <a:ext cx="2872220" cy="14361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F6A99CE7-3258-4B3D-BDC4-FD40880B0C04}"/>
                </a:ext>
              </a:extLst>
            </p:cNvPr>
            <p:cNvSpPr txBox="1"/>
            <p:nvPr/>
          </p:nvSpPr>
          <p:spPr>
            <a:xfrm>
              <a:off x="43289" y="250366"/>
              <a:ext cx="2788096" cy="1351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Clustered by K-Medoids</a:t>
              </a:r>
            </a:p>
          </p:txBody>
        </p:sp>
      </p:grp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D17372-2CCE-4019-8CF1-45A14B698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55515"/>
              </p:ext>
            </p:extLst>
          </p:nvPr>
        </p:nvGraphicFramePr>
        <p:xfrm>
          <a:off x="9617847" y="152400"/>
          <a:ext cx="1624541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541">
                  <a:extLst>
                    <a:ext uri="{9D8B030D-6E8A-4147-A177-3AD203B41FA5}">
                      <a16:colId xmlns:a16="http://schemas.microsoft.com/office/drawing/2014/main" val="2277412869"/>
                    </a:ext>
                  </a:extLst>
                </a:gridCol>
              </a:tblGrid>
              <a:tr h="1358724">
                <a:tc>
                  <a:txBody>
                    <a:bodyPr/>
                    <a:lstStyle/>
                    <a:p>
                      <a:r>
                        <a:rPr lang="en-US" dirty="0"/>
                        <a:t>Total Pairs tested for cointegration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98687"/>
                  </a:ext>
                </a:extLst>
              </a:tr>
              <a:tr h="1146219">
                <a:tc>
                  <a:txBody>
                    <a:bodyPr/>
                    <a:lstStyle/>
                    <a:p>
                      <a:r>
                        <a:rPr lang="en-US" dirty="0"/>
                        <a:t>96247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6811"/>
                  </a:ext>
                </a:extLst>
              </a:tr>
              <a:tr h="1146219">
                <a:tc>
                  <a:txBody>
                    <a:bodyPr/>
                    <a:lstStyle/>
                    <a:p>
                      <a:r>
                        <a:rPr lang="en-US" dirty="0"/>
                        <a:t>68152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71472"/>
                  </a:ext>
                </a:extLst>
              </a:tr>
              <a:tr h="1146219">
                <a:tc>
                  <a:txBody>
                    <a:bodyPr/>
                    <a:lstStyle/>
                    <a:p>
                      <a:r>
                        <a:rPr lang="en-US" dirty="0"/>
                        <a:t>12065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8104"/>
                  </a:ext>
                </a:extLst>
              </a:tr>
              <a:tr h="1146219">
                <a:tc>
                  <a:txBody>
                    <a:bodyPr/>
                    <a:lstStyle/>
                    <a:p>
                      <a:r>
                        <a:rPr lang="en-US" b="1" dirty="0"/>
                        <a:t>1,76,464 </a:t>
                      </a:r>
                      <a:r>
                        <a:rPr lang="en-US" dirty="0"/>
                        <a:t>pairs tested for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857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F4FE855-0ABC-471F-8D3A-1784B9F045CD}"/>
              </a:ext>
            </a:extLst>
          </p:cNvPr>
          <p:cNvSpPr txBox="1"/>
          <p:nvPr/>
        </p:nvSpPr>
        <p:spPr>
          <a:xfrm>
            <a:off x="1370012" y="1045975"/>
            <a:ext cx="1295400" cy="522171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936B6-9216-4573-8DCF-0F7DB2E7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0247A2-BE36-402D-B9A1-3B0364A7826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160370" y="0"/>
          <a:ext cx="10055225" cy="586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888A3-BB43-400C-B311-933A4AE49A31}"/>
              </a:ext>
            </a:extLst>
          </p:cNvPr>
          <p:cNvCxnSpPr>
            <a:cxnSpLocks/>
          </p:cNvCxnSpPr>
          <p:nvPr/>
        </p:nvCxnSpPr>
        <p:spPr>
          <a:xfrm>
            <a:off x="4037012" y="9906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2B183A-5DB4-4082-80D5-C49C33271F0B}"/>
              </a:ext>
            </a:extLst>
          </p:cNvPr>
          <p:cNvCxnSpPr>
            <a:cxnSpLocks/>
          </p:cNvCxnSpPr>
          <p:nvPr/>
        </p:nvCxnSpPr>
        <p:spPr>
          <a:xfrm>
            <a:off x="7618412" y="9906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344E15-2DEB-4665-864F-A1D17DD0EF9E}"/>
              </a:ext>
            </a:extLst>
          </p:cNvPr>
          <p:cNvSpPr txBox="1"/>
          <p:nvPr/>
        </p:nvSpPr>
        <p:spPr>
          <a:xfrm>
            <a:off x="4534806" y="76200"/>
            <a:ext cx="3505200" cy="53835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24370"/>
            <a:ext cx="11239499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2</a:t>
            </a:r>
            <a:br>
              <a:rPr lang="en-US" sz="3600" dirty="0"/>
            </a:br>
            <a:r>
              <a:rPr lang="en-US" sz="3600" dirty="0"/>
              <a:t>Time Series Modelling and Analysis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B6763-0FFB-4F76-8BD5-87D3BB2C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17EB-D4E0-402A-ABF3-061F49D9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" y="1676400"/>
            <a:ext cx="9838273" cy="45190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7237412" y="3810000"/>
            <a:ext cx="4876800" cy="1569660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bg1"/>
                </a:solidFill>
              </a:rPr>
              <a:t>Created Time series for each company for the years 2013 - 2015 and used the same for testing cointegration between created pairs.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24370"/>
            <a:ext cx="11239499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2</a:t>
            </a:r>
            <a:br>
              <a:rPr lang="en-US" sz="3600" dirty="0"/>
            </a:br>
            <a:r>
              <a:rPr lang="en-US" sz="3600" dirty="0"/>
              <a:t>Time Series Modelling and Analysis  (NWL_2016-2018)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5759677" y="2163594"/>
            <a:ext cx="54498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</a:rPr>
              <a:t>2. 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Time Series smoothening using log transformation and subtracting </a:t>
            </a:r>
            <a:r>
              <a:rPr lang="en-US" sz="2400" dirty="0">
                <a:ln w="0"/>
              </a:rPr>
              <a:t>with moving average of the past 100 days.</a:t>
            </a:r>
            <a:endParaRPr lang="en-US" sz="2400" b="1" dirty="0"/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25107-DC65-415D-AECC-89A76BFC4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4" y="1968402"/>
            <a:ext cx="5199980" cy="2450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400D0-060B-481D-BF39-DFAEF6524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3886200"/>
            <a:ext cx="5230842" cy="2464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9A9043-1FC4-4724-A0B8-339D8E136B00}"/>
              </a:ext>
            </a:extLst>
          </p:cNvPr>
          <p:cNvSpPr/>
          <p:nvPr/>
        </p:nvSpPr>
        <p:spPr>
          <a:xfrm>
            <a:off x="303212" y="5334000"/>
            <a:ext cx="51474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 err="1">
                <a:ln w="0"/>
              </a:rPr>
              <a:t>dfNWL_logScale</a:t>
            </a:r>
            <a:r>
              <a:rPr lang="en-US" sz="1600" dirty="0">
                <a:ln w="0"/>
              </a:rPr>
              <a:t> = np.log(</a:t>
            </a:r>
            <a:r>
              <a:rPr lang="en-US" sz="1600" dirty="0" err="1">
                <a:ln w="0"/>
              </a:rPr>
              <a:t>dfNWL</a:t>
            </a:r>
            <a:r>
              <a:rPr lang="en-US" sz="1600" dirty="0">
                <a:ln w="0"/>
              </a:rPr>
              <a:t>['close'])</a:t>
            </a:r>
          </a:p>
          <a:p>
            <a:r>
              <a:rPr lang="en-US" sz="1600" dirty="0" err="1">
                <a:ln w="0"/>
              </a:rPr>
              <a:t>NWLma</a:t>
            </a:r>
            <a:r>
              <a:rPr lang="en-US" sz="1600" dirty="0">
                <a:ln w="0"/>
              </a:rPr>
              <a:t> = </a:t>
            </a:r>
            <a:r>
              <a:rPr lang="en-US" sz="1600" dirty="0" err="1">
                <a:ln w="0"/>
              </a:rPr>
              <a:t>dfNWL_logScale.rolling</a:t>
            </a:r>
            <a:r>
              <a:rPr lang="en-US" sz="1600" dirty="0">
                <a:ln w="0"/>
              </a:rPr>
              <a:t>(window=100).mean()</a:t>
            </a:r>
          </a:p>
          <a:p>
            <a:r>
              <a:rPr lang="en-US" sz="1600" dirty="0">
                <a:ln w="0"/>
              </a:rPr>
              <a:t>logScaleMinusMovingAverage1 = </a:t>
            </a:r>
            <a:r>
              <a:rPr lang="en-US" sz="1600" dirty="0" err="1">
                <a:ln w="0"/>
              </a:rPr>
              <a:t>dfNWL_logScale</a:t>
            </a:r>
            <a:r>
              <a:rPr lang="en-US" sz="1600" dirty="0">
                <a:ln w="0"/>
              </a:rPr>
              <a:t> - </a:t>
            </a:r>
            <a:r>
              <a:rPr lang="en-US" sz="1600" dirty="0" err="1">
                <a:ln w="0"/>
              </a:rPr>
              <a:t>NWLma</a:t>
            </a:r>
            <a:endParaRPr lang="en-US" sz="16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91F8089-95DC-404E-A18E-B909FA03269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3902496" y="3383610"/>
            <a:ext cx="699544" cy="276988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62C91-CEBD-4766-A4C6-4C88832C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228600"/>
            <a:ext cx="9105899" cy="762000"/>
          </a:xfrm>
        </p:spPr>
        <p:txBody>
          <a:bodyPr>
            <a:normAutofit/>
          </a:bodyPr>
          <a:lstStyle/>
          <a:p>
            <a:r>
              <a:rPr lang="en-US" dirty="0"/>
              <a:t>Datasets and Data Cleaning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A532-9C0C-4AAF-A674-786D4552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C5146-C8D2-497B-8000-B1C7829A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" y="1752565"/>
            <a:ext cx="5791200" cy="15032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6DD81-3F52-4F94-9EE9-2C2287147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1752565"/>
            <a:ext cx="2362200" cy="1564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9CE610-7AF5-4C1B-9567-9375686E39C8}"/>
              </a:ext>
            </a:extLst>
          </p:cNvPr>
          <p:cNvSpPr/>
          <p:nvPr/>
        </p:nvSpPr>
        <p:spPr>
          <a:xfrm>
            <a:off x="569913" y="3314640"/>
            <a:ext cx="3962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</a:rPr>
              <a:t>Dataset 1 :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S&amp;P500 Companies</a:t>
            </a:r>
            <a:br>
              <a:rPr lang="en-US" b="0" cap="none" spc="0" dirty="0">
                <a:ln w="0"/>
                <a:solidFill>
                  <a:schemeClr val="tx1"/>
                </a:solidFill>
              </a:rPr>
            </a:br>
            <a:br>
              <a:rPr lang="en-US" b="0" cap="none" spc="0" dirty="0">
                <a:ln w="0"/>
                <a:solidFill>
                  <a:schemeClr val="tx1"/>
                </a:solidFill>
              </a:rPr>
            </a:br>
            <a:r>
              <a:rPr lang="en-US" dirty="0">
                <a:ln w="0"/>
              </a:rPr>
              <a:t>Number of rows : 505</a:t>
            </a:r>
          </a:p>
          <a:p>
            <a:br>
              <a:rPr lang="en-US" dirty="0">
                <a:ln w="0"/>
              </a:rPr>
            </a:br>
            <a:r>
              <a:rPr lang="en-US" dirty="0">
                <a:ln w="0"/>
              </a:rPr>
              <a:t>Categorical variables : 2</a:t>
            </a:r>
            <a:br>
              <a:rPr lang="en-US" dirty="0">
                <a:ln w="0"/>
              </a:rPr>
            </a:br>
            <a:r>
              <a:rPr lang="en-US" dirty="0">
                <a:ln w="0"/>
              </a:rPr>
              <a:t>Numerical variables : 3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D43A5-1C84-4380-B3AD-9E972C3B8DAA}"/>
              </a:ext>
            </a:extLst>
          </p:cNvPr>
          <p:cNvSpPr/>
          <p:nvPr/>
        </p:nvSpPr>
        <p:spPr>
          <a:xfrm>
            <a:off x="7237412" y="3339221"/>
            <a:ext cx="39624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</a:rPr>
              <a:t>Dataset 2 :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Stock price data from 2013 to 2018</a:t>
            </a:r>
            <a:br>
              <a:rPr lang="en-US" b="0" cap="none" spc="0" dirty="0">
                <a:ln w="0"/>
                <a:solidFill>
                  <a:schemeClr val="tx1"/>
                </a:solidFill>
              </a:rPr>
            </a:br>
            <a:br>
              <a:rPr lang="en-US" b="0" cap="none" spc="0" dirty="0">
                <a:ln w="0"/>
                <a:solidFill>
                  <a:schemeClr val="tx1"/>
                </a:solidFill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</a:rPr>
              <a:t>Year 2013- 2015:</a:t>
            </a:r>
            <a:br>
              <a:rPr lang="en-US" b="0" cap="none" spc="0" dirty="0">
                <a:ln w="0"/>
                <a:solidFill>
                  <a:schemeClr val="tx1"/>
                </a:solidFill>
              </a:rPr>
            </a:br>
            <a:r>
              <a:rPr lang="en-US" dirty="0">
                <a:ln w="0"/>
              </a:rPr>
              <a:t>Number of r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ows : 3,54,552</a:t>
            </a:r>
          </a:p>
          <a:p>
            <a:endParaRPr lang="en-US" dirty="0">
              <a:ln w="0"/>
            </a:endParaRPr>
          </a:p>
          <a:p>
            <a:r>
              <a:rPr lang="en-US" dirty="0">
                <a:ln w="0"/>
              </a:rPr>
              <a:t>Year 2016- 2018:</a:t>
            </a:r>
            <a:br>
              <a:rPr lang="en-US" dirty="0">
                <a:ln w="0"/>
              </a:rPr>
            </a:br>
            <a:r>
              <a:rPr lang="en-US" dirty="0">
                <a:ln w="0"/>
              </a:rPr>
              <a:t>Number of rows : 1,05,991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24370"/>
            <a:ext cx="11239499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2</a:t>
            </a:r>
            <a:br>
              <a:rPr lang="en-US" sz="3600" dirty="0"/>
            </a:br>
            <a:r>
              <a:rPr lang="en-US" sz="3600" dirty="0"/>
              <a:t>Time Series Modelling and Analysis (NWL_2013-2015)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5759677" y="2163594"/>
            <a:ext cx="54498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</a:rPr>
              <a:t>2. 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Time Series smoothening using log transformation and subtracting </a:t>
            </a:r>
            <a:r>
              <a:rPr lang="en-US" sz="2400" dirty="0">
                <a:ln w="0"/>
              </a:rPr>
              <a:t>with moving average of the past 100 days.</a:t>
            </a:r>
            <a:endParaRPr lang="en-US" sz="2400" b="1" dirty="0"/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A9043-1FC4-4724-A0B8-339D8E136B00}"/>
              </a:ext>
            </a:extLst>
          </p:cNvPr>
          <p:cNvSpPr/>
          <p:nvPr/>
        </p:nvSpPr>
        <p:spPr>
          <a:xfrm>
            <a:off x="303212" y="5334000"/>
            <a:ext cx="51474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 err="1">
                <a:ln w="0"/>
              </a:rPr>
              <a:t>dfNWL_logScale</a:t>
            </a:r>
            <a:r>
              <a:rPr lang="en-US" sz="1600" dirty="0">
                <a:ln w="0"/>
              </a:rPr>
              <a:t> = np.log(</a:t>
            </a:r>
            <a:r>
              <a:rPr lang="en-US" sz="1600" dirty="0" err="1">
                <a:ln w="0"/>
              </a:rPr>
              <a:t>dfNWL</a:t>
            </a:r>
            <a:r>
              <a:rPr lang="en-US" sz="1600" dirty="0">
                <a:ln w="0"/>
              </a:rPr>
              <a:t>['close'])</a:t>
            </a:r>
          </a:p>
          <a:p>
            <a:r>
              <a:rPr lang="en-US" sz="1600" dirty="0" err="1">
                <a:ln w="0"/>
              </a:rPr>
              <a:t>NWLma</a:t>
            </a:r>
            <a:r>
              <a:rPr lang="en-US" sz="1600" dirty="0">
                <a:ln w="0"/>
              </a:rPr>
              <a:t> = </a:t>
            </a:r>
            <a:r>
              <a:rPr lang="en-US" sz="1600" dirty="0" err="1">
                <a:ln w="0"/>
              </a:rPr>
              <a:t>dfNWL_logScale.rolling</a:t>
            </a:r>
            <a:r>
              <a:rPr lang="en-US" sz="1600" dirty="0">
                <a:ln w="0"/>
              </a:rPr>
              <a:t>(window=100).mean()</a:t>
            </a:r>
          </a:p>
          <a:p>
            <a:r>
              <a:rPr lang="en-US" sz="1600" dirty="0">
                <a:ln w="0"/>
              </a:rPr>
              <a:t>logScaleMinusMovingAverage1 = </a:t>
            </a:r>
            <a:r>
              <a:rPr lang="en-US" sz="1600" dirty="0" err="1">
                <a:ln w="0"/>
              </a:rPr>
              <a:t>dfNWL_logScale</a:t>
            </a:r>
            <a:r>
              <a:rPr lang="en-US" sz="1600" dirty="0">
                <a:ln w="0"/>
              </a:rPr>
              <a:t> - </a:t>
            </a:r>
            <a:r>
              <a:rPr lang="en-US" sz="1600" dirty="0" err="1">
                <a:ln w="0"/>
              </a:rPr>
              <a:t>NWLma</a:t>
            </a:r>
            <a:endParaRPr lang="en-US" sz="16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91F8089-95DC-404E-A18E-B909FA0326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2496" y="3383610"/>
            <a:ext cx="699544" cy="276988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62C91-CEBD-4766-A4C6-4C88832C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57B20-6064-4995-BA19-149D16C8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2" y="2173119"/>
            <a:ext cx="4919137" cy="2259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E33F70-DD95-46DE-968E-AA8FEF2F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3778911"/>
            <a:ext cx="5345319" cy="23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24370"/>
            <a:ext cx="11239499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2</a:t>
            </a:r>
            <a:br>
              <a:rPr lang="en-US" sz="3600" dirty="0"/>
            </a:br>
            <a:r>
              <a:rPr lang="en-US" sz="3600" dirty="0"/>
              <a:t>Time Series Modelling and Analysis 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B2A19F-E789-4464-986F-56D904AD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37780-5BCD-44B9-A64A-A7F6859E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1825032"/>
            <a:ext cx="7468016" cy="43385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9A9043-1FC4-4724-A0B8-339D8E136B00}"/>
              </a:ext>
            </a:extLst>
          </p:cNvPr>
          <p:cNvSpPr/>
          <p:nvPr/>
        </p:nvSpPr>
        <p:spPr>
          <a:xfrm>
            <a:off x="588960" y="2417117"/>
            <a:ext cx="10820401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900" dirty="0"/>
              <a:t>Y=A*x1 + B*x2</a:t>
            </a:r>
            <a:br>
              <a:rPr lang="en-US" sz="1900" dirty="0"/>
            </a:br>
            <a:r>
              <a:rPr lang="en-US" sz="1900" dirty="0"/>
              <a:t>We are trying to find the value of A and B such that Y is I(0) -&gt; or stationary.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A common way to do this in time series is to use linear regression to estimate B’ in the following model :</a:t>
            </a:r>
            <a:br>
              <a:rPr lang="en-US" sz="1900" dirty="0"/>
            </a:br>
            <a:r>
              <a:rPr lang="en-US" sz="1900" dirty="0"/>
              <a:t>X2 = A’ + B’*x1 + c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The idea is that if these two are cointegrated, then we can remove x2’s dependency on x1, leaving behind stationary noise. </a:t>
            </a:r>
          </a:p>
          <a:p>
            <a:endParaRPr lang="en-US" sz="1900" dirty="0"/>
          </a:p>
          <a:p>
            <a:r>
              <a:rPr lang="en-US" sz="1900" dirty="0"/>
              <a:t>X2 - B’*x1 = A’ + c (where Y = </a:t>
            </a:r>
            <a:r>
              <a:rPr lang="en-US" sz="1900" dirty="0" err="1"/>
              <a:t>A’+c</a:t>
            </a:r>
            <a:r>
              <a:rPr lang="en-US" sz="1900" dirty="0"/>
              <a:t>)</a:t>
            </a:r>
          </a:p>
          <a:p>
            <a:br>
              <a:rPr lang="en-US" sz="1900" dirty="0"/>
            </a:br>
            <a:r>
              <a:rPr lang="en-US" sz="1900" dirty="0"/>
              <a:t>So, if we can prove that Y is stationary, then the set (x1,x2) are cointegrated.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455612" y="1884853"/>
            <a:ext cx="1108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200" b="1" dirty="0"/>
              <a:t>Testing for Cointegration using Linear Regression 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0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67220"/>
            <a:ext cx="11239499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2</a:t>
            </a:r>
            <a:br>
              <a:rPr lang="en-US" sz="3600" dirty="0"/>
            </a:br>
            <a:r>
              <a:rPr lang="en-US" sz="3600" dirty="0"/>
              <a:t>Time Series Modelling and Analysis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A9043-1FC4-4724-A0B8-339D8E136B00}"/>
              </a:ext>
            </a:extLst>
          </p:cNvPr>
          <p:cNvSpPr/>
          <p:nvPr/>
        </p:nvSpPr>
        <p:spPr>
          <a:xfrm>
            <a:off x="504188" y="5729568"/>
            <a:ext cx="1082198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logScaleMinusMovingAverage1 = </a:t>
            </a:r>
            <a:r>
              <a:rPr lang="en-US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sm.add_constant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(logScaleMinusMovingAverage1) </a:t>
            </a:r>
          </a:p>
          <a:p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 = </a:t>
            </a:r>
            <a:r>
              <a:rPr lang="en-US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sm.OLS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(logScaleMinusMovingAverage2,logScaleMinusMovingAverage1['close']).fit() </a:t>
            </a:r>
          </a:p>
          <a:p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</a:t>
            </a:r>
            <a:r>
              <a:rPr lang="en-US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results.params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['close']</a:t>
            </a:r>
          </a:p>
          <a:p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 = logScaleMinusMovingAverage1['close'] - (b * logScaleMinusMovingAverage2)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0CD743-ECD2-437A-8446-3F34195C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6" y="1752600"/>
            <a:ext cx="10820400" cy="3954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7E7F8-8D97-46C1-9F68-2FB676C8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1293812" y="2057400"/>
            <a:ext cx="10895013" cy="984885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</a:rPr>
              <a:t>4. Created a linearly combined time series (Z) of the pair of companies using Ordinary Least Square Regression to test the stationarity of the combined series for checking cointegration of the pair.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67220"/>
            <a:ext cx="11239499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2</a:t>
            </a:r>
            <a:br>
              <a:rPr lang="en-US" sz="3600" dirty="0"/>
            </a:br>
            <a:r>
              <a:rPr lang="en-US" sz="3600" dirty="0"/>
              <a:t>Time Series Modelling and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7578D-A98F-43C5-A9CE-0EE2F4F75D26}"/>
              </a:ext>
            </a:extLst>
          </p:cNvPr>
          <p:cNvSpPr/>
          <p:nvPr/>
        </p:nvSpPr>
        <p:spPr>
          <a:xfrm>
            <a:off x="227012" y="6078924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z.plot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8A8B6-E434-4A03-B135-A2D42457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1752600"/>
            <a:ext cx="8934861" cy="4262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77E6A0-27BB-44EB-BF79-2414AA90B1CD}"/>
              </a:ext>
            </a:extLst>
          </p:cNvPr>
          <p:cNvSpPr/>
          <p:nvPr/>
        </p:nvSpPr>
        <p:spPr>
          <a:xfrm>
            <a:off x="9209021" y="3735144"/>
            <a:ext cx="28761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the Augmented Dickey Fuller test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‘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statsmodels.tsa.stattools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library because we cannot test cointegration for 1,76,000 pairs visually.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220ABB-D422-450F-84DB-8F844850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5789612" y="1905000"/>
            <a:ext cx="6399213" cy="830997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bg1"/>
                </a:solidFill>
              </a:rPr>
              <a:t>5. Testing stationarity of the linearly combined series by the Rolling window test.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13609-DE8D-4633-8BEE-9F1F48CB805D}"/>
              </a:ext>
            </a:extLst>
          </p:cNvPr>
          <p:cNvSpPr/>
          <p:nvPr/>
        </p:nvSpPr>
        <p:spPr>
          <a:xfrm>
            <a:off x="1141412" y="6078924"/>
            <a:ext cx="2286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=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z.rolling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(window=50).mean()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6DEE1-2BE9-45EF-946B-582FD5218DDC}"/>
              </a:ext>
            </a:extLst>
          </p:cNvPr>
          <p:cNvSpPr/>
          <p:nvPr/>
        </p:nvSpPr>
        <p:spPr>
          <a:xfrm>
            <a:off x="3656012" y="6078924"/>
            <a:ext cx="1524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m.plot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(color='blue')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139CE-A6FF-4743-BB7A-199EE8DE5856}"/>
              </a:ext>
            </a:extLst>
          </p:cNvPr>
          <p:cNvSpPr/>
          <p:nvPr/>
        </p:nvSpPr>
        <p:spPr>
          <a:xfrm>
            <a:off x="5408612" y="6078924"/>
            <a:ext cx="2209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z.rolling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(window=50).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A47DEC-8C3B-48D3-9830-55B54D27C7F5}"/>
              </a:ext>
            </a:extLst>
          </p:cNvPr>
          <p:cNvSpPr/>
          <p:nvPr/>
        </p:nvSpPr>
        <p:spPr>
          <a:xfrm>
            <a:off x="7847012" y="6078924"/>
            <a:ext cx="1600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std.plot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(color='black')</a:t>
            </a:r>
          </a:p>
        </p:txBody>
      </p:sp>
    </p:spTree>
    <p:extLst>
      <p:ext uri="{BB962C8B-B14F-4D97-AF65-F5344CB8AC3E}">
        <p14:creationId xmlns:p14="http://schemas.microsoft.com/office/powerpoint/2010/main" val="12128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67220"/>
            <a:ext cx="11239499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2</a:t>
            </a:r>
            <a:br>
              <a:rPr lang="en-US" sz="3600" dirty="0"/>
            </a:br>
            <a:r>
              <a:rPr lang="en-US" sz="3600" dirty="0"/>
              <a:t>Time Series Modelling and Analysis  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303212" y="1789559"/>
            <a:ext cx="112394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</a:rPr>
              <a:t>6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. </a:t>
            </a:r>
            <a:r>
              <a:rPr lang="en-US" sz="2400" dirty="0">
                <a:ln w="0"/>
              </a:rPr>
              <a:t>Found cointegration of each pair by ADFT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sz="2400" dirty="0">
                <a:ln w="0"/>
              </a:rPr>
              <a:t>7. Testing Cointegration level of each cluster found from K-Means or K-Medoid clustering of the companies.</a:t>
            </a:r>
            <a:endParaRPr lang="en-US" sz="2400" b="1" dirty="0"/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CBC5F-0650-4055-8F0D-F90A161C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657600"/>
            <a:ext cx="3269263" cy="1577477"/>
          </a:xfrm>
          <a:prstGeom prst="rect">
            <a:avLst/>
          </a:prstGeom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F7B16E-6338-441A-8BFB-611AFE29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EC3C-16CC-4464-8809-E64A4DF2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400"/>
            <a:ext cx="9036018" cy="703996"/>
          </a:xfrm>
        </p:spPr>
        <p:txBody>
          <a:bodyPr/>
          <a:lstStyle/>
          <a:p>
            <a:r>
              <a:rPr lang="en-US" dirty="0"/>
              <a:t>Phase 2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852EA-DC34-467E-8B44-32E68CD64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95" y="1221652"/>
            <a:ext cx="6336868" cy="1475873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857E3-DBB9-4D59-9201-2A954060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72B2C-253C-470D-874B-4D5EF080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1" y="2851355"/>
            <a:ext cx="6340196" cy="11202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C8B366-3BCE-42F4-B83F-3FFFC8AB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95" y="4104723"/>
            <a:ext cx="6336868" cy="21629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7C9F4-BAE9-43A2-853F-F92FD2817B68}"/>
              </a:ext>
            </a:extLst>
          </p:cNvPr>
          <p:cNvGrpSpPr/>
          <p:nvPr/>
        </p:nvGrpSpPr>
        <p:grpSpPr>
          <a:xfrm>
            <a:off x="6856412" y="1523999"/>
            <a:ext cx="2286000" cy="1066801"/>
            <a:chOff x="1227" y="208304"/>
            <a:chExt cx="2872220" cy="143611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5BBCA74-965B-4679-A6D8-B137AD43A496}"/>
                </a:ext>
              </a:extLst>
            </p:cNvPr>
            <p:cNvSpPr/>
            <p:nvPr/>
          </p:nvSpPr>
          <p:spPr>
            <a:xfrm>
              <a:off x="1227" y="208304"/>
              <a:ext cx="2872220" cy="14361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8F8677F4-C0F2-42D6-9DDE-963FFC0294C1}"/>
                </a:ext>
              </a:extLst>
            </p:cNvPr>
            <p:cNvSpPr txBox="1"/>
            <p:nvPr/>
          </p:nvSpPr>
          <p:spPr>
            <a:xfrm>
              <a:off x="43289" y="250366"/>
              <a:ext cx="2788096" cy="1351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Clustered by K-Means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84890B-74F4-42C7-A2CF-8A26AB4BA9E5}"/>
              </a:ext>
            </a:extLst>
          </p:cNvPr>
          <p:cNvGrpSpPr/>
          <p:nvPr/>
        </p:nvGrpSpPr>
        <p:grpSpPr>
          <a:xfrm>
            <a:off x="6844992" y="2867920"/>
            <a:ext cx="2286000" cy="1066801"/>
            <a:chOff x="1227" y="208304"/>
            <a:chExt cx="2872220" cy="143611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5449C64-8F11-4E16-B48F-DB4919DF1BD8}"/>
                </a:ext>
              </a:extLst>
            </p:cNvPr>
            <p:cNvSpPr/>
            <p:nvPr/>
          </p:nvSpPr>
          <p:spPr>
            <a:xfrm>
              <a:off x="1227" y="208304"/>
              <a:ext cx="2872220" cy="14361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6E91909D-E7B1-42C1-8C60-8A953DDA6725}"/>
                </a:ext>
              </a:extLst>
            </p:cNvPr>
            <p:cNvSpPr txBox="1"/>
            <p:nvPr/>
          </p:nvSpPr>
          <p:spPr>
            <a:xfrm>
              <a:off x="43289" y="250366"/>
              <a:ext cx="2788096" cy="1351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Clustered by K-Medoids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15B7CA-2824-4CE9-A696-DBFDB2CE9229}"/>
              </a:ext>
            </a:extLst>
          </p:cNvPr>
          <p:cNvGrpSpPr/>
          <p:nvPr/>
        </p:nvGrpSpPr>
        <p:grpSpPr>
          <a:xfrm>
            <a:off x="6852300" y="4571078"/>
            <a:ext cx="2286000" cy="1066801"/>
            <a:chOff x="1227" y="208304"/>
            <a:chExt cx="2872220" cy="143611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B9722D9-BEBD-4ADE-8415-3F328116496B}"/>
                </a:ext>
              </a:extLst>
            </p:cNvPr>
            <p:cNvSpPr/>
            <p:nvPr/>
          </p:nvSpPr>
          <p:spPr>
            <a:xfrm>
              <a:off x="1227" y="208304"/>
              <a:ext cx="2872220" cy="14361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F6A99CE7-3258-4B3D-BDC4-FD40880B0C04}"/>
                </a:ext>
              </a:extLst>
            </p:cNvPr>
            <p:cNvSpPr txBox="1"/>
            <p:nvPr/>
          </p:nvSpPr>
          <p:spPr>
            <a:xfrm>
              <a:off x="43289" y="250366"/>
              <a:ext cx="2788096" cy="1351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Clustered by K-Medoids</a:t>
              </a:r>
            </a:p>
          </p:txBody>
        </p:sp>
      </p:grp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D17372-2CCE-4019-8CF1-45A14B698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59182"/>
              </p:ext>
            </p:extLst>
          </p:nvPr>
        </p:nvGraphicFramePr>
        <p:xfrm>
          <a:off x="9617847" y="152400"/>
          <a:ext cx="1624541" cy="6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541">
                  <a:extLst>
                    <a:ext uri="{9D8B030D-6E8A-4147-A177-3AD203B41FA5}">
                      <a16:colId xmlns:a16="http://schemas.microsoft.com/office/drawing/2014/main" val="2277412869"/>
                    </a:ext>
                  </a:extLst>
                </a:gridCol>
              </a:tblGrid>
              <a:tr h="1358724">
                <a:tc>
                  <a:txBody>
                    <a:bodyPr/>
                    <a:lstStyle/>
                    <a:p>
                      <a:r>
                        <a:rPr lang="en-US" dirty="0"/>
                        <a:t>Total cointegrated pairs proceed to Phase 3 for back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98687"/>
                  </a:ext>
                </a:extLst>
              </a:tr>
              <a:tr h="1146219">
                <a:tc>
                  <a:txBody>
                    <a:bodyPr/>
                    <a:lstStyle/>
                    <a:p>
                      <a:r>
                        <a:rPr lang="en-US" dirty="0"/>
                        <a:t>20,299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6811"/>
                  </a:ext>
                </a:extLst>
              </a:tr>
              <a:tr h="1277576">
                <a:tc>
                  <a:txBody>
                    <a:bodyPr/>
                    <a:lstStyle/>
                    <a:p>
                      <a:r>
                        <a:rPr lang="en-US" dirty="0"/>
                        <a:t>13,480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71472"/>
                  </a:ext>
                </a:extLst>
              </a:tr>
              <a:tr h="1146219">
                <a:tc>
                  <a:txBody>
                    <a:bodyPr/>
                    <a:lstStyle/>
                    <a:p>
                      <a:r>
                        <a:rPr lang="en-US" dirty="0"/>
                        <a:t>1,329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8104"/>
                  </a:ext>
                </a:extLst>
              </a:tr>
              <a:tr h="1146219">
                <a:tc>
                  <a:txBody>
                    <a:bodyPr/>
                    <a:lstStyle/>
                    <a:p>
                      <a:r>
                        <a:rPr lang="en-US" b="1" dirty="0"/>
                        <a:t>35,108 </a:t>
                      </a:r>
                      <a:r>
                        <a:rPr lang="en-US" dirty="0"/>
                        <a:t>pairs tested for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857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039AD8-FA26-4256-8F2C-FACC08BE7E3B}"/>
              </a:ext>
            </a:extLst>
          </p:cNvPr>
          <p:cNvSpPr txBox="1"/>
          <p:nvPr/>
        </p:nvSpPr>
        <p:spPr>
          <a:xfrm>
            <a:off x="3732212" y="981294"/>
            <a:ext cx="1447800" cy="534974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936B6-9216-4573-8DCF-0F7DB2E7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0247A2-BE36-402D-B9A1-3B0364A7826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160370" y="0"/>
          <a:ext cx="10055225" cy="586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888A3-BB43-400C-B311-933A4AE49A31}"/>
              </a:ext>
            </a:extLst>
          </p:cNvPr>
          <p:cNvCxnSpPr>
            <a:cxnSpLocks/>
          </p:cNvCxnSpPr>
          <p:nvPr/>
        </p:nvCxnSpPr>
        <p:spPr>
          <a:xfrm>
            <a:off x="4037012" y="9906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2B183A-5DB4-4082-80D5-C49C33271F0B}"/>
              </a:ext>
            </a:extLst>
          </p:cNvPr>
          <p:cNvCxnSpPr>
            <a:cxnSpLocks/>
          </p:cNvCxnSpPr>
          <p:nvPr/>
        </p:nvCxnSpPr>
        <p:spPr>
          <a:xfrm>
            <a:off x="7618412" y="9906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344E15-2DEB-4665-864F-A1D17DD0EF9E}"/>
              </a:ext>
            </a:extLst>
          </p:cNvPr>
          <p:cNvSpPr txBox="1"/>
          <p:nvPr/>
        </p:nvSpPr>
        <p:spPr>
          <a:xfrm>
            <a:off x="7999412" y="76200"/>
            <a:ext cx="3573508" cy="6019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6" y="533400"/>
            <a:ext cx="11239499" cy="1044020"/>
          </a:xfrm>
        </p:spPr>
        <p:txBody>
          <a:bodyPr>
            <a:noAutofit/>
          </a:bodyPr>
          <a:lstStyle/>
          <a:p>
            <a:r>
              <a:rPr lang="en-US" sz="3200" dirty="0"/>
              <a:t>Phase – 3</a:t>
            </a:r>
            <a:br>
              <a:rPr lang="en-US" sz="2800" dirty="0"/>
            </a:br>
            <a:r>
              <a:rPr lang="en-US" sz="2800" dirty="0"/>
              <a:t>Back Testing the cointegrated pairs to find cumulative return for time period – 2016-2018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67F57-DAF2-49EA-A053-E7E6D2AE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8" y="1295400"/>
            <a:ext cx="11381424" cy="41909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6B2098-D465-48B1-8347-0E65C8BCB67F}"/>
              </a:ext>
            </a:extLst>
          </p:cNvPr>
          <p:cNvSpPr/>
          <p:nvPr/>
        </p:nvSpPr>
        <p:spPr>
          <a:xfrm>
            <a:off x="1094822" y="5638800"/>
            <a:ext cx="9680407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Z_Diff</a:t>
            </a:r>
            <a:r>
              <a:rPr lang="en-US" sz="40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[∆ Pa </a:t>
            </a:r>
            <a:r>
              <a:rPr lang="en-US" sz="40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sz="4000" b="0" cap="none" spc="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(∆ Pa</a:t>
            </a:r>
            <a:r>
              <a:rPr lang="en-US" sz="40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) ] – </a:t>
            </a:r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[∆ </a:t>
            </a:r>
            <a:r>
              <a:rPr lang="en-US" sz="400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Pb</a:t>
            </a:r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400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(∆ </a:t>
            </a:r>
            <a:r>
              <a:rPr lang="en-US" sz="400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Pb</a:t>
            </a:r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)]</a:t>
            </a:r>
            <a:r>
              <a:rPr lang="en-US" sz="40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80703C-10FB-471A-83CB-00220AE2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9A783-F998-4386-BE93-129C329E2DD1}"/>
              </a:ext>
            </a:extLst>
          </p:cNvPr>
          <p:cNvSpPr txBox="1"/>
          <p:nvPr/>
        </p:nvSpPr>
        <p:spPr>
          <a:xfrm>
            <a:off x="9675812" y="3962400"/>
            <a:ext cx="654232" cy="914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2E853-5DF3-47C8-AE5C-07E492BBDB29}"/>
              </a:ext>
            </a:extLst>
          </p:cNvPr>
          <p:cNvSpPr txBox="1"/>
          <p:nvPr/>
        </p:nvSpPr>
        <p:spPr>
          <a:xfrm>
            <a:off x="9020817" y="2111683"/>
            <a:ext cx="654232" cy="914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6" y="533400"/>
            <a:ext cx="11239499" cy="1044020"/>
          </a:xfrm>
        </p:spPr>
        <p:txBody>
          <a:bodyPr>
            <a:noAutofit/>
          </a:bodyPr>
          <a:lstStyle/>
          <a:p>
            <a:r>
              <a:rPr lang="en-US" sz="3200" dirty="0"/>
              <a:t>Phase – 3</a:t>
            </a:r>
            <a:br>
              <a:rPr lang="en-US" sz="2800" dirty="0"/>
            </a:br>
            <a:r>
              <a:rPr lang="en-US" sz="2800" dirty="0"/>
              <a:t>Results of cointegrated pairs and positive cumulative return for clusters – found by </a:t>
            </a:r>
            <a:r>
              <a:rPr lang="en-US" sz="2800" dirty="0">
                <a:solidFill>
                  <a:srgbClr val="FF0000"/>
                </a:solidFill>
              </a:rPr>
              <a:t>K Means Clustering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88BFC-5E2F-4874-A3A3-3BA4C8E8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577420"/>
            <a:ext cx="11582400" cy="42448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BC49-3CDD-444B-BEE9-B42C1C23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2B193-B64A-4A46-AF5A-1382D2FA49DA}"/>
              </a:ext>
            </a:extLst>
          </p:cNvPr>
          <p:cNvSpPr/>
          <p:nvPr/>
        </p:nvSpPr>
        <p:spPr>
          <a:xfrm>
            <a:off x="9066212" y="1577421"/>
            <a:ext cx="1524000" cy="4244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6" y="533400"/>
            <a:ext cx="11239499" cy="1044020"/>
          </a:xfrm>
        </p:spPr>
        <p:txBody>
          <a:bodyPr>
            <a:noAutofit/>
          </a:bodyPr>
          <a:lstStyle/>
          <a:p>
            <a:r>
              <a:rPr lang="en-US" sz="3200" dirty="0"/>
              <a:t>Phase – 3</a:t>
            </a:r>
            <a:br>
              <a:rPr lang="en-US" sz="3200" dirty="0"/>
            </a:br>
            <a:r>
              <a:rPr lang="en-US" sz="2800" dirty="0"/>
              <a:t>Results of cointegrated pairs and positive cumulative return for clusters – found by </a:t>
            </a:r>
            <a:r>
              <a:rPr lang="en-US" sz="2800" dirty="0">
                <a:solidFill>
                  <a:srgbClr val="FF0000"/>
                </a:solidFill>
              </a:rPr>
              <a:t>K Medoid Clustering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(2 clusters with weights applied to numerical variables)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74BC9-0DB8-42C7-BC94-4BCA0D51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8" y="2057400"/>
            <a:ext cx="11474356" cy="2895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7464-F07D-45ED-844D-2BD28A80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A294D-27D9-47F9-9D0D-A236C763B9A4}"/>
              </a:ext>
            </a:extLst>
          </p:cNvPr>
          <p:cNvSpPr/>
          <p:nvPr/>
        </p:nvSpPr>
        <p:spPr>
          <a:xfrm>
            <a:off x="8913812" y="1828800"/>
            <a:ext cx="1371600" cy="350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48873"/>
            <a:ext cx="9563099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Trading Strategy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Pair Based Trading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5A880-84C7-479F-AC1F-18FBFB6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4501C-C29B-4325-BA00-9EED8543174F}"/>
              </a:ext>
            </a:extLst>
          </p:cNvPr>
          <p:cNvSpPr txBox="1"/>
          <p:nvPr/>
        </p:nvSpPr>
        <p:spPr>
          <a:xfrm>
            <a:off x="569913" y="1935471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Hedged Position</a:t>
            </a:r>
            <a:br>
              <a:rPr lang="en-US" dirty="0"/>
            </a:br>
            <a:r>
              <a:rPr lang="en-US" dirty="0"/>
              <a:t>A short sale makes money when the security sold, LOSES value.</a:t>
            </a:r>
            <a:br>
              <a:rPr lang="en-US" dirty="0"/>
            </a:br>
            <a:r>
              <a:rPr lang="en-US" dirty="0"/>
              <a:t>And a long purchase makes money if the security purchased, GAINS value. In the case of two securities, we call it a hedged position when we go LONG on one security and go SHORT on the other.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how do we make money, maintaining a hedged position ? - If both securities go up together or both go down together, we make no money. BUT we make money if both of them are at some point reverting to the mean.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1" dirty="0"/>
              <a:t>Going Long the spread =</a:t>
            </a:r>
            <a:r>
              <a:rPr lang="en-US" dirty="0"/>
              <a:t> this is when the spread(distance bet two) is small and we expect it to become Larger. We place a bet on this by longing Y and shorting X.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Going Short the spread =</a:t>
            </a:r>
            <a:r>
              <a:rPr lang="en-US" dirty="0"/>
              <a:t> this is when the spread(distance bet two) is large and we expect it to become smaller. We place a bet on this by longing X and shorting 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69489"/>
            <a:ext cx="11722736" cy="1044020"/>
          </a:xfrm>
        </p:spPr>
        <p:txBody>
          <a:bodyPr>
            <a:noAutofit/>
          </a:bodyPr>
          <a:lstStyle/>
          <a:p>
            <a:r>
              <a:rPr lang="en-US" sz="3600" dirty="0"/>
              <a:t>Phase – 3</a:t>
            </a:r>
            <a:br>
              <a:rPr lang="en-US" sz="2800" dirty="0"/>
            </a:br>
            <a:r>
              <a:rPr lang="en-US" sz="2800" dirty="0"/>
              <a:t>Results of cointegrated pairs and positive cumulative return for clusters – found by </a:t>
            </a:r>
            <a:r>
              <a:rPr lang="en-US" sz="2800" dirty="0">
                <a:solidFill>
                  <a:srgbClr val="FF0000"/>
                </a:solidFill>
              </a:rPr>
              <a:t>K Medoid Clustering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(10 clusters with more weights applied to categorical variables)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B202E-989D-49CA-BCEA-D5A291E7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1543130"/>
            <a:ext cx="10820400" cy="5235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5FB326-0D90-4DB7-AA21-5771A0CD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A137B-521E-42EC-AF37-BC7B524D08CF}"/>
              </a:ext>
            </a:extLst>
          </p:cNvPr>
          <p:cNvSpPr/>
          <p:nvPr/>
        </p:nvSpPr>
        <p:spPr>
          <a:xfrm>
            <a:off x="7999412" y="1447800"/>
            <a:ext cx="1981200" cy="5330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457200"/>
            <a:ext cx="10591800" cy="762000"/>
          </a:xfrm>
        </p:spPr>
        <p:txBody>
          <a:bodyPr>
            <a:noAutofit/>
          </a:bodyPr>
          <a:lstStyle/>
          <a:p>
            <a:r>
              <a:rPr lang="en-US" dirty="0"/>
              <a:t>Final Results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C39BB6-9578-4FC7-A581-E575D660F94A}"/>
              </a:ext>
            </a:extLst>
          </p:cNvPr>
          <p:cNvSpPr txBox="1">
            <a:spLocks/>
          </p:cNvSpPr>
          <p:nvPr/>
        </p:nvSpPr>
        <p:spPr>
          <a:xfrm>
            <a:off x="608012" y="762000"/>
            <a:ext cx="11125200" cy="541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Found </a:t>
            </a:r>
            <a:r>
              <a:rPr lang="en-US" sz="2000" dirty="0">
                <a:solidFill>
                  <a:srgbClr val="FF0000"/>
                </a:solidFill>
              </a:rPr>
              <a:t>609 </a:t>
            </a:r>
            <a:r>
              <a:rPr lang="en-US" sz="2000" b="0" dirty="0">
                <a:solidFill>
                  <a:schemeClr val="tx1"/>
                </a:solidFill>
              </a:rPr>
              <a:t>profitable cointegrated pairs by Med-10(0.01) 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[609(me10)+745(me2)+9402(mn5) = 10,756 pairs in total]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The most profitable cointegrated pairs belonged to following industries (clusters):</a:t>
            </a:r>
            <a:br>
              <a:rPr lang="en-US" sz="2000" b="0" dirty="0">
                <a:solidFill>
                  <a:schemeClr val="tx1"/>
                </a:solidFill>
              </a:rPr>
            </a:b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1. Healthcare (53% are profitable)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2. Information Technology (58% are profitable)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3. Real Estate (58% are profitable)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4. Energy (53% are profitable)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The best clustering algorithm from pair based trading perspective is K-Medoid clustering using Gowers Distance giving more weightage to sector and sub sector instead of prices.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More positive cointegrated pairs were found when the test for cointegration was changed from a p-value threshold of </a:t>
            </a:r>
            <a:r>
              <a:rPr lang="en-US" sz="2000" b="0" dirty="0">
                <a:solidFill>
                  <a:srgbClr val="C00000"/>
                </a:solidFill>
              </a:rPr>
              <a:t>0.05</a:t>
            </a:r>
            <a:r>
              <a:rPr lang="en-US" sz="2000" b="0" dirty="0">
                <a:solidFill>
                  <a:schemeClr val="tx1"/>
                </a:solidFill>
              </a:rPr>
              <a:t> to </a:t>
            </a:r>
            <a:r>
              <a:rPr lang="en-US" sz="2000" b="0" dirty="0">
                <a:solidFill>
                  <a:srgbClr val="C00000"/>
                </a:solidFill>
              </a:rPr>
              <a:t>0.01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P-Value is inversely proportional to the number of cointegrated pairs found.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The pair with maximum cumulative return is (NWL , SCG) with a return of 2.51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8CD14-A9ED-4E15-A04C-C85A5A75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457200"/>
            <a:ext cx="10591800" cy="7620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C39BB6-9578-4FC7-A581-E575D660F94A}"/>
              </a:ext>
            </a:extLst>
          </p:cNvPr>
          <p:cNvSpPr txBox="1">
            <a:spLocks/>
          </p:cNvSpPr>
          <p:nvPr/>
        </p:nvSpPr>
        <p:spPr>
          <a:xfrm>
            <a:off x="303213" y="1371600"/>
            <a:ext cx="11506199" cy="457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47E6B-5E1C-486A-B882-9DED4D05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B3D1AC-3758-45ED-ABB1-C65C5460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2021558"/>
            <a:ext cx="9448799" cy="4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https://www.quantopian.com/posts/tag/pairs-trading/newest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Retrieved from https://machinelearningmastery.com/moving-average-smoothing-for-time-series-forecasting-python/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Retrieved from https://www.r-bloggers.com/the-ultimate-guide-to-partitioning-clustering/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https://github.com/kartikeyathakur/pairtrading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https://cran.r-project.org/web/packages/kmed/vignettes/kmedoid.html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Udemy Course– Time Series Analysis &amp; Forecasting.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Retrieved from Udemy.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4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343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F3CF2-D3D4-4883-A873-C1A8B69218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458354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F3BF1-34FD-4395-AEAD-DE6D11CEE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9"/>
          <a:stretch/>
        </p:blipFill>
        <p:spPr>
          <a:xfrm>
            <a:off x="4572439" y="10"/>
            <a:ext cx="761638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67649D9-3A9D-4872-9DF6-3948CA3E6C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3557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0" y="640080"/>
            <a:ext cx="3658294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100">
                <a:solidFill>
                  <a:srgbClr val="FFFFFF"/>
                </a:solidFill>
              </a:rPr>
              <a:t>Trading Strategy</a:t>
            </a:r>
            <a:br>
              <a:rPr lang="en-US" sz="4100">
                <a:solidFill>
                  <a:srgbClr val="FFFFFF"/>
                </a:solidFill>
              </a:rPr>
            </a:b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- Pair Based Trading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5A880-84C7-479F-AC1F-18FBFB6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683" y="6459785"/>
            <a:ext cx="7253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AAEAE4A8-A6E5-453E-B946-FB774B73F48C}" type="slidenum">
              <a:rPr lang="en-US" smtClean="0"/>
              <a:pPr algn="l"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936B6-9216-4573-8DCF-0F7DB2E7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0247A2-BE36-402D-B9A1-3B0364A782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13730375"/>
              </p:ext>
            </p:extLst>
          </p:nvPr>
        </p:nvGraphicFramePr>
        <p:xfrm>
          <a:off x="1160370" y="0"/>
          <a:ext cx="10055225" cy="586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888A3-BB43-400C-B311-933A4AE49A31}"/>
              </a:ext>
            </a:extLst>
          </p:cNvPr>
          <p:cNvCxnSpPr>
            <a:cxnSpLocks/>
          </p:cNvCxnSpPr>
          <p:nvPr/>
        </p:nvCxnSpPr>
        <p:spPr>
          <a:xfrm>
            <a:off x="4037012" y="9906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2B183A-5DB4-4082-80D5-C49C33271F0B}"/>
              </a:ext>
            </a:extLst>
          </p:cNvPr>
          <p:cNvCxnSpPr>
            <a:cxnSpLocks/>
          </p:cNvCxnSpPr>
          <p:nvPr/>
        </p:nvCxnSpPr>
        <p:spPr>
          <a:xfrm>
            <a:off x="7618412" y="9906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344E15-2DEB-4665-864F-A1D17DD0EF9E}"/>
              </a:ext>
            </a:extLst>
          </p:cNvPr>
          <p:cNvSpPr txBox="1"/>
          <p:nvPr/>
        </p:nvSpPr>
        <p:spPr>
          <a:xfrm>
            <a:off x="989012" y="152400"/>
            <a:ext cx="3505200" cy="53835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37C947-714D-4252-9AB7-375C7A854279}"/>
              </a:ext>
            </a:extLst>
          </p:cNvPr>
          <p:cNvSpPr/>
          <p:nvPr/>
        </p:nvSpPr>
        <p:spPr>
          <a:xfrm>
            <a:off x="2055812" y="2159951"/>
            <a:ext cx="3124200" cy="59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210800" cy="1066800"/>
          </a:xfrm>
        </p:spPr>
        <p:txBody>
          <a:bodyPr>
            <a:noAutofit/>
          </a:bodyPr>
          <a:lstStyle/>
          <a:p>
            <a:r>
              <a:rPr lang="en-US" sz="4000" dirty="0"/>
              <a:t>Phase – 1 </a:t>
            </a:r>
            <a:br>
              <a:rPr lang="en-US" sz="4000" dirty="0"/>
            </a:br>
            <a:r>
              <a:rPr lang="en-US" sz="4000" dirty="0"/>
              <a:t>Which unsupervised clustering algorithm to use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61D10-EE6C-402A-8E44-2EB3285E9E26}"/>
              </a:ext>
            </a:extLst>
          </p:cNvPr>
          <p:cNvSpPr/>
          <p:nvPr/>
        </p:nvSpPr>
        <p:spPr>
          <a:xfrm>
            <a:off x="2594133" y="2258149"/>
            <a:ext cx="2047558" cy="461641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 Means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16647-C903-4A0D-BCC1-9BD974A0D738}"/>
              </a:ext>
            </a:extLst>
          </p:cNvPr>
          <p:cNvSpPr/>
          <p:nvPr/>
        </p:nvSpPr>
        <p:spPr>
          <a:xfrm>
            <a:off x="2055812" y="2757473"/>
            <a:ext cx="3124200" cy="1200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Distance Measure : </a:t>
            </a:r>
            <a:r>
              <a:rPr lang="en-US" sz="2400" dirty="0">
                <a:ln w="0"/>
                <a:solidFill>
                  <a:srgbClr val="FF0000"/>
                </a:solidFill>
              </a:rPr>
              <a:t>Euclidean</a:t>
            </a:r>
          </a:p>
          <a:p>
            <a:pPr algn="ctr"/>
            <a:endParaRPr 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A8063-E542-4DFE-ACA9-63FE5135DE01}"/>
              </a:ext>
            </a:extLst>
          </p:cNvPr>
          <p:cNvSpPr/>
          <p:nvPr/>
        </p:nvSpPr>
        <p:spPr>
          <a:xfrm>
            <a:off x="2061844" y="3957777"/>
            <a:ext cx="3124200" cy="1938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allowed for selected distance measure :</a:t>
            </a:r>
            <a:b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dirty="0">
                <a:ln w="0"/>
                <a:solidFill>
                  <a:srgbClr val="FF0000"/>
                </a:solidFill>
              </a:rPr>
              <a:t>Only Numerical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F58C73-C22C-4E81-915B-815F15C9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16CCD-5316-4DAE-822F-6BE1CDD5FB78}"/>
              </a:ext>
            </a:extLst>
          </p:cNvPr>
          <p:cNvSpPr/>
          <p:nvPr/>
        </p:nvSpPr>
        <p:spPr>
          <a:xfrm>
            <a:off x="5942012" y="2159951"/>
            <a:ext cx="3124200" cy="59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F2784A-174F-443A-995D-28DCE4846161}"/>
              </a:ext>
            </a:extLst>
          </p:cNvPr>
          <p:cNvSpPr/>
          <p:nvPr/>
        </p:nvSpPr>
        <p:spPr>
          <a:xfrm>
            <a:off x="6480333" y="2265778"/>
            <a:ext cx="2047558" cy="461641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 Medoids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9B8BF-D83B-416B-9835-7E44DE3890C6}"/>
              </a:ext>
            </a:extLst>
          </p:cNvPr>
          <p:cNvSpPr/>
          <p:nvPr/>
        </p:nvSpPr>
        <p:spPr>
          <a:xfrm>
            <a:off x="5942012" y="2757473"/>
            <a:ext cx="3124200" cy="830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Distance Measure : </a:t>
            </a:r>
            <a:r>
              <a:rPr lang="en-US" sz="2400" dirty="0">
                <a:ln w="0"/>
                <a:solidFill>
                  <a:srgbClr val="FF0000"/>
                </a:solidFill>
              </a:rPr>
              <a:t>Gowers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B09236-1997-451D-AA04-80819FA20EAA}"/>
              </a:ext>
            </a:extLst>
          </p:cNvPr>
          <p:cNvSpPr/>
          <p:nvPr/>
        </p:nvSpPr>
        <p:spPr>
          <a:xfrm>
            <a:off x="5942012" y="3591735"/>
            <a:ext cx="3124200" cy="230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allowed for selected distance measure :</a:t>
            </a:r>
            <a:b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dirty="0">
                <a:ln w="0"/>
                <a:solidFill>
                  <a:srgbClr val="FF0000"/>
                </a:solidFill>
              </a:rPr>
              <a:t>Numerical and Categorical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228600"/>
            <a:ext cx="9677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– 1 </a:t>
            </a:r>
            <a:br>
              <a:rPr lang="en-US" dirty="0"/>
            </a:br>
            <a:r>
              <a:rPr lang="en-US" dirty="0"/>
              <a:t>Which unsupervised clustering algorithm to use 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DB9A3F-5FF5-4FA8-88F1-117C1059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3961"/>
              </p:ext>
            </p:extLst>
          </p:nvPr>
        </p:nvGraphicFramePr>
        <p:xfrm>
          <a:off x="5514835" y="4522806"/>
          <a:ext cx="6135039" cy="125112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86747">
                  <a:extLst>
                    <a:ext uri="{9D8B030D-6E8A-4147-A177-3AD203B41FA5}">
                      <a16:colId xmlns:a16="http://schemas.microsoft.com/office/drawing/2014/main" val="462380337"/>
                    </a:ext>
                  </a:extLst>
                </a:gridCol>
                <a:gridCol w="486747">
                  <a:extLst>
                    <a:ext uri="{9D8B030D-6E8A-4147-A177-3AD203B41FA5}">
                      <a16:colId xmlns:a16="http://schemas.microsoft.com/office/drawing/2014/main" val="1355133823"/>
                    </a:ext>
                  </a:extLst>
                </a:gridCol>
                <a:gridCol w="486747">
                  <a:extLst>
                    <a:ext uri="{9D8B030D-6E8A-4147-A177-3AD203B41FA5}">
                      <a16:colId xmlns:a16="http://schemas.microsoft.com/office/drawing/2014/main" val="1941494830"/>
                    </a:ext>
                  </a:extLst>
                </a:gridCol>
                <a:gridCol w="486747">
                  <a:extLst>
                    <a:ext uri="{9D8B030D-6E8A-4147-A177-3AD203B41FA5}">
                      <a16:colId xmlns:a16="http://schemas.microsoft.com/office/drawing/2014/main" val="251603523"/>
                    </a:ext>
                  </a:extLst>
                </a:gridCol>
                <a:gridCol w="1541365">
                  <a:extLst>
                    <a:ext uri="{9D8B030D-6E8A-4147-A177-3AD203B41FA5}">
                      <a16:colId xmlns:a16="http://schemas.microsoft.com/office/drawing/2014/main" val="629371466"/>
                    </a:ext>
                  </a:extLst>
                </a:gridCol>
                <a:gridCol w="2646686">
                  <a:extLst>
                    <a:ext uri="{9D8B030D-6E8A-4147-A177-3AD203B41FA5}">
                      <a16:colId xmlns:a16="http://schemas.microsoft.com/office/drawing/2014/main" val="3935830158"/>
                    </a:ext>
                  </a:extLst>
                </a:gridCol>
              </a:tblGrid>
              <a:tr h="101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Symbol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Mcap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GICS Sector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GICS Sub 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124131"/>
                  </a:ext>
                </a:extLst>
              </a:tr>
              <a:tr h="101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20323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Care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Care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03730"/>
                  </a:ext>
                </a:extLst>
              </a:tr>
              <a:tr h="101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Industrials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Airlines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85099"/>
                  </a:ext>
                </a:extLst>
              </a:tr>
              <a:tr h="101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Consumer Discretionary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Automotive Retail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61970"/>
                  </a:ext>
                </a:extLst>
              </a:tr>
              <a:tr h="19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950145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Information Technology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 Hardware, Storage &amp; Peripherals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13387"/>
                  </a:ext>
                </a:extLst>
              </a:tr>
              <a:tr h="101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ABBV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Pharmaceuticals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289324"/>
                  </a:ext>
                </a:extLst>
              </a:tr>
              <a:tr h="101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Health Care Distributors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149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B1888F-DAF6-460F-A87F-88C4FD787AFF}"/>
              </a:ext>
            </a:extLst>
          </p:cNvPr>
          <p:cNvSpPr txBox="1"/>
          <p:nvPr/>
        </p:nvSpPr>
        <p:spPr>
          <a:xfrm>
            <a:off x="5422265" y="5758688"/>
            <a:ext cx="3309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Figure 1: S&amp;P Companies dataset for clustering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BEB730-F050-4778-BEFC-E6C916ECB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21808"/>
              </p:ext>
            </p:extLst>
          </p:nvPr>
        </p:nvGraphicFramePr>
        <p:xfrm>
          <a:off x="569913" y="3902087"/>
          <a:ext cx="2895600" cy="10784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4460755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3671655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359893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02364159"/>
                    </a:ext>
                  </a:extLst>
                </a:gridCol>
              </a:tblGrid>
              <a:tr h="215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Symbol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Mcap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961924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20323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078760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047281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920944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755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ED5D266-8621-4FC4-91DD-55DFEB3BE38B}"/>
              </a:ext>
            </a:extLst>
          </p:cNvPr>
          <p:cNvSpPr/>
          <p:nvPr/>
        </p:nvSpPr>
        <p:spPr>
          <a:xfrm>
            <a:off x="5408613" y="1905000"/>
            <a:ext cx="602791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/>
              <a:t>K-Medoids:</a:t>
            </a:r>
          </a:p>
          <a:p>
            <a:endParaRPr lang="en-US" sz="2000" dirty="0"/>
          </a:p>
          <a:p>
            <a:r>
              <a:rPr lang="en-US" sz="2000" dirty="0"/>
              <a:t>Clustering is a modified form of K-Means clustering. K medoid is more robust to noise than K-Means clustering.</a:t>
            </a:r>
          </a:p>
          <a:p>
            <a:br>
              <a:rPr lang="en-US" sz="2000" dirty="0"/>
            </a:br>
            <a:r>
              <a:rPr lang="en-US" sz="2000" dirty="0"/>
              <a:t>This means that, the algorithm is less sensitive to noise and outliers, compared to k-means.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3A5DC-AAEE-485F-AE55-EDDBDA6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7E5B7-C7F8-435D-8B19-60E0FFCF366B}"/>
              </a:ext>
            </a:extLst>
          </p:cNvPr>
          <p:cNvSpPr txBox="1"/>
          <p:nvPr/>
        </p:nvSpPr>
        <p:spPr>
          <a:xfrm>
            <a:off x="455612" y="1905000"/>
            <a:ext cx="4648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K-Means:</a:t>
            </a:r>
          </a:p>
          <a:p>
            <a:endParaRPr lang="en-US" dirty="0"/>
          </a:p>
          <a:p>
            <a:r>
              <a:rPr lang="en-US" sz="2000" dirty="0"/>
              <a:t>We first decided on a value of k. Found a mean value and then plotted data points around it and kept doing that for several iterations till we made our final clusters.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228600"/>
            <a:ext cx="9677400" cy="1066800"/>
          </a:xfrm>
        </p:spPr>
        <p:txBody>
          <a:bodyPr>
            <a:noAutofit/>
          </a:bodyPr>
          <a:lstStyle/>
          <a:p>
            <a:r>
              <a:rPr lang="en-US" dirty="0"/>
              <a:t>Phase – 1 </a:t>
            </a:r>
            <a:br>
              <a:rPr lang="en-US" dirty="0"/>
            </a:br>
            <a:r>
              <a:rPr lang="en-US" dirty="0"/>
              <a:t>a) </a:t>
            </a:r>
            <a:r>
              <a:rPr lang="en-US" sz="3600" dirty="0"/>
              <a:t>K-Means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569913" y="2084049"/>
            <a:ext cx="108366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</a:rPr>
              <a:t>Data is scaled and numerical variables are set as features</a:t>
            </a:r>
          </a:p>
          <a:p>
            <a:pPr marL="342900" indent="-342900">
              <a:buAutoNum type="arabicPeriod"/>
            </a:pPr>
            <a:r>
              <a:rPr lang="en-US" sz="2400" dirty="0">
                <a:ln w="0"/>
              </a:rPr>
              <a:t>Finding optimal number of clusters using the ‘Elbow Method’ in R</a:t>
            </a:r>
          </a:p>
          <a:p>
            <a:pPr marL="342900" indent="-342900">
              <a:buAutoNum type="arabicPeriod"/>
            </a:pPr>
            <a:r>
              <a:rPr lang="en-US" sz="2400" dirty="0">
                <a:ln w="0"/>
              </a:rPr>
              <a:t>Fit dataset to K-Means library with k = 5 as seen from the adjoining elbow method.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2F7DA-F6FC-4209-883A-14A5DA47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3505200"/>
            <a:ext cx="3361603" cy="1607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05614D-6C8D-4733-A636-EE8DDAC4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3284378"/>
            <a:ext cx="4945019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F9110-5F64-4F49-AF2C-B5558CE5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228600"/>
            <a:ext cx="9677400" cy="10668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Phase – 1 </a:t>
            </a:r>
            <a:br>
              <a:rPr lang="en-US" dirty="0"/>
            </a:br>
            <a:r>
              <a:rPr lang="en-US" dirty="0"/>
              <a:t>a) K-Means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1F863F-7072-4556-AADD-C0884891E692}"/>
              </a:ext>
            </a:extLst>
          </p:cNvPr>
          <p:cNvSpPr/>
          <p:nvPr/>
        </p:nvSpPr>
        <p:spPr>
          <a:xfrm>
            <a:off x="7999412" y="1981200"/>
            <a:ext cx="3962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</a:rPr>
              <a:t>4. Visualize the five </a:t>
            </a:r>
            <a:r>
              <a:rPr lang="en-US" sz="2400" dirty="0">
                <a:ln w="0"/>
              </a:rPr>
              <a:t>clusters using ‘</a:t>
            </a:r>
            <a:r>
              <a:rPr lang="en-US" sz="2400" dirty="0" err="1">
                <a:ln w="0"/>
              </a:rPr>
              <a:t>fviz_cluster</a:t>
            </a:r>
            <a:r>
              <a:rPr lang="en-US" sz="2400" dirty="0">
                <a:ln w="0"/>
              </a:rPr>
              <a:t>’ library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0EF7B-4C60-4F6B-9D05-C5F5953E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3" y="1809636"/>
            <a:ext cx="7315200" cy="4438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DB32F-A067-4381-8A80-A060286F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6937</TotalTime>
  <Words>2093</Words>
  <Application>Microsoft Office PowerPoint</Application>
  <PresentationFormat>Custom</PresentationFormat>
  <Paragraphs>429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Franklin Gothic Medium</vt:lpstr>
      <vt:lpstr>Times New Roman</vt:lpstr>
      <vt:lpstr>Wingdings</vt:lpstr>
      <vt:lpstr>Retrospect</vt:lpstr>
      <vt:lpstr>Finding profitable cointegrated pairs for implementing a high frequency trading strategy using S&amp;P 500 companies</vt:lpstr>
      <vt:lpstr>Datasets and Data Cleaning </vt:lpstr>
      <vt:lpstr>Trading Strategy  - Pair Based Trading</vt:lpstr>
      <vt:lpstr>Trading Strategy  - Pair Based Trading</vt:lpstr>
      <vt:lpstr>PowerPoint Presentation</vt:lpstr>
      <vt:lpstr>Phase – 1  Which unsupervised clustering algorithm to use ?</vt:lpstr>
      <vt:lpstr>Phase – 1  Which unsupervised clustering algorithm to use ?</vt:lpstr>
      <vt:lpstr>Phase – 1  a) K-Means</vt:lpstr>
      <vt:lpstr>Phase – 1  a) K-Means</vt:lpstr>
      <vt:lpstr>Phase – 1  b) K-Medoids (more weight applied to numerical variables)</vt:lpstr>
      <vt:lpstr>Phase – 1  b) K-Medoids (more weight applied to numerical variables)</vt:lpstr>
      <vt:lpstr>Phase – 1  b) K-Medoids (more weight applied to numerical variables)</vt:lpstr>
      <vt:lpstr>Phase – 1  c) K-Medoids (more weight applied to Categorical variables)</vt:lpstr>
      <vt:lpstr>Phase – 1  c) K-Medoids (more weight applied to Categorical variables)</vt:lpstr>
      <vt:lpstr>Phase 1 – Output format</vt:lpstr>
      <vt:lpstr>Phase 1 Results</vt:lpstr>
      <vt:lpstr>PowerPoint Presentation</vt:lpstr>
      <vt:lpstr>Phase – 2 Time Series Modelling and Analysis  </vt:lpstr>
      <vt:lpstr>Phase – 2 Time Series Modelling and Analysis  (NWL_2016-2018)</vt:lpstr>
      <vt:lpstr>Phase – 2 Time Series Modelling and Analysis (NWL_2013-2015) </vt:lpstr>
      <vt:lpstr>Phase – 2 Time Series Modelling and Analysis  </vt:lpstr>
      <vt:lpstr>Phase – 2 Time Series Modelling and Analysis  </vt:lpstr>
      <vt:lpstr>Phase – 2 Time Series Modelling and Analysis</vt:lpstr>
      <vt:lpstr>Phase – 2 Time Series Modelling and Analysis  </vt:lpstr>
      <vt:lpstr>Phase 2 Results</vt:lpstr>
      <vt:lpstr>PowerPoint Presentation</vt:lpstr>
      <vt:lpstr>Phase – 3 Back Testing the cointegrated pairs to find cumulative return for time period – 2016-2018 </vt:lpstr>
      <vt:lpstr>Phase – 3 Results of cointegrated pairs and positive cumulative return for clusters – found by K Means Clustering </vt:lpstr>
      <vt:lpstr>Phase – 3 Results of cointegrated pairs and positive cumulative return for clusters – found by K Medoid Clustering (2 clusters with weights applied to numerical variables)</vt:lpstr>
      <vt:lpstr>Phase – 3 Results of cointegrated pairs and positive cumulative return for clusters – found by K Medoid Clustering (10 clusters with more weights applied to categorical variables)</vt:lpstr>
      <vt:lpstr>Final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Archana Parihar</dc:creator>
  <cp:lastModifiedBy>Archana Parihar</cp:lastModifiedBy>
  <cp:revision>91</cp:revision>
  <dcterms:created xsi:type="dcterms:W3CDTF">2018-07-02T18:22:44Z</dcterms:created>
  <dcterms:modified xsi:type="dcterms:W3CDTF">2018-07-08T13:50:11Z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