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Courgett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h/bdw8CagrhE0FlWDYliFo+R4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urgett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 name="Google Shape;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38e9b54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838e9b54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3473358e2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83473358e2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473358e2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83473358e2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3473358e2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83473358e2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38e9b547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838e9b547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38e9b547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838e9b547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3bbe9acf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73bbe9acf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3473358e2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83473358e2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3473358e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83473358e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3473358e2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83473358e2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6"/>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16"/>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8" name="Google Shape;18;p16"/>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 name="Shape 25"/>
        <p:cNvGrpSpPr/>
        <p:nvPr/>
      </p:nvGrpSpPr>
      <p:grpSpPr>
        <a:xfrm>
          <a:off x="0" y="0"/>
          <a:ext cx="0" cy="0"/>
          <a:chOff x="0" y="0"/>
          <a:chExt cx="0" cy="0"/>
        </a:xfrm>
      </p:grpSpPr>
      <p:sp>
        <p:nvSpPr>
          <p:cNvPr id="26" name="Google Shape;26;p1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5"/>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5"/>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 name="Google Shape;32;p15"/>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000">
            <a:alpha val="58431"/>
          </a:srgbClr>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000">
            <a:alpha val="58431"/>
          </a:srgbClr>
        </a:solidFill>
      </p:bgPr>
    </p:bg>
    <p:spTree>
      <p:nvGrpSpPr>
        <p:cNvPr id="19" name="Shape 19"/>
        <p:cNvGrpSpPr/>
        <p:nvPr/>
      </p:nvGrpSpPr>
      <p:grpSpPr>
        <a:xfrm>
          <a:off x="0" y="0"/>
          <a:ext cx="0" cy="0"/>
          <a:chOff x="0" y="0"/>
          <a:chExt cx="0" cy="0"/>
        </a:xfrm>
      </p:grpSpPr>
      <p:sp>
        <p:nvSpPr>
          <p:cNvPr id="20" name="Google Shape;2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9.png"/><Relationship Id="rId7"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4.jp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5.jp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2.png"/><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7.png"/><Relationship Id="rId7"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1.pn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2.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3.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hyperlink" Target="https://www.flickr.com/photos/gideon/26472155" TargetMode="External"/><Relationship Id="rId5" Type="http://schemas.openxmlformats.org/officeDocument/2006/relationships/hyperlink" Target="https://creativecommons.org/licenses/by-sa/3.0/" TargetMode="External"/><Relationship Id="rId6" Type="http://schemas.openxmlformats.org/officeDocument/2006/relationships/image" Target="../media/image4.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1"/>
          <p:cNvSpPr/>
          <p:nvPr/>
        </p:nvSpPr>
        <p:spPr>
          <a:xfrm>
            <a:off x="0" y="0"/>
            <a:ext cx="12192000" cy="6858000"/>
          </a:xfrm>
          <a:prstGeom prst="rect">
            <a:avLst/>
          </a:prstGeom>
          <a:solidFill>
            <a:srgbClr val="FFC000">
              <a:alpha val="5843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 tall building in a city&#10;&#10;Description automatically generated" id="38" name="Google Shape;38;p1"/>
          <p:cNvPicPr preferRelativeResize="0"/>
          <p:nvPr/>
        </p:nvPicPr>
        <p:blipFill rotWithShape="1">
          <a:blip r:embed="rId3">
            <a:alphaModFix/>
          </a:blip>
          <a:srcRect b="0" l="3284" r="5807" t="19786"/>
          <a:stretch/>
        </p:blipFill>
        <p:spPr>
          <a:xfrm>
            <a:off x="20" y="1"/>
            <a:ext cx="12191980" cy="6857999"/>
          </a:xfrm>
          <a:prstGeom prst="rect">
            <a:avLst/>
          </a:prstGeom>
          <a:noFill/>
          <a:ln>
            <a:noFill/>
          </a:ln>
        </p:spPr>
      </p:pic>
      <p:sp>
        <p:nvSpPr>
          <p:cNvPr id="39" name="Google Shape;39;p1"/>
          <p:cNvSpPr/>
          <p:nvPr/>
        </p:nvSpPr>
        <p:spPr>
          <a:xfrm rot="-5400000">
            <a:off x="3799868" y="-1534136"/>
            <a:ext cx="4592270" cy="12192000"/>
          </a:xfrm>
          <a:prstGeom prst="rect">
            <a:avLst/>
          </a:prstGeom>
          <a:gradFill>
            <a:gsLst>
              <a:gs pos="0">
                <a:srgbClr val="000000">
                  <a:alpha val="0"/>
                </a:srgbClr>
              </a:gs>
              <a:gs pos="21000">
                <a:srgbClr val="000000">
                  <a:alpha val="29411"/>
                </a:srgbClr>
              </a:gs>
              <a:gs pos="35000">
                <a:srgbClr val="000000">
                  <a:alpha val="45490"/>
                </a:srgbClr>
              </a:gs>
              <a:gs pos="100000">
                <a:srgbClr val="000000">
                  <a:alpha val="89411"/>
                </a:srgbClr>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0" name="Google Shape;40;p1"/>
          <p:cNvSpPr txBox="1"/>
          <p:nvPr>
            <p:ph type="ctrTitle"/>
          </p:nvPr>
        </p:nvSpPr>
        <p:spPr>
          <a:xfrm>
            <a:off x="404552" y="4657724"/>
            <a:ext cx="9901497" cy="82180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959"/>
              <a:buFont typeface="Avenir"/>
              <a:buNone/>
            </a:pPr>
            <a:r>
              <a:rPr b="1" lang="en-US" sz="3959" u="sng"/>
              <a:t>Elevator Movement Anomaly Detection:</a:t>
            </a:r>
            <a:endParaRPr b="1" sz="3959" u="sng"/>
          </a:p>
          <a:p>
            <a:pPr indent="0" lvl="0" marL="0" rtl="0" algn="l">
              <a:lnSpc>
                <a:spcPct val="90000"/>
              </a:lnSpc>
              <a:spcBef>
                <a:spcPts val="0"/>
              </a:spcBef>
              <a:spcAft>
                <a:spcPts val="0"/>
              </a:spcAft>
              <a:buClr>
                <a:schemeClr val="lt1"/>
              </a:buClr>
              <a:buSzPts val="3959"/>
              <a:buFont typeface="Avenir"/>
              <a:buNone/>
            </a:pPr>
            <a:r>
              <a:rPr lang="en-US" sz="2400"/>
              <a:t>Building a system that works on many levels</a:t>
            </a:r>
            <a:br>
              <a:rPr lang="en-US" sz="5040"/>
            </a:br>
            <a:endParaRPr sz="1400"/>
          </a:p>
          <a:p>
            <a:pPr indent="0" lvl="0" marL="0" rtl="0" algn="l">
              <a:lnSpc>
                <a:spcPct val="90000"/>
              </a:lnSpc>
              <a:spcBef>
                <a:spcPts val="0"/>
              </a:spcBef>
              <a:spcAft>
                <a:spcPts val="0"/>
              </a:spcAft>
              <a:buClr>
                <a:schemeClr val="lt1"/>
              </a:buClr>
              <a:buSzPts val="3959"/>
              <a:buFont typeface="Avenir"/>
              <a:buNone/>
            </a:pPr>
            <a:r>
              <a:rPr b="1" lang="en-US" sz="1800"/>
              <a:t>A Presentation for</a:t>
            </a:r>
            <a:r>
              <a:rPr b="1" lang="en-US" sz="1800"/>
              <a:t> Technical Safety BC</a:t>
            </a:r>
            <a:endParaRPr sz="1800"/>
          </a:p>
        </p:txBody>
      </p:sp>
      <p:sp>
        <p:nvSpPr>
          <p:cNvPr id="41" name="Google Shape;41;p1"/>
          <p:cNvSpPr/>
          <p:nvPr/>
        </p:nvSpPr>
        <p:spPr>
          <a:xfrm>
            <a:off x="0" y="5575050"/>
            <a:ext cx="9786000" cy="821700"/>
          </a:xfrm>
          <a:prstGeom prst="roundRect">
            <a:avLst>
              <a:gd fmla="val 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42" name="Google Shape;42;p1"/>
          <p:cNvSpPr txBox="1"/>
          <p:nvPr>
            <p:ph idx="1" type="subTitle"/>
          </p:nvPr>
        </p:nvSpPr>
        <p:spPr>
          <a:xfrm>
            <a:off x="404552" y="5885895"/>
            <a:ext cx="9078563" cy="33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b="1" lang="en-US" sz="2000">
                <a:latin typeface="Calibri"/>
                <a:ea typeface="Calibri"/>
                <a:cs typeface="Calibri"/>
                <a:sym typeface="Calibri"/>
              </a:rPr>
              <a:t>Archana Subramanian, Asha Tambulker, Carmen Riddel, Shreya Shetty</a:t>
            </a:r>
            <a:endParaRPr sz="2000">
              <a:latin typeface="Calibri"/>
              <a:ea typeface="Calibri"/>
              <a:cs typeface="Calibri"/>
              <a:sym typeface="Calibri"/>
            </a:endParaRPr>
          </a:p>
          <a:p>
            <a:pPr indent="0" lvl="0" marL="0" rtl="0" algn="l">
              <a:lnSpc>
                <a:spcPct val="90000"/>
              </a:lnSpc>
              <a:spcBef>
                <a:spcPts val="1000"/>
              </a:spcBef>
              <a:spcAft>
                <a:spcPts val="0"/>
              </a:spcAft>
              <a:buClr>
                <a:schemeClr val="lt1"/>
              </a:buClr>
              <a:buSzPts val="2000"/>
              <a:buNone/>
            </a:pPr>
            <a:r>
              <a:rPr b="1" lang="en-US" sz="2000">
                <a:latin typeface="Calibri"/>
                <a:ea typeface="Calibri"/>
                <a:cs typeface="Calibri"/>
                <a:sym typeface="Calibri"/>
              </a:rPr>
              <a:t>Professional Master’s in Computing Science Big Data- Simon Fraser University</a:t>
            </a:r>
            <a:endParaRPr sz="2000"/>
          </a:p>
          <a:p>
            <a:pPr indent="0" lvl="0" marL="0" rtl="0" algn="l">
              <a:lnSpc>
                <a:spcPct val="90000"/>
              </a:lnSpc>
              <a:spcBef>
                <a:spcPts val="1000"/>
              </a:spcBef>
              <a:spcAft>
                <a:spcPts val="0"/>
              </a:spcAft>
              <a:buClr>
                <a:schemeClr val="lt1"/>
              </a:buClr>
              <a:buSzPts val="700"/>
              <a:buNone/>
            </a:pPr>
            <a:r>
              <a:t/>
            </a:r>
            <a:endParaRPr sz="700"/>
          </a:p>
        </p:txBody>
      </p:sp>
      <p:sp>
        <p:nvSpPr>
          <p:cNvPr id="43" name="Google Shape;43;p1"/>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8"/>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192" name="Google Shape;192;p8"/>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193" name="Google Shape;193;p8"/>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194" name="Google Shape;194;p8"/>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195" name="Google Shape;195;p8"/>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406400" lvl="0" marL="4572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ADTK (Anomaly Detection Toolkit) and XGBoost - detected anomalies as variance off of zero (i.e., any movement was an anomaly)</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LSTM Encoder/Decoder - also had this issue, until we used SAX encoding</a:t>
            </a:r>
            <a:endParaRPr b="0" i="0" sz="2800" u="none" cap="none" strike="noStrike">
              <a:solidFill>
                <a:schemeClr val="lt1"/>
              </a:solidFill>
              <a:latin typeface="Avenir"/>
              <a:ea typeface="Avenir"/>
              <a:cs typeface="Avenir"/>
              <a:sym typeface="Avenir"/>
            </a:endParaRPr>
          </a:p>
          <a:p>
            <a:pPr indent="-406400" lvl="1" marL="914400" marR="0" rtl="0" algn="l">
              <a:lnSpc>
                <a:spcPct val="100000"/>
              </a:lnSpc>
              <a:spcBef>
                <a:spcPts val="0"/>
              </a:spcBef>
              <a:spcAft>
                <a:spcPts val="0"/>
              </a:spcAft>
              <a:buClr>
                <a:schemeClr val="lt1"/>
              </a:buClr>
              <a:buSzPts val="2800"/>
              <a:buFont typeface="Avenir"/>
              <a:buChar char="○"/>
            </a:pPr>
            <a:r>
              <a:rPr b="0" i="0" lang="en-US" sz="2800" u="none" cap="none" strike="noStrike">
                <a:solidFill>
                  <a:schemeClr val="lt1"/>
                </a:solidFill>
                <a:latin typeface="Avenir"/>
                <a:ea typeface="Avenir"/>
                <a:cs typeface="Avenir"/>
                <a:sym typeface="Avenir"/>
              </a:rPr>
              <a:t>Uses previous timesteps to predict value for current timestep - larger difference is larger error </a:t>
            </a:r>
            <a:endParaRPr b="0" i="0" sz="2800" u="none" cap="none" strike="noStrike">
              <a:solidFill>
                <a:schemeClr val="lt1"/>
              </a:solidFill>
              <a:latin typeface="Avenir"/>
              <a:ea typeface="Avenir"/>
              <a:cs typeface="Avenir"/>
              <a:sym typeface="Avenir"/>
            </a:endParaRPr>
          </a:p>
          <a:p>
            <a:pPr indent="-406400" lvl="1" marL="914400" marR="0" rtl="0" algn="l">
              <a:lnSpc>
                <a:spcPct val="100000"/>
              </a:lnSpc>
              <a:spcBef>
                <a:spcPts val="0"/>
              </a:spcBef>
              <a:spcAft>
                <a:spcPts val="0"/>
              </a:spcAft>
              <a:buClr>
                <a:schemeClr val="lt1"/>
              </a:buClr>
              <a:buSzPts val="2800"/>
              <a:buFont typeface="Avenir"/>
              <a:buChar char="○"/>
            </a:pPr>
            <a:r>
              <a:rPr b="0" i="0" lang="en-US" sz="2800" u="none" cap="none" strike="noStrike">
                <a:solidFill>
                  <a:schemeClr val="lt1"/>
                </a:solidFill>
                <a:latin typeface="Avenir"/>
                <a:ea typeface="Avenir"/>
                <a:cs typeface="Avenir"/>
                <a:sym typeface="Avenir"/>
              </a:rPr>
              <a:t>Anomaly based on error with given threshold</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96" name="Google Shape;196;p8"/>
          <p:cNvSpPr txBox="1"/>
          <p:nvPr/>
        </p:nvSpPr>
        <p:spPr>
          <a:xfrm>
            <a:off x="771525" y="649225"/>
            <a:ext cx="9511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Models for Anomaly Detection</a:t>
            </a:r>
            <a:endParaRPr b="1" i="0" sz="4800" u="sng" cap="none" strike="noStrike">
              <a:solidFill>
                <a:schemeClr val="lt1"/>
              </a:solidFill>
              <a:latin typeface="Courgette"/>
              <a:ea typeface="Courgette"/>
              <a:cs typeface="Courgette"/>
              <a:sym typeface="Courgette"/>
            </a:endParaRPr>
          </a:p>
        </p:txBody>
      </p:sp>
      <p:sp>
        <p:nvSpPr>
          <p:cNvPr id="197" name="Google Shape;197;p8"/>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838e9b5478_0_0"/>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03" name="Google Shape;203;g838e9b5478_0_0"/>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04" name="Google Shape;204;g838e9b5478_0_0"/>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05" name="Google Shape;205;g838e9b5478_0_0"/>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06" name="Google Shape;206;g838e9b5478_0_0"/>
          <p:cNvSpPr/>
          <p:nvPr/>
        </p:nvSpPr>
        <p:spPr>
          <a:xfrm>
            <a:off x="295275" y="361950"/>
            <a:ext cx="11544300" cy="6029400"/>
          </a:xfrm>
          <a:prstGeom prst="roundRect">
            <a:avLst>
              <a:gd fmla="val 16667" name="adj"/>
            </a:avLst>
          </a:prstGeom>
          <a:solidFill>
            <a:srgbClr val="0070C0">
              <a:alpha val="60390"/>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800"/>
              <a:buFont typeface="Arial"/>
              <a:buNone/>
            </a:pPr>
            <a:r>
              <a:t/>
            </a:r>
            <a:endParaRPr sz="900">
              <a:latin typeface="Avenir"/>
              <a:ea typeface="Avenir"/>
              <a:cs typeface="Avenir"/>
              <a:sym typeface="Avenir"/>
            </a:endParaRPr>
          </a:p>
        </p:txBody>
      </p:sp>
      <p:sp>
        <p:nvSpPr>
          <p:cNvPr id="207" name="Google Shape;207;g838e9b5478_0_0"/>
          <p:cNvSpPr txBox="1"/>
          <p:nvPr/>
        </p:nvSpPr>
        <p:spPr>
          <a:xfrm>
            <a:off x="771525" y="649225"/>
            <a:ext cx="9511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Models for Anomaly Detection</a:t>
            </a:r>
            <a:endParaRPr b="1" i="0" sz="4800" u="sng" cap="none" strike="noStrike">
              <a:solidFill>
                <a:schemeClr val="lt1"/>
              </a:solidFill>
              <a:latin typeface="Courgette"/>
              <a:ea typeface="Courgette"/>
              <a:cs typeface="Courgette"/>
              <a:sym typeface="Courgette"/>
            </a:endParaRPr>
          </a:p>
        </p:txBody>
      </p:sp>
      <p:sp>
        <p:nvSpPr>
          <p:cNvPr id="208" name="Google Shape;208;g838e9b5478_0_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9" name="Google Shape;209;g838e9b5478_0_0"/>
          <p:cNvPicPr preferRelativeResize="0"/>
          <p:nvPr/>
        </p:nvPicPr>
        <p:blipFill>
          <a:blip r:embed="rId6">
            <a:alphaModFix/>
          </a:blip>
          <a:stretch>
            <a:fillRect/>
          </a:stretch>
        </p:blipFill>
        <p:spPr>
          <a:xfrm>
            <a:off x="1790696" y="1574025"/>
            <a:ext cx="8387250" cy="3893650"/>
          </a:xfrm>
          <a:prstGeom prst="rect">
            <a:avLst/>
          </a:prstGeom>
          <a:noFill/>
          <a:ln cap="flat" cmpd="sng" w="12700">
            <a:solidFill>
              <a:srgbClr val="B27900"/>
            </a:solidFill>
            <a:prstDash val="solid"/>
            <a:miter lim="8000"/>
            <a:headEnd len="sm" w="sm" type="none"/>
            <a:tailEnd len="sm" w="sm" type="none"/>
          </a:ln>
          <a:effectLst>
            <a:outerShdw blurRad="57150" rotWithShape="0" algn="bl" dir="3540000" dist="238125">
              <a:srgbClr val="FFFFFF"/>
            </a:outerShdw>
          </a:effectLst>
        </p:spPr>
      </p:pic>
      <p:sp>
        <p:nvSpPr>
          <p:cNvPr id="210" name="Google Shape;210;g838e9b5478_0_0"/>
          <p:cNvSpPr txBox="1"/>
          <p:nvPr/>
        </p:nvSpPr>
        <p:spPr>
          <a:xfrm>
            <a:off x="8178575" y="6133225"/>
            <a:ext cx="4629600" cy="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US" sz="900">
                <a:solidFill>
                  <a:srgbClr val="FFFFFF"/>
                </a:solidFill>
                <a:latin typeface="Avenir"/>
                <a:ea typeface="Avenir"/>
                <a:cs typeface="Avenir"/>
                <a:sym typeface="Avenir"/>
              </a:rPr>
              <a:t>https://www.nature.com/articles/s41598-019-55320-6</a:t>
            </a:r>
            <a:endParaRPr>
              <a:solidFill>
                <a:srgbClr val="FFFFFF"/>
              </a:solidFill>
              <a:latin typeface="Avenir"/>
              <a:ea typeface="Avenir"/>
              <a:cs typeface="Avenir"/>
              <a:sym typeface="Avenir"/>
            </a:endParaRPr>
          </a:p>
        </p:txBody>
      </p:sp>
      <p:sp>
        <p:nvSpPr>
          <p:cNvPr id="211" name="Google Shape;211;g838e9b5478_0_0"/>
          <p:cNvSpPr txBox="1"/>
          <p:nvPr/>
        </p:nvSpPr>
        <p:spPr>
          <a:xfrm>
            <a:off x="3978550" y="5666800"/>
            <a:ext cx="4264800" cy="2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nir"/>
                <a:ea typeface="Avenir"/>
                <a:cs typeface="Avenir"/>
                <a:sym typeface="Avenir"/>
              </a:rPr>
              <a:t>LSTM Encoder/Decoder Architecture</a:t>
            </a:r>
            <a:endParaRPr>
              <a:solidFill>
                <a:srgbClr val="FFFFFF"/>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3473358e2_1_48"/>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17" name="Google Shape;217;g83473358e2_1_48"/>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18" name="Google Shape;218;g83473358e2_1_48"/>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19" name="Google Shape;219;g83473358e2_1_48"/>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20" name="Google Shape;220;g83473358e2_1_48"/>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21" name="Google Shape;221;g83473358e2_1_48"/>
          <p:cNvSpPr txBox="1"/>
          <p:nvPr/>
        </p:nvSpPr>
        <p:spPr>
          <a:xfrm>
            <a:off x="771525" y="649225"/>
            <a:ext cx="78819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Results and Evaluation</a:t>
            </a:r>
            <a:endParaRPr b="1" i="0" sz="4800" u="sng" cap="none" strike="noStrike">
              <a:solidFill>
                <a:schemeClr val="lt1"/>
              </a:solidFill>
              <a:latin typeface="Courgette"/>
              <a:ea typeface="Courgette"/>
              <a:cs typeface="Courgette"/>
              <a:sym typeface="Courgette"/>
            </a:endParaRPr>
          </a:p>
        </p:txBody>
      </p:sp>
      <p:sp>
        <p:nvSpPr>
          <p:cNvPr id="222" name="Google Shape;222;g83473358e2_1_48"/>
          <p:cNvSpPr txBox="1"/>
          <p:nvPr/>
        </p:nvSpPr>
        <p:spPr>
          <a:xfrm>
            <a:off x="2532175" y="5714038"/>
            <a:ext cx="7083000" cy="7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It was refreshing to see </a:t>
            </a:r>
            <a:r>
              <a:rPr lang="en-US">
                <a:solidFill>
                  <a:srgbClr val="FFFFFF"/>
                </a:solidFill>
                <a:latin typeface="Avenir"/>
                <a:ea typeface="Avenir"/>
                <a:cs typeface="Avenir"/>
                <a:sym typeface="Avenir"/>
              </a:rPr>
              <a:t>t</a:t>
            </a:r>
            <a:r>
              <a:rPr b="0" i="0" lang="en-US" sz="1400" u="none" cap="none" strike="noStrike">
                <a:solidFill>
                  <a:srgbClr val="FFFFFF"/>
                </a:solidFill>
                <a:latin typeface="Avenir"/>
                <a:ea typeface="Avenir"/>
                <a:cs typeface="Avenir"/>
                <a:sym typeface="Avenir"/>
              </a:rPr>
              <a:t>he large jumps in acceleration caused by trips not classified as anomalies, while the erratic movement as the acceleration normalized to zero were.</a:t>
            </a:r>
            <a:endParaRPr b="0" i="0" sz="1400" u="none" cap="none" strike="noStrike">
              <a:solidFill>
                <a:srgbClr val="FFFFFF"/>
              </a:solidFill>
              <a:latin typeface="Avenir"/>
              <a:ea typeface="Avenir"/>
              <a:cs typeface="Avenir"/>
              <a:sym typeface="Avenir"/>
            </a:endParaRPr>
          </a:p>
        </p:txBody>
      </p:sp>
      <p:sp>
        <p:nvSpPr>
          <p:cNvPr id="223" name="Google Shape;223;g83473358e2_1_48"/>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4" name="Google Shape;224;g83473358e2_1_48"/>
          <p:cNvPicPr preferRelativeResize="0"/>
          <p:nvPr/>
        </p:nvPicPr>
        <p:blipFill>
          <a:blip r:embed="rId6">
            <a:alphaModFix/>
          </a:blip>
          <a:stretch>
            <a:fillRect/>
          </a:stretch>
        </p:blipFill>
        <p:spPr>
          <a:xfrm>
            <a:off x="447675" y="1480225"/>
            <a:ext cx="5547154" cy="4034276"/>
          </a:xfrm>
          <a:prstGeom prst="rect">
            <a:avLst/>
          </a:prstGeom>
          <a:noFill/>
          <a:ln>
            <a:noFill/>
          </a:ln>
        </p:spPr>
      </p:pic>
      <p:pic>
        <p:nvPicPr>
          <p:cNvPr id="225" name="Google Shape;225;g83473358e2_1_48"/>
          <p:cNvPicPr preferRelativeResize="0"/>
          <p:nvPr/>
        </p:nvPicPr>
        <p:blipFill>
          <a:blip r:embed="rId7">
            <a:alphaModFix/>
          </a:blip>
          <a:stretch>
            <a:fillRect/>
          </a:stretch>
        </p:blipFill>
        <p:spPr>
          <a:xfrm>
            <a:off x="6097700" y="1480225"/>
            <a:ext cx="5547124" cy="4034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g83473358e2_1_33"/>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31" name="Google Shape;231;g83473358e2_1_33"/>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32" name="Google Shape;232;g83473358e2_1_33"/>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33" name="Google Shape;233;g83473358e2_1_33"/>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34" name="Google Shape;234;g83473358e2_1_33"/>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35" name="Google Shape;235;g83473358e2_1_33"/>
          <p:cNvSpPr txBox="1"/>
          <p:nvPr/>
        </p:nvSpPr>
        <p:spPr>
          <a:xfrm>
            <a:off x="771525" y="649225"/>
            <a:ext cx="78819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Results and Evaluation</a:t>
            </a:r>
            <a:endParaRPr b="1" i="0" sz="4800" u="sng" cap="none" strike="noStrike">
              <a:solidFill>
                <a:schemeClr val="lt1"/>
              </a:solidFill>
              <a:latin typeface="Courgette"/>
              <a:ea typeface="Courgette"/>
              <a:cs typeface="Courgette"/>
              <a:sym typeface="Courgette"/>
            </a:endParaRPr>
          </a:p>
        </p:txBody>
      </p:sp>
      <p:pic>
        <p:nvPicPr>
          <p:cNvPr id="236" name="Google Shape;236;g83473358e2_1_33"/>
          <p:cNvPicPr preferRelativeResize="0"/>
          <p:nvPr/>
        </p:nvPicPr>
        <p:blipFill rotWithShape="1">
          <a:blip r:embed="rId6">
            <a:alphaModFix/>
          </a:blip>
          <a:srcRect b="0" l="0" r="0" t="0"/>
          <a:stretch/>
        </p:blipFill>
        <p:spPr>
          <a:xfrm>
            <a:off x="5820700" y="1843075"/>
            <a:ext cx="5867400" cy="3171825"/>
          </a:xfrm>
          <a:prstGeom prst="rect">
            <a:avLst/>
          </a:prstGeom>
          <a:noFill/>
          <a:ln cap="flat" cmpd="sng" w="12700">
            <a:solidFill>
              <a:srgbClr val="B27900"/>
            </a:solidFill>
            <a:prstDash val="solid"/>
            <a:miter lim="8000"/>
            <a:headEnd len="sm" w="sm" type="none"/>
            <a:tailEnd len="sm" w="sm" type="none"/>
          </a:ln>
        </p:spPr>
      </p:pic>
      <p:sp>
        <p:nvSpPr>
          <p:cNvPr id="237" name="Google Shape;237;g83473358e2_1_33"/>
          <p:cNvSpPr txBox="1"/>
          <p:nvPr/>
        </p:nvSpPr>
        <p:spPr>
          <a:xfrm>
            <a:off x="7106950" y="5082775"/>
            <a:ext cx="24855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Anomaly Detected by TSBC</a:t>
            </a:r>
            <a:endParaRPr b="0" i="0" sz="1400" u="none" cap="none" strike="noStrike">
              <a:solidFill>
                <a:srgbClr val="FFFFFF"/>
              </a:solidFill>
              <a:latin typeface="Avenir"/>
              <a:ea typeface="Avenir"/>
              <a:cs typeface="Avenir"/>
              <a:sym typeface="Avenir"/>
            </a:endParaRPr>
          </a:p>
        </p:txBody>
      </p:sp>
      <p:sp>
        <p:nvSpPr>
          <p:cNvPr id="238" name="Google Shape;238;g83473358e2_1_33"/>
          <p:cNvSpPr txBox="1"/>
          <p:nvPr/>
        </p:nvSpPr>
        <p:spPr>
          <a:xfrm>
            <a:off x="1327938" y="5158975"/>
            <a:ext cx="32418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Anomalous Values Detected by LSTM</a:t>
            </a:r>
            <a:endParaRPr b="0" i="0" sz="1400" u="none" cap="none" strike="noStrike">
              <a:solidFill>
                <a:srgbClr val="FFFFFF"/>
              </a:solidFill>
              <a:latin typeface="Avenir"/>
              <a:ea typeface="Avenir"/>
              <a:cs typeface="Avenir"/>
              <a:sym typeface="Avenir"/>
            </a:endParaRPr>
          </a:p>
        </p:txBody>
      </p:sp>
      <p:sp>
        <p:nvSpPr>
          <p:cNvPr id="239" name="Google Shape;239;g83473358e2_1_33"/>
          <p:cNvSpPr txBox="1"/>
          <p:nvPr/>
        </p:nvSpPr>
        <p:spPr>
          <a:xfrm>
            <a:off x="2122575" y="5644400"/>
            <a:ext cx="8336700" cy="41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Our model seemed to be best at detecting erratic jumps from positive to negative acceleration</a:t>
            </a:r>
            <a:endParaRPr b="0" i="0" sz="1400" u="none" cap="none" strike="noStrike">
              <a:solidFill>
                <a:srgbClr val="FFFFFF"/>
              </a:solidFill>
              <a:latin typeface="Avenir"/>
              <a:ea typeface="Avenir"/>
              <a:cs typeface="Avenir"/>
              <a:sym typeface="Avenir"/>
            </a:endParaRPr>
          </a:p>
        </p:txBody>
      </p:sp>
      <p:sp>
        <p:nvSpPr>
          <p:cNvPr id="240" name="Google Shape;240;g83473358e2_1_33"/>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g83473358e2_1_33"/>
          <p:cNvSpPr txBox="1"/>
          <p:nvPr/>
        </p:nvSpPr>
        <p:spPr>
          <a:xfrm>
            <a:off x="4480025" y="6499475"/>
            <a:ext cx="53112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https://www.technicalsafetybc.ca/safety-data/iot-elevating-safety#Project%20methodology</a:t>
            </a:r>
            <a:endParaRPr b="0" i="0" sz="1000" u="none" cap="none" strike="noStrike">
              <a:solidFill>
                <a:srgbClr val="FFFFFF"/>
              </a:solidFill>
              <a:latin typeface="Arial"/>
              <a:ea typeface="Arial"/>
              <a:cs typeface="Arial"/>
              <a:sym typeface="Arial"/>
            </a:endParaRPr>
          </a:p>
        </p:txBody>
      </p:sp>
      <p:pic>
        <p:nvPicPr>
          <p:cNvPr id="242" name="Google Shape;242;g83473358e2_1_33"/>
          <p:cNvPicPr preferRelativeResize="0"/>
          <p:nvPr/>
        </p:nvPicPr>
        <p:blipFill>
          <a:blip r:embed="rId7">
            <a:alphaModFix/>
          </a:blip>
          <a:stretch>
            <a:fillRect/>
          </a:stretch>
        </p:blipFill>
        <p:spPr>
          <a:xfrm>
            <a:off x="454488" y="1661650"/>
            <a:ext cx="5226826" cy="3801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g83473358e2_1_62"/>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48" name="Google Shape;248;g83473358e2_1_62"/>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49" name="Google Shape;249;g83473358e2_1_62"/>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50" name="Google Shape;250;g83473358e2_1_62"/>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51" name="Google Shape;251;g83473358e2_1_62"/>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52" name="Google Shape;252;g83473358e2_1_62"/>
          <p:cNvSpPr txBox="1"/>
          <p:nvPr/>
        </p:nvSpPr>
        <p:spPr>
          <a:xfrm>
            <a:off x="771525" y="649225"/>
            <a:ext cx="78819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Results and Evaluation</a:t>
            </a:r>
            <a:endParaRPr b="1" i="0" sz="4800" u="sng" cap="none" strike="noStrike">
              <a:solidFill>
                <a:schemeClr val="lt1"/>
              </a:solidFill>
              <a:latin typeface="Courgette"/>
              <a:ea typeface="Courgette"/>
              <a:cs typeface="Courgette"/>
              <a:sym typeface="Courgette"/>
            </a:endParaRPr>
          </a:p>
        </p:txBody>
      </p:sp>
      <p:pic>
        <p:nvPicPr>
          <p:cNvPr id="253" name="Google Shape;253;g83473358e2_1_62"/>
          <p:cNvPicPr preferRelativeResize="0"/>
          <p:nvPr/>
        </p:nvPicPr>
        <p:blipFill rotWithShape="1">
          <a:blip r:embed="rId6">
            <a:alphaModFix/>
          </a:blip>
          <a:srcRect b="65662" l="515" r="49416" t="16881"/>
          <a:stretch/>
        </p:blipFill>
        <p:spPr>
          <a:xfrm>
            <a:off x="6383925" y="2689262"/>
            <a:ext cx="5323049" cy="2263464"/>
          </a:xfrm>
          <a:prstGeom prst="rect">
            <a:avLst/>
          </a:prstGeom>
          <a:noFill/>
          <a:ln cap="flat" cmpd="sng" w="12700">
            <a:solidFill>
              <a:srgbClr val="B27900"/>
            </a:solidFill>
            <a:prstDash val="solid"/>
            <a:miter lim="8000"/>
            <a:headEnd len="sm" w="sm" type="none"/>
            <a:tailEnd len="sm" w="sm" type="none"/>
          </a:ln>
        </p:spPr>
      </p:pic>
      <p:sp>
        <p:nvSpPr>
          <p:cNvPr id="254" name="Google Shape;254;g83473358e2_1_62"/>
          <p:cNvSpPr txBox="1"/>
          <p:nvPr/>
        </p:nvSpPr>
        <p:spPr>
          <a:xfrm>
            <a:off x="7477650" y="4990550"/>
            <a:ext cx="24855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Anomaly Detected by TSBC</a:t>
            </a:r>
            <a:endParaRPr b="0" i="0" sz="1400" u="none" cap="none" strike="noStrike">
              <a:solidFill>
                <a:srgbClr val="FFFFFF"/>
              </a:solidFill>
              <a:latin typeface="Avenir"/>
              <a:ea typeface="Avenir"/>
              <a:cs typeface="Avenir"/>
              <a:sym typeface="Avenir"/>
            </a:endParaRPr>
          </a:p>
        </p:txBody>
      </p:sp>
      <p:sp>
        <p:nvSpPr>
          <p:cNvPr id="255" name="Google Shape;255;g83473358e2_1_62"/>
          <p:cNvSpPr txBox="1"/>
          <p:nvPr/>
        </p:nvSpPr>
        <p:spPr>
          <a:xfrm>
            <a:off x="1723390" y="5681650"/>
            <a:ext cx="29871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Some Detections and Possible False Negatives/Positives</a:t>
            </a:r>
            <a:endParaRPr b="0" i="0" sz="1400" u="none" cap="none" strike="noStrike">
              <a:solidFill>
                <a:srgbClr val="FFFFFF"/>
              </a:solidFill>
              <a:latin typeface="Avenir"/>
              <a:ea typeface="Avenir"/>
              <a:cs typeface="Avenir"/>
              <a:sym typeface="Avenir"/>
            </a:endParaRPr>
          </a:p>
        </p:txBody>
      </p:sp>
      <p:pic>
        <p:nvPicPr>
          <p:cNvPr id="256" name="Google Shape;256;g83473358e2_1_62"/>
          <p:cNvPicPr preferRelativeResize="0"/>
          <p:nvPr/>
        </p:nvPicPr>
        <p:blipFill rotWithShape="1">
          <a:blip r:embed="rId7">
            <a:alphaModFix/>
          </a:blip>
          <a:srcRect b="0" l="0" r="0" t="0"/>
          <a:stretch/>
        </p:blipFill>
        <p:spPr>
          <a:xfrm>
            <a:off x="479225" y="1569101"/>
            <a:ext cx="5727249" cy="4165250"/>
          </a:xfrm>
          <a:prstGeom prst="rect">
            <a:avLst/>
          </a:prstGeom>
          <a:noFill/>
          <a:ln>
            <a:noFill/>
          </a:ln>
        </p:spPr>
      </p:pic>
      <p:sp>
        <p:nvSpPr>
          <p:cNvPr id="257" name="Google Shape;257;g83473358e2_1_62"/>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8" name="Google Shape;258;g83473358e2_1_62"/>
          <p:cNvSpPr txBox="1"/>
          <p:nvPr/>
        </p:nvSpPr>
        <p:spPr>
          <a:xfrm>
            <a:off x="4480025" y="6499475"/>
            <a:ext cx="53112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Arial"/>
                <a:ea typeface="Arial"/>
                <a:cs typeface="Arial"/>
                <a:sym typeface="Arial"/>
              </a:rPr>
              <a:t>https://www.technicalsafetybc.ca/safety-data/iot-elevating-safety#Project%20methodology</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838e9b5478_0_10"/>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64" name="Google Shape;264;g838e9b5478_0_10"/>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65" name="Google Shape;265;g838e9b5478_0_10"/>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66" name="Google Shape;266;g838e9b5478_0_10"/>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67" name="Google Shape;267;g838e9b5478_0_10"/>
          <p:cNvSpPr/>
          <p:nvPr/>
        </p:nvSpPr>
        <p:spPr>
          <a:xfrm>
            <a:off x="295275" y="361950"/>
            <a:ext cx="11544300" cy="6029400"/>
          </a:xfrm>
          <a:prstGeom prst="roundRect">
            <a:avLst>
              <a:gd fmla="val 16667" name="adj"/>
            </a:avLst>
          </a:prstGeom>
          <a:solidFill>
            <a:srgbClr val="0070C0">
              <a:alpha val="60390"/>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lt1"/>
              </a:solidFill>
              <a:latin typeface="Courgette"/>
              <a:ea typeface="Courgette"/>
              <a:cs typeface="Courgette"/>
              <a:sym typeface="Courgette"/>
            </a:endParaRPr>
          </a:p>
          <a:p>
            <a:pPr indent="0" lvl="0" marL="457200" marR="0" rtl="0" algn="l">
              <a:lnSpc>
                <a:spcPct val="100000"/>
              </a:lnSpc>
              <a:spcBef>
                <a:spcPts val="0"/>
              </a:spcBef>
              <a:spcAft>
                <a:spcPts val="0"/>
              </a:spcAft>
              <a:buNone/>
            </a:pPr>
            <a:r>
              <a:t/>
            </a:r>
            <a:endParaRPr sz="2800">
              <a:solidFill>
                <a:schemeClr val="lt1"/>
              </a:solidFill>
              <a:latin typeface="Avenir"/>
              <a:ea typeface="Avenir"/>
              <a:cs typeface="Avenir"/>
              <a:sym typeface="Avenir"/>
            </a:endParaRPr>
          </a:p>
          <a:p>
            <a:pPr indent="-406400" lvl="0" marL="457200" marR="0" rtl="0" algn="l">
              <a:lnSpc>
                <a:spcPct val="100000"/>
              </a:lnSpc>
              <a:spcBef>
                <a:spcPts val="0"/>
              </a:spcBef>
              <a:spcAft>
                <a:spcPts val="0"/>
              </a:spcAft>
              <a:buClr>
                <a:schemeClr val="lt1"/>
              </a:buClr>
              <a:buSzPts val="2800"/>
              <a:buFont typeface="Noto Sans Symbols"/>
              <a:buChar char="▪"/>
            </a:pPr>
            <a:r>
              <a:rPr lang="en-US" sz="2800">
                <a:solidFill>
                  <a:schemeClr val="lt1"/>
                </a:solidFill>
                <a:latin typeface="Avenir"/>
                <a:ea typeface="Avenir"/>
                <a:cs typeface="Avenir"/>
                <a:sym typeface="Avenir"/>
              </a:rPr>
              <a:t>For vibration (horizontal axes) - Arundo’s Anomaly Detection Toolkit (ADTK)</a:t>
            </a:r>
            <a:endParaRPr sz="2800">
              <a:solidFill>
                <a:schemeClr val="lt1"/>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2800">
              <a:solidFill>
                <a:schemeClr val="lt1"/>
              </a:solidFill>
              <a:latin typeface="Avenir"/>
              <a:ea typeface="Avenir"/>
              <a:cs typeface="Avenir"/>
              <a:sym typeface="Avenir"/>
            </a:endParaRPr>
          </a:p>
          <a:p>
            <a:pPr indent="-406400" lvl="0" marL="457200" marR="0" rtl="0" algn="l">
              <a:lnSpc>
                <a:spcPct val="100000"/>
              </a:lnSpc>
              <a:spcBef>
                <a:spcPts val="0"/>
              </a:spcBef>
              <a:spcAft>
                <a:spcPts val="0"/>
              </a:spcAft>
              <a:buClr>
                <a:schemeClr val="lt1"/>
              </a:buClr>
              <a:buSzPts val="2800"/>
              <a:buFont typeface="Avenir"/>
              <a:buChar char="▪"/>
            </a:pPr>
            <a:r>
              <a:rPr lang="en-US" sz="2800">
                <a:solidFill>
                  <a:schemeClr val="lt1"/>
                </a:solidFill>
                <a:latin typeface="Avenir"/>
                <a:ea typeface="Avenir"/>
                <a:cs typeface="Avenir"/>
                <a:sym typeface="Avenir"/>
              </a:rPr>
              <a:t>Generalized ESD test detector which is a univariate statistics based outlier detection</a:t>
            </a:r>
            <a:endParaRPr sz="2800">
              <a:solidFill>
                <a:schemeClr val="lt1"/>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68" name="Google Shape;268;g838e9b5478_0_10"/>
          <p:cNvSpPr txBox="1"/>
          <p:nvPr/>
        </p:nvSpPr>
        <p:spPr>
          <a:xfrm>
            <a:off x="771525" y="649225"/>
            <a:ext cx="9511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Models for Anomaly Detection</a:t>
            </a:r>
            <a:endParaRPr b="1" i="0" sz="4800" u="sng" cap="none" strike="noStrike">
              <a:solidFill>
                <a:schemeClr val="lt1"/>
              </a:solidFill>
              <a:latin typeface="Courgette"/>
              <a:ea typeface="Courgette"/>
              <a:cs typeface="Courgette"/>
              <a:sym typeface="Courgette"/>
            </a:endParaRPr>
          </a:p>
        </p:txBody>
      </p:sp>
      <p:sp>
        <p:nvSpPr>
          <p:cNvPr id="269" name="Google Shape;269;g838e9b5478_0_1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838e9b5478_0_20"/>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75" name="Google Shape;275;g838e9b5478_0_20"/>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76" name="Google Shape;276;g838e9b5478_0_20"/>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277" name="Google Shape;277;g838e9b5478_0_20"/>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78" name="Google Shape;278;g838e9b5478_0_20"/>
          <p:cNvSpPr/>
          <p:nvPr/>
        </p:nvSpPr>
        <p:spPr>
          <a:xfrm>
            <a:off x="295275" y="361950"/>
            <a:ext cx="11544300" cy="6029400"/>
          </a:xfrm>
          <a:prstGeom prst="roundRect">
            <a:avLst>
              <a:gd fmla="val 16667" name="adj"/>
            </a:avLst>
          </a:prstGeom>
          <a:solidFill>
            <a:srgbClr val="0070C0">
              <a:alpha val="60390"/>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79" name="Google Shape;279;g838e9b5478_0_20"/>
          <p:cNvSpPr txBox="1"/>
          <p:nvPr/>
        </p:nvSpPr>
        <p:spPr>
          <a:xfrm>
            <a:off x="771525" y="649225"/>
            <a:ext cx="9511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Models for Anomaly Detection</a:t>
            </a:r>
            <a:endParaRPr b="1" i="0" sz="4800" u="sng" cap="none" strike="noStrike">
              <a:solidFill>
                <a:schemeClr val="lt1"/>
              </a:solidFill>
              <a:latin typeface="Courgette"/>
              <a:ea typeface="Courgette"/>
              <a:cs typeface="Courgette"/>
              <a:sym typeface="Courgette"/>
            </a:endParaRPr>
          </a:p>
        </p:txBody>
      </p:sp>
      <p:sp>
        <p:nvSpPr>
          <p:cNvPr id="280" name="Google Shape;280;g838e9b5478_0_2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1" name="Google Shape;281;g838e9b5478_0_20"/>
          <p:cNvPicPr preferRelativeResize="0"/>
          <p:nvPr/>
        </p:nvPicPr>
        <p:blipFill>
          <a:blip r:embed="rId6">
            <a:alphaModFix/>
          </a:blip>
          <a:stretch>
            <a:fillRect/>
          </a:stretch>
        </p:blipFill>
        <p:spPr>
          <a:xfrm>
            <a:off x="717525" y="2039175"/>
            <a:ext cx="10699800" cy="2674950"/>
          </a:xfrm>
          <a:prstGeom prst="rect">
            <a:avLst/>
          </a:prstGeom>
          <a:noFill/>
          <a:ln cap="flat" cmpd="sng" w="12700">
            <a:solidFill>
              <a:srgbClr val="B27900"/>
            </a:solidFill>
            <a:prstDash val="solid"/>
            <a:miter lim="8000"/>
            <a:headEnd len="sm" w="sm" type="none"/>
            <a:tailEnd len="sm" w="sm" type="none"/>
          </a:ln>
        </p:spPr>
      </p:pic>
      <p:sp>
        <p:nvSpPr>
          <p:cNvPr id="282" name="Google Shape;282;g838e9b5478_0_20"/>
          <p:cNvSpPr txBox="1"/>
          <p:nvPr/>
        </p:nvSpPr>
        <p:spPr>
          <a:xfrm>
            <a:off x="1124625" y="4737725"/>
            <a:ext cx="9562500" cy="5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nir"/>
                <a:ea typeface="Avenir"/>
                <a:cs typeface="Avenir"/>
                <a:sym typeface="Avenir"/>
              </a:rPr>
              <a:t>Generalized ESD Results for single secondary axis representing vibration</a:t>
            </a:r>
            <a:endParaRPr>
              <a:solidFill>
                <a:srgbClr val="FFFFFF"/>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9"/>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288" name="Google Shape;288;p9"/>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289" name="Google Shape;289;p9"/>
          <p:cNvPicPr preferRelativeResize="0"/>
          <p:nvPr/>
        </p:nvPicPr>
        <p:blipFill rotWithShape="1">
          <a:blip r:embed="rId3">
            <a:alphaModFix/>
          </a:blip>
          <a:srcRect b="4979" l="0" r="0" t="10435"/>
          <a:stretch/>
        </p:blipFill>
        <p:spPr>
          <a:xfrm>
            <a:off x="0" y="10"/>
            <a:ext cx="12192000" cy="6857991"/>
          </a:xfrm>
          <a:prstGeom prst="rect">
            <a:avLst/>
          </a:prstGeom>
          <a:noFill/>
          <a:ln>
            <a:noFill/>
          </a:ln>
        </p:spPr>
      </p:pic>
      <p:sp>
        <p:nvSpPr>
          <p:cNvPr id="290" name="Google Shape;290;p9"/>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291" name="Google Shape;291;p9"/>
          <p:cNvSpPr/>
          <p:nvPr/>
        </p:nvSpPr>
        <p:spPr>
          <a:xfrm>
            <a:off x="322326" y="414337"/>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292" name="Google Shape;292;p9"/>
          <p:cNvSpPr txBox="1"/>
          <p:nvPr/>
        </p:nvSpPr>
        <p:spPr>
          <a:xfrm>
            <a:off x="771524" y="649224"/>
            <a:ext cx="1056322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u="sng">
                <a:solidFill>
                  <a:schemeClr val="lt1"/>
                </a:solidFill>
                <a:latin typeface="Courgette"/>
                <a:ea typeface="Courgette"/>
                <a:cs typeface="Courgette"/>
                <a:sym typeface="Courgette"/>
              </a:rPr>
              <a:t>Streaming System</a:t>
            </a:r>
            <a:endParaRPr b="1" i="0" sz="4800" u="sng" cap="none" strike="noStrike">
              <a:solidFill>
                <a:schemeClr val="lt1"/>
              </a:solidFill>
              <a:latin typeface="Courgette"/>
              <a:ea typeface="Courgette"/>
              <a:cs typeface="Courgette"/>
              <a:sym typeface="Courgette"/>
            </a:endParaRPr>
          </a:p>
        </p:txBody>
      </p:sp>
      <p:sp>
        <p:nvSpPr>
          <p:cNvPr id="293" name="Google Shape;293;p9"/>
          <p:cNvSpPr txBox="1"/>
          <p:nvPr/>
        </p:nvSpPr>
        <p:spPr>
          <a:xfrm>
            <a:off x="733425" y="1480225"/>
            <a:ext cx="10706100" cy="9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venir"/>
                <a:ea typeface="Avenir"/>
                <a:cs typeface="Avenir"/>
                <a:sym typeface="Avenir"/>
              </a:rPr>
              <a:t>Data streaming system to detect anomalies - Useful for building managers/maintenance workers</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p:txBody>
      </p:sp>
      <p:sp>
        <p:nvSpPr>
          <p:cNvPr id="294" name="Google Shape;294;p9"/>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5" name="Google Shape;295;p9"/>
          <p:cNvPicPr preferRelativeResize="0"/>
          <p:nvPr/>
        </p:nvPicPr>
        <p:blipFill rotWithShape="1">
          <a:blip r:embed="rId6">
            <a:alphaModFix/>
          </a:blip>
          <a:srcRect b="0" l="0" r="0" t="0"/>
          <a:stretch/>
        </p:blipFill>
        <p:spPr>
          <a:xfrm>
            <a:off x="605588" y="2421325"/>
            <a:ext cx="7673277" cy="3951101"/>
          </a:xfrm>
          <a:prstGeom prst="rect">
            <a:avLst/>
          </a:prstGeom>
          <a:noFill/>
          <a:ln>
            <a:noFill/>
          </a:ln>
        </p:spPr>
      </p:pic>
      <p:pic>
        <p:nvPicPr>
          <p:cNvPr id="296" name="Google Shape;296;p9"/>
          <p:cNvPicPr preferRelativeResize="0"/>
          <p:nvPr/>
        </p:nvPicPr>
        <p:blipFill>
          <a:blip r:embed="rId7">
            <a:alphaModFix/>
          </a:blip>
          <a:stretch>
            <a:fillRect/>
          </a:stretch>
        </p:blipFill>
        <p:spPr>
          <a:xfrm>
            <a:off x="8480488" y="4724330"/>
            <a:ext cx="3050074" cy="131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g73bbe9acf1_1_0"/>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302" name="Google Shape;302;g73bbe9acf1_1_0"/>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303" name="Google Shape;303;g73bbe9acf1_1_0"/>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304" name="Google Shape;304;g73bbe9acf1_1_0"/>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305" name="Google Shape;305;g73bbe9acf1_1_0"/>
          <p:cNvSpPr/>
          <p:nvPr/>
        </p:nvSpPr>
        <p:spPr>
          <a:xfrm>
            <a:off x="295275" y="361950"/>
            <a:ext cx="11544300" cy="6029400"/>
          </a:xfrm>
          <a:prstGeom prst="roundRect">
            <a:avLst>
              <a:gd fmla="val 16667" name="adj"/>
            </a:avLst>
          </a:prstGeom>
          <a:solidFill>
            <a:srgbClr val="0070C0">
              <a:alpha val="60390"/>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06" name="Google Shape;306;g73bbe9acf1_1_0"/>
          <p:cNvSpPr txBox="1"/>
          <p:nvPr/>
        </p:nvSpPr>
        <p:spPr>
          <a:xfrm>
            <a:off x="771525" y="649225"/>
            <a:ext cx="95112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lang="en-US" sz="4800" u="sng">
                <a:solidFill>
                  <a:schemeClr val="lt1"/>
                </a:solidFill>
                <a:latin typeface="Courgette"/>
                <a:ea typeface="Courgette"/>
                <a:cs typeface="Courgette"/>
                <a:sym typeface="Courgette"/>
              </a:rPr>
              <a:t>Other Models:</a:t>
            </a:r>
            <a:endParaRPr b="1" i="0" sz="4800" u="sng" cap="none" strike="noStrike">
              <a:solidFill>
                <a:schemeClr val="lt1"/>
              </a:solidFill>
              <a:latin typeface="Courgette"/>
              <a:ea typeface="Courgette"/>
              <a:cs typeface="Courgette"/>
              <a:sym typeface="Courgette"/>
            </a:endParaRPr>
          </a:p>
        </p:txBody>
      </p:sp>
      <p:sp>
        <p:nvSpPr>
          <p:cNvPr id="307" name="Google Shape;307;g73bbe9acf1_1_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8" name="Google Shape;308;g73bbe9acf1_1_0"/>
          <p:cNvSpPr txBox="1"/>
          <p:nvPr/>
        </p:nvSpPr>
        <p:spPr>
          <a:xfrm>
            <a:off x="1046325" y="5095925"/>
            <a:ext cx="3400500" cy="5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Avenir"/>
                <a:ea typeface="Avenir"/>
                <a:cs typeface="Avenir"/>
                <a:sym typeface="Avenir"/>
              </a:rPr>
              <a:t>Random Forest</a:t>
            </a:r>
            <a:endParaRPr sz="1800">
              <a:solidFill>
                <a:srgbClr val="FFFFFF"/>
              </a:solidFill>
              <a:latin typeface="Avenir"/>
              <a:ea typeface="Avenir"/>
              <a:cs typeface="Avenir"/>
              <a:sym typeface="Avenir"/>
            </a:endParaRPr>
          </a:p>
        </p:txBody>
      </p:sp>
      <p:sp>
        <p:nvSpPr>
          <p:cNvPr id="309" name="Google Shape;309;g73bbe9acf1_1_0"/>
          <p:cNvSpPr txBox="1"/>
          <p:nvPr/>
        </p:nvSpPr>
        <p:spPr>
          <a:xfrm>
            <a:off x="6882225" y="5095925"/>
            <a:ext cx="3400500" cy="5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Avenir"/>
                <a:ea typeface="Avenir"/>
                <a:cs typeface="Avenir"/>
                <a:sym typeface="Avenir"/>
              </a:rPr>
              <a:t>XGBoost</a:t>
            </a:r>
            <a:endParaRPr sz="1800">
              <a:solidFill>
                <a:srgbClr val="FFFFFF"/>
              </a:solidFill>
              <a:latin typeface="Avenir"/>
              <a:ea typeface="Avenir"/>
              <a:cs typeface="Avenir"/>
              <a:sym typeface="Avenir"/>
            </a:endParaRPr>
          </a:p>
        </p:txBody>
      </p:sp>
      <p:pic>
        <p:nvPicPr>
          <p:cNvPr id="310" name="Google Shape;310;g73bbe9acf1_1_0"/>
          <p:cNvPicPr preferRelativeResize="0"/>
          <p:nvPr/>
        </p:nvPicPr>
        <p:blipFill>
          <a:blip r:embed="rId6">
            <a:alphaModFix/>
          </a:blip>
          <a:stretch>
            <a:fillRect/>
          </a:stretch>
        </p:blipFill>
        <p:spPr>
          <a:xfrm>
            <a:off x="1046313" y="1916475"/>
            <a:ext cx="4524774" cy="3016525"/>
          </a:xfrm>
          <a:prstGeom prst="rect">
            <a:avLst/>
          </a:prstGeom>
          <a:noFill/>
          <a:ln cap="flat" cmpd="sng" w="12700">
            <a:solidFill>
              <a:srgbClr val="B27900"/>
            </a:solidFill>
            <a:prstDash val="solid"/>
            <a:miter lim="8000"/>
            <a:headEnd len="sm" w="sm" type="none"/>
            <a:tailEnd len="sm" w="sm" type="none"/>
          </a:ln>
        </p:spPr>
      </p:pic>
      <p:pic>
        <p:nvPicPr>
          <p:cNvPr id="311" name="Google Shape;311;g73bbe9acf1_1_0"/>
          <p:cNvPicPr preferRelativeResize="0"/>
          <p:nvPr/>
        </p:nvPicPr>
        <p:blipFill>
          <a:blip r:embed="rId7">
            <a:alphaModFix/>
          </a:blip>
          <a:stretch>
            <a:fillRect/>
          </a:stretch>
        </p:blipFill>
        <p:spPr>
          <a:xfrm>
            <a:off x="6246300" y="1916475"/>
            <a:ext cx="4524774" cy="3016525"/>
          </a:xfrm>
          <a:prstGeom prst="rect">
            <a:avLst/>
          </a:prstGeom>
          <a:noFill/>
          <a:ln>
            <a:noFill/>
          </a:ln>
        </p:spPr>
      </p:pic>
      <p:sp>
        <p:nvSpPr>
          <p:cNvPr id="312" name="Google Shape;312;g73bbe9acf1_1_0"/>
          <p:cNvSpPr txBox="1"/>
          <p:nvPr/>
        </p:nvSpPr>
        <p:spPr>
          <a:xfrm>
            <a:off x="1259875" y="5510325"/>
            <a:ext cx="9511200" cy="8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latin typeface="Avenir"/>
                <a:ea typeface="Avenir"/>
                <a:cs typeface="Avenir"/>
                <a:sym typeface="Avenir"/>
              </a:rPr>
              <a:t>The above two models detected every point as an anomaly and hence were not suitable for our </a:t>
            </a:r>
            <a:r>
              <a:rPr lang="en-US" sz="1800">
                <a:solidFill>
                  <a:srgbClr val="FFFFFF"/>
                </a:solidFill>
                <a:latin typeface="Avenir"/>
                <a:ea typeface="Avenir"/>
                <a:cs typeface="Avenir"/>
                <a:sym typeface="Avenir"/>
              </a:rPr>
              <a:t>use case.</a:t>
            </a:r>
            <a:endParaRPr sz="1800">
              <a:solidFill>
                <a:srgbClr val="FFFFFF"/>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0"/>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318" name="Google Shape;318;p10"/>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319" name="Google Shape;319;p10"/>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320" name="Google Shape;320;p10"/>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321" name="Google Shape;321;p10"/>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22" name="Google Shape;322;p10"/>
          <p:cNvSpPr txBox="1"/>
          <p:nvPr/>
        </p:nvSpPr>
        <p:spPr>
          <a:xfrm>
            <a:off x="771524" y="649224"/>
            <a:ext cx="10384155" cy="87716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Learning involved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ourgette"/>
              <a:ea typeface="Courgette"/>
              <a:cs typeface="Courgette"/>
              <a:sym typeface="Courgette"/>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Working with a large dataset and IOT</a:t>
            </a:r>
            <a:endParaRPr b="0" i="0" sz="2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Working with sensor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Unsupervised anomaly detection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Experimenting with various time series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p:txBody>
      </p:sp>
      <p:sp>
        <p:nvSpPr>
          <p:cNvPr id="323" name="Google Shape;323;p1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49" name="Google Shape;49;p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50" name="Google Shape;50;p2"/>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51" name="Google Shape;51;p2"/>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52" name="Google Shape;52;p2"/>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53" name="Google Shape;53;p2"/>
          <p:cNvSpPr txBox="1"/>
          <p:nvPr/>
        </p:nvSpPr>
        <p:spPr>
          <a:xfrm>
            <a:off x="771525" y="649225"/>
            <a:ext cx="7791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Why we </a:t>
            </a:r>
            <a:r>
              <a:rPr b="1" lang="en-US" sz="4800" u="sng">
                <a:solidFill>
                  <a:schemeClr val="lt1"/>
                </a:solidFill>
                <a:latin typeface="Courgette"/>
                <a:ea typeface="Courgette"/>
                <a:cs typeface="Courgette"/>
                <a:sym typeface="Courgette"/>
              </a:rPr>
              <a:t>chose </a:t>
            </a:r>
            <a:r>
              <a:rPr b="1" i="0" lang="en-US" sz="4800" u="sng" cap="none" strike="noStrike">
                <a:solidFill>
                  <a:schemeClr val="lt1"/>
                </a:solidFill>
                <a:latin typeface="Courgette"/>
                <a:ea typeface="Courgette"/>
                <a:cs typeface="Courgette"/>
                <a:sym typeface="Courgette"/>
              </a:rPr>
              <a:t>this project</a:t>
            </a:r>
            <a:endParaRPr b="1" i="0" sz="4800" u="sng" cap="none" strike="noStrike">
              <a:solidFill>
                <a:schemeClr val="lt1"/>
              </a:solidFill>
              <a:latin typeface="Courgette"/>
              <a:ea typeface="Courgette"/>
              <a:cs typeface="Courgette"/>
              <a:sym typeface="Courgette"/>
            </a:endParaRPr>
          </a:p>
        </p:txBody>
      </p:sp>
      <p:sp>
        <p:nvSpPr>
          <p:cNvPr id="54" name="Google Shape;54;p2"/>
          <p:cNvSpPr txBox="1"/>
          <p:nvPr/>
        </p:nvSpPr>
        <p:spPr>
          <a:xfrm>
            <a:off x="657225" y="1647825"/>
            <a:ext cx="10601325" cy="4431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venir"/>
                <a:ea typeface="Avenir"/>
                <a:cs typeface="Avenir"/>
                <a:sym typeface="Avenir"/>
              </a:rPr>
              <a:t>Internet of things (IOT) is a very exciting field and its use with sensor data has many use cases</a:t>
            </a:r>
            <a:endParaRPr b="0" i="0" sz="24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venir"/>
                <a:ea typeface="Avenir"/>
                <a:cs typeface="Avenir"/>
                <a:sym typeface="Avenir"/>
              </a:rPr>
              <a:t>As elevator incidents are on the rise in Canada, our results may help to monitor elevator health, prevent serious injuries, and may even prevent fatalities</a:t>
            </a:r>
            <a:endParaRPr b="0" i="0" sz="2400" u="none" cap="none" strike="noStrike">
              <a:solidFill>
                <a:schemeClr val="lt1"/>
              </a:solidFill>
              <a:latin typeface="Avenir"/>
              <a:ea typeface="Avenir"/>
              <a:cs typeface="Avenir"/>
              <a:sym typeface="Avenir"/>
            </a:endParaRPr>
          </a:p>
          <a:p>
            <a:pPr indent="0" lvl="0" marL="1143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venir"/>
                <a:ea typeface="Avenir"/>
                <a:cs typeface="Avenir"/>
                <a:sym typeface="Avenir"/>
              </a:rPr>
              <a:t>Challenges involved</a:t>
            </a:r>
            <a:endParaRPr b="1" i="0" sz="24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venir"/>
                <a:ea typeface="Avenir"/>
                <a:cs typeface="Avenir"/>
                <a:sym typeface="Avenir"/>
              </a:rPr>
              <a:t>Sensor data, requires extensive research</a:t>
            </a:r>
            <a:endParaRPr b="0" i="0" sz="24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venir"/>
                <a:ea typeface="Avenir"/>
                <a:cs typeface="Avenir"/>
                <a:sym typeface="Avenir"/>
              </a:rPr>
              <a:t>Large amount of data from different types of elevators</a:t>
            </a:r>
            <a:endParaRPr b="0" i="0" sz="24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Avenir"/>
                <a:ea typeface="Avenir"/>
                <a:cs typeface="Avenir"/>
                <a:sym typeface="Avenir"/>
              </a:rPr>
              <a:t>Unlabeled data, hence no formal way to evaluate findings</a:t>
            </a:r>
            <a:endParaRPr b="0"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55" name="Google Shape;55;p2"/>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1"/>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329" name="Google Shape;329;p11"/>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330" name="Google Shape;330;p11"/>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331" name="Google Shape;331;p11"/>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332" name="Google Shape;332;p11"/>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33" name="Google Shape;333;p11"/>
          <p:cNvSpPr txBox="1"/>
          <p:nvPr/>
        </p:nvSpPr>
        <p:spPr>
          <a:xfrm>
            <a:off x="771525" y="649224"/>
            <a:ext cx="6096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Future Work</a:t>
            </a:r>
            <a:endParaRPr b="1" i="0" sz="4800" u="sng" cap="none" strike="noStrike">
              <a:solidFill>
                <a:schemeClr val="lt1"/>
              </a:solidFill>
              <a:latin typeface="Courgette"/>
              <a:ea typeface="Courgette"/>
              <a:cs typeface="Courgette"/>
              <a:sym typeface="Courgette"/>
            </a:endParaRPr>
          </a:p>
        </p:txBody>
      </p:sp>
      <p:pic>
        <p:nvPicPr>
          <p:cNvPr descr="A picture containing graphics&#10;&#10;Description automatically generated" id="334" name="Google Shape;334;p11"/>
          <p:cNvPicPr preferRelativeResize="0"/>
          <p:nvPr/>
        </p:nvPicPr>
        <p:blipFill rotWithShape="1">
          <a:blip r:embed="rId6">
            <a:alphaModFix/>
          </a:blip>
          <a:srcRect b="0" l="0" r="0" t="0"/>
          <a:stretch/>
        </p:blipFill>
        <p:spPr>
          <a:xfrm>
            <a:off x="1045908" y="3506680"/>
            <a:ext cx="3188741" cy="2566840"/>
          </a:xfrm>
          <a:prstGeom prst="rect">
            <a:avLst/>
          </a:prstGeom>
          <a:noFill/>
          <a:ln>
            <a:noFill/>
          </a:ln>
        </p:spPr>
      </p:pic>
      <p:sp>
        <p:nvSpPr>
          <p:cNvPr id="335" name="Google Shape;335;p11"/>
          <p:cNvSpPr/>
          <p:nvPr/>
        </p:nvSpPr>
        <p:spPr>
          <a:xfrm>
            <a:off x="3146370" y="1756244"/>
            <a:ext cx="3721155" cy="1474413"/>
          </a:xfrm>
          <a:prstGeom prst="cloudCallout">
            <a:avLst>
              <a:gd fmla="val -20833" name="adj1"/>
              <a:gd fmla="val 625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36" name="Google Shape;336;p11"/>
          <p:cNvSpPr txBox="1"/>
          <p:nvPr/>
        </p:nvSpPr>
        <p:spPr>
          <a:xfrm>
            <a:off x="3755254" y="2317072"/>
            <a:ext cx="25922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Can we do better???</a:t>
            </a:r>
            <a:endParaRPr b="0" i="0" sz="1800" u="none" cap="none" strike="noStrike">
              <a:solidFill>
                <a:schemeClr val="lt1"/>
              </a:solidFill>
              <a:latin typeface="Avenir"/>
              <a:ea typeface="Avenir"/>
              <a:cs typeface="Avenir"/>
              <a:sym typeface="Avenir"/>
            </a:endParaRPr>
          </a:p>
        </p:txBody>
      </p:sp>
      <p:sp>
        <p:nvSpPr>
          <p:cNvPr id="337" name="Google Shape;337;p11"/>
          <p:cNvSpPr txBox="1"/>
          <p:nvPr/>
        </p:nvSpPr>
        <p:spPr>
          <a:xfrm>
            <a:off x="6001305" y="3790765"/>
            <a:ext cx="4110361"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600"/>
              <a:buFont typeface="Arial"/>
              <a:buNone/>
            </a:pPr>
            <a:r>
              <a:rPr b="1" i="0" lang="en-US" sz="9600" u="none" cap="none" strike="noStrike">
                <a:solidFill>
                  <a:schemeClr val="lt1"/>
                </a:solidFill>
                <a:latin typeface="Avenir"/>
                <a:ea typeface="Avenir"/>
                <a:cs typeface="Avenir"/>
                <a:sym typeface="Avenir"/>
              </a:rPr>
              <a:t>YES!!</a:t>
            </a:r>
            <a:endParaRPr b="1" i="0" sz="9600" u="none" cap="none" strike="noStrike">
              <a:solidFill>
                <a:schemeClr val="lt1"/>
              </a:solidFill>
              <a:latin typeface="Avenir"/>
              <a:ea typeface="Avenir"/>
              <a:cs typeface="Avenir"/>
              <a:sym typeface="Avenir"/>
            </a:endParaRPr>
          </a:p>
        </p:txBody>
      </p:sp>
      <p:sp>
        <p:nvSpPr>
          <p:cNvPr id="338" name="Google Shape;338;p11"/>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2"/>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344" name="Google Shape;344;p12"/>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345" name="Google Shape;345;p12"/>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346" name="Google Shape;346;p12"/>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347" name="Google Shape;347;p12"/>
          <p:cNvSpPr/>
          <p:nvPr/>
        </p:nvSpPr>
        <p:spPr>
          <a:xfrm>
            <a:off x="322326" y="404035"/>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LSTM would be very useful with access to labelled anomalies via TSBC’s results or maintenance logs, etc. or hand labell</a:t>
            </a:r>
            <a:r>
              <a:rPr lang="en-US" sz="2800">
                <a:solidFill>
                  <a:schemeClr val="lt1"/>
                </a:solidFill>
                <a:latin typeface="Avenir"/>
                <a:ea typeface="Avenir"/>
                <a:cs typeface="Avenir"/>
                <a:sym typeface="Avenir"/>
              </a:rPr>
              <a:t>ing like our classmates did - Good job!</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Avenir"/>
              <a:buChar char="▪"/>
            </a:pPr>
            <a:r>
              <a:rPr b="0" i="0" lang="en-US" sz="2800" u="none" cap="none" strike="noStrike">
                <a:solidFill>
                  <a:schemeClr val="lt1"/>
                </a:solidFill>
                <a:latin typeface="Avenir"/>
                <a:ea typeface="Avenir"/>
                <a:cs typeface="Avenir"/>
                <a:sym typeface="Avenir"/>
              </a:rPr>
              <a:t>Labelled data would also make evaluation much easier and quantitative</a:t>
            </a:r>
            <a:endParaRPr b="0" i="0" sz="2800" u="none" cap="none" strike="noStrike">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Avenir"/>
                <a:ea typeface="Avenir"/>
                <a:cs typeface="Avenir"/>
                <a:sym typeface="Avenir"/>
              </a:rPr>
              <a:t>Plotly Dash is a nice framework, but does have some limitations with high frequency streaming, so it wo</a:t>
            </a:r>
            <a:r>
              <a:rPr lang="en-US" sz="2800">
                <a:solidFill>
                  <a:schemeClr val="lt1"/>
                </a:solidFill>
                <a:latin typeface="Avenir"/>
                <a:ea typeface="Avenir"/>
                <a:cs typeface="Avenir"/>
                <a:sym typeface="Avenir"/>
              </a:rPr>
              <a:t>uld be nice to explore others</a:t>
            </a:r>
            <a:endParaRPr b="0" i="0" sz="1800" u="none" cap="none" strike="noStrike">
              <a:solidFill>
                <a:schemeClr val="lt1"/>
              </a:solidFill>
              <a:latin typeface="Avenir"/>
              <a:ea typeface="Avenir"/>
              <a:cs typeface="Avenir"/>
              <a:sym typeface="Avenir"/>
            </a:endParaRPr>
          </a:p>
        </p:txBody>
      </p:sp>
      <p:sp>
        <p:nvSpPr>
          <p:cNvPr id="348" name="Google Shape;348;p12"/>
          <p:cNvSpPr txBox="1"/>
          <p:nvPr/>
        </p:nvSpPr>
        <p:spPr>
          <a:xfrm>
            <a:off x="771525" y="649224"/>
            <a:ext cx="6096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Future Work</a:t>
            </a:r>
            <a:endParaRPr b="1" i="0" sz="4800" u="sng" cap="none" strike="noStrike">
              <a:solidFill>
                <a:schemeClr val="lt1"/>
              </a:solidFill>
              <a:latin typeface="Courgette"/>
              <a:ea typeface="Courgette"/>
              <a:cs typeface="Courgette"/>
              <a:sym typeface="Courgette"/>
            </a:endParaRPr>
          </a:p>
        </p:txBody>
      </p:sp>
      <p:sp>
        <p:nvSpPr>
          <p:cNvPr id="349" name="Google Shape;349;p12"/>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g83473358e2_3_11"/>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355" name="Google Shape;355;g83473358e2_3_11"/>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356" name="Google Shape;356;g83473358e2_3_11"/>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357" name="Google Shape;357;g83473358e2_3_11"/>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358" name="Google Shape;358;g83473358e2_3_11"/>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359" name="Google Shape;359;g83473358e2_3_11"/>
          <p:cNvSpPr txBox="1"/>
          <p:nvPr/>
        </p:nvSpPr>
        <p:spPr>
          <a:xfrm>
            <a:off x="771525" y="649224"/>
            <a:ext cx="6096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p:txBody>
      </p:sp>
      <p:sp>
        <p:nvSpPr>
          <p:cNvPr id="360" name="Google Shape;360;g83473358e2_3_11"/>
          <p:cNvSpPr txBox="1"/>
          <p:nvPr/>
        </p:nvSpPr>
        <p:spPr>
          <a:xfrm>
            <a:off x="632125" y="2637600"/>
            <a:ext cx="11036700" cy="273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Avenir"/>
                <a:ea typeface="Avenir"/>
                <a:cs typeface="Avenir"/>
                <a:sym typeface="Avenir"/>
              </a:rPr>
              <a:t>Thank you</a:t>
            </a:r>
            <a:r>
              <a:rPr b="1" i="0" lang="en-US" sz="4800" u="none" cap="none" strike="noStrike">
                <a:solidFill>
                  <a:schemeClr val="lt1"/>
                </a:solidFill>
                <a:latin typeface="Avenir"/>
                <a:ea typeface="Avenir"/>
                <a:cs typeface="Avenir"/>
                <a:sym typeface="Avenir"/>
              </a:rPr>
              <a:t> </a:t>
            </a:r>
            <a:endParaRPr b="1" i="0" sz="4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Avenir"/>
                <a:ea typeface="Avenir"/>
                <a:cs typeface="Avenir"/>
                <a:sym typeface="Avenir"/>
              </a:rPr>
              <a:t>for a challenging project and dataset</a:t>
            </a:r>
            <a:r>
              <a:rPr b="1" lang="en-US" sz="3000">
                <a:solidFill>
                  <a:schemeClr val="lt1"/>
                </a:solidFill>
                <a:latin typeface="Avenir"/>
                <a:ea typeface="Avenir"/>
                <a:cs typeface="Avenir"/>
                <a:sym typeface="Avenir"/>
              </a:rPr>
              <a:t>!</a:t>
            </a:r>
            <a:r>
              <a:rPr b="1" i="0" lang="en-US" sz="3000" u="none" cap="none" strike="noStrike">
                <a:solidFill>
                  <a:schemeClr val="lt1"/>
                </a:solidFill>
                <a:latin typeface="Avenir"/>
                <a:ea typeface="Avenir"/>
                <a:cs typeface="Avenir"/>
                <a:sym typeface="Avenir"/>
              </a:rPr>
              <a:t> </a:t>
            </a:r>
            <a:endParaRPr b="1" i="0" sz="4800" u="none" cap="none" strike="noStrike">
              <a:solidFill>
                <a:schemeClr val="lt1"/>
              </a:solidFill>
              <a:latin typeface="Avenir"/>
              <a:ea typeface="Avenir"/>
              <a:cs typeface="Avenir"/>
              <a:sym typeface="Avenir"/>
            </a:endParaRPr>
          </a:p>
        </p:txBody>
      </p:sp>
      <p:sp>
        <p:nvSpPr>
          <p:cNvPr id="361" name="Google Shape;361;g83473358e2_3_11"/>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3"/>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61" name="Google Shape;61;p3"/>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62" name="Google Shape;62;p3"/>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63" name="Google Shape;63;p3"/>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64" name="Google Shape;64;p3"/>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65" name="Google Shape;65;p3"/>
          <p:cNvSpPr txBox="1"/>
          <p:nvPr/>
        </p:nvSpPr>
        <p:spPr>
          <a:xfrm>
            <a:off x="771524" y="649224"/>
            <a:ext cx="902017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Problem Statement</a:t>
            </a:r>
            <a:endParaRPr b="1" i="0" sz="4800" u="sng" cap="none" strike="noStrike">
              <a:solidFill>
                <a:schemeClr val="lt1"/>
              </a:solidFill>
              <a:latin typeface="Courgette"/>
              <a:ea typeface="Courgette"/>
              <a:cs typeface="Courgette"/>
              <a:sym typeface="Courgette"/>
            </a:endParaRPr>
          </a:p>
        </p:txBody>
      </p:sp>
      <p:sp>
        <p:nvSpPr>
          <p:cNvPr id="66" name="Google Shape;66;p3"/>
          <p:cNvSpPr txBox="1"/>
          <p:nvPr/>
        </p:nvSpPr>
        <p:spPr>
          <a:xfrm>
            <a:off x="727150" y="1666875"/>
            <a:ext cx="10885800" cy="434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venir"/>
                <a:ea typeface="Avenir"/>
                <a:cs typeface="Avenir"/>
                <a:sym typeface="Avenir"/>
              </a:rPr>
              <a:t>1.How can we use IOT and machine learning to predict when elevators may require maintenance?</a:t>
            </a:r>
            <a:endParaRPr b="0"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lt1"/>
                </a:solidFill>
                <a:latin typeface="Avenir"/>
                <a:ea typeface="Avenir"/>
                <a:cs typeface="Avenir"/>
                <a:sym typeface="Avenir"/>
              </a:rPr>
              <a:t>2.How can results be presented in real-time?</a:t>
            </a:r>
            <a:endParaRPr b="0"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venir"/>
                <a:ea typeface="Avenir"/>
                <a:cs typeface="Avenir"/>
                <a:sym typeface="Avenir"/>
              </a:rPr>
              <a:t>Who cares?</a:t>
            </a:r>
            <a:br>
              <a:rPr b="1" i="0" lang="en-US" sz="2400" u="none" cap="none" strike="noStrike">
                <a:solidFill>
                  <a:schemeClr val="lt1"/>
                </a:solidFill>
                <a:latin typeface="Avenir"/>
                <a:ea typeface="Avenir"/>
                <a:cs typeface="Avenir"/>
                <a:sym typeface="Avenir"/>
              </a:rPr>
            </a:br>
            <a:endParaRPr b="1" i="0" sz="24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venir"/>
                <a:ea typeface="Avenir"/>
                <a:cs typeface="Avenir"/>
                <a:sym typeface="Avenir"/>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Useful for building owners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to monitor the status of </a:t>
            </a:r>
            <a:br>
              <a:rPr b="0" i="0" lang="en-US" sz="1800" u="none" cap="none" strike="noStrike">
                <a:solidFill>
                  <a:schemeClr val="lt1"/>
                </a:solidFill>
                <a:latin typeface="Avenir"/>
                <a:ea typeface="Avenir"/>
                <a:cs typeface="Avenir"/>
                <a:sym typeface="Avenir"/>
              </a:rPr>
            </a:br>
            <a:r>
              <a:rPr b="0" i="0" lang="en-US" sz="1800" u="none" cap="none" strike="noStrike">
                <a:solidFill>
                  <a:schemeClr val="lt1"/>
                </a:solidFill>
                <a:latin typeface="Avenir"/>
                <a:ea typeface="Avenir"/>
                <a:cs typeface="Avenir"/>
                <a:sym typeface="Avenir"/>
              </a:rPr>
              <a:t>				        the elevators</a:t>
            </a:r>
            <a:endParaRPr b="0" i="0" sz="18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pic>
        <p:nvPicPr>
          <p:cNvPr descr="A picture containing toy&#10;&#10;Description automatically generated" id="67" name="Google Shape;67;p3"/>
          <p:cNvPicPr preferRelativeResize="0"/>
          <p:nvPr/>
        </p:nvPicPr>
        <p:blipFill rotWithShape="1">
          <a:blip r:embed="rId6">
            <a:alphaModFix/>
          </a:blip>
          <a:srcRect b="0" l="0" r="0" t="0"/>
          <a:stretch/>
        </p:blipFill>
        <p:spPr>
          <a:xfrm>
            <a:off x="937734" y="3980763"/>
            <a:ext cx="1981520" cy="1780152"/>
          </a:xfrm>
          <a:prstGeom prst="rect">
            <a:avLst/>
          </a:prstGeom>
          <a:noFill/>
          <a:ln>
            <a:noFill/>
          </a:ln>
        </p:spPr>
      </p:pic>
      <p:pic>
        <p:nvPicPr>
          <p:cNvPr descr="A person wearing a hat&#10;&#10;Description automatically generated" id="68" name="Google Shape;68;p3"/>
          <p:cNvPicPr preferRelativeResize="0"/>
          <p:nvPr/>
        </p:nvPicPr>
        <p:blipFill rotWithShape="1">
          <a:blip r:embed="rId7">
            <a:alphaModFix/>
          </a:blip>
          <a:srcRect b="0" l="0" r="0" t="0"/>
          <a:stretch/>
        </p:blipFill>
        <p:spPr>
          <a:xfrm>
            <a:off x="5989701" y="4105081"/>
            <a:ext cx="1904142" cy="1741269"/>
          </a:xfrm>
          <a:prstGeom prst="rect">
            <a:avLst/>
          </a:prstGeom>
          <a:noFill/>
          <a:ln>
            <a:noFill/>
          </a:ln>
        </p:spPr>
      </p:pic>
      <p:sp>
        <p:nvSpPr>
          <p:cNvPr id="69" name="Google Shape;69;p3"/>
          <p:cNvSpPr txBox="1"/>
          <p:nvPr/>
        </p:nvSpPr>
        <p:spPr>
          <a:xfrm>
            <a:off x="8095216" y="3538026"/>
            <a:ext cx="3517664"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Technical safety contractors to ensure the quality &amp; safety of the elevators over the foreseeable future without incurring additional human resource or financial cost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70" name="Google Shape;70;p3"/>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4"/>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76" name="Google Shape;76;p4"/>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77" name="Google Shape;77;p4"/>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78" name="Google Shape;78;p4"/>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79" name="Google Shape;79;p4"/>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80" name="Google Shape;80;p4"/>
          <p:cNvSpPr txBox="1"/>
          <p:nvPr/>
        </p:nvSpPr>
        <p:spPr>
          <a:xfrm>
            <a:off x="725321" y="668665"/>
            <a:ext cx="6096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Methodology</a:t>
            </a:r>
            <a:endParaRPr b="1" i="0" sz="4800" u="sng" cap="none" strike="noStrike">
              <a:solidFill>
                <a:schemeClr val="lt1"/>
              </a:solidFill>
              <a:latin typeface="Courgette"/>
              <a:ea typeface="Courgette"/>
              <a:cs typeface="Courgette"/>
              <a:sym typeface="Courgette"/>
            </a:endParaRPr>
          </a:p>
        </p:txBody>
      </p:sp>
      <p:sp>
        <p:nvSpPr>
          <p:cNvPr id="81" name="Google Shape;81;p4"/>
          <p:cNvSpPr txBox="1"/>
          <p:nvPr/>
        </p:nvSpPr>
        <p:spPr>
          <a:xfrm>
            <a:off x="520817" y="3323825"/>
            <a:ext cx="141517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venir"/>
                <a:ea typeface="Avenir"/>
                <a:cs typeface="Avenir"/>
                <a:sym typeface="Avenir"/>
              </a:rPr>
              <a:t>Phase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venir"/>
              <a:ea typeface="Avenir"/>
              <a:cs typeface="Avenir"/>
              <a:sym typeface="Avenir"/>
            </a:endParaRPr>
          </a:p>
        </p:txBody>
      </p:sp>
      <p:sp>
        <p:nvSpPr>
          <p:cNvPr id="82" name="Google Shape;82;p4"/>
          <p:cNvSpPr/>
          <p:nvPr/>
        </p:nvSpPr>
        <p:spPr>
          <a:xfrm>
            <a:off x="2162684" y="1816350"/>
            <a:ext cx="2160741" cy="1185619"/>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Data Collection</a:t>
            </a:r>
            <a:endParaRPr b="0" i="0" sz="1400" u="none" cap="none" strike="noStrike">
              <a:solidFill>
                <a:schemeClr val="lt1"/>
              </a:solidFill>
              <a:latin typeface="Avenir"/>
              <a:ea typeface="Avenir"/>
              <a:cs typeface="Avenir"/>
              <a:sym typeface="Avenir"/>
            </a:endParaRPr>
          </a:p>
        </p:txBody>
      </p:sp>
      <p:sp>
        <p:nvSpPr>
          <p:cNvPr id="83" name="Google Shape;83;p4"/>
          <p:cNvSpPr/>
          <p:nvPr/>
        </p:nvSpPr>
        <p:spPr>
          <a:xfrm>
            <a:off x="2162684" y="3210697"/>
            <a:ext cx="2231762" cy="1025895"/>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Data Cleaning</a:t>
            </a:r>
            <a:endParaRPr b="0" i="0" sz="1400" u="none" cap="none" strike="noStrike">
              <a:solidFill>
                <a:schemeClr val="lt1"/>
              </a:solidFill>
              <a:latin typeface="Avenir"/>
              <a:ea typeface="Avenir"/>
              <a:cs typeface="Avenir"/>
              <a:sym typeface="Avenir"/>
            </a:endParaRPr>
          </a:p>
        </p:txBody>
      </p:sp>
      <p:sp>
        <p:nvSpPr>
          <p:cNvPr id="84" name="Google Shape;84;p4"/>
          <p:cNvSpPr/>
          <p:nvPr/>
        </p:nvSpPr>
        <p:spPr>
          <a:xfrm>
            <a:off x="2091663" y="4614368"/>
            <a:ext cx="2231762" cy="1081848"/>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EDA</a:t>
            </a:r>
            <a:endParaRPr b="0" i="0" sz="1400" u="none" cap="none" strike="noStrike">
              <a:solidFill>
                <a:schemeClr val="lt1"/>
              </a:solidFill>
              <a:latin typeface="Avenir"/>
              <a:ea typeface="Avenir"/>
              <a:cs typeface="Avenir"/>
              <a:sym typeface="Avenir"/>
            </a:endParaRPr>
          </a:p>
        </p:txBody>
      </p:sp>
      <p:sp>
        <p:nvSpPr>
          <p:cNvPr id="85" name="Google Shape;85;p4"/>
          <p:cNvSpPr txBox="1"/>
          <p:nvPr/>
        </p:nvSpPr>
        <p:spPr>
          <a:xfrm>
            <a:off x="6513760" y="3376612"/>
            <a:ext cx="158115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venir"/>
                <a:ea typeface="Avenir"/>
                <a:cs typeface="Avenir"/>
                <a:sym typeface="Avenir"/>
              </a:rPr>
              <a:t>Phase II</a:t>
            </a:r>
            <a:endParaRPr b="1" i="0" sz="2400" u="none" cap="none" strike="noStrike">
              <a:solidFill>
                <a:schemeClr val="lt1"/>
              </a:solidFill>
              <a:latin typeface="Avenir"/>
              <a:ea typeface="Avenir"/>
              <a:cs typeface="Avenir"/>
              <a:sym typeface="Avenir"/>
            </a:endParaRPr>
          </a:p>
        </p:txBody>
      </p:sp>
      <p:sp>
        <p:nvSpPr>
          <p:cNvPr id="86" name="Google Shape;86;p4"/>
          <p:cNvSpPr/>
          <p:nvPr/>
        </p:nvSpPr>
        <p:spPr>
          <a:xfrm>
            <a:off x="8371771" y="1816350"/>
            <a:ext cx="2160741" cy="1083981"/>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Modelling</a:t>
            </a:r>
            <a:endParaRPr b="0" i="0" sz="1400" u="none" cap="none" strike="noStrike">
              <a:solidFill>
                <a:schemeClr val="lt1"/>
              </a:solidFill>
              <a:latin typeface="Avenir"/>
              <a:ea typeface="Avenir"/>
              <a:cs typeface="Avenir"/>
              <a:sym typeface="Avenir"/>
            </a:endParaRPr>
          </a:p>
        </p:txBody>
      </p:sp>
      <p:sp>
        <p:nvSpPr>
          <p:cNvPr id="87" name="Google Shape;87;p4"/>
          <p:cNvSpPr/>
          <p:nvPr/>
        </p:nvSpPr>
        <p:spPr>
          <a:xfrm>
            <a:off x="8390185" y="3236108"/>
            <a:ext cx="2160741" cy="1025894"/>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Evaluation</a:t>
            </a:r>
            <a:endParaRPr b="0" i="0" sz="1400" u="none" cap="none" strike="noStrike">
              <a:solidFill>
                <a:schemeClr val="lt1"/>
              </a:solidFill>
              <a:latin typeface="Avenir"/>
              <a:ea typeface="Avenir"/>
              <a:cs typeface="Avenir"/>
              <a:sym typeface="Avenir"/>
            </a:endParaRPr>
          </a:p>
        </p:txBody>
      </p:sp>
      <p:sp>
        <p:nvSpPr>
          <p:cNvPr id="88" name="Google Shape;88;p4"/>
          <p:cNvSpPr/>
          <p:nvPr/>
        </p:nvSpPr>
        <p:spPr>
          <a:xfrm>
            <a:off x="8451445" y="4727448"/>
            <a:ext cx="2001391" cy="1002412"/>
          </a:xfrm>
          <a:prstGeom prst="roundRect">
            <a:avLst>
              <a:gd fmla="val 16667" name="adj"/>
            </a:avLst>
          </a:prstGeom>
          <a:solidFill>
            <a:schemeClr val="accent1">
              <a:alpha val="98431"/>
            </a:scheme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Visualization</a:t>
            </a:r>
            <a:endParaRPr b="0" i="0" sz="1400" u="none" cap="none" strike="noStrike">
              <a:solidFill>
                <a:schemeClr val="lt1"/>
              </a:solidFill>
              <a:latin typeface="Avenir"/>
              <a:ea typeface="Avenir"/>
              <a:cs typeface="Avenir"/>
              <a:sym typeface="Avenir"/>
            </a:endParaRPr>
          </a:p>
        </p:txBody>
      </p:sp>
      <p:sp>
        <p:nvSpPr>
          <p:cNvPr id="89" name="Google Shape;89;p4"/>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5"/>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95" name="Google Shape;95;p5"/>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96" name="Google Shape;96;p5"/>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97" name="Google Shape;97;p5"/>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98" name="Google Shape;98;p5"/>
          <p:cNvSpPr/>
          <p:nvPr/>
        </p:nvSpPr>
        <p:spPr>
          <a:xfrm>
            <a:off x="295275" y="361950"/>
            <a:ext cx="11544300" cy="6029325"/>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9" name="Google Shape;99;p5"/>
          <p:cNvSpPr txBox="1"/>
          <p:nvPr/>
        </p:nvSpPr>
        <p:spPr>
          <a:xfrm>
            <a:off x="771525" y="649224"/>
            <a:ext cx="10439400" cy="6217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Tools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Avenir"/>
                <a:ea typeface="Avenir"/>
                <a:cs typeface="Avenir"/>
                <a:sym typeface="Avenir"/>
              </a:rPr>
              <a:t>Spark for data processing</a:t>
            </a:r>
            <a:endParaRPr b="0" i="0" sz="2400" u="none" cap="none" strike="noStrike">
              <a:solidFill>
                <a:schemeClr val="lt1"/>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2400">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Avenir"/>
                <a:ea typeface="Avenir"/>
                <a:cs typeface="Avenir"/>
                <a:sym typeface="Avenir"/>
              </a:rPr>
              <a:t>Keras/Tensorflow - Easy to build sequential models, easy GPU usag</a:t>
            </a:r>
            <a:r>
              <a:rPr lang="en-US" sz="2400">
                <a:solidFill>
                  <a:schemeClr val="lt1"/>
                </a:solidFill>
                <a:latin typeface="Avenir"/>
                <a:ea typeface="Avenir"/>
                <a:cs typeface="Avenir"/>
                <a:sym typeface="Avenir"/>
              </a:rPr>
              <a:t>e</a:t>
            </a:r>
            <a:endParaRPr sz="2400">
              <a:solidFill>
                <a:schemeClr val="lt1"/>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2400">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Avenir"/>
              <a:buChar char="▪"/>
            </a:pPr>
            <a:r>
              <a:rPr b="0" i="0" lang="en-US" sz="2400" u="none" cap="none" strike="noStrike">
                <a:solidFill>
                  <a:schemeClr val="lt1"/>
                </a:solidFill>
                <a:latin typeface="Avenir"/>
                <a:ea typeface="Avenir"/>
                <a:cs typeface="Avenir"/>
                <a:sym typeface="Avenir"/>
              </a:rPr>
              <a:t>Arundo’s ADTK for vibration modelling</a:t>
            </a:r>
            <a:endParaRPr b="0" i="0" sz="2400" u="none" cap="none" strike="noStrike">
              <a:solidFill>
                <a:schemeClr val="lt1"/>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2400">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Avenir"/>
                <a:ea typeface="Avenir"/>
                <a:cs typeface="Avenir"/>
                <a:sym typeface="Avenir"/>
              </a:rPr>
              <a:t>Matplotlib, Seaborn and Plotly for plotting and visualizatio</a:t>
            </a:r>
            <a:r>
              <a:rPr lang="en-US" sz="2400">
                <a:solidFill>
                  <a:schemeClr val="lt1"/>
                </a:solidFill>
                <a:latin typeface="Avenir"/>
                <a:ea typeface="Avenir"/>
                <a:cs typeface="Avenir"/>
                <a:sym typeface="Avenir"/>
              </a:rPr>
              <a:t>n</a:t>
            </a:r>
            <a:endParaRPr sz="2400">
              <a:solidFill>
                <a:schemeClr val="lt1"/>
              </a:solidFill>
              <a:latin typeface="Avenir"/>
              <a:ea typeface="Avenir"/>
              <a:cs typeface="Avenir"/>
              <a:sym typeface="Avenir"/>
            </a:endParaRPr>
          </a:p>
          <a:p>
            <a:pPr indent="0" lvl="0" marL="457200" marR="0" rtl="0" algn="l">
              <a:lnSpc>
                <a:spcPct val="100000"/>
              </a:lnSpc>
              <a:spcBef>
                <a:spcPts val="0"/>
              </a:spcBef>
              <a:spcAft>
                <a:spcPts val="0"/>
              </a:spcAft>
              <a:buNone/>
            </a:pPr>
            <a:r>
              <a:t/>
            </a:r>
            <a:endParaRPr sz="2400">
              <a:solidFill>
                <a:schemeClr val="lt1"/>
              </a:solidFill>
              <a:latin typeface="Avenir"/>
              <a:ea typeface="Avenir"/>
              <a:cs typeface="Avenir"/>
              <a:sym typeface="Avenir"/>
            </a:endParaRPr>
          </a:p>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cap="none" strike="noStrike">
                <a:solidFill>
                  <a:schemeClr val="lt1"/>
                </a:solidFill>
                <a:latin typeface="Avenir"/>
                <a:ea typeface="Avenir"/>
                <a:cs typeface="Avenir"/>
                <a:sym typeface="Avenir"/>
              </a:rPr>
              <a:t>Plotly Dash for data streaming</a:t>
            </a:r>
            <a:endParaRPr b="1" i="0" sz="4800" u="sng" cap="none" strike="noStrike">
              <a:solidFill>
                <a:schemeClr val="lt1"/>
              </a:solidFill>
              <a:latin typeface="Courgette"/>
              <a:ea typeface="Courgette"/>
              <a:cs typeface="Courgette"/>
              <a:sym typeface="Courgette"/>
            </a:endParaRPr>
          </a:p>
          <a:p>
            <a:pPr indent="0" lvl="0" marL="0" marR="0" rtl="0" algn="l">
              <a:lnSpc>
                <a:spcPct val="100000"/>
              </a:lnSpc>
              <a:spcBef>
                <a:spcPts val="0"/>
              </a:spcBef>
              <a:spcAft>
                <a:spcPts val="0"/>
              </a:spcAft>
              <a:buClr>
                <a:srgbClr val="000000"/>
              </a:buClr>
              <a:buSzPts val="4800"/>
              <a:buFont typeface="Arial"/>
              <a:buNone/>
            </a:pPr>
            <a:r>
              <a:t/>
            </a:r>
            <a:endParaRPr b="1" i="0" sz="4800" u="sng" cap="none" strike="noStrike">
              <a:solidFill>
                <a:schemeClr val="lt1"/>
              </a:solidFill>
              <a:latin typeface="Courgette"/>
              <a:ea typeface="Courgette"/>
              <a:cs typeface="Courgette"/>
              <a:sym typeface="Courgette"/>
            </a:endParaRPr>
          </a:p>
        </p:txBody>
      </p:sp>
      <p:sp>
        <p:nvSpPr>
          <p:cNvPr id="100" name="Google Shape;100;p5"/>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6"/>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106" name="Google Shape;106;p6"/>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107" name="Google Shape;107;p6"/>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108" name="Google Shape;108;p6"/>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109" name="Google Shape;109;p6"/>
          <p:cNvSpPr/>
          <p:nvPr/>
        </p:nvSpPr>
        <p:spPr>
          <a:xfrm>
            <a:off x="322325" y="41430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lt1"/>
              </a:solidFill>
              <a:latin typeface="Avenir"/>
              <a:ea typeface="Avenir"/>
              <a:cs typeface="Avenir"/>
              <a:sym typeface="Avenir"/>
            </a:endParaRPr>
          </a:p>
        </p:txBody>
      </p:sp>
      <p:sp>
        <p:nvSpPr>
          <p:cNvPr id="110" name="Google Shape;110;p6"/>
          <p:cNvSpPr txBox="1"/>
          <p:nvPr/>
        </p:nvSpPr>
        <p:spPr>
          <a:xfrm>
            <a:off x="771524" y="649224"/>
            <a:ext cx="9020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Data Science Pipeline</a:t>
            </a:r>
            <a:endParaRPr b="1" i="0" sz="4800" u="sng" cap="none" strike="noStrike">
              <a:solidFill>
                <a:schemeClr val="lt1"/>
              </a:solidFill>
              <a:latin typeface="Courgette"/>
              <a:ea typeface="Courgette"/>
              <a:cs typeface="Courgette"/>
              <a:sym typeface="Courgette"/>
            </a:endParaRPr>
          </a:p>
        </p:txBody>
      </p:sp>
      <p:sp>
        <p:nvSpPr>
          <p:cNvPr id="111" name="Google Shape;111;p6"/>
          <p:cNvSpPr txBox="1"/>
          <p:nvPr/>
        </p:nvSpPr>
        <p:spPr>
          <a:xfrm>
            <a:off x="576068" y="2396351"/>
            <a:ext cx="243906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112" name="Google Shape;112;p6"/>
          <p:cNvSpPr txBox="1"/>
          <p:nvPr/>
        </p:nvSpPr>
        <p:spPr>
          <a:xfrm rot="10800000">
            <a:off x="7893843" y="1129037"/>
            <a:ext cx="3427634" cy="20219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3" name="Google Shape;113;p6"/>
          <p:cNvSpPr txBox="1"/>
          <p:nvPr/>
        </p:nvSpPr>
        <p:spPr>
          <a:xfrm>
            <a:off x="479708" y="2657482"/>
            <a:ext cx="1512900" cy="47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venir"/>
                <a:ea typeface="Avenir"/>
                <a:cs typeface="Avenir"/>
                <a:sym typeface="Avenir"/>
              </a:rPr>
              <a:t>Three-axis acceleration data from 15 different elevators</a:t>
            </a:r>
            <a:endParaRPr b="0" i="0" sz="1200" u="none" cap="none" strike="noStrike">
              <a:solidFill>
                <a:schemeClr val="lt1"/>
              </a:solidFill>
              <a:latin typeface="Avenir"/>
              <a:ea typeface="Avenir"/>
              <a:cs typeface="Avenir"/>
              <a:sym typeface="Avenir"/>
            </a:endParaRPr>
          </a:p>
        </p:txBody>
      </p:sp>
      <p:sp>
        <p:nvSpPr>
          <p:cNvPr id="114" name="Google Shape;114;p6"/>
          <p:cNvSpPr/>
          <p:nvPr/>
        </p:nvSpPr>
        <p:spPr>
          <a:xfrm>
            <a:off x="410285" y="3518818"/>
            <a:ext cx="1448414"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Data Collection</a:t>
            </a:r>
            <a:endParaRPr b="0" i="0" sz="1400" u="none" cap="none" strike="noStrike">
              <a:solidFill>
                <a:schemeClr val="lt1"/>
              </a:solidFill>
              <a:latin typeface="Avenir"/>
              <a:ea typeface="Avenir"/>
              <a:cs typeface="Avenir"/>
              <a:sym typeface="Avenir"/>
            </a:endParaRPr>
          </a:p>
        </p:txBody>
      </p:sp>
      <p:sp>
        <p:nvSpPr>
          <p:cNvPr id="115" name="Google Shape;115;p6"/>
          <p:cNvSpPr/>
          <p:nvPr/>
        </p:nvSpPr>
        <p:spPr>
          <a:xfrm>
            <a:off x="1858699" y="4056119"/>
            <a:ext cx="432668" cy="133187"/>
          </a:xfrm>
          <a:prstGeom prst="rightArrow">
            <a:avLst>
              <a:gd fmla="val 50000" name="adj1"/>
              <a:gd fmla="val 500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6" name="Google Shape;116;p6"/>
          <p:cNvSpPr/>
          <p:nvPr/>
        </p:nvSpPr>
        <p:spPr>
          <a:xfrm>
            <a:off x="2282469" y="3498003"/>
            <a:ext cx="1448414"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Data Cleaning</a:t>
            </a:r>
            <a:endParaRPr b="0" i="0" sz="1400" u="none" cap="none" strike="noStrike">
              <a:solidFill>
                <a:schemeClr val="lt1"/>
              </a:solidFill>
              <a:latin typeface="Avenir"/>
              <a:ea typeface="Avenir"/>
              <a:cs typeface="Avenir"/>
              <a:sym typeface="Avenir"/>
            </a:endParaRPr>
          </a:p>
        </p:txBody>
      </p:sp>
      <p:sp>
        <p:nvSpPr>
          <p:cNvPr id="117" name="Google Shape;117;p6"/>
          <p:cNvSpPr txBox="1"/>
          <p:nvPr/>
        </p:nvSpPr>
        <p:spPr>
          <a:xfrm flipH="1">
            <a:off x="3364005" y="1576438"/>
            <a:ext cx="2086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8" name="Google Shape;118;p6"/>
          <p:cNvSpPr txBox="1"/>
          <p:nvPr/>
        </p:nvSpPr>
        <p:spPr>
          <a:xfrm>
            <a:off x="1864195" y="1592787"/>
            <a:ext cx="2439000" cy="2600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Identify &amp; rename primary axis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Reorient axis which were on the negative axis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Z normalization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Filter out data in provided date range</a:t>
            </a:r>
            <a:endParaRPr b="0" i="0" sz="1200" u="none" cap="none" strike="noStrike">
              <a:solidFill>
                <a:schemeClr val="lt1"/>
              </a:solidFill>
              <a:latin typeface="Avenir"/>
              <a:ea typeface="Avenir"/>
              <a:cs typeface="Avenir"/>
              <a:sym typeface="Avenir"/>
            </a:endParaRPr>
          </a:p>
          <a:p>
            <a:pPr indent="-285750" lvl="0" marL="2857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Apply Butterworth filter for noise reduction</a:t>
            </a:r>
            <a:endParaRPr b="0" i="0" sz="1200" u="none" cap="none" strike="noStrike">
              <a:solidFill>
                <a:schemeClr val="lt1"/>
              </a:solidFill>
              <a:latin typeface="Avenir"/>
              <a:ea typeface="Avenir"/>
              <a:cs typeface="Avenir"/>
              <a:sym typeface="Avenir"/>
            </a:endParaRPr>
          </a:p>
          <a:p>
            <a:pPr indent="-266700" lvl="0" marL="285750" marR="0" rtl="0" algn="l">
              <a:lnSpc>
                <a:spcPct val="100000"/>
              </a:lnSpc>
              <a:spcBef>
                <a:spcPts val="0"/>
              </a:spcBef>
              <a:spcAft>
                <a:spcPts val="0"/>
              </a:spcAft>
              <a:buClr>
                <a:schemeClr val="lt1"/>
              </a:buClr>
              <a:buSzPts val="900"/>
              <a:buFont typeface="Avenir"/>
              <a:buChar char="•"/>
            </a:pPr>
            <a:r>
              <a:rPr b="0" i="0" lang="en-US" sz="1200" u="none" cap="none" strike="noStrike">
                <a:solidFill>
                  <a:schemeClr val="lt1"/>
                </a:solidFill>
                <a:latin typeface="Avenir"/>
                <a:ea typeface="Avenir"/>
                <a:cs typeface="Avenir"/>
                <a:sym typeface="Avenir"/>
              </a:rPr>
              <a:t>SAX Enocoding</a:t>
            </a:r>
            <a:endParaRPr b="0" i="0" sz="1200" u="none" cap="none" strike="noStrike">
              <a:solidFill>
                <a:schemeClr val="lt1"/>
              </a:solidFill>
              <a:latin typeface="Avenir"/>
              <a:ea typeface="Avenir"/>
              <a:cs typeface="Avenir"/>
              <a:sym typeface="Avenir"/>
            </a:endParaRPr>
          </a:p>
          <a:p>
            <a:pPr indent="-215900" lvl="0" marL="28575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venir"/>
              <a:ea typeface="Avenir"/>
              <a:cs typeface="Avenir"/>
              <a:sym typeface="Avenir"/>
            </a:endParaRPr>
          </a:p>
          <a:p>
            <a:pPr indent="-215900" lvl="0" marL="28575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Avenir"/>
              <a:ea typeface="Avenir"/>
              <a:cs typeface="Avenir"/>
              <a:sym typeface="Avenir"/>
            </a:endParaRPr>
          </a:p>
          <a:p>
            <a:pPr indent="-215900" lvl="0" marL="28575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venir"/>
              <a:ea typeface="Avenir"/>
              <a:cs typeface="Avenir"/>
              <a:sym typeface="Avenir"/>
            </a:endParaRPr>
          </a:p>
        </p:txBody>
      </p:sp>
      <p:sp>
        <p:nvSpPr>
          <p:cNvPr id="119" name="Google Shape;119;p6"/>
          <p:cNvSpPr/>
          <p:nvPr/>
        </p:nvSpPr>
        <p:spPr>
          <a:xfrm>
            <a:off x="3780078" y="4008451"/>
            <a:ext cx="432311" cy="169108"/>
          </a:xfrm>
          <a:prstGeom prst="rightArrow">
            <a:avLst>
              <a:gd fmla="val 50000" name="adj1"/>
              <a:gd fmla="val 500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0" name="Google Shape;120;p6"/>
          <p:cNvSpPr/>
          <p:nvPr/>
        </p:nvSpPr>
        <p:spPr>
          <a:xfrm>
            <a:off x="4199206" y="3478329"/>
            <a:ext cx="1448415"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Data Analysis/EDA</a:t>
            </a:r>
            <a:endParaRPr b="0" i="0" sz="1400" u="none" cap="none" strike="noStrike">
              <a:solidFill>
                <a:schemeClr val="lt1"/>
              </a:solidFill>
              <a:latin typeface="Avenir"/>
              <a:ea typeface="Avenir"/>
              <a:cs typeface="Avenir"/>
              <a:sym typeface="Avenir"/>
            </a:endParaRPr>
          </a:p>
        </p:txBody>
      </p:sp>
      <p:sp>
        <p:nvSpPr>
          <p:cNvPr id="121" name="Google Shape;121;p6"/>
          <p:cNvSpPr/>
          <p:nvPr/>
        </p:nvSpPr>
        <p:spPr>
          <a:xfrm>
            <a:off x="5640148" y="4056119"/>
            <a:ext cx="455852" cy="164843"/>
          </a:xfrm>
          <a:prstGeom prst="rightArrow">
            <a:avLst>
              <a:gd fmla="val 50000" name="adj1"/>
              <a:gd fmla="val 500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2" name="Google Shape;122;p6"/>
          <p:cNvSpPr/>
          <p:nvPr/>
        </p:nvSpPr>
        <p:spPr>
          <a:xfrm>
            <a:off x="6066749" y="3462831"/>
            <a:ext cx="1324651"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Modelling</a:t>
            </a:r>
            <a:endParaRPr b="0" i="0" sz="1400" u="none" cap="none" strike="noStrike">
              <a:solidFill>
                <a:schemeClr val="lt1"/>
              </a:solidFill>
              <a:latin typeface="Avenir"/>
              <a:ea typeface="Avenir"/>
              <a:cs typeface="Avenir"/>
              <a:sym typeface="Avenir"/>
            </a:endParaRPr>
          </a:p>
        </p:txBody>
      </p:sp>
      <p:sp>
        <p:nvSpPr>
          <p:cNvPr id="123" name="Google Shape;123;p6"/>
          <p:cNvSpPr/>
          <p:nvPr/>
        </p:nvSpPr>
        <p:spPr>
          <a:xfrm>
            <a:off x="9162447" y="4008451"/>
            <a:ext cx="464240" cy="169108"/>
          </a:xfrm>
          <a:prstGeom prst="rightArrow">
            <a:avLst>
              <a:gd fmla="val 50000" name="adj1"/>
              <a:gd fmla="val 500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4" name="Google Shape;124;p6"/>
          <p:cNvSpPr/>
          <p:nvPr/>
        </p:nvSpPr>
        <p:spPr>
          <a:xfrm>
            <a:off x="9640280" y="3452256"/>
            <a:ext cx="1437295"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Visualization</a:t>
            </a:r>
            <a:endParaRPr b="0" i="0" sz="1400" u="none" cap="none" strike="noStrike">
              <a:solidFill>
                <a:schemeClr val="lt1"/>
              </a:solidFill>
              <a:latin typeface="Avenir"/>
              <a:ea typeface="Avenir"/>
              <a:cs typeface="Avenir"/>
              <a:sym typeface="Avenir"/>
            </a:endParaRPr>
          </a:p>
        </p:txBody>
      </p:sp>
      <p:sp>
        <p:nvSpPr>
          <p:cNvPr id="125" name="Google Shape;125;p6"/>
          <p:cNvSpPr/>
          <p:nvPr/>
        </p:nvSpPr>
        <p:spPr>
          <a:xfrm>
            <a:off x="7391400" y="4012716"/>
            <a:ext cx="455852" cy="164843"/>
          </a:xfrm>
          <a:prstGeom prst="rightArrow">
            <a:avLst>
              <a:gd fmla="val 50000" name="adj1"/>
              <a:gd fmla="val 50000" name="adj2"/>
            </a:avLst>
          </a:prstGeom>
          <a:solidFill>
            <a:schemeClr val="accent1"/>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26" name="Google Shape;126;p6"/>
          <p:cNvSpPr/>
          <p:nvPr/>
        </p:nvSpPr>
        <p:spPr>
          <a:xfrm>
            <a:off x="7818001" y="3450741"/>
            <a:ext cx="1324651" cy="1264615"/>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Evaluation</a:t>
            </a:r>
            <a:endParaRPr b="0" i="0" sz="1400" u="none" cap="none" strike="noStrike">
              <a:solidFill>
                <a:schemeClr val="lt1"/>
              </a:solidFill>
              <a:latin typeface="Avenir"/>
              <a:ea typeface="Avenir"/>
              <a:cs typeface="Avenir"/>
              <a:sym typeface="Avenir"/>
            </a:endParaRPr>
          </a:p>
        </p:txBody>
      </p:sp>
      <p:sp>
        <p:nvSpPr>
          <p:cNvPr id="127" name="Google Shape;127;p6"/>
          <p:cNvSpPr txBox="1"/>
          <p:nvPr/>
        </p:nvSpPr>
        <p:spPr>
          <a:xfrm>
            <a:off x="4175220" y="1904458"/>
            <a:ext cx="1447200" cy="21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Understanding data by visualizing the cleaned data</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Compare different elevators</a:t>
            </a:r>
            <a:endParaRPr b="0" i="0" sz="12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p:txBody>
      </p:sp>
      <p:sp>
        <p:nvSpPr>
          <p:cNvPr id="128" name="Google Shape;128;p6"/>
          <p:cNvSpPr txBox="1"/>
          <p:nvPr/>
        </p:nvSpPr>
        <p:spPr>
          <a:xfrm>
            <a:off x="6009226" y="1904450"/>
            <a:ext cx="16035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LSTM Encoder/Decoder to detect anomalies</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ADTK/XGBoost with mixed results</a:t>
            </a:r>
            <a:endParaRPr b="0" i="0" sz="12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p:txBody>
      </p:sp>
      <p:sp>
        <p:nvSpPr>
          <p:cNvPr id="129" name="Google Shape;129;p6"/>
          <p:cNvSpPr txBox="1"/>
          <p:nvPr/>
        </p:nvSpPr>
        <p:spPr>
          <a:xfrm>
            <a:off x="7678575" y="2252975"/>
            <a:ext cx="1603500" cy="98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Compare with TSBC normal/anomalies and other literature</a:t>
            </a:r>
            <a:endParaRPr b="0" i="0" sz="12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p:txBody>
      </p:sp>
      <p:sp>
        <p:nvSpPr>
          <p:cNvPr id="130" name="Google Shape;130;p6"/>
          <p:cNvSpPr txBox="1"/>
          <p:nvPr/>
        </p:nvSpPr>
        <p:spPr>
          <a:xfrm>
            <a:off x="9570270" y="2429508"/>
            <a:ext cx="14472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a:p>
            <a:pPr indent="-171450" lvl="0" marL="171450" marR="0" rtl="0" algn="l">
              <a:lnSpc>
                <a:spcPct val="100000"/>
              </a:lnSpc>
              <a:spcBef>
                <a:spcPts val="0"/>
              </a:spcBef>
              <a:spcAft>
                <a:spcPts val="0"/>
              </a:spcAft>
              <a:buClr>
                <a:schemeClr val="lt1"/>
              </a:buClr>
              <a:buSzPts val="1200"/>
              <a:buFont typeface="Arial"/>
              <a:buChar char="•"/>
            </a:pPr>
            <a:r>
              <a:rPr b="0" i="0" lang="en-US" sz="1200" u="none" cap="none" strike="noStrike">
                <a:solidFill>
                  <a:schemeClr val="lt1"/>
                </a:solidFill>
                <a:latin typeface="Avenir"/>
                <a:ea typeface="Avenir"/>
                <a:cs typeface="Avenir"/>
                <a:sym typeface="Avenir"/>
              </a:rPr>
              <a:t>Build a streaming dashboard with Plotly Dash</a:t>
            </a:r>
            <a:endParaRPr b="0" i="0" sz="12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venir"/>
              <a:ea typeface="Avenir"/>
              <a:cs typeface="Avenir"/>
              <a:sym typeface="Avenir"/>
            </a:endParaRPr>
          </a:p>
        </p:txBody>
      </p:sp>
      <p:sp>
        <p:nvSpPr>
          <p:cNvPr id="131" name="Google Shape;131;p6"/>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p6"/>
          <p:cNvSpPr/>
          <p:nvPr/>
        </p:nvSpPr>
        <p:spPr>
          <a:xfrm>
            <a:off x="7193975" y="5130552"/>
            <a:ext cx="1324800" cy="831000"/>
          </a:xfrm>
          <a:prstGeom prst="roundRect">
            <a:avLst>
              <a:gd fmla="val 16667" name="adj"/>
            </a:avLst>
          </a:prstGeom>
          <a:solidFill>
            <a:srgbClr val="FFC000"/>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venir"/>
                <a:ea typeface="Avenir"/>
                <a:cs typeface="Avenir"/>
                <a:sym typeface="Avenir"/>
              </a:rPr>
              <a:t>Change model/tune parameters</a:t>
            </a:r>
            <a:endParaRPr b="0" i="0" sz="1400" u="none" cap="none" strike="noStrike">
              <a:solidFill>
                <a:schemeClr val="lt1"/>
              </a:solidFill>
              <a:latin typeface="Avenir"/>
              <a:ea typeface="Avenir"/>
              <a:cs typeface="Avenir"/>
              <a:sym typeface="Avenir"/>
            </a:endParaRPr>
          </a:p>
        </p:txBody>
      </p:sp>
      <p:sp>
        <p:nvSpPr>
          <p:cNvPr id="133" name="Google Shape;133;p6"/>
          <p:cNvSpPr/>
          <p:nvPr/>
        </p:nvSpPr>
        <p:spPr>
          <a:xfrm flipH="1" rot="3058">
            <a:off x="6856775" y="4727592"/>
            <a:ext cx="337200" cy="830700"/>
          </a:xfrm>
          <a:prstGeom prst="bentUpArrow">
            <a:avLst>
              <a:gd fmla="val 25000" name="adj1"/>
              <a:gd fmla="val 25000" name="adj2"/>
              <a:gd fmla="val 25000" name="adj3"/>
            </a:avLst>
          </a:prstGeom>
          <a:solidFill>
            <a:srgbClr val="F1C232"/>
          </a:solidFill>
          <a:ln cap="flat" cmpd="sng" w="12700">
            <a:solidFill>
              <a:srgbClr val="B279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flipH="1" rot="-5393015">
            <a:off x="8279857" y="5008325"/>
            <a:ext cx="885902" cy="327600"/>
          </a:xfrm>
          <a:prstGeom prst="bentUpArrow">
            <a:avLst>
              <a:gd fmla="val 25000" name="adj1"/>
              <a:gd fmla="val 25000" name="adj2"/>
              <a:gd fmla="val 25000" name="adj3"/>
            </a:avLst>
          </a:prstGeom>
          <a:solidFill>
            <a:srgbClr val="F1C232"/>
          </a:solidFill>
          <a:ln cap="flat" cmpd="sng" w="12700">
            <a:solidFill>
              <a:srgbClr val="B279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7"/>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140" name="Google Shape;140;p7"/>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141" name="Google Shape;141;p7"/>
          <p:cNvPicPr preferRelativeResize="0"/>
          <p:nvPr/>
        </p:nvPicPr>
        <p:blipFill rotWithShape="1">
          <a:blip r:embed="rId3">
            <a:alphaModFix/>
          </a:blip>
          <a:srcRect b="4979" l="0" r="0" t="10435"/>
          <a:stretch/>
        </p:blipFill>
        <p:spPr>
          <a:xfrm>
            <a:off x="0" y="10"/>
            <a:ext cx="12192000" cy="6857990"/>
          </a:xfrm>
          <a:prstGeom prst="rect">
            <a:avLst/>
          </a:prstGeom>
          <a:noFill/>
          <a:ln>
            <a:noFill/>
          </a:ln>
        </p:spPr>
      </p:pic>
      <p:sp>
        <p:nvSpPr>
          <p:cNvPr id="142" name="Google Shape;142;p7"/>
          <p:cNvSpPr txBox="1"/>
          <p:nvPr/>
        </p:nvSpPr>
        <p:spPr>
          <a:xfrm>
            <a:off x="9884958" y="6657945"/>
            <a:ext cx="2307046" cy="307777"/>
          </a:xfrm>
          <a:prstGeom prst="rect">
            <a:avLst/>
          </a:prstGeom>
          <a:solidFill>
            <a:srgbClr val="000000"/>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143" name="Google Shape;143;p7"/>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lt1"/>
              </a:solidFill>
              <a:latin typeface="Avenir"/>
              <a:ea typeface="Avenir"/>
              <a:cs typeface="Avenir"/>
              <a:sym typeface="Avenir"/>
            </a:endParaRPr>
          </a:p>
        </p:txBody>
      </p:sp>
      <p:sp>
        <p:nvSpPr>
          <p:cNvPr id="144" name="Google Shape;144;p7"/>
          <p:cNvSpPr txBox="1"/>
          <p:nvPr/>
        </p:nvSpPr>
        <p:spPr>
          <a:xfrm>
            <a:off x="771524" y="649224"/>
            <a:ext cx="902017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Data Cleaning</a:t>
            </a:r>
            <a:endParaRPr b="1" i="0" sz="4800" u="sng" cap="none" strike="noStrike">
              <a:solidFill>
                <a:schemeClr val="lt1"/>
              </a:solidFill>
              <a:latin typeface="Courgette"/>
              <a:ea typeface="Courgette"/>
              <a:cs typeface="Courgette"/>
              <a:sym typeface="Courgette"/>
            </a:endParaRPr>
          </a:p>
        </p:txBody>
      </p:sp>
      <p:sp>
        <p:nvSpPr>
          <p:cNvPr id="145" name="Google Shape;145;p7"/>
          <p:cNvSpPr txBox="1"/>
          <p:nvPr/>
        </p:nvSpPr>
        <p:spPr>
          <a:xfrm>
            <a:off x="576068" y="2396351"/>
            <a:ext cx="243906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146" name="Google Shape;146;p7"/>
          <p:cNvSpPr txBox="1"/>
          <p:nvPr/>
        </p:nvSpPr>
        <p:spPr>
          <a:xfrm rot="10800000">
            <a:off x="7893843" y="1129037"/>
            <a:ext cx="3427634" cy="20219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47" name="Google Shape;147;p7"/>
          <p:cNvSpPr txBox="1"/>
          <p:nvPr/>
        </p:nvSpPr>
        <p:spPr>
          <a:xfrm flipH="1">
            <a:off x="3364042" y="1657350"/>
            <a:ext cx="20861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pic>
        <p:nvPicPr>
          <p:cNvPr descr="A screenshot of a social media post&#10;&#10;Description automatically generated" id="148" name="Google Shape;148;p7"/>
          <p:cNvPicPr preferRelativeResize="0"/>
          <p:nvPr/>
        </p:nvPicPr>
        <p:blipFill rotWithShape="1">
          <a:blip r:embed="rId6">
            <a:alphaModFix/>
          </a:blip>
          <a:srcRect b="0" l="0" r="0" t="0"/>
          <a:stretch/>
        </p:blipFill>
        <p:spPr>
          <a:xfrm>
            <a:off x="676555" y="1885575"/>
            <a:ext cx="5238750" cy="3769501"/>
          </a:xfrm>
          <a:prstGeom prst="rect">
            <a:avLst/>
          </a:prstGeom>
          <a:noFill/>
          <a:ln>
            <a:noFill/>
          </a:ln>
        </p:spPr>
      </p:pic>
      <p:pic>
        <p:nvPicPr>
          <p:cNvPr descr="A screenshot of a social media post&#10;&#10;Description automatically generated" id="149" name="Google Shape;149;p7"/>
          <p:cNvPicPr preferRelativeResize="0"/>
          <p:nvPr/>
        </p:nvPicPr>
        <p:blipFill rotWithShape="1">
          <a:blip r:embed="rId7">
            <a:alphaModFix/>
          </a:blip>
          <a:srcRect b="0" l="0" r="0" t="0"/>
          <a:stretch/>
        </p:blipFill>
        <p:spPr>
          <a:xfrm>
            <a:off x="6210579" y="1885574"/>
            <a:ext cx="5138927" cy="3769501"/>
          </a:xfrm>
          <a:prstGeom prst="rect">
            <a:avLst/>
          </a:prstGeom>
          <a:noFill/>
          <a:ln>
            <a:noFill/>
          </a:ln>
        </p:spPr>
      </p:pic>
      <p:sp>
        <p:nvSpPr>
          <p:cNvPr id="150" name="Google Shape;150;p7"/>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1" name="Google Shape;151;p7"/>
          <p:cNvSpPr txBox="1"/>
          <p:nvPr/>
        </p:nvSpPr>
        <p:spPr>
          <a:xfrm>
            <a:off x="965300" y="5732500"/>
            <a:ext cx="45648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Low pass Butterworth Filter</a:t>
            </a:r>
            <a:endParaRPr b="0" i="0" sz="1400" u="none" cap="none" strike="noStrike">
              <a:solidFill>
                <a:srgbClr val="FFFFFF"/>
              </a:solidFill>
              <a:latin typeface="Avenir"/>
              <a:ea typeface="Avenir"/>
              <a:cs typeface="Avenir"/>
              <a:sym typeface="Avenir"/>
            </a:endParaRPr>
          </a:p>
        </p:txBody>
      </p:sp>
      <p:sp>
        <p:nvSpPr>
          <p:cNvPr id="152" name="Google Shape;152;p7"/>
          <p:cNvSpPr txBox="1"/>
          <p:nvPr/>
        </p:nvSpPr>
        <p:spPr>
          <a:xfrm>
            <a:off x="6497638" y="5732500"/>
            <a:ext cx="4564800" cy="42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Z- normalization</a:t>
            </a:r>
            <a:endParaRPr b="0" i="0" sz="1400" u="none" cap="none" strike="noStrike">
              <a:solidFill>
                <a:srgbClr val="FFFFFF"/>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83473358e2_1_0"/>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158" name="Google Shape;158;g83473358e2_1_0"/>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159" name="Google Shape;159;g83473358e2_1_0"/>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160" name="Google Shape;160;g83473358e2_1_0"/>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161" name="Google Shape;161;g83473358e2_1_0"/>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As our original LSTM seemed to be too focused on the numerical variation of the data rather than patterns, we implemented SAX encoding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62" name="Google Shape;162;g83473358e2_1_0"/>
          <p:cNvSpPr txBox="1"/>
          <p:nvPr/>
        </p:nvSpPr>
        <p:spPr>
          <a:xfrm>
            <a:off x="771524" y="649224"/>
            <a:ext cx="9020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SAX Encoding</a:t>
            </a:r>
            <a:endParaRPr b="1" i="0" sz="4800" u="sng" cap="none" strike="noStrike">
              <a:solidFill>
                <a:schemeClr val="lt1"/>
              </a:solidFill>
              <a:latin typeface="Courgette"/>
              <a:ea typeface="Courgette"/>
              <a:cs typeface="Courgette"/>
              <a:sym typeface="Courgette"/>
            </a:endParaRPr>
          </a:p>
        </p:txBody>
      </p:sp>
      <p:sp>
        <p:nvSpPr>
          <p:cNvPr id="163" name="Google Shape;163;g83473358e2_1_0"/>
          <p:cNvSpPr txBox="1"/>
          <p:nvPr/>
        </p:nvSpPr>
        <p:spPr>
          <a:xfrm>
            <a:off x="576068" y="2396351"/>
            <a:ext cx="2439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164" name="Google Shape;164;g83473358e2_1_0"/>
          <p:cNvSpPr txBox="1"/>
          <p:nvPr/>
        </p:nvSpPr>
        <p:spPr>
          <a:xfrm rot="10800000">
            <a:off x="7893977" y="1128963"/>
            <a:ext cx="3427500" cy="202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65" name="Google Shape;165;g83473358e2_1_0"/>
          <p:cNvSpPr txBox="1"/>
          <p:nvPr/>
        </p:nvSpPr>
        <p:spPr>
          <a:xfrm flipH="1">
            <a:off x="3364005" y="1657350"/>
            <a:ext cx="2086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pic>
        <p:nvPicPr>
          <p:cNvPr id="166" name="Google Shape;166;g83473358e2_1_0"/>
          <p:cNvPicPr preferRelativeResize="0"/>
          <p:nvPr/>
        </p:nvPicPr>
        <p:blipFill rotWithShape="1">
          <a:blip r:embed="rId6">
            <a:alphaModFix/>
          </a:blip>
          <a:srcRect b="0" l="0" r="0" t="0"/>
          <a:stretch/>
        </p:blipFill>
        <p:spPr>
          <a:xfrm>
            <a:off x="652275" y="2243950"/>
            <a:ext cx="5197845" cy="3713850"/>
          </a:xfrm>
          <a:prstGeom prst="rect">
            <a:avLst/>
          </a:prstGeom>
          <a:noFill/>
          <a:ln>
            <a:noFill/>
          </a:ln>
        </p:spPr>
      </p:pic>
      <p:sp>
        <p:nvSpPr>
          <p:cNvPr id="167" name="Google Shape;167;g83473358e2_1_0"/>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g83473358e2_1_0"/>
          <p:cNvPicPr preferRelativeResize="0"/>
          <p:nvPr/>
        </p:nvPicPr>
        <p:blipFill>
          <a:blip r:embed="rId7">
            <a:alphaModFix/>
          </a:blip>
          <a:stretch>
            <a:fillRect/>
          </a:stretch>
        </p:blipFill>
        <p:spPr>
          <a:xfrm>
            <a:off x="6505600" y="2243950"/>
            <a:ext cx="4951800" cy="3713850"/>
          </a:xfrm>
          <a:prstGeom prst="rect">
            <a:avLst/>
          </a:prstGeom>
          <a:noFill/>
          <a:ln cap="flat" cmpd="sng" w="12700">
            <a:solidFill>
              <a:srgbClr val="B27900"/>
            </a:solidFill>
            <a:prstDash val="solid"/>
            <a:miter lim="8000"/>
            <a:headEnd len="sm" w="sm" type="none"/>
            <a:tailEnd len="sm" w="sm" type="none"/>
          </a:ln>
        </p:spPr>
      </p:pic>
      <p:sp>
        <p:nvSpPr>
          <p:cNvPr id="169" name="Google Shape;169;g83473358e2_1_0"/>
          <p:cNvSpPr txBox="1"/>
          <p:nvPr/>
        </p:nvSpPr>
        <p:spPr>
          <a:xfrm>
            <a:off x="1035550" y="6012950"/>
            <a:ext cx="4264800" cy="2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nir"/>
                <a:ea typeface="Avenir"/>
                <a:cs typeface="Avenir"/>
                <a:sym typeface="Avenir"/>
              </a:rPr>
              <a:t>Alphabet 3 SAX Encoding</a:t>
            </a:r>
            <a:endParaRPr>
              <a:solidFill>
                <a:srgbClr val="FFFFFF"/>
              </a:solidFill>
              <a:latin typeface="Avenir"/>
              <a:ea typeface="Avenir"/>
              <a:cs typeface="Avenir"/>
              <a:sym typeface="Avenir"/>
            </a:endParaRPr>
          </a:p>
        </p:txBody>
      </p:sp>
      <p:sp>
        <p:nvSpPr>
          <p:cNvPr id="170" name="Google Shape;170;g83473358e2_1_0"/>
          <p:cNvSpPr txBox="1"/>
          <p:nvPr/>
        </p:nvSpPr>
        <p:spPr>
          <a:xfrm>
            <a:off x="6826750" y="6012950"/>
            <a:ext cx="4264800" cy="2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Avenir"/>
                <a:ea typeface="Avenir"/>
                <a:cs typeface="Avenir"/>
                <a:sym typeface="Avenir"/>
              </a:rPr>
              <a:t>Alphabet 5 SAX Encoding</a:t>
            </a:r>
            <a:endParaRPr>
              <a:solidFill>
                <a:srgbClr val="FFFFFF"/>
              </a:solidFill>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83473358e2_1_14"/>
          <p:cNvSpPr txBox="1"/>
          <p:nvPr>
            <p:ph type="ctrTitle"/>
          </p:nvPr>
        </p:nvSpPr>
        <p:spPr>
          <a:xfrm>
            <a:off x="576072" y="1124712"/>
            <a:ext cx="11036700" cy="3173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8000"/>
              <a:buFont typeface="Avenir"/>
              <a:buNone/>
            </a:pPr>
            <a:r>
              <a:t/>
            </a:r>
            <a:endParaRPr/>
          </a:p>
        </p:txBody>
      </p:sp>
      <p:sp>
        <p:nvSpPr>
          <p:cNvPr id="176" name="Google Shape;176;g83473358e2_1_14"/>
          <p:cNvSpPr txBox="1"/>
          <p:nvPr>
            <p:ph idx="1" type="subTitle"/>
          </p:nvPr>
        </p:nvSpPr>
        <p:spPr>
          <a:xfrm>
            <a:off x="576072" y="4727448"/>
            <a:ext cx="11036700" cy="14814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800"/>
              <a:buNone/>
            </a:pPr>
            <a:r>
              <a:t/>
            </a:r>
            <a:endParaRPr/>
          </a:p>
        </p:txBody>
      </p:sp>
      <p:pic>
        <p:nvPicPr>
          <p:cNvPr descr="A close up of a screen&#10;&#10;Description automatically generated" id="177" name="Google Shape;177;g83473358e2_1_14"/>
          <p:cNvPicPr preferRelativeResize="0"/>
          <p:nvPr/>
        </p:nvPicPr>
        <p:blipFill rotWithShape="1">
          <a:blip r:embed="rId3">
            <a:alphaModFix/>
          </a:blip>
          <a:srcRect b="4973" l="0" r="0" t="10438"/>
          <a:stretch/>
        </p:blipFill>
        <p:spPr>
          <a:xfrm>
            <a:off x="0" y="10"/>
            <a:ext cx="12192000" cy="6857991"/>
          </a:xfrm>
          <a:prstGeom prst="rect">
            <a:avLst/>
          </a:prstGeom>
          <a:noFill/>
          <a:ln>
            <a:noFill/>
          </a:ln>
        </p:spPr>
      </p:pic>
      <p:sp>
        <p:nvSpPr>
          <p:cNvPr id="178" name="Google Shape;178;g83473358e2_1_14"/>
          <p:cNvSpPr txBox="1"/>
          <p:nvPr/>
        </p:nvSpPr>
        <p:spPr>
          <a:xfrm>
            <a:off x="9884958" y="6657945"/>
            <a:ext cx="2307000" cy="3078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sng" cap="none" strike="noStrike">
                <a:solidFill>
                  <a:srgbClr val="FFFFFF"/>
                </a:solidFill>
                <a:latin typeface="Avenir"/>
                <a:ea typeface="Avenir"/>
                <a:cs typeface="Avenir"/>
                <a:sym typeface="Avenir"/>
                <a:hlinkClick r:id="rId4"/>
              </a:rPr>
              <a:t>This Photo</a:t>
            </a:r>
            <a:r>
              <a:rPr b="0" i="0" lang="en-US" sz="700" u="none" cap="none" strike="noStrike">
                <a:solidFill>
                  <a:srgbClr val="FFFFFF"/>
                </a:solidFill>
                <a:latin typeface="Avenir"/>
                <a:ea typeface="Avenir"/>
                <a:cs typeface="Avenir"/>
                <a:sym typeface="Avenir"/>
              </a:rPr>
              <a:t> by Unknown Author is licensed under </a:t>
            </a:r>
            <a:r>
              <a:rPr b="0" i="0" lang="en-US" sz="700" u="sng" cap="none" strike="noStrike">
                <a:solidFill>
                  <a:srgbClr val="FFFFFF"/>
                </a:solidFill>
                <a:latin typeface="Avenir"/>
                <a:ea typeface="Avenir"/>
                <a:cs typeface="Avenir"/>
                <a:sym typeface="Avenir"/>
                <a:hlinkClick r:id="rId5"/>
              </a:rPr>
              <a:t>CC BY-SA</a:t>
            </a:r>
            <a:endParaRPr b="0" i="0" sz="700" u="none" cap="none" strike="noStrike">
              <a:solidFill>
                <a:srgbClr val="FFFFFF"/>
              </a:solidFill>
              <a:latin typeface="Avenir"/>
              <a:ea typeface="Avenir"/>
              <a:cs typeface="Avenir"/>
              <a:sym typeface="Avenir"/>
            </a:endParaRPr>
          </a:p>
        </p:txBody>
      </p:sp>
      <p:sp>
        <p:nvSpPr>
          <p:cNvPr id="179" name="Google Shape;179;g83473358e2_1_14"/>
          <p:cNvSpPr/>
          <p:nvPr/>
        </p:nvSpPr>
        <p:spPr>
          <a:xfrm>
            <a:off x="295275" y="361950"/>
            <a:ext cx="11544300" cy="6029400"/>
          </a:xfrm>
          <a:prstGeom prst="roundRect">
            <a:avLst>
              <a:gd fmla="val 16667" name="adj"/>
            </a:avLst>
          </a:prstGeom>
          <a:solidFill>
            <a:srgbClr val="0070C0">
              <a:alpha val="60392"/>
            </a:srgbClr>
          </a:solid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lt1"/>
              </a:solidFill>
              <a:latin typeface="Avenir"/>
              <a:ea typeface="Avenir"/>
              <a:cs typeface="Avenir"/>
              <a:sym typeface="Avenir"/>
            </a:endParaRPr>
          </a:p>
        </p:txBody>
      </p:sp>
      <p:sp>
        <p:nvSpPr>
          <p:cNvPr id="180" name="Google Shape;180;g83473358e2_1_14"/>
          <p:cNvSpPr txBox="1"/>
          <p:nvPr/>
        </p:nvSpPr>
        <p:spPr>
          <a:xfrm>
            <a:off x="771524" y="649224"/>
            <a:ext cx="9020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sng" cap="none" strike="noStrike">
                <a:solidFill>
                  <a:schemeClr val="lt1"/>
                </a:solidFill>
                <a:latin typeface="Courgette"/>
                <a:ea typeface="Courgette"/>
                <a:cs typeface="Courgette"/>
                <a:sym typeface="Courgette"/>
              </a:rPr>
              <a:t>EDA Results</a:t>
            </a:r>
            <a:endParaRPr b="1" i="0" sz="4800" u="sng" cap="none" strike="noStrike">
              <a:solidFill>
                <a:schemeClr val="lt1"/>
              </a:solidFill>
              <a:latin typeface="Courgette"/>
              <a:ea typeface="Courgette"/>
              <a:cs typeface="Courgette"/>
              <a:sym typeface="Courgette"/>
            </a:endParaRPr>
          </a:p>
        </p:txBody>
      </p:sp>
      <p:sp>
        <p:nvSpPr>
          <p:cNvPr id="181" name="Google Shape;181;g83473358e2_1_14"/>
          <p:cNvSpPr txBox="1"/>
          <p:nvPr/>
        </p:nvSpPr>
        <p:spPr>
          <a:xfrm>
            <a:off x="576068" y="2396351"/>
            <a:ext cx="2439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venir"/>
                <a:ea typeface="Avenir"/>
                <a:cs typeface="Avenir"/>
                <a:sym typeface="Avenir"/>
              </a:rPr>
              <a:t>                                              </a:t>
            </a:r>
            <a:endParaRPr b="0" i="0" sz="1800" u="none" cap="none" strike="noStrike">
              <a:solidFill>
                <a:schemeClr val="dk1"/>
              </a:solidFill>
              <a:latin typeface="Avenir"/>
              <a:ea typeface="Avenir"/>
              <a:cs typeface="Avenir"/>
              <a:sym typeface="Avenir"/>
            </a:endParaRPr>
          </a:p>
        </p:txBody>
      </p:sp>
      <p:sp>
        <p:nvSpPr>
          <p:cNvPr id="182" name="Google Shape;182;g83473358e2_1_14"/>
          <p:cNvSpPr txBox="1"/>
          <p:nvPr/>
        </p:nvSpPr>
        <p:spPr>
          <a:xfrm flipH="1">
            <a:off x="3364005" y="1657350"/>
            <a:ext cx="2086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pic>
        <p:nvPicPr>
          <p:cNvPr id="183" name="Google Shape;183;g83473358e2_1_14"/>
          <p:cNvPicPr preferRelativeResize="0"/>
          <p:nvPr/>
        </p:nvPicPr>
        <p:blipFill rotWithShape="1">
          <a:blip r:embed="rId6">
            <a:alphaModFix/>
          </a:blip>
          <a:srcRect b="0" l="0" r="0" t="0"/>
          <a:stretch/>
        </p:blipFill>
        <p:spPr>
          <a:xfrm>
            <a:off x="6105947" y="1746575"/>
            <a:ext cx="5558403" cy="3448975"/>
          </a:xfrm>
          <a:prstGeom prst="rect">
            <a:avLst/>
          </a:prstGeom>
          <a:noFill/>
          <a:ln>
            <a:noFill/>
          </a:ln>
        </p:spPr>
      </p:pic>
      <p:pic>
        <p:nvPicPr>
          <p:cNvPr id="184" name="Google Shape;184;g83473358e2_1_14"/>
          <p:cNvPicPr preferRelativeResize="0"/>
          <p:nvPr/>
        </p:nvPicPr>
        <p:blipFill rotWithShape="1">
          <a:blip r:embed="rId7">
            <a:alphaModFix/>
          </a:blip>
          <a:srcRect b="0" l="0" r="0" t="0"/>
          <a:stretch/>
        </p:blipFill>
        <p:spPr>
          <a:xfrm>
            <a:off x="462500" y="1746575"/>
            <a:ext cx="5365075" cy="3448975"/>
          </a:xfrm>
          <a:prstGeom prst="rect">
            <a:avLst/>
          </a:prstGeom>
          <a:noFill/>
          <a:ln cap="flat" cmpd="sng" w="12700">
            <a:solidFill>
              <a:srgbClr val="B27900"/>
            </a:solidFill>
            <a:prstDash val="solid"/>
            <a:miter lim="8000"/>
            <a:headEnd len="sm" w="sm" type="none"/>
            <a:tailEnd len="sm" w="sm" type="none"/>
          </a:ln>
        </p:spPr>
      </p:pic>
      <p:sp>
        <p:nvSpPr>
          <p:cNvPr id="185" name="Google Shape;185;g83473358e2_1_14"/>
          <p:cNvSpPr txBox="1"/>
          <p:nvPr/>
        </p:nvSpPr>
        <p:spPr>
          <a:xfrm>
            <a:off x="1083175" y="5242625"/>
            <a:ext cx="9740400" cy="760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venir"/>
                <a:ea typeface="Avenir"/>
                <a:cs typeface="Avenir"/>
                <a:sym typeface="Avenir"/>
              </a:rPr>
              <a:t>The dataset consisted of a number of different types of elevators, with varying maximum acceleration and varying amounts of time spent in movement. The graph on the right was calculated by SAX encoding the primary axis and taking the number of 1/-1 values divided by the total.</a:t>
            </a:r>
            <a:endParaRPr b="0" i="0" sz="1400" u="none" cap="none" strike="noStrike">
              <a:solidFill>
                <a:srgbClr val="FFFFFF"/>
              </a:solidFill>
              <a:latin typeface="Avenir"/>
              <a:ea typeface="Avenir"/>
              <a:cs typeface="Avenir"/>
              <a:sym typeface="Avenir"/>
            </a:endParaRPr>
          </a:p>
        </p:txBody>
      </p:sp>
      <p:sp>
        <p:nvSpPr>
          <p:cNvPr id="186" name="Google Shape;186;g83473358e2_1_14"/>
          <p:cNvSpPr txBox="1"/>
          <p:nvPr>
            <p:ph idx="12" type="sldNum"/>
          </p:nvPr>
        </p:nvSpPr>
        <p:spPr>
          <a:xfrm>
            <a:off x="886968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2020-04-11T04:46:54Z</dcterms:created>
  <dc:creator>shreyashettt848@outlook.com</dc:creator>
</cp:coreProperties>
</file>