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28818a07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28818a07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28818a07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28818a07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28818a07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28818a07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28818a07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28818a07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28818a07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28818a07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28818a07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28818a07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28818a07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28818a07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28818a07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28818a07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28818a07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28818a07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28818a07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28818a07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kPMkhlHd26g"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arolzhangdc/imdb-5000-movie-dataset" TargetMode="External"/><Relationship Id="rId4" Type="http://schemas.openxmlformats.org/officeDocument/2006/relationships/hyperlink" Target="https://www.kaggle.com/raidevesh05/movie-rating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81225" y="1285525"/>
            <a:ext cx="4982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Movie Data Analysis</a:t>
            </a:r>
            <a:endParaRPr/>
          </a:p>
        </p:txBody>
      </p:sp>
      <p:sp>
        <p:nvSpPr>
          <p:cNvPr id="278" name="Google Shape;278;p13"/>
          <p:cNvSpPr txBox="1"/>
          <p:nvPr>
            <p:ph idx="1" type="subTitle"/>
          </p:nvPr>
        </p:nvSpPr>
        <p:spPr>
          <a:xfrm>
            <a:off x="662175" y="34951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Archana Subramanian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150225"/>
            <a:ext cx="70305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YouTube link:</a:t>
            </a:r>
            <a:endParaRPr/>
          </a:p>
        </p:txBody>
      </p:sp>
      <p:sp>
        <p:nvSpPr>
          <p:cNvPr id="333" name="Google Shape;333;p22"/>
          <p:cNvSpPr txBox="1"/>
          <p:nvPr>
            <p:ph idx="1" type="body"/>
          </p:nvPr>
        </p:nvSpPr>
        <p:spPr>
          <a:xfrm>
            <a:off x="1303800" y="731550"/>
            <a:ext cx="6943500" cy="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Please find the below Youtube link to view the interaction and working of this report:  </a:t>
            </a:r>
            <a:r>
              <a:rPr lang="en-GB"/>
              <a:t>https://youtu.be/kPMkhlHd26g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34" name="Google Shape;334;p22" title="Movie data analysis">
            <a:hlinkClick r:id="rId3"/>
          </p:cNvPr>
          <p:cNvPicPr preferRelativeResize="0"/>
          <p:nvPr/>
        </p:nvPicPr>
        <p:blipFill>
          <a:blip r:embed="rId4">
            <a:alphaModFix/>
          </a:blip>
          <a:stretch>
            <a:fillRect/>
          </a:stretch>
        </p:blipFill>
        <p:spPr>
          <a:xfrm>
            <a:off x="1424650" y="1427650"/>
            <a:ext cx="4612250" cy="345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1856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340" name="Google Shape;340;p23"/>
          <p:cNvSpPr txBox="1"/>
          <p:nvPr>
            <p:ph idx="1" type="body"/>
          </p:nvPr>
        </p:nvSpPr>
        <p:spPr>
          <a:xfrm>
            <a:off x="1202650" y="950525"/>
            <a:ext cx="7030500" cy="3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insights:</a:t>
            </a:r>
            <a:endParaRPr/>
          </a:p>
          <a:p>
            <a:pPr indent="-311150" lvl="0" marL="457200" rtl="0" algn="l">
              <a:spcBef>
                <a:spcPts val="1600"/>
              </a:spcBef>
              <a:spcAft>
                <a:spcPts val="0"/>
              </a:spcAft>
              <a:buSzPts val="1300"/>
              <a:buAutoNum type="arabicPeriod"/>
            </a:pPr>
            <a:r>
              <a:rPr lang="en-GB"/>
              <a:t>It was evident that the movie trends have increased over the years and so has the variety and genres. </a:t>
            </a:r>
            <a:endParaRPr/>
          </a:p>
          <a:p>
            <a:pPr indent="-311150" lvl="0" marL="457200" rtl="0" algn="l">
              <a:spcBef>
                <a:spcPts val="0"/>
              </a:spcBef>
              <a:spcAft>
                <a:spcPts val="0"/>
              </a:spcAft>
              <a:buSzPts val="1300"/>
              <a:buAutoNum type="arabicPeriod"/>
            </a:pPr>
            <a:r>
              <a:rPr lang="en-GB"/>
              <a:t>It is also observed that budget of the movie has no correlation to whether a movie has high rating or not. </a:t>
            </a:r>
            <a:endParaRPr/>
          </a:p>
          <a:p>
            <a:pPr indent="-311150" lvl="0" marL="457200" rtl="0" algn="l">
              <a:spcBef>
                <a:spcPts val="0"/>
              </a:spcBef>
              <a:spcAft>
                <a:spcPts val="0"/>
              </a:spcAft>
              <a:buSzPts val="1300"/>
              <a:buAutoNum type="arabicPeriod"/>
            </a:pPr>
            <a:r>
              <a:rPr lang="en-GB"/>
              <a:t>Also, any relationship trends between an actor and director was able to be determined. </a:t>
            </a:r>
            <a:endParaRPr/>
          </a:p>
          <a:p>
            <a:pPr indent="-311150" lvl="0" marL="457200" rtl="0" algn="l">
              <a:spcBef>
                <a:spcPts val="0"/>
              </a:spcBef>
              <a:spcAft>
                <a:spcPts val="0"/>
              </a:spcAft>
              <a:buSzPts val="1300"/>
              <a:buAutoNum type="arabicPeriod"/>
            </a:pPr>
            <a:r>
              <a:rPr lang="en-GB"/>
              <a:t>Popularity was also largely based on the country of release of the movie. </a:t>
            </a:r>
            <a:endParaRPr/>
          </a:p>
          <a:p>
            <a:pPr indent="0" lvl="0" marL="0" rtl="0" algn="l">
              <a:spcBef>
                <a:spcPts val="1600"/>
              </a:spcBef>
              <a:spcAft>
                <a:spcPts val="0"/>
              </a:spcAft>
              <a:buNone/>
            </a:pPr>
            <a:r>
              <a:rPr lang="en-GB"/>
              <a:t>Although I was new to Power BI and wasn’t completely familiar with its interface and features, I was able to learn from the documentation and the system’s interactiveness. </a:t>
            </a:r>
            <a:endParaRPr/>
          </a:p>
          <a:p>
            <a:pPr indent="0" lvl="0" marL="0" rtl="0" algn="l">
              <a:spcBef>
                <a:spcPts val="1600"/>
              </a:spcBef>
              <a:spcAft>
                <a:spcPts val="1600"/>
              </a:spcAft>
              <a:buNone/>
            </a:pPr>
            <a:r>
              <a:rPr lang="en-GB"/>
              <a:t>I learnt that there can be several levels of reporting and analysis that can be done on any dataset using Power BI. Even though I was not able to exploit all its features in this use case, I would love to get more experience and exposure to learn more and implement highly interactive BI reports that helps comprehend complex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284" name="Google Shape;284;p14"/>
          <p:cNvSpPr txBox="1"/>
          <p:nvPr>
            <p:ph idx="1" type="body"/>
          </p:nvPr>
        </p:nvSpPr>
        <p:spPr>
          <a:xfrm>
            <a:off x="1303800" y="1788250"/>
            <a:ext cx="7030500" cy="189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GB"/>
              <a:t>To analyse movie datasets.</a:t>
            </a:r>
            <a:endParaRPr b="1"/>
          </a:p>
          <a:p>
            <a:pPr indent="-311150" lvl="0" marL="457200" rtl="0" algn="l">
              <a:spcBef>
                <a:spcPts val="0"/>
              </a:spcBef>
              <a:spcAft>
                <a:spcPts val="0"/>
              </a:spcAft>
              <a:buSzPts val="1300"/>
              <a:buAutoNum type="arabicPeriod"/>
            </a:pPr>
            <a:r>
              <a:rPr b="1" lang="en-GB"/>
              <a:t>To provide meaningful insights on movies and their corresponding IMDB ratings.</a:t>
            </a:r>
            <a:endParaRPr b="1"/>
          </a:p>
          <a:p>
            <a:pPr indent="-311150" lvl="0" marL="457200" rtl="0" algn="l">
              <a:spcBef>
                <a:spcPts val="0"/>
              </a:spcBef>
              <a:spcAft>
                <a:spcPts val="0"/>
              </a:spcAft>
              <a:buSzPts val="1300"/>
              <a:buAutoNum type="arabicPeriod"/>
            </a:pPr>
            <a:r>
              <a:rPr b="1" lang="en-GB"/>
              <a:t>To draw effective analysis and conclusions from the analysis made on movie datasets.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 Sources:</a:t>
            </a:r>
            <a:endParaRPr/>
          </a:p>
        </p:txBody>
      </p:sp>
      <p:sp>
        <p:nvSpPr>
          <p:cNvPr id="290" name="Google Shape;290;p15"/>
          <p:cNvSpPr txBox="1"/>
          <p:nvPr>
            <p:ph idx="1" type="body"/>
          </p:nvPr>
        </p:nvSpPr>
        <p:spPr>
          <a:xfrm>
            <a:off x="1109075" y="1498425"/>
            <a:ext cx="7598400" cy="30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this scenario, I used two datasets based on the Movies domain. They are:</a:t>
            </a:r>
            <a:endParaRPr/>
          </a:p>
          <a:p>
            <a:pPr indent="-311150" lvl="0" marL="457200" rtl="0" algn="l">
              <a:spcBef>
                <a:spcPts val="1600"/>
              </a:spcBef>
              <a:spcAft>
                <a:spcPts val="0"/>
              </a:spcAft>
              <a:buSzPts val="1300"/>
              <a:buAutoNum type="arabicPeriod"/>
            </a:pPr>
            <a:r>
              <a:rPr b="1" lang="en-GB"/>
              <a:t>IMDB 5000 movies dataset</a:t>
            </a:r>
            <a:r>
              <a:rPr lang="en-GB"/>
              <a:t> - </a:t>
            </a:r>
            <a:r>
              <a:rPr lang="en-GB" sz="1100" u="sng">
                <a:solidFill>
                  <a:schemeClr val="hlink"/>
                </a:solidFill>
                <a:latin typeface="Arial"/>
                <a:ea typeface="Arial"/>
                <a:cs typeface="Arial"/>
                <a:sym typeface="Arial"/>
                <a:hlinkClick r:id="rId3"/>
              </a:rPr>
              <a:t>https://www.kaggle.com/carolzhangdc/imdb-5000-movie-dataset</a:t>
            </a:r>
            <a:endParaRPr/>
          </a:p>
          <a:p>
            <a:pPr indent="0" lvl="0" marL="0" rtl="0" algn="l">
              <a:spcBef>
                <a:spcPts val="1600"/>
              </a:spcBef>
              <a:spcAft>
                <a:spcPts val="0"/>
              </a:spcAft>
              <a:buNone/>
            </a:pPr>
            <a:r>
              <a:rPr lang="en-GB"/>
              <a:t>This dataset consisted of all movie related information between the years of 1916 to 2016. It contained information like Director, Actor, Budget, Duration of the film, Year of release etc.</a:t>
            </a:r>
            <a:endParaRPr/>
          </a:p>
          <a:p>
            <a:pPr indent="-311150" lvl="0" marL="457200" rtl="0" algn="l">
              <a:spcBef>
                <a:spcPts val="1600"/>
              </a:spcBef>
              <a:spcAft>
                <a:spcPts val="0"/>
              </a:spcAft>
              <a:buSzPts val="1300"/>
              <a:buAutoNum type="arabicPeriod"/>
            </a:pPr>
            <a:r>
              <a:rPr b="1" lang="en-GB"/>
              <a:t>Movie Ratings Dataset</a:t>
            </a:r>
            <a:r>
              <a:rPr lang="en-GB"/>
              <a:t> - </a:t>
            </a:r>
            <a:r>
              <a:rPr lang="en-GB" sz="1100" u="sng">
                <a:solidFill>
                  <a:schemeClr val="hlink"/>
                </a:solidFill>
                <a:latin typeface="Arial"/>
                <a:ea typeface="Arial"/>
                <a:cs typeface="Arial"/>
                <a:sym typeface="Arial"/>
                <a:hlinkClick r:id="rId4"/>
              </a:rPr>
              <a:t>https://www.kaggle.com/raidevesh05/movie-ratings-dataset</a:t>
            </a:r>
            <a:endParaRPr/>
          </a:p>
          <a:p>
            <a:pPr indent="0" lvl="0" marL="0" rtl="0" algn="l">
              <a:spcBef>
                <a:spcPts val="1600"/>
              </a:spcBef>
              <a:spcAft>
                <a:spcPts val="1600"/>
              </a:spcAft>
              <a:buNone/>
            </a:pPr>
            <a:r>
              <a:rPr lang="en-GB"/>
              <a:t>This dataset contained information that included movie name, release year, IMDB scores, votes and metascore.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 Performed: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tried to correlate multiple factors that contributed to the available rating of a film, the genres of film and a specific actor’s data.</a:t>
            </a:r>
            <a:endParaRPr/>
          </a:p>
          <a:p>
            <a:pPr indent="0" lvl="0" marL="0" rtl="0" algn="l">
              <a:spcBef>
                <a:spcPts val="1600"/>
              </a:spcBef>
              <a:spcAft>
                <a:spcPts val="0"/>
              </a:spcAft>
              <a:buNone/>
            </a:pPr>
            <a:r>
              <a:rPr lang="en-GB"/>
              <a:t>I also tried to relate how the year and movies are related and formed a trend with them.</a:t>
            </a:r>
            <a:endParaRPr/>
          </a:p>
          <a:p>
            <a:pPr indent="0" lvl="0" marL="0" rtl="0" algn="l">
              <a:spcBef>
                <a:spcPts val="1600"/>
              </a:spcBef>
              <a:spcAft>
                <a:spcPts val="0"/>
              </a:spcAft>
              <a:buNone/>
            </a:pPr>
            <a:r>
              <a:rPr lang="en-GB"/>
              <a:t>I tried to analyse the ratings of the movies along with the budget.</a:t>
            </a:r>
            <a:endParaRPr/>
          </a:p>
          <a:p>
            <a:pPr indent="0" lvl="0" marL="0" rtl="0" algn="l">
              <a:spcBef>
                <a:spcPts val="1600"/>
              </a:spcBef>
              <a:spcAft>
                <a:spcPts val="1600"/>
              </a:spcAft>
              <a:buNone/>
            </a:pPr>
            <a:r>
              <a:rPr lang="en-GB"/>
              <a:t>I tried to plot the yearly distribution of movies across the globe and filtering the data in Power BI using year, making it interactive.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Actions on data:</a:t>
            </a:r>
            <a:endParaRPr/>
          </a:p>
        </p:txBody>
      </p:sp>
      <p:sp>
        <p:nvSpPr>
          <p:cNvPr id="302" name="Google Shape;302;p17"/>
          <p:cNvSpPr txBox="1"/>
          <p:nvPr>
            <p:ph idx="1" type="body"/>
          </p:nvPr>
        </p:nvSpPr>
        <p:spPr>
          <a:xfrm>
            <a:off x="1303800" y="1463050"/>
            <a:ext cx="7030500" cy="31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datasets chosen were not readily usable. There had to be some minor levels of pre-processing to be done, which included:</a:t>
            </a:r>
            <a:endParaRPr/>
          </a:p>
          <a:p>
            <a:pPr indent="-311150" lvl="0" marL="457200" rtl="0" algn="l">
              <a:spcBef>
                <a:spcPts val="1600"/>
              </a:spcBef>
              <a:spcAft>
                <a:spcPts val="0"/>
              </a:spcAft>
              <a:buSzPts val="1300"/>
              <a:buAutoNum type="arabicPeriod"/>
            </a:pPr>
            <a:r>
              <a:rPr lang="en-GB"/>
              <a:t>Removing duplicate records from both datasets</a:t>
            </a:r>
            <a:endParaRPr/>
          </a:p>
          <a:p>
            <a:pPr indent="-311150" lvl="0" marL="457200" rtl="0" algn="l">
              <a:spcBef>
                <a:spcPts val="0"/>
              </a:spcBef>
              <a:spcAft>
                <a:spcPts val="0"/>
              </a:spcAft>
              <a:buSzPts val="1300"/>
              <a:buAutoNum type="arabicPeriod"/>
            </a:pPr>
            <a:r>
              <a:rPr lang="en-GB"/>
              <a:t>Removing special characters from the datasets which were present when downloading.</a:t>
            </a:r>
            <a:endParaRPr/>
          </a:p>
          <a:p>
            <a:pPr indent="-311150" lvl="0" marL="457200" rtl="0" algn="l">
              <a:spcBef>
                <a:spcPts val="0"/>
              </a:spcBef>
              <a:spcAft>
                <a:spcPts val="0"/>
              </a:spcAft>
              <a:buSzPts val="1300"/>
              <a:buAutoNum type="arabicPeriod"/>
            </a:pPr>
            <a:r>
              <a:rPr lang="en-GB"/>
              <a:t>Handling nulls in key columns.</a:t>
            </a:r>
            <a:endParaRPr/>
          </a:p>
          <a:p>
            <a:pPr indent="-311150" lvl="0" marL="457200" rtl="0" algn="l">
              <a:spcBef>
                <a:spcPts val="0"/>
              </a:spcBef>
              <a:spcAft>
                <a:spcPts val="0"/>
              </a:spcAft>
              <a:buSzPts val="1300"/>
              <a:buAutoNum type="arabicPeriod"/>
            </a:pPr>
            <a:r>
              <a:rPr lang="en-GB"/>
              <a:t>Identifying and setting key/ common columns between the datasets (in our case: Movie title)</a:t>
            </a:r>
            <a:endParaRPr/>
          </a:p>
          <a:p>
            <a:pPr indent="-311150" lvl="0" marL="457200" rtl="0" algn="l">
              <a:spcBef>
                <a:spcPts val="0"/>
              </a:spcBef>
              <a:spcAft>
                <a:spcPts val="0"/>
              </a:spcAft>
              <a:buSzPts val="1300"/>
              <a:buAutoNum type="arabicPeriod"/>
            </a:pPr>
            <a:r>
              <a:rPr lang="en-GB"/>
              <a:t>Modifying the genre column in order to consider only the primary genre of the movie.</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410150" y="129925"/>
            <a:ext cx="6323700" cy="6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Insights:</a:t>
            </a:r>
            <a:endParaRPr/>
          </a:p>
        </p:txBody>
      </p:sp>
      <p:sp>
        <p:nvSpPr>
          <p:cNvPr id="308" name="Google Shape;308;p18"/>
          <p:cNvSpPr txBox="1"/>
          <p:nvPr>
            <p:ph idx="1" type="body"/>
          </p:nvPr>
        </p:nvSpPr>
        <p:spPr>
          <a:xfrm>
            <a:off x="1303800" y="749850"/>
            <a:ext cx="6979800" cy="378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Filter movies by year and country of making and show movie-wise rating. This shows the popularity of movies based on country of make.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309" name="Google Shape;309;p18"/>
          <p:cNvPicPr preferRelativeResize="0"/>
          <p:nvPr/>
        </p:nvPicPr>
        <p:blipFill>
          <a:blip r:embed="rId3">
            <a:alphaModFix/>
          </a:blip>
          <a:stretch>
            <a:fillRect/>
          </a:stretch>
        </p:blipFill>
        <p:spPr>
          <a:xfrm>
            <a:off x="1795875" y="1400600"/>
            <a:ext cx="6373749" cy="339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256925" y="179675"/>
            <a:ext cx="7030500" cy="40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2. Consolidated movies by genre and extracted specific movie information - title, duration and content rating. Formed a graph which shows average rating of movies in each genre and total budget and gross of the same genre. This can be used to determine which type of movies are more expensive and which type of movies generate higher profits.</a:t>
            </a:r>
            <a:endParaRPr/>
          </a:p>
        </p:txBody>
      </p:sp>
      <p:pic>
        <p:nvPicPr>
          <p:cNvPr id="315" name="Google Shape;315;p19"/>
          <p:cNvPicPr preferRelativeResize="0"/>
          <p:nvPr/>
        </p:nvPicPr>
        <p:blipFill>
          <a:blip r:embed="rId3">
            <a:alphaModFix/>
          </a:blip>
          <a:stretch>
            <a:fillRect/>
          </a:stretch>
        </p:blipFill>
        <p:spPr>
          <a:xfrm>
            <a:off x="1382525" y="1324150"/>
            <a:ext cx="6807249" cy="3627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1303800" y="174625"/>
            <a:ext cx="7030500" cy="41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3. First performing a segregation of the data with language, a list of directors who have directed films in that language is displayed. Selecting a director shows the list of movies he has directed along with the actor, a bar chart which shows the actor and the list of genres he has acted in and the average IMDB score or that director. This can be useful in analysing the major genres of a specific director and his/her IMDB trends.</a:t>
            </a:r>
            <a:endParaRPr/>
          </a:p>
        </p:txBody>
      </p:sp>
      <p:pic>
        <p:nvPicPr>
          <p:cNvPr id="321" name="Google Shape;321;p20"/>
          <p:cNvPicPr preferRelativeResize="0"/>
          <p:nvPr/>
        </p:nvPicPr>
        <p:blipFill>
          <a:blip r:embed="rId3">
            <a:alphaModFix/>
          </a:blip>
          <a:stretch>
            <a:fillRect/>
          </a:stretch>
        </p:blipFill>
        <p:spPr>
          <a:xfrm>
            <a:off x="1394250" y="1509575"/>
            <a:ext cx="6608049" cy="352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303800" y="246050"/>
            <a:ext cx="7030500" cy="42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An overall review of how IMDB rating and count of movies have changed over the years are displayed as line charts. This can be used to predict future trends.</a:t>
            </a:r>
            <a:endParaRPr/>
          </a:p>
          <a:p>
            <a:pPr indent="0" lvl="0" marL="0" rtl="0" algn="l">
              <a:spcBef>
                <a:spcPts val="1600"/>
              </a:spcBef>
              <a:spcAft>
                <a:spcPts val="1600"/>
              </a:spcAft>
              <a:buNone/>
            </a:pPr>
            <a:r>
              <a:t/>
            </a:r>
            <a:endParaRPr/>
          </a:p>
        </p:txBody>
      </p:sp>
      <p:pic>
        <p:nvPicPr>
          <p:cNvPr id="327" name="Google Shape;327;p21"/>
          <p:cNvPicPr preferRelativeResize="0"/>
          <p:nvPr/>
        </p:nvPicPr>
        <p:blipFill>
          <a:blip r:embed="rId3">
            <a:alphaModFix/>
          </a:blip>
          <a:stretch>
            <a:fillRect/>
          </a:stretch>
        </p:blipFill>
        <p:spPr>
          <a:xfrm>
            <a:off x="1303800" y="1003850"/>
            <a:ext cx="7086026" cy="377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