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8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7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6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CFA4-7984-4151-8205-179CD5D48066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128E-A634-4AC6-A561-142F03456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t-SNE </a:t>
            </a:r>
            <a:r>
              <a:rPr lang="en-IN" dirty="0" err="1" smtClean="0"/>
              <a:t>vs</a:t>
            </a:r>
            <a:r>
              <a:rPr lang="en-IN" dirty="0" smtClean="0"/>
              <a:t> UMAP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4293096"/>
            <a:ext cx="4424536" cy="2160240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Archana</a:t>
            </a:r>
            <a:r>
              <a:rPr lang="en-US" dirty="0" smtClean="0"/>
              <a:t> </a:t>
            </a:r>
            <a:r>
              <a:rPr lang="en-US" dirty="0" err="1" smtClean="0"/>
              <a:t>Unni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82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t-SNE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Data exploration in research papers</a:t>
            </a:r>
          </a:p>
          <a:p>
            <a:pPr lvl="1"/>
            <a:r>
              <a:rPr lang="en-IN" dirty="0" smtClean="0"/>
              <a:t>Visualizing </a:t>
            </a:r>
            <a:r>
              <a:rPr lang="en-IN" dirty="0" err="1" smtClean="0"/>
              <a:t>embeddings</a:t>
            </a:r>
            <a:r>
              <a:rPr lang="en-IN" dirty="0" smtClean="0"/>
              <a:t> (NLP, computer vision)</a:t>
            </a:r>
          </a:p>
          <a:p>
            <a:r>
              <a:rPr lang="en-IN" b="1" dirty="0" smtClean="0"/>
              <a:t>UMAP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Large dataset visualization</a:t>
            </a:r>
          </a:p>
          <a:p>
            <a:pPr lvl="1"/>
            <a:r>
              <a:rPr lang="en-IN" dirty="0" err="1" smtClean="0"/>
              <a:t>Preprocessing</a:t>
            </a:r>
            <a:r>
              <a:rPr lang="en-IN" smtClean="0"/>
              <a:t>  for </a:t>
            </a:r>
            <a:r>
              <a:rPr lang="en-IN" dirty="0" smtClean="0"/>
              <a:t>clustering/classification</a:t>
            </a:r>
          </a:p>
          <a:p>
            <a:pPr lvl="1"/>
            <a:r>
              <a:rPr lang="en-IN" dirty="0" smtClean="0"/>
              <a:t>Single-cell RNA sequencing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High-dimensional data → hard to visualize</a:t>
            </a:r>
          </a:p>
          <a:p>
            <a:r>
              <a:rPr lang="en-US" dirty="0" smtClean="0"/>
              <a:t>Need for </a:t>
            </a:r>
            <a:r>
              <a:rPr lang="en-US" b="1" dirty="0" smtClean="0"/>
              <a:t>dimensionality reduction</a:t>
            </a:r>
            <a:endParaRPr lang="en-US" dirty="0" smtClean="0"/>
          </a:p>
          <a:p>
            <a:r>
              <a:rPr lang="en-US" dirty="0" smtClean="0"/>
              <a:t>Examples: image </a:t>
            </a:r>
            <a:r>
              <a:rPr lang="en-US" dirty="0" err="1" smtClean="0"/>
              <a:t>embeddings</a:t>
            </a:r>
            <a:r>
              <a:rPr lang="en-US" dirty="0" smtClean="0"/>
              <a:t>, text </a:t>
            </a:r>
            <a:r>
              <a:rPr lang="en-US" dirty="0" err="1" smtClean="0"/>
              <a:t>embeddings</a:t>
            </a:r>
            <a:r>
              <a:rPr lang="en-US" dirty="0" smtClean="0"/>
              <a:t>, genomics, customer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6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Dimensionality Reduction?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Reduces features while preserving important structure</a:t>
            </a:r>
          </a:p>
          <a:p>
            <a:r>
              <a:rPr lang="en-IN" dirty="0" smtClean="0"/>
              <a:t>Two types:</a:t>
            </a:r>
          </a:p>
          <a:p>
            <a:r>
              <a:rPr lang="en-IN" b="1" dirty="0" smtClean="0"/>
              <a:t>Linear methods</a:t>
            </a:r>
            <a:r>
              <a:rPr lang="en-IN" dirty="0" smtClean="0"/>
              <a:t>: PCA, LDA</a:t>
            </a:r>
          </a:p>
          <a:p>
            <a:r>
              <a:rPr lang="en-IN" b="1" dirty="0" smtClean="0"/>
              <a:t>Non-linear methods</a:t>
            </a:r>
            <a:r>
              <a:rPr lang="en-IN" dirty="0" smtClean="0"/>
              <a:t>: t-SNE, UMAP</a:t>
            </a:r>
          </a:p>
          <a:p>
            <a:r>
              <a:rPr lang="en-IN" dirty="0" smtClean="0"/>
              <a:t>Used for visualization, noise reduction,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68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t-SNE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b="1" dirty="0" smtClean="0"/>
              <a:t>t-distributed Stochastic Neighbor Embedding</a:t>
            </a:r>
            <a:endParaRPr lang="en-US" dirty="0" smtClean="0"/>
          </a:p>
          <a:p>
            <a:r>
              <a:rPr lang="en-US" dirty="0" smtClean="0"/>
              <a:t>Focus: Preserve </a:t>
            </a:r>
            <a:r>
              <a:rPr lang="en-US" b="1" dirty="0" smtClean="0"/>
              <a:t>local structure</a:t>
            </a:r>
            <a:r>
              <a:rPr lang="en-US" dirty="0" smtClean="0"/>
              <a:t> (neighbors remain neighbors)</a:t>
            </a:r>
          </a:p>
          <a:p>
            <a:r>
              <a:rPr lang="en-US" dirty="0" smtClean="0"/>
              <a:t>Commonly used for clustering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25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t-SNE Works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distances into probabilities</a:t>
            </a:r>
          </a:p>
          <a:p>
            <a:r>
              <a:rPr lang="en-US" dirty="0" smtClean="0"/>
              <a:t>Similar points → high probability</a:t>
            </a:r>
          </a:p>
          <a:p>
            <a:r>
              <a:rPr lang="en-US" dirty="0" smtClean="0"/>
              <a:t>Uses KL divergence to minimize difference between high-d and low-d distributions</a:t>
            </a:r>
          </a:p>
          <a:p>
            <a:r>
              <a:rPr lang="en-US" dirty="0" smtClean="0"/>
              <a:t>Produces clusters in 2D or 3D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71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Strengths &amp; Weakness of t-SNE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600199"/>
            <a:ext cx="8496944" cy="4999287"/>
          </a:xfrm>
        </p:spPr>
      </p:pic>
    </p:spTree>
    <p:extLst>
      <p:ext uri="{BB962C8B-B14F-4D97-AF65-F5344CB8AC3E}">
        <p14:creationId xmlns:p14="http://schemas.microsoft.com/office/powerpoint/2010/main" val="21310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b="1" dirty="0" smtClean="0"/>
              <a:t>Uniform Manifold Approximation and Projection</a:t>
            </a:r>
            <a:endParaRPr lang="en-US" dirty="0" smtClean="0"/>
          </a:p>
          <a:p>
            <a:r>
              <a:rPr lang="en-US" dirty="0" smtClean="0"/>
              <a:t>Based on manifold learning and graph theory</a:t>
            </a:r>
          </a:p>
          <a:p>
            <a:r>
              <a:rPr lang="en-US" dirty="0" smtClean="0"/>
              <a:t>Focus: Preserve </a:t>
            </a:r>
            <a:r>
              <a:rPr lang="en-US" b="1" dirty="0" smtClean="0"/>
              <a:t>both local and global structure</a:t>
            </a:r>
            <a:endParaRPr lang="en-US" dirty="0" smtClean="0"/>
          </a:p>
          <a:p>
            <a:r>
              <a:rPr lang="en-US" dirty="0" smtClean="0"/>
              <a:t>Faster than t-SNE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UMAP Works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a graph of high-dimensional data</a:t>
            </a:r>
          </a:p>
          <a:p>
            <a:r>
              <a:rPr lang="en-US" dirty="0" smtClean="0"/>
              <a:t>Optimizes a low-dimensional layout to preserve neighborhood relationships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err="1" smtClean="0"/>
              <a:t>n_neighbors</a:t>
            </a:r>
            <a:r>
              <a:rPr lang="en-US" dirty="0" smtClean="0"/>
              <a:t> → local </a:t>
            </a:r>
            <a:r>
              <a:rPr lang="en-US" dirty="0" err="1" smtClean="0"/>
              <a:t>vs</a:t>
            </a:r>
            <a:r>
              <a:rPr lang="en-US" dirty="0" smtClean="0"/>
              <a:t> global balance</a:t>
            </a:r>
          </a:p>
          <a:p>
            <a:pPr lvl="1"/>
            <a:r>
              <a:rPr lang="en-US" dirty="0" err="1" smtClean="0"/>
              <a:t>min_dist</a:t>
            </a:r>
            <a:r>
              <a:rPr lang="en-US" dirty="0" smtClean="0"/>
              <a:t> → controls cluster tightness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88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Strengths &amp; Weakness  of UMAP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126876"/>
            <a:ext cx="8421735" cy="5614491"/>
          </a:xfrm>
        </p:spPr>
      </p:pic>
    </p:spTree>
    <p:extLst>
      <p:ext uri="{BB962C8B-B14F-4D97-AF65-F5344CB8AC3E}">
        <p14:creationId xmlns:p14="http://schemas.microsoft.com/office/powerpoint/2010/main" val="286364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209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t-SNE vs UMAP</vt:lpstr>
      <vt:lpstr>Introduction</vt:lpstr>
      <vt:lpstr>What is Dimensionality Reduction?</vt:lpstr>
      <vt:lpstr>t-SNE</vt:lpstr>
      <vt:lpstr>How t-SNE Works </vt:lpstr>
      <vt:lpstr>Strengths &amp; Weakness of t-SNE</vt:lpstr>
      <vt:lpstr>UMAP</vt:lpstr>
      <vt:lpstr>How UMAP Works </vt:lpstr>
      <vt:lpstr>Strengths &amp; Weakness  of UMAP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 vs UMAP</dc:title>
  <dc:creator>USER</dc:creator>
  <cp:lastModifiedBy>USER</cp:lastModifiedBy>
  <cp:revision>2</cp:revision>
  <dcterms:created xsi:type="dcterms:W3CDTF">2025-08-17T08:49:46Z</dcterms:created>
  <dcterms:modified xsi:type="dcterms:W3CDTF">2025-08-17T09:10:17Z</dcterms:modified>
</cp:coreProperties>
</file>