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22"/>
  </p:notesMasterIdLst>
  <p:sldIdLst>
    <p:sldId id="256" r:id="rId2"/>
    <p:sldId id="264" r:id="rId3"/>
    <p:sldId id="259" r:id="rId4"/>
    <p:sldId id="272" r:id="rId5"/>
    <p:sldId id="289" r:id="rId6"/>
    <p:sldId id="284" r:id="rId7"/>
    <p:sldId id="274" r:id="rId8"/>
    <p:sldId id="293" r:id="rId9"/>
    <p:sldId id="294" r:id="rId10"/>
    <p:sldId id="292" r:id="rId11"/>
    <p:sldId id="258" r:id="rId12"/>
    <p:sldId id="260" r:id="rId13"/>
    <p:sldId id="287" r:id="rId14"/>
    <p:sldId id="288" r:id="rId15"/>
    <p:sldId id="278" r:id="rId16"/>
    <p:sldId id="279" r:id="rId17"/>
    <p:sldId id="282" r:id="rId18"/>
    <p:sldId id="281" r:id="rId19"/>
    <p:sldId id="269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>
        <p:scale>
          <a:sx n="84" d="100"/>
          <a:sy n="84" d="100"/>
        </p:scale>
        <p:origin x="-1032" y="-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-346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5T16:52:28.729" idx="1">
    <p:pos x="8090" y="1335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D95DF-2D9B-EF4B-9DDF-38186C7CBAB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E065-F956-8748-976A-8C028E5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E065-F956-8748-976A-8C028E54A2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7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E065-F956-8748-976A-8C028E54A2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BE3C1-DBE1-495D-B57B-2849774B866A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A3F48C-C7C6-4055-9F49-3777875E72AE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78E61D-D431-422C-9764-11DAFE33AB63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E42F4-6EEF-4EF7-8ED4-2208F0F89A08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578ACC-22D6-47C1-A373-4FD133E34F3C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5A6C69-6797-4E8A-BF37-F2C3751466E9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2014A1-A632-4878-A0D3-F52BA7563730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9F462-093F-4566-844B-4C71F2739DA5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24A7AC-904D-4781-85BA-7D10C17ED021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31444B-B92B-4E27-8C94-BB93EAF5CB18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EFA5E-FA76-400D-B3DC-F0BA90E6D107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D6E9DEC-419B-4CC5-A080-3B06BD5A8291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D564F-3600-462D-8AEC-D9CA205B9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latin typeface="Garamond" charset="0"/>
                <a:ea typeface="Garamond" charset="0"/>
                <a:cs typeface="Garamond" charset="0"/>
              </a:rPr>
              <a:t>HOUSE PRICES ANALYSIS AND PREDICTION(REGRESSION TECHNIQUES)</a:t>
            </a:r>
            <a:endParaRPr lang="en-US" sz="3600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130047-6C58-4FDE-A081-7631DCF6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998" y="4444756"/>
            <a:ext cx="4414897" cy="1375759"/>
          </a:xfrm>
        </p:spPr>
        <p:txBody>
          <a:bodyPr>
            <a:normAutofit fontScale="55000" lnSpcReduction="20000"/>
          </a:bodyPr>
          <a:lstStyle/>
          <a:p>
            <a:endParaRPr lang="en-US" i="1" dirty="0" smtClean="0">
              <a:solidFill>
                <a:srgbClr val="2F97B5"/>
              </a:solidFill>
            </a:endParaRPr>
          </a:p>
          <a:p>
            <a:r>
              <a:rPr lang="en-US" sz="4600" i="1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Archana Vemula(700688319)</a:t>
            </a:r>
          </a:p>
          <a:p>
            <a:endParaRPr lang="en-US" sz="4600" i="1" dirty="0" smtClean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sz="4600" i="1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Srinivas Yadav Caveri(700671933)</a:t>
            </a:r>
            <a:endParaRPr lang="en-US" sz="4600" i="1" dirty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20113-CEC6-4C82-A0F4-FD69CF17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charset="0"/>
                <a:ea typeface="Garamond" charset="0"/>
                <a:cs typeface="Garamond" charset="0"/>
              </a:rPr>
              <a:t>DATA CLEANING</a:t>
            </a:r>
            <a:endParaRPr lang="en-US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646467-249A-4465-B67D-517C4C8F2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366" y="1600202"/>
            <a:ext cx="10397037" cy="4654825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3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	  As </a:t>
            </a:r>
            <a:r>
              <a:rPr lang="en-US" sz="3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part of data cleaning, data refining will be done as below</a:t>
            </a:r>
            <a:r>
              <a:rPr lang="en-US" sz="3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.</a:t>
            </a:r>
          </a:p>
          <a:p>
            <a:pPr>
              <a:buFont typeface="Arial" charset="0"/>
              <a:buChar char="•"/>
            </a:pPr>
            <a:endParaRPr lang="en-US" sz="3000" dirty="0" smtClean="0">
              <a:solidFill>
                <a:schemeClr val="bg2">
                  <a:lumMod val="50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  <a:p>
            <a:pPr lvl="3">
              <a:buClr>
                <a:schemeClr val="bg2">
                  <a:lumMod val="25000"/>
                </a:schemeClr>
              </a:buClr>
              <a:buFont typeface="Wingdings" charset="2"/>
              <a:buChar char="Ø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Missing Data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: Check for missing or incomplete data,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impute/fill NA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with appropriate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data.</a:t>
            </a:r>
          </a:p>
          <a:p>
            <a:pPr marL="923544" lvl="3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	Ignore the tuple</a:t>
            </a:r>
          </a:p>
          <a:p>
            <a:pPr marL="923544" lvl="3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	Replace the value with mean</a:t>
            </a:r>
          </a:p>
          <a:p>
            <a:pPr marL="923544" lvl="3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            Replace the value with mode.</a:t>
            </a:r>
          </a:p>
          <a:p>
            <a:pPr marL="923544" lvl="3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	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	Replace the value with NA</a:t>
            </a:r>
          </a:p>
          <a:p>
            <a:pPr lvl="3">
              <a:buClr>
                <a:schemeClr val="bg2">
                  <a:lumMod val="25000"/>
                </a:schemeClr>
              </a:buClr>
              <a:buFont typeface="Wingdings" charset="2"/>
              <a:buChar char="Ø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Quality :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Check for duplicates, accuracy, unusual data.</a:t>
            </a:r>
          </a:p>
          <a:p>
            <a:pPr marL="82296" indent="0">
              <a:buNone/>
            </a:pPr>
            <a:endParaRPr lang="en-US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i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5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5E233C-D94E-45DA-85B9-6E9A21C3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charset="0"/>
                <a:ea typeface="Garamond" charset="0"/>
                <a:cs typeface="Garamond" charset="0"/>
              </a:rPr>
              <a:t>DATA VISUALIZATION &amp;CLEAN-UP</a:t>
            </a:r>
            <a:endParaRPr lang="en-US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36FB33-E7AD-45AF-8E7B-144EF5504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832" y="1447800"/>
            <a:ext cx="10414752" cy="4800600"/>
          </a:xfrm>
        </p:spPr>
        <p:txBody>
          <a:bodyPr>
            <a:normAutofit/>
          </a:bodyPr>
          <a:lstStyle/>
          <a:p>
            <a:pPr marL="692150" lvl="1" indent="-342900">
              <a:buFont typeface="Wingdings" charset="2"/>
              <a:buChar char="Ø"/>
            </a:pPr>
            <a:r>
              <a:rPr lang="en-US" sz="21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If </a:t>
            </a:r>
            <a:r>
              <a:rPr lang="en-US" sz="21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the data is normally </a:t>
            </a:r>
            <a:r>
              <a:rPr lang="en-US" sz="21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distributed </a:t>
            </a:r>
            <a:r>
              <a:rPr lang="en-US" sz="21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, then imputation can be done through </a:t>
            </a:r>
            <a:endParaRPr lang="en-US" sz="2100" dirty="0" smtClean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349250" lvl="1" indent="0">
              <a:buNone/>
            </a:pPr>
            <a:r>
              <a:rPr lang="en-US" sz="21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Mean as </a:t>
            </a:r>
            <a:r>
              <a:rPr lang="en-US" sz="21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below for LotFrontage variable</a:t>
            </a:r>
            <a:r>
              <a:rPr lang="en-US" sz="21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.</a:t>
            </a:r>
            <a:endParaRPr lang="en-US" sz="2100" dirty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lvl="1">
              <a:buFont typeface="Wingdings" charset="2"/>
              <a:buChar char="Ø"/>
            </a:pPr>
            <a:endParaRPr lang="en-US" sz="7200" i="1" dirty="0" smtClean="0">
              <a:solidFill>
                <a:srgbClr val="967D42"/>
              </a:solidFill>
            </a:endParaRPr>
          </a:p>
          <a:p>
            <a:pPr marL="692150" lvl="1" indent="-342900">
              <a:buFont typeface="Wingdings" charset="2"/>
              <a:buChar char="Ø"/>
            </a:pPr>
            <a:r>
              <a:rPr lang="en-US" sz="21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Histogram </a:t>
            </a:r>
            <a:r>
              <a:rPr lang="en-US" sz="21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plotted for </a:t>
            </a:r>
            <a:r>
              <a:rPr lang="en-US" sz="21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MasVnrArea variable </a:t>
            </a:r>
            <a:endParaRPr lang="en-US" sz="2100" dirty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349250" lvl="1" indent="0">
              <a:buNone/>
            </a:pPr>
            <a:r>
              <a:rPr lang="en-US" sz="21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depicts </a:t>
            </a:r>
            <a:r>
              <a:rPr lang="en-US" sz="21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that most of the data is at zero, which </a:t>
            </a:r>
          </a:p>
          <a:p>
            <a:pPr marL="349250" lvl="1" indent="0">
              <a:buNone/>
            </a:pPr>
            <a:r>
              <a:rPr lang="en-US" sz="21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implies that it is appropriate to fill the null values </a:t>
            </a:r>
          </a:p>
          <a:p>
            <a:pPr marL="349250" lvl="1" indent="0">
              <a:buNone/>
            </a:pPr>
            <a:r>
              <a:rPr lang="en-US" sz="21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with </a:t>
            </a:r>
            <a:r>
              <a:rPr lang="en-US" sz="21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zero.</a:t>
            </a:r>
            <a:endParaRPr lang="en-US" sz="2100" dirty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25671" y="5168350"/>
            <a:ext cx="377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o/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65" y="1600202"/>
            <a:ext cx="3997747" cy="2251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31" y="3851563"/>
            <a:ext cx="4303874" cy="209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3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EFACC-FA6B-4700-B292-099CE359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charset="0"/>
                <a:ea typeface="Garamond" charset="0"/>
                <a:cs typeface="Garamond" charset="0"/>
              </a:rPr>
              <a:t>DATA IMPUTATION</a:t>
            </a:r>
            <a:endParaRPr lang="en-US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89FCA-513D-4AC5-868E-692E5A6D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829" y="1357090"/>
            <a:ext cx="9997440" cy="4800600"/>
          </a:xfrm>
        </p:spPr>
        <p:txBody>
          <a:bodyPr>
            <a:normAutofit/>
          </a:bodyPr>
          <a:lstStyle/>
          <a:p>
            <a:pPr marL="0" lvl="1" indent="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Similarly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f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the data is not normally distributed, then there is possibility of outliers in the data, then imputation can be done through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median/mode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or with NONE.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  <a:p>
            <a:pPr lvl="1">
              <a:buFont typeface="Arial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MSZoning ,Functional, SaleType,KitchenQual, Electrical, Exterior1st ,Exterior2nd , Electrical - MODE</a:t>
            </a:r>
          </a:p>
          <a:p>
            <a:pPr lvl="1">
              <a:buFont typeface="Arial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Sale Price, LotFrontage  - MEAN</a:t>
            </a:r>
          </a:p>
          <a:p>
            <a:pPr lvl="1">
              <a:buFont typeface="Arial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Alley, Utilities, FireplaceQu, PoolQC ,Fence, MiscFeature    - NONE</a:t>
            </a:r>
          </a:p>
          <a:p>
            <a:pPr lvl="1">
              <a:buFont typeface="Arial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GarageType ,GarageYrBlt ,GarageFinish , GarageCars  ,GarageArea ,GarageQual ,GarageCond 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 -  NONE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  <a:p>
            <a:pPr lvl="1">
              <a:buFont typeface="Arial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MasVnrType ,MasVnrArea  - NONE.</a:t>
            </a:r>
          </a:p>
          <a:p>
            <a:pPr lvl="1">
              <a:buFont typeface="Arial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TotalBsmtSF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, BsmtFullBath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,BsmtHalfBath ,BsmtQual ,BsmtCond ,BsmtExposure ,BsmtFinType1 ,BsmtFinSF1 ,BsmtFinType2 ,BsmtFinSF2 ,BsmtUnfSF </a:t>
            </a:r>
            <a:r>
              <a:rPr lang="mr-IN" sz="18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–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NONE</a:t>
            </a:r>
          </a:p>
          <a:p>
            <a:pPr marL="349250" lvl="1" indent="0">
              <a:buNone/>
            </a:pPr>
            <a:endParaRPr lang="en-US" sz="2000" dirty="0" smtClean="0">
              <a:latin typeface="Garamond" charset="0"/>
              <a:ea typeface="Garamond" charset="0"/>
              <a:cs typeface="Garamond" charset="0"/>
            </a:endParaRPr>
          </a:p>
          <a:p>
            <a:pPr lvl="1"/>
            <a:endParaRPr lang="en-US" sz="2800" dirty="0"/>
          </a:p>
          <a:p>
            <a:endParaRPr lang="en-US" altLang="en-US" sz="32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1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EFACC-FA6B-4700-B292-099CE359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charset="0"/>
                <a:ea typeface="Garamond" charset="0"/>
                <a:cs typeface="Garamond" charset="0"/>
              </a:rPr>
              <a:t>DATA REDUCTION</a:t>
            </a:r>
            <a:endParaRPr lang="en-US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89FCA-513D-4AC5-868E-692E5A6D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147" y="695438"/>
            <a:ext cx="9792256" cy="4686649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en-US" sz="3400" b="1" dirty="0">
              <a:solidFill>
                <a:schemeClr val="bg2">
                  <a:lumMod val="50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  <a:p>
            <a:pPr>
              <a:buClr>
                <a:schemeClr val="bg2">
                  <a:lumMod val="25000"/>
                </a:schemeClr>
              </a:buClr>
              <a:buFont typeface="Wingdings" charset="2"/>
              <a:buChar char="Ø"/>
            </a:pPr>
            <a:endParaRPr lang="en-US" altLang="en-US" sz="2000" b="1" dirty="0" smtClean="0">
              <a:solidFill>
                <a:schemeClr val="bg2">
                  <a:lumMod val="50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  <a:p>
            <a:pPr>
              <a:buClr>
                <a:schemeClr val="bg2">
                  <a:lumMod val="25000"/>
                </a:schemeClr>
              </a:buClr>
              <a:buFont typeface="Wingdings" charset="2"/>
              <a:buChar char="Ø"/>
            </a:pPr>
            <a:r>
              <a:rPr lang="en-US" altLang="en-US" sz="2000" b="1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Feature Creation and dropping unnecessary </a:t>
            </a:r>
            <a:r>
              <a:rPr lang="en-US" altLang="en-US" sz="2000" b="1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features</a:t>
            </a:r>
            <a:r>
              <a:rPr lang="en-US" altLang="en-US" sz="2000" b="1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n-US" altLang="en-US" sz="1600" dirty="0" err="1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totalSet$TotalSF</a:t>
            </a: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= </a:t>
            </a:r>
            <a:r>
              <a:rPr lang="en-US" altLang="en-US" sz="1600" dirty="0" err="1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totalSet$TotalBsmtSF</a:t>
            </a: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+ totalSet$X1stFlrSF + totalSet$X2ndFlrSF</a:t>
            </a:r>
          </a:p>
          <a:p>
            <a:pPr>
              <a:buFont typeface="Arial" charset="0"/>
              <a:buChar char="•"/>
            </a:pPr>
            <a:r>
              <a:rPr lang="en-US" altLang="en-US" sz="1600" dirty="0" err="1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totalSet$TotBathrooms</a:t>
            </a: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&lt;- </a:t>
            </a:r>
            <a:r>
              <a:rPr lang="en-US" altLang="en-US" sz="1600" dirty="0" err="1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totalSet$FullBath</a:t>
            </a: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+ (</a:t>
            </a:r>
            <a:r>
              <a:rPr lang="en-US" altLang="en-US" sz="1600" dirty="0" err="1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totalSet$HalfBath</a:t>
            </a: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*0.5) + </a:t>
            </a:r>
            <a:r>
              <a:rPr lang="en-US" altLang="en-US" sz="1600" dirty="0" err="1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totalSet$BsmtFullBath</a:t>
            </a: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+ (</a:t>
            </a:r>
            <a:r>
              <a:rPr lang="en-US" altLang="en-US" sz="1600" dirty="0" err="1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totalSet$BsmtHalfBath</a:t>
            </a: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*0.5)</a:t>
            </a:r>
          </a:p>
          <a:p>
            <a:pPr>
              <a:buFont typeface="Arial" charset="0"/>
              <a:buChar char="•"/>
            </a:pPr>
            <a:r>
              <a:rPr lang="en-US" altLang="en-US" sz="1600" dirty="0" err="1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totalSet</a:t>
            </a:r>
            <a:r>
              <a:rPr lang="en-US" altLang="en-US" sz="1600" dirty="0" err="1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$TotalPorchSF</a:t>
            </a: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&lt;- </a:t>
            </a:r>
            <a:r>
              <a:rPr lang="en-US" altLang="en-US" sz="1600" dirty="0" err="1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totalSet$OpenPorchSF</a:t>
            </a: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+ </a:t>
            </a:r>
            <a:r>
              <a:rPr lang="en-US" altLang="en-US" sz="1600" dirty="0" err="1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totalSet$EnclosedPorch</a:t>
            </a: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+ totalSet$X3SsnPorch + </a:t>
            </a:r>
            <a:r>
              <a:rPr lang="en-US" altLang="en-US" sz="1600" dirty="0" err="1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totalSet$ScreenPorch</a:t>
            </a:r>
            <a:endParaRPr lang="en-US" altLang="en-US" sz="1600" dirty="0">
              <a:solidFill>
                <a:schemeClr val="bg2">
                  <a:lumMod val="50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18960" y="4777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AC448-008F-4BD4-BE86-680090E5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2296" indent="0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DUMMIES LIBRARY FOR </a:t>
            </a:r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ENCODING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4DCE7C-B133-48B7-81FA-69D802A3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2">
                  <a:lumMod val="25000"/>
                </a:schemeClr>
              </a:buClr>
              <a:buFont typeface="Wingdings" charset="2"/>
              <a:buChar char="Ø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Machine learning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algorithms need numerical input variables and categorical variables must be transformed into numerical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features.</a:t>
            </a:r>
          </a:p>
          <a:p>
            <a:pPr marL="82296" indent="0">
              <a:buNone/>
            </a:pPr>
            <a:endParaRPr lang="en-US" sz="2000" dirty="0" smtClean="0">
              <a:solidFill>
                <a:schemeClr val="bg2">
                  <a:lumMod val="50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  <a:p>
            <a:pPr>
              <a:buClr>
                <a:schemeClr val="bg2">
                  <a:lumMod val="25000"/>
                </a:schemeClr>
              </a:buClr>
              <a:buFont typeface="Wingdings" charset="2"/>
              <a:buChar char="Ø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Categorical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variables must be encoded which would help in enhancing the prediction while designing a machine learning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algorithm.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charset="2"/>
              <a:buChar char="Ø"/>
            </a:pPr>
            <a:endParaRPr lang="en-US" sz="2000" dirty="0" smtClean="0">
              <a:solidFill>
                <a:schemeClr val="bg2">
                  <a:lumMod val="50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  <a:p>
            <a:pPr>
              <a:buClr>
                <a:schemeClr val="bg2">
                  <a:lumMod val="25000"/>
                </a:schemeClr>
              </a:buClr>
              <a:buFont typeface="Wingdings" charset="2"/>
              <a:buChar char="Ø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Argument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Dummy.classes = “character”  will create dummy variables for all columns with character type.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	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	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totalSet_Corr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&lt;-dummy.data.frame(totalSet, dummy.classes = "character")</a:t>
            </a:r>
          </a:p>
        </p:txBody>
      </p:sp>
    </p:spTree>
    <p:extLst>
      <p:ext uri="{BB962C8B-B14F-4D97-AF65-F5344CB8AC3E}">
        <p14:creationId xmlns:p14="http://schemas.microsoft.com/office/powerpoint/2010/main" val="108050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AC448-008F-4BD4-BE86-680090E5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Garamond" charset="0"/>
                <a:ea typeface="Garamond" charset="0"/>
                <a:cs typeface="Garamond" charset="0"/>
              </a:rPr>
              <a:t>DATA TRANSFORMATION</a:t>
            </a:r>
            <a:endParaRPr lang="en-US" sz="3600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4DCE7C-B133-48B7-81FA-69D802A3D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115" y="1600202"/>
            <a:ext cx="10049288" cy="4739639"/>
          </a:xfrm>
        </p:spPr>
        <p:txBody>
          <a:bodyPr>
            <a:noAutofit/>
          </a:bodyPr>
          <a:lstStyle/>
          <a:p>
            <a:pPr>
              <a:buClr>
                <a:schemeClr val="bg2">
                  <a:lumMod val="25000"/>
                </a:schemeClr>
              </a:buClr>
              <a:buFont typeface="Wingdings" charset="2"/>
              <a:buChar char="Ø"/>
            </a:pP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Skewed data distribution wouldn't</a:t>
            </a:r>
            <a:r>
              <a:rPr lang="mr-IN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’</a:t>
            </a: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t be normal and it will be either left symmetric or right symmetric. </a:t>
            </a:r>
            <a:endParaRPr lang="en-US" sz="1800" dirty="0" smtClean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>
              <a:buClr>
                <a:schemeClr val="bg2">
                  <a:lumMod val="25000"/>
                </a:schemeClr>
              </a:buClr>
              <a:buFont typeface="Wingdings" charset="2"/>
              <a:buChar char="Ø"/>
            </a:pPr>
            <a:endParaRPr lang="en-US" sz="1800" dirty="0" smtClean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>
              <a:buClr>
                <a:schemeClr val="bg2">
                  <a:lumMod val="25000"/>
                </a:schemeClr>
              </a:buClr>
              <a:buFont typeface="Wingdings" charset="2"/>
              <a:buChar char="Ø"/>
            </a:pP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Box </a:t>
            </a: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Cox transformation will be used to adjust the data and remove the skewness and it will try to convert non-normal explanatory variables to normal shape</a:t>
            </a: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.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charset="2"/>
              <a:buChar char="Ø"/>
            </a:pPr>
            <a:endParaRPr lang="en-US" sz="1800" dirty="0" smtClean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>
              <a:buClr>
                <a:schemeClr val="bg2">
                  <a:lumMod val="25000"/>
                </a:schemeClr>
              </a:buClr>
              <a:buFont typeface="Wingdings" charset="2"/>
              <a:buChar char="Ø"/>
            </a:pP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Used Boxcoxtrans for columns </a:t>
            </a: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with value greater than 0.75 will be considered and lambda value will be applied for transformation of the </a:t>
            </a: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data.</a:t>
            </a:r>
            <a:endParaRPr lang="en-US" sz="1800" dirty="0" smtClean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	</a:t>
            </a:r>
            <a:r>
              <a:rPr lang="en-US" sz="1800" dirty="0" err="1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skewed_feats</a:t>
            </a: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8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&lt;- </a:t>
            </a:r>
            <a:r>
              <a:rPr lang="en-US" sz="1800" dirty="0" err="1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skewed_cols</a:t>
            </a:r>
            <a:r>
              <a:rPr lang="en-US" sz="18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[abs(</a:t>
            </a:r>
            <a:r>
              <a:rPr lang="en-US" sz="1800" dirty="0" err="1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skewed_cols</a:t>
            </a:r>
            <a:r>
              <a:rPr lang="en-US" sz="18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) &gt; 0.75</a:t>
            </a: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	</a:t>
            </a:r>
            <a:r>
              <a:rPr lang="en-US" sz="18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for (x in names(</a:t>
            </a:r>
            <a:r>
              <a:rPr lang="en-US" sz="1800" dirty="0" err="1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skewed_feats</a:t>
            </a:r>
            <a:r>
              <a:rPr lang="en-US" sz="18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)) {  </a:t>
            </a:r>
            <a:endParaRPr lang="en-US" sz="1800" dirty="0" smtClean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	</a:t>
            </a: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	</a:t>
            </a:r>
            <a:r>
              <a:rPr lang="en-US" sz="1800" dirty="0" err="1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bc</a:t>
            </a: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8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= </a:t>
            </a:r>
            <a:r>
              <a:rPr lang="en-US" sz="1800" dirty="0" err="1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BoxCoxTrans</a:t>
            </a:r>
            <a:r>
              <a:rPr lang="en-US" sz="18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(totalSet_Corr[[x]], lambda = 0.15)  </a:t>
            </a:r>
            <a:endParaRPr lang="en-US" sz="1800" dirty="0" smtClean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	</a:t>
            </a: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	totalSet_Corr</a:t>
            </a:r>
            <a:r>
              <a:rPr lang="en-US" sz="18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[[x]] = predict(</a:t>
            </a:r>
            <a:r>
              <a:rPr lang="en-US" sz="1800" dirty="0" err="1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bc</a:t>
            </a:r>
            <a:r>
              <a:rPr lang="en-US" sz="18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, totalSet_Corr[[x]])}</a:t>
            </a:r>
          </a:p>
        </p:txBody>
      </p:sp>
    </p:spTree>
    <p:extLst>
      <p:ext uri="{BB962C8B-B14F-4D97-AF65-F5344CB8AC3E}">
        <p14:creationId xmlns:p14="http://schemas.microsoft.com/office/powerpoint/2010/main" val="157974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AC448-008F-4BD4-BE86-680090E5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Garamond" charset="0"/>
                <a:ea typeface="Garamond" charset="0"/>
                <a:cs typeface="Garamond" charset="0"/>
              </a:rPr>
              <a:t>DATA MINING TECHNIQUES</a:t>
            </a:r>
            <a:endParaRPr lang="en-US" sz="4000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4DCE7C-B133-48B7-81FA-69D802A3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Multiple Linear </a:t>
            </a:r>
            <a:r>
              <a:rPr lang="en-US" b="1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Regression</a:t>
            </a:r>
          </a:p>
          <a:p>
            <a:pPr marL="0" indent="0">
              <a:buNone/>
            </a:pPr>
            <a:endParaRPr lang="en-US" b="1" dirty="0" smtClean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349250" lvl="1" indent="0">
              <a:buNone/>
            </a:pPr>
            <a:r>
              <a:rPr lang="en-US" sz="2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Linear </a:t>
            </a:r>
            <a:r>
              <a:rPr lang="en-US" sz="20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regression is used to predict the value of an outcome variable Y based on one or more input predictor variables X. </a:t>
            </a:r>
            <a:endParaRPr lang="en-US" sz="2000" dirty="0" smtClean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1835150" lvl="6" indent="0">
              <a:buNone/>
            </a:pPr>
            <a:r>
              <a:rPr lang="en-US" sz="2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  Here </a:t>
            </a:r>
            <a:r>
              <a:rPr lang="en-US" sz="20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our model is Y = β 0 + β 1 X 1 + β 2 X 2 + · · · + β p X p + </a:t>
            </a:r>
            <a:r>
              <a:rPr lang="en-US" sz="2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,</a:t>
            </a:r>
          </a:p>
          <a:p>
            <a:pPr marL="1835150" lvl="6" indent="0">
              <a:buNone/>
            </a:pPr>
            <a:r>
              <a:rPr lang="en-US" sz="20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2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where X1 , X2, X3 </a:t>
            </a:r>
            <a:r>
              <a:rPr lang="mr-IN" sz="2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…</a:t>
            </a:r>
            <a:r>
              <a:rPr lang="en-US" sz="2000" dirty="0" err="1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etc</a:t>
            </a:r>
            <a:r>
              <a:rPr lang="en-US" sz="2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 are OverallQual, GrLivArea,</a:t>
            </a:r>
            <a:r>
              <a:rPr lang="en-US" sz="2000" dirty="0" err="1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TotalSF</a:t>
            </a:r>
            <a:r>
              <a:rPr lang="en-US" sz="2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..</a:t>
            </a:r>
            <a:r>
              <a:rPr lang="en-US" sz="2000" dirty="0" err="1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etc</a:t>
            </a:r>
            <a:endParaRPr lang="en-US" sz="2000" dirty="0" smtClean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1835150" lvl="6" indent="0">
              <a:buNone/>
            </a:pPr>
            <a:endParaRPr lang="en-US" sz="2000" dirty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lvl="7">
              <a:buFont typeface="Wingdings" charset="2"/>
              <a:buChar char="Ø"/>
            </a:pPr>
            <a:endParaRPr lang="en-US" sz="2000" dirty="0">
              <a:solidFill>
                <a:srgbClr val="2F97B5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57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63B6E-0367-4652-984B-07D23378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Garamond" charset="0"/>
                <a:ea typeface="Garamond" charset="0"/>
                <a:cs typeface="Garamond" charset="0"/>
              </a:rPr>
              <a:t>ASSESSMENT OF MODEL ACCURACY</a:t>
            </a:r>
            <a:endParaRPr lang="en-US" sz="4000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6A6D9E-91BE-48BF-A7BB-BEA202F99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The </a:t>
            </a:r>
            <a:r>
              <a:rPr lang="en-US" sz="20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lm() function takes in two main arguments, namely: 1. Formula 2. Data. The data is typically a data.frame and the formula is a object of class formula. </a:t>
            </a:r>
            <a:endParaRPr lang="en-US" sz="2000" dirty="0" smtClean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685800" lvl="2" indent="0">
              <a:buNone/>
            </a:pPr>
            <a:r>
              <a:rPr lang="en-US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mlr </a:t>
            </a:r>
            <a:r>
              <a:rPr lang="en-US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&lt;-lm(formula = SalePrice ~., data = new_train) </a:t>
            </a:r>
            <a:endParaRPr lang="en-US" dirty="0" smtClean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685800" lvl="2" indent="0">
              <a:buNone/>
            </a:pPr>
            <a:endParaRPr lang="en-US" dirty="0" smtClean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685800" lvl="2" indent="0">
              <a:buNone/>
            </a:pPr>
            <a:r>
              <a:rPr lang="en-US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On Train Set:</a:t>
            </a:r>
            <a:endParaRPr lang="en-US" dirty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685800" lvl="2" indent="0">
              <a:buNone/>
            </a:pP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Residual standard </a:t>
            </a:r>
            <a:r>
              <a:rPr lang="en-US" sz="18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error: </a:t>
            </a: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25040</a:t>
            </a:r>
            <a:r>
              <a:rPr lang="en-US" sz="18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     </a:t>
            </a:r>
            <a:endParaRPr lang="en-US" sz="1800" dirty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685800" lvl="2" indent="0">
              <a:buNone/>
            </a:pPr>
            <a:r>
              <a:rPr lang="en-US" sz="18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Multiple R-squared:  </a:t>
            </a: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0.9225,</a:t>
            </a:r>
            <a:r>
              <a:rPr lang="en-US" sz="18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	Adjusted R-squared:  </a:t>
            </a: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0.9044 </a:t>
            </a:r>
            <a:endParaRPr lang="en-US" sz="1800" dirty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685800" lvl="2" indent="0">
              <a:buNone/>
            </a:pPr>
            <a:r>
              <a:rPr lang="en-US" sz="18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F-statistic: </a:t>
            </a: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50.88 </a:t>
            </a:r>
            <a:r>
              <a:rPr lang="en-US" sz="18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on 198 and 825 DF,  p-value: &lt; 2.2e-</a:t>
            </a: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16(=0.000000000000022)</a:t>
            </a:r>
          </a:p>
          <a:p>
            <a:pPr marL="685800" lvl="2" indent="0">
              <a:buNone/>
            </a:pPr>
            <a:endParaRPr lang="en-US" sz="1800" dirty="0" smtClean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685800" lvl="2" indent="0">
              <a:buNone/>
            </a:pPr>
            <a:r>
              <a:rPr lang="en-US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On Test Set:</a:t>
            </a:r>
          </a:p>
          <a:p>
            <a:pPr marL="685800" lvl="2" indent="0">
              <a:buNone/>
            </a:pPr>
            <a:r>
              <a:rPr lang="en-US" sz="16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Root mean square error: </a:t>
            </a:r>
            <a:r>
              <a:rPr lang="en-US" sz="16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30974.18</a:t>
            </a:r>
            <a:endParaRPr lang="en-US" sz="1600" dirty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685800" lvl="2" indent="0">
              <a:buNone/>
            </a:pPr>
            <a:r>
              <a:rPr lang="en-US" sz="16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Multiple R-squared:  </a:t>
            </a:r>
            <a:r>
              <a:rPr lang="en-US" sz="16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0.8412093</a:t>
            </a:r>
            <a:endParaRPr lang="en-US" sz="1600" dirty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685800" lvl="2" indent="0">
              <a:buNone/>
            </a:pPr>
            <a:endParaRPr lang="en-US" dirty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6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AC448-008F-4BD4-BE86-680090E5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Garamond" charset="0"/>
                <a:ea typeface="Garamond" charset="0"/>
                <a:cs typeface="Garamond" charset="0"/>
              </a:rPr>
              <a:t>REGULARISED LINEAR MODEL</a:t>
            </a:r>
            <a:endParaRPr lang="en-US" sz="3600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4DCE7C-B133-48B7-81FA-69D802A3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LASSO REGRESSION:</a:t>
            </a:r>
          </a:p>
          <a:p>
            <a:pPr>
              <a:buFont typeface="Arial" charset="0"/>
              <a:buChar char="•"/>
            </a:pPr>
            <a:r>
              <a:rPr lang="en-US" sz="2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For a linear model, regularization is achieved by constraining the weights of the model.</a:t>
            </a:r>
          </a:p>
          <a:p>
            <a:pPr>
              <a:buFont typeface="Arial" charset="0"/>
              <a:buChar char="•"/>
            </a:pPr>
            <a:r>
              <a:rPr lang="en-US" sz="2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Lasso </a:t>
            </a:r>
            <a:r>
              <a:rPr lang="en-US" sz="20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regression </a:t>
            </a:r>
            <a:r>
              <a:rPr lang="en-US" sz="2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is called </a:t>
            </a:r>
            <a:r>
              <a:rPr lang="en-US" sz="20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the Penalized regression method, often used </a:t>
            </a:r>
            <a:r>
              <a:rPr lang="en-US" sz="2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in machine </a:t>
            </a:r>
            <a:r>
              <a:rPr lang="en-US" sz="20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learning to select the subset of variables. LASSO, is actually an acronym for Least Absolute Selection and Shrinkage </a:t>
            </a:r>
            <a:r>
              <a:rPr lang="en-US" sz="2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Operator. It adds a regularization term to the cost function.</a:t>
            </a:r>
          </a:p>
          <a:p>
            <a:pPr>
              <a:buFont typeface="Arial" charset="0"/>
              <a:buChar char="•"/>
            </a:pPr>
            <a:r>
              <a:rPr lang="en-US" sz="2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Lasso regression tends to completely eliminate the weights of the least important features/Columns.</a:t>
            </a:r>
          </a:p>
          <a:p>
            <a:pPr>
              <a:buFont typeface="Arial" charset="0"/>
              <a:buChar char="•"/>
            </a:pPr>
            <a:r>
              <a:rPr lang="en-US" sz="2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RMSE value Parameters obtained after applying lasso regression are as below: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Root mean square </a:t>
            </a:r>
            <a:r>
              <a:rPr lang="en-US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error: </a:t>
            </a:r>
            <a:r>
              <a:rPr lang="en-US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25206.68</a:t>
            </a:r>
            <a:endParaRPr lang="en-US" dirty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685800" lvl="2" indent="0">
              <a:buNone/>
            </a:pPr>
            <a:r>
              <a:rPr lang="en-US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Multiple R-squared:  </a:t>
            </a:r>
            <a:r>
              <a:rPr lang="en-US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0.8948432</a:t>
            </a:r>
            <a:endParaRPr lang="en-US" sz="2000" dirty="0" smtClean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7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3E3FA0-C7E8-47E1-908D-3E50F7B0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83B8A3-FDED-45FA-947F-5925288C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967D42"/>
                </a:solidFill>
              </a:rPr>
              <a:t>Executing the code.</a:t>
            </a:r>
            <a:endParaRPr lang="en-US" dirty="0">
              <a:solidFill>
                <a:srgbClr val="967D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9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20113-CEC6-4C82-A0F4-FD69CF17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8" y="0"/>
            <a:ext cx="10723035" cy="1336956"/>
          </a:xfrm>
        </p:spPr>
        <p:txBody>
          <a:bodyPr/>
          <a:lstStyle/>
          <a:p>
            <a:r>
              <a:rPr lang="en-US" b="1" dirty="0" smtClean="0">
                <a:latin typeface="Garamond" charset="0"/>
                <a:ea typeface="Garamond" charset="0"/>
                <a:cs typeface="Garamond" charset="0"/>
              </a:rPr>
              <a:t> 				OBJECTIVE</a:t>
            </a:r>
            <a:endParaRPr lang="en-US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646467-249A-4465-B67D-517C4C8F2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298" y="1336956"/>
            <a:ext cx="9520104" cy="43434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endParaRPr lang="en-US" dirty="0" smtClean="0"/>
          </a:p>
          <a:p>
            <a:pPr marL="82296" indent="0">
              <a:buNone/>
            </a:pPr>
            <a:r>
              <a:rPr lang="en-US" sz="3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To </a:t>
            </a:r>
            <a:r>
              <a:rPr lang="en-US" sz="3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design a machine learning algorithm which can predict sale </a:t>
            </a:r>
            <a:r>
              <a:rPr lang="en-US" sz="3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   prices </a:t>
            </a:r>
            <a:r>
              <a:rPr lang="en-US" sz="3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for data in AMES housing data test set based on the train set sales prices.</a:t>
            </a:r>
          </a:p>
          <a:p>
            <a:pPr>
              <a:buFont typeface="Wingdings" charset="2"/>
              <a:buChar char="Ø"/>
            </a:pPr>
            <a:endParaRPr lang="en-US" i="1" dirty="0">
              <a:solidFill>
                <a:srgbClr val="2F97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03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991230-8C90-46ED-9202-B0510537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E7A2B9-EB79-40DF-A258-B43C4D4DC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406" y="1447800"/>
            <a:ext cx="7998224" cy="2906246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116138" lvl="7" indent="0">
              <a:buNone/>
            </a:pPr>
            <a:r>
              <a:rPr lang="en-US" dirty="0"/>
              <a:t>	</a:t>
            </a:r>
            <a:r>
              <a:rPr lang="en-US" dirty="0" smtClean="0"/>
              <a:t>   </a:t>
            </a:r>
            <a:endParaRPr lang="en-US" dirty="0"/>
          </a:p>
          <a:p>
            <a:pPr marL="2116138" lvl="7" indent="0">
              <a:buNone/>
            </a:pPr>
            <a:r>
              <a:rPr lang="en-US" sz="6000" b="1" dirty="0" smtClean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US" sz="60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1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BCAB3A-F032-4BA5-9CAC-2E1BE559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charset="0"/>
                <a:ea typeface="Garamond" charset="0"/>
                <a:cs typeface="Garamond" charset="0"/>
              </a:rPr>
              <a:t>SOFTWARE PRE-REQUISITES</a:t>
            </a:r>
            <a:endParaRPr lang="en-US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A8535F-984A-41EC-97EB-834D19AC8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>
              <a:solidFill>
                <a:srgbClr val="2F97B5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3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R for data analysis and prediction</a:t>
            </a:r>
          </a:p>
          <a:p>
            <a:pPr>
              <a:buFont typeface="Arial" charset="0"/>
              <a:buChar char="•"/>
            </a:pPr>
            <a:r>
              <a:rPr lang="en-US" sz="3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R Studio</a:t>
            </a:r>
            <a:endParaRPr lang="en-US" sz="3000" dirty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6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20113-CEC6-4C82-A0F4-FD69CF17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charset="0"/>
                <a:ea typeface="Garamond" charset="0"/>
                <a:cs typeface="Garamond" charset="0"/>
              </a:rPr>
              <a:t> TASKS DONE</a:t>
            </a:r>
            <a:endParaRPr lang="en-US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646467-249A-4465-B67D-517C4C8F2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222" y="1447800"/>
            <a:ext cx="8345973" cy="4251767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endParaRPr lang="en-US" sz="3000" dirty="0" smtClean="0">
              <a:solidFill>
                <a:srgbClr val="2F97B5"/>
              </a:solidFill>
              <a:latin typeface="Garamond" charset="0"/>
              <a:ea typeface="Garamond" charset="0"/>
              <a:cs typeface="Garamond" charset="0"/>
            </a:endParaRPr>
          </a:p>
          <a:p>
            <a:pPr lvl="1">
              <a:buClr>
                <a:schemeClr val="bg2">
                  <a:lumMod val="25000"/>
                </a:schemeClr>
              </a:buClr>
              <a:buFont typeface="Wingdings" charset="2"/>
              <a:buChar char="Ø"/>
            </a:pPr>
            <a:r>
              <a:rPr lang="en-US" sz="3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Data Preprocessing</a:t>
            </a:r>
            <a:endParaRPr lang="en-US" sz="3000" dirty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lvl="3">
              <a:buFont typeface="Arial" charset="0"/>
              <a:buChar char="•"/>
            </a:pPr>
            <a:r>
              <a:rPr lang="en-US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Data </a:t>
            </a:r>
            <a:r>
              <a:rPr lang="en-US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Cleaning</a:t>
            </a:r>
          </a:p>
          <a:p>
            <a:pPr lvl="3">
              <a:buFont typeface="Arial" charset="0"/>
              <a:buChar char="•"/>
            </a:pPr>
            <a:r>
              <a:rPr lang="en-US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Data </a:t>
            </a:r>
            <a:r>
              <a:rPr lang="en-US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Reduction</a:t>
            </a:r>
            <a:endParaRPr lang="en-US" dirty="0" smtClean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lvl="3">
              <a:buFont typeface="Arial" charset="0"/>
              <a:buChar char="•"/>
            </a:pPr>
            <a:r>
              <a:rPr lang="en-US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Data Transformation</a:t>
            </a:r>
          </a:p>
          <a:p>
            <a:pPr lvl="2">
              <a:buFont typeface="Arial" charset="0"/>
              <a:buChar char="•"/>
            </a:pPr>
            <a:endParaRPr lang="en-US" sz="3000" dirty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pPr lvl="1">
              <a:buClr>
                <a:schemeClr val="bg2">
                  <a:lumMod val="25000"/>
                </a:schemeClr>
              </a:buClr>
              <a:buFont typeface="Wingdings" charset="2"/>
              <a:buChar char="Ø"/>
            </a:pPr>
            <a:r>
              <a:rPr lang="en-US" sz="3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 Data </a:t>
            </a:r>
            <a:r>
              <a:rPr lang="en-US" sz="3000" dirty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Mining </a:t>
            </a:r>
            <a:r>
              <a:rPr lang="en-US" sz="30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Techniques</a:t>
            </a:r>
          </a:p>
          <a:p>
            <a:pPr lvl="3">
              <a:buFont typeface="Arial" charset="0"/>
              <a:buChar char="•"/>
            </a:pPr>
            <a:r>
              <a:rPr lang="en-US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Linear Regression</a:t>
            </a:r>
          </a:p>
          <a:p>
            <a:pPr lvl="3">
              <a:buFont typeface="Arial" charset="0"/>
              <a:buChar char="•"/>
            </a:pPr>
            <a:r>
              <a:rPr lang="en-US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Lasso Model</a:t>
            </a:r>
          </a:p>
          <a:p>
            <a:pPr marL="923544" lvl="3" indent="0">
              <a:buNone/>
            </a:pPr>
            <a:endParaRPr lang="en-US" dirty="0">
              <a:solidFill>
                <a:srgbClr val="967D42"/>
              </a:solidFill>
              <a:latin typeface="Garamond" charset="0"/>
              <a:ea typeface="Garamond" charset="0"/>
              <a:cs typeface="Garamond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0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20113-CEC6-4C82-A0F4-FD69CF17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charset="0"/>
                <a:ea typeface="Garamond" charset="0"/>
                <a:cs typeface="Garamond" charset="0"/>
              </a:rPr>
              <a:t> AMES HOUSING DATA</a:t>
            </a:r>
            <a:endParaRPr lang="en-US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646467-249A-4465-B67D-517C4C8F2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Common factors in consideration while buying a </a:t>
            </a:r>
            <a:r>
              <a:rPr lang="en-US" sz="3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house</a:t>
            </a:r>
          </a:p>
          <a:p>
            <a:pPr marL="0" indent="0">
              <a:buNone/>
            </a:pPr>
            <a:endParaRPr lang="en-US" sz="3000" dirty="0" smtClean="0">
              <a:solidFill>
                <a:schemeClr val="bg2">
                  <a:lumMod val="50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  <a:p>
            <a:pPr lvl="1">
              <a:buClr>
                <a:schemeClr val="bg2">
                  <a:lumMod val="25000"/>
                </a:schemeClr>
              </a:buClr>
              <a:buFont typeface="Arial" charset="0"/>
              <a:buChar char="•"/>
            </a:pPr>
            <a:r>
              <a:rPr lang="en-US" sz="3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Built-in-year and the locality of the </a:t>
            </a:r>
            <a:r>
              <a:rPr lang="en-US" sz="3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house</a:t>
            </a:r>
          </a:p>
          <a:p>
            <a:pPr lvl="1">
              <a:buClr>
                <a:schemeClr val="bg2">
                  <a:lumMod val="25000"/>
                </a:schemeClr>
              </a:buClr>
              <a:buFont typeface="Arial" charset="0"/>
              <a:buChar char="•"/>
            </a:pPr>
            <a:r>
              <a:rPr lang="en-US" sz="3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Lot Size</a:t>
            </a:r>
          </a:p>
          <a:p>
            <a:pPr lvl="1">
              <a:buClr>
                <a:schemeClr val="bg2">
                  <a:lumMod val="25000"/>
                </a:schemeClr>
              </a:buClr>
              <a:buFont typeface="Arial" charset="0"/>
              <a:buChar char="•"/>
            </a:pP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Square feet of living space in the dwelling</a:t>
            </a:r>
          </a:p>
          <a:p>
            <a:pPr lvl="1">
              <a:buClr>
                <a:schemeClr val="bg2">
                  <a:lumMod val="25000"/>
                </a:schemeClr>
              </a:buClr>
              <a:buFont typeface="Arial" charset="0"/>
              <a:buChar char="•"/>
            </a:pP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Is basement finished?</a:t>
            </a:r>
          </a:p>
          <a:p>
            <a:pPr lvl="1">
              <a:buClr>
                <a:schemeClr val="bg2">
                  <a:lumMod val="25000"/>
                </a:schemeClr>
              </a:buClr>
              <a:buFont typeface="Arial" charset="0"/>
              <a:buChar char="•"/>
            </a:pP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Number of bathrooms</a:t>
            </a:r>
          </a:p>
          <a:p>
            <a:pPr lvl="1">
              <a:buClr>
                <a:schemeClr val="bg2">
                  <a:lumMod val="25000"/>
                </a:schemeClr>
              </a:buClr>
              <a:buFont typeface="Arial" charset="0"/>
              <a:buChar char="•"/>
            </a:pPr>
            <a:endParaRPr lang="en-US" sz="3000" dirty="0">
              <a:solidFill>
                <a:schemeClr val="bg2">
                  <a:lumMod val="50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  <a:p>
            <a:pPr lvl="1">
              <a:buClr>
                <a:schemeClr val="bg2">
                  <a:lumMod val="25000"/>
                </a:schemeClr>
              </a:buClr>
              <a:buFont typeface="Arial" charset="0"/>
              <a:buChar char="•"/>
            </a:pPr>
            <a:endParaRPr lang="en-US" sz="3000" dirty="0" smtClean="0">
              <a:solidFill>
                <a:schemeClr val="bg2">
                  <a:lumMod val="50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20113-CEC6-4C82-A0F4-FD69CF17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charset="0"/>
                <a:ea typeface="Garamond" charset="0"/>
                <a:cs typeface="Garamond" charset="0"/>
              </a:rPr>
              <a:t>           ABOUT THE DATA</a:t>
            </a:r>
            <a:endParaRPr lang="en-US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646467-249A-4465-B67D-517C4C8F2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103" y="1239694"/>
            <a:ext cx="9548916" cy="3276888"/>
          </a:xfrm>
        </p:spPr>
        <p:txBody>
          <a:bodyPr>
            <a:normAutofit lnSpcReduction="10000"/>
          </a:bodyPr>
          <a:lstStyle/>
          <a:p>
            <a:pPr>
              <a:buClr>
                <a:schemeClr val="bg2">
                  <a:lumMod val="25000"/>
                </a:schemeClr>
              </a:buClr>
              <a:buFont typeface="Arial" charset="0"/>
              <a:buChar char="•"/>
            </a:pPr>
            <a:r>
              <a:rPr lang="en-US" sz="3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Dataset from Ames, Iowa for the sales between 2006 to 2010</a:t>
            </a:r>
          </a:p>
          <a:p>
            <a:pPr>
              <a:buClr>
                <a:schemeClr val="bg2">
                  <a:lumMod val="25000"/>
                </a:schemeClr>
              </a:buClr>
              <a:buFont typeface="Arial" charset="0"/>
              <a:buChar char="•"/>
            </a:pPr>
            <a:r>
              <a:rPr lang="en-US" sz="3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2919 </a:t>
            </a: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Rows divided as training set and testing set equally</a:t>
            </a:r>
            <a:r>
              <a:rPr lang="en-US" sz="3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.</a:t>
            </a:r>
            <a:endParaRPr lang="en-US" sz="3000" dirty="0" smtClean="0">
              <a:solidFill>
                <a:schemeClr val="bg2">
                  <a:lumMod val="50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  <a:p>
            <a:pPr>
              <a:buClr>
                <a:schemeClr val="bg2">
                  <a:lumMod val="25000"/>
                </a:schemeClr>
              </a:buClr>
              <a:buFont typeface="Arial" charset="0"/>
              <a:buChar char="•"/>
            </a:pPr>
            <a:r>
              <a:rPr lang="en-US" sz="30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There are total of 80 attributes to predict the Sale price which is the target variable.</a:t>
            </a:r>
          </a:p>
          <a:p>
            <a:pPr>
              <a:buClr>
                <a:schemeClr val="bg2">
                  <a:lumMod val="25000"/>
                </a:schemeClr>
              </a:buClr>
              <a:buFont typeface="Arial" charset="0"/>
              <a:buChar char="•"/>
            </a:pP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There are 48 Quantitative and 33 Qualitative variables in the data set and 35 columns with missing values are identified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.</a:t>
            </a:r>
          </a:p>
          <a:p>
            <a:pPr>
              <a:buFont typeface="Arial" charset="0"/>
              <a:buChar char="•"/>
            </a:pPr>
            <a:endParaRPr lang="en-US" sz="3000" dirty="0">
              <a:solidFill>
                <a:schemeClr val="bg2">
                  <a:lumMod val="50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  <a:p>
            <a:pPr>
              <a:buFont typeface="Wingdings" charset="2"/>
              <a:buChar char="Ø"/>
            </a:pPr>
            <a:endParaRPr lang="en-US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i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5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20113-CEC6-4C82-A0F4-FD69CF17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aramond" charset="0"/>
                <a:ea typeface="Garamond" charset="0"/>
                <a:cs typeface="Garamond" charset="0"/>
              </a:rPr>
              <a:t>DESCRIPTIVE STATISTICS OF TARGET VARIABLE(SALE PRICE)</a:t>
            </a:r>
            <a:endParaRPr lang="en-US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646467-249A-4465-B67D-517C4C8F2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Min </a:t>
            </a:r>
            <a:r>
              <a:rPr lang="mr-IN" sz="24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–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34,900, Mean </a:t>
            </a:r>
            <a:r>
              <a:rPr lang="mr-IN" sz="24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–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1,60,468, Max -7,55,000</a:t>
            </a:r>
          </a:p>
          <a:p>
            <a:pPr>
              <a:buFont typeface="Wingdings" charset="2"/>
              <a:buChar char="Ø"/>
            </a:pPr>
            <a:endParaRPr lang="en-US" i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254" y="2130950"/>
            <a:ext cx="8769320" cy="38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20113-CEC6-4C82-A0F4-FD69CF17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15" y="-110825"/>
            <a:ext cx="10049287" cy="1336956"/>
          </a:xfrm>
        </p:spPr>
        <p:txBody>
          <a:bodyPr/>
          <a:lstStyle/>
          <a:p>
            <a:r>
              <a:rPr lang="en-US" sz="4000" b="1" dirty="0" smtClean="0">
                <a:latin typeface="Garamond" charset="0"/>
                <a:ea typeface="Garamond" charset="0"/>
                <a:cs typeface="Garamond" charset="0"/>
              </a:rPr>
              <a:t>CORRELATION BETWEEN VARIABLES</a:t>
            </a:r>
            <a:endParaRPr lang="en-US" sz="4000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646467-249A-4465-B67D-517C4C8F2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23" y="1059872"/>
            <a:ext cx="10723035" cy="5368635"/>
          </a:xfrm>
        </p:spPr>
        <p:txBody>
          <a:bodyPr/>
          <a:lstStyle/>
          <a:p>
            <a:pPr lvl="1">
              <a:buFont typeface="Arial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   Visualization of correlation shows the different grades(highest, medium, least) of correlation between variables. </a:t>
            </a:r>
          </a:p>
          <a:p>
            <a:pPr marL="0" indent="0">
              <a:buNone/>
            </a:pPr>
            <a:endParaRPr lang="en-US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i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57176"/>
            <a:ext cx="9605771" cy="530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9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EA2839-D4C7-46A5-98A7-B0FC135D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Garamond" charset="0"/>
                <a:ea typeface="Garamond" charset="0"/>
                <a:cs typeface="Garamond" charset="0"/>
              </a:rPr>
              <a:t>STRONG CORRELATION</a:t>
            </a:r>
            <a:endParaRPr lang="en-US" sz="4000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BCC0E-EDE5-4491-8154-957E194B4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Plot depicts that correlation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between </a:t>
            </a:r>
            <a:r>
              <a:rPr lang="en-US" sz="1800" dirty="0" err="1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GrLivArea</a:t>
            </a: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 and 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saleprice</a:t>
            </a:r>
            <a:r>
              <a:rPr lang="en-US" sz="1800" dirty="0" smtClean="0">
                <a:solidFill>
                  <a:srgbClr val="967D42"/>
                </a:solidFill>
                <a:latin typeface="Garamond" charset="0"/>
                <a:ea typeface="Garamond" charset="0"/>
                <a:cs typeface="Garamond" charset="0"/>
              </a:rPr>
              <a:t> is positive and </a:t>
            </a:r>
            <a:r>
              <a:rPr lang="en-US" sz="1800" dirty="0" smtClean="0">
                <a:solidFill>
                  <a:srgbClr val="2F97B5"/>
                </a:solidFill>
                <a:latin typeface="Garamond" charset="0"/>
                <a:ea typeface="Garamond" charset="0"/>
                <a:cs typeface="Garamond" charset="0"/>
              </a:rPr>
              <a:t>higher.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976" y="1600203"/>
            <a:ext cx="7771408" cy="40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02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5847</TotalTime>
  <Words>797</Words>
  <Application>Microsoft Macintosh PowerPoint</Application>
  <PresentationFormat>Custom</PresentationFormat>
  <Paragraphs>147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HOUSE PRICES ANALYSIS AND PREDICTION(REGRESSION TECHNIQUES)</vt:lpstr>
      <vt:lpstr>     OBJECTIVE</vt:lpstr>
      <vt:lpstr>SOFTWARE PRE-REQUISITES</vt:lpstr>
      <vt:lpstr> TASKS DONE</vt:lpstr>
      <vt:lpstr> AMES HOUSING DATA</vt:lpstr>
      <vt:lpstr>           ABOUT THE DATA</vt:lpstr>
      <vt:lpstr>DESCRIPTIVE STATISTICS OF TARGET VARIABLE(SALE PRICE)</vt:lpstr>
      <vt:lpstr>CORRELATION BETWEEN VARIABLES</vt:lpstr>
      <vt:lpstr>STRONG CORRELATION</vt:lpstr>
      <vt:lpstr>DATA CLEANING</vt:lpstr>
      <vt:lpstr>DATA VISUALIZATION &amp;CLEAN-UP</vt:lpstr>
      <vt:lpstr>DATA IMPUTATION</vt:lpstr>
      <vt:lpstr>DATA REDUCTION</vt:lpstr>
      <vt:lpstr>DUMMIES LIBRARY FOR ENCODING</vt:lpstr>
      <vt:lpstr>DATA TRANSFORMATION</vt:lpstr>
      <vt:lpstr>DATA MINING TECHNIQUES</vt:lpstr>
      <vt:lpstr>ASSESSMENT OF MODEL ACCURACY</vt:lpstr>
      <vt:lpstr>REGULARISED LINEAR MODEL</vt:lpstr>
      <vt:lpstr>Demo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Sensing in Diaster Analysis (Landslide)</dc:title>
  <dc:creator>Nabina Nepal</dc:creator>
  <cp:lastModifiedBy>Archana Vemula</cp:lastModifiedBy>
  <cp:revision>302</cp:revision>
  <dcterms:created xsi:type="dcterms:W3CDTF">2018-04-23T16:42:22Z</dcterms:created>
  <dcterms:modified xsi:type="dcterms:W3CDTF">2018-11-30T21:31:23Z</dcterms:modified>
</cp:coreProperties>
</file>