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11" r:id="rId13"/>
    <p:sldId id="267" r:id="rId14"/>
    <p:sldId id="312" r:id="rId15"/>
    <p:sldId id="269" r:id="rId16"/>
    <p:sldId id="268" r:id="rId17"/>
    <p:sldId id="270" r:id="rId18"/>
    <p:sldId id="271" r:id="rId19"/>
    <p:sldId id="272" r:id="rId20"/>
    <p:sldId id="273" r:id="rId21"/>
    <p:sldId id="274" r:id="rId22"/>
    <p:sldId id="313" r:id="rId23"/>
    <p:sldId id="275" r:id="rId24"/>
    <p:sldId id="276" r:id="rId25"/>
    <p:sldId id="277" r:id="rId26"/>
    <p:sldId id="278" r:id="rId27"/>
    <p:sldId id="314" r:id="rId28"/>
    <p:sldId id="279" r:id="rId29"/>
    <p:sldId id="281" r:id="rId30"/>
    <p:sldId id="283" r:id="rId31"/>
    <p:sldId id="315" r:id="rId32"/>
    <p:sldId id="284" r:id="rId33"/>
    <p:sldId id="285" r:id="rId34"/>
    <p:sldId id="286" r:id="rId35"/>
    <p:sldId id="288" r:id="rId36"/>
    <p:sldId id="287" r:id="rId37"/>
    <p:sldId id="289" r:id="rId38"/>
    <p:sldId id="290" r:id="rId39"/>
    <p:sldId id="291" r:id="rId40"/>
    <p:sldId id="293" r:id="rId41"/>
    <p:sldId id="292" r:id="rId42"/>
    <p:sldId id="294" r:id="rId43"/>
    <p:sldId id="295" r:id="rId44"/>
    <p:sldId id="296" r:id="rId45"/>
    <p:sldId id="297" r:id="rId46"/>
    <p:sldId id="298" r:id="rId47"/>
    <p:sldId id="299" r:id="rId48"/>
    <p:sldId id="300" r:id="rId49"/>
    <p:sldId id="301" r:id="rId50"/>
    <p:sldId id="302" r:id="rId51"/>
    <p:sldId id="305" r:id="rId52"/>
    <p:sldId id="303" r:id="rId53"/>
    <p:sldId id="304" r:id="rId54"/>
    <p:sldId id="306" r:id="rId55"/>
    <p:sldId id="307" r:id="rId56"/>
    <p:sldId id="309"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BFA565-42A4-469B-A0B2-849C411BAC9D}"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167740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FA565-42A4-469B-A0B2-849C411BAC9D}"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194221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FA565-42A4-469B-A0B2-849C411BAC9D}"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348005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FA565-42A4-469B-A0B2-849C411BAC9D}"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311826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BFA565-42A4-469B-A0B2-849C411BAC9D}"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250726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BFA565-42A4-469B-A0B2-849C411BAC9D}"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257466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BFA565-42A4-469B-A0B2-849C411BAC9D}"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40572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BFA565-42A4-469B-A0B2-849C411BAC9D}"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230366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FA565-42A4-469B-A0B2-849C411BAC9D}"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196198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BFA565-42A4-469B-A0B2-849C411BAC9D}"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33394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BFA565-42A4-469B-A0B2-849C411BAC9D}"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4203E2-0785-462C-B792-F8B1C8A4BF7B}" type="slidenum">
              <a:rPr lang="en-US" smtClean="0"/>
              <a:t>‹#›</a:t>
            </a:fld>
            <a:endParaRPr lang="en-US"/>
          </a:p>
        </p:txBody>
      </p:sp>
    </p:spTree>
    <p:extLst>
      <p:ext uri="{BB962C8B-B14F-4D97-AF65-F5344CB8AC3E}">
        <p14:creationId xmlns:p14="http://schemas.microsoft.com/office/powerpoint/2010/main" val="65808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FA565-42A4-469B-A0B2-849C411BAC9D}" type="datetimeFigureOut">
              <a:rPr lang="en-US" smtClean="0"/>
              <a:t>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203E2-0785-462C-B792-F8B1C8A4BF7B}" type="slidenum">
              <a:rPr lang="en-US" smtClean="0"/>
              <a:t>‹#›</a:t>
            </a:fld>
            <a:endParaRPr lang="en-US"/>
          </a:p>
        </p:txBody>
      </p:sp>
    </p:spTree>
    <p:extLst>
      <p:ext uri="{BB962C8B-B14F-4D97-AF65-F5344CB8AC3E}">
        <p14:creationId xmlns:p14="http://schemas.microsoft.com/office/powerpoint/2010/main" val="19482191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HOTEL BOOKING ANALYSIS</a:t>
            </a:r>
            <a:endParaRPr lang="en-US" b="1" dirty="0"/>
          </a:p>
        </p:txBody>
      </p:sp>
    </p:spTree>
    <p:extLst>
      <p:ext uri="{BB962C8B-B14F-4D97-AF65-F5344CB8AC3E}">
        <p14:creationId xmlns:p14="http://schemas.microsoft.com/office/powerpoint/2010/main" val="6171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Compare stays in weekend nights and weekday nights to determine preferences and variations by hotel type.</a:t>
            </a:r>
            <a:br>
              <a:rPr lang="en-US" sz="2400" dirty="0"/>
            </a:br>
            <a:endParaRPr lang="en-US" sz="2400" dirty="0"/>
          </a:p>
        </p:txBody>
      </p:sp>
      <p:sp>
        <p:nvSpPr>
          <p:cNvPr id="3" name="Content Placeholder 2"/>
          <p:cNvSpPr>
            <a:spLocks noGrp="1"/>
          </p:cNvSpPr>
          <p:nvPr>
            <p:ph idx="1"/>
          </p:nvPr>
        </p:nvSpPr>
        <p:spPr>
          <a:xfrm>
            <a:off x="600074" y="1690688"/>
            <a:ext cx="4524375" cy="4186750"/>
          </a:xfrm>
        </p:spPr>
        <p:txBody>
          <a:bodyPr>
            <a:normAutofit/>
          </a:bodyPr>
          <a:lstStyle/>
          <a:p>
            <a:pPr marL="0" indent="0">
              <a:buNone/>
            </a:pPr>
            <a:r>
              <a:rPr lang="en-US" sz="2000" dirty="0" smtClean="0"/>
              <a:t>Out of the total length of stay, customers preferred weekdays more. Weekday nights and weekend nights in city hotel is more than that of resort hotel. Total bookings in city hotel more than that of resort hotel.</a:t>
            </a:r>
            <a:endParaRPr lang="en-US" sz="2000" dirty="0"/>
          </a:p>
        </p:txBody>
      </p:sp>
      <p:pic>
        <p:nvPicPr>
          <p:cNvPr id="4" name="Picture 3"/>
          <p:cNvPicPr>
            <a:picLocks noChangeAspect="1"/>
          </p:cNvPicPr>
          <p:nvPr/>
        </p:nvPicPr>
        <p:blipFill>
          <a:blip r:embed="rId2"/>
          <a:stretch>
            <a:fillRect/>
          </a:stretch>
        </p:blipFill>
        <p:spPr>
          <a:xfrm>
            <a:off x="5124450" y="1690688"/>
            <a:ext cx="3212094" cy="3038987"/>
          </a:xfrm>
          <a:prstGeom prst="rect">
            <a:avLst/>
          </a:prstGeom>
        </p:spPr>
      </p:pic>
      <p:pic>
        <p:nvPicPr>
          <p:cNvPr id="5" name="Picture 4"/>
          <p:cNvPicPr>
            <a:picLocks noChangeAspect="1"/>
          </p:cNvPicPr>
          <p:nvPr/>
        </p:nvPicPr>
        <p:blipFill>
          <a:blip r:embed="rId3"/>
          <a:stretch>
            <a:fillRect/>
          </a:stretch>
        </p:blipFill>
        <p:spPr>
          <a:xfrm>
            <a:off x="8613493" y="1690688"/>
            <a:ext cx="3349907" cy="3038987"/>
          </a:xfrm>
          <a:prstGeom prst="rect">
            <a:avLst/>
          </a:prstGeom>
        </p:spPr>
      </p:pic>
    </p:spTree>
    <p:extLst>
      <p:ext uri="{BB962C8B-B14F-4D97-AF65-F5344CB8AC3E}">
        <p14:creationId xmlns:p14="http://schemas.microsoft.com/office/powerpoint/2010/main" val="194583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Calculate and visualize the booking conversion rate (canceled bookings to total bookings) over time.</a:t>
            </a:r>
            <a:br>
              <a:rPr lang="en-US" sz="2400" dirty="0"/>
            </a:br>
            <a:endParaRPr lang="en-US" sz="2400" dirty="0"/>
          </a:p>
        </p:txBody>
      </p:sp>
      <p:sp>
        <p:nvSpPr>
          <p:cNvPr id="3" name="Content Placeholder 2"/>
          <p:cNvSpPr>
            <a:spLocks noGrp="1"/>
          </p:cNvSpPr>
          <p:nvPr>
            <p:ph idx="1"/>
          </p:nvPr>
        </p:nvSpPr>
        <p:spPr>
          <a:xfrm>
            <a:off x="838199" y="1825625"/>
            <a:ext cx="4581525" cy="4351338"/>
          </a:xfrm>
        </p:spPr>
        <p:txBody>
          <a:bodyPr>
            <a:normAutofit/>
          </a:bodyPr>
          <a:lstStyle/>
          <a:p>
            <a:pPr marL="0" indent="0">
              <a:buNone/>
            </a:pPr>
            <a:r>
              <a:rPr lang="en-US" sz="2000" dirty="0"/>
              <a:t>63% of the total bookings were successfully completed, while the remaining 37% resulted in cancellations. </a:t>
            </a:r>
            <a:r>
              <a:rPr lang="en-US" sz="2000" dirty="0" smtClean="0"/>
              <a:t>From March to October, conversion rate dropped</a:t>
            </a:r>
            <a:endParaRPr lang="en-US" sz="2000" dirty="0"/>
          </a:p>
        </p:txBody>
      </p:sp>
      <p:pic>
        <p:nvPicPr>
          <p:cNvPr id="6" name="Picture 5"/>
          <p:cNvPicPr>
            <a:picLocks noChangeAspect="1"/>
          </p:cNvPicPr>
          <p:nvPr/>
        </p:nvPicPr>
        <p:blipFill>
          <a:blip r:embed="rId2"/>
          <a:stretch>
            <a:fillRect/>
          </a:stretch>
        </p:blipFill>
        <p:spPr>
          <a:xfrm>
            <a:off x="6696075" y="1974456"/>
            <a:ext cx="4657725" cy="4080661"/>
          </a:xfrm>
          <a:prstGeom prst="rect">
            <a:avLst/>
          </a:prstGeom>
        </p:spPr>
      </p:pic>
    </p:spTree>
    <p:extLst>
      <p:ext uri="{BB962C8B-B14F-4D97-AF65-F5344CB8AC3E}">
        <p14:creationId xmlns:p14="http://schemas.microsoft.com/office/powerpoint/2010/main" val="270351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7278" y="187324"/>
            <a:ext cx="11312171" cy="6327775"/>
          </a:xfrm>
          <a:prstGeom prst="rect">
            <a:avLst/>
          </a:prstGeom>
        </p:spPr>
      </p:pic>
    </p:spTree>
    <p:extLst>
      <p:ext uri="{BB962C8B-B14F-4D97-AF65-F5344CB8AC3E}">
        <p14:creationId xmlns:p14="http://schemas.microsoft.com/office/powerpoint/2010/main" val="20570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Visualize the distribution of adults, children, and babies in bookings. Explore the impact of children and babies on cancellation rates.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333376" y="2324100"/>
            <a:ext cx="4191000" cy="3852863"/>
          </a:xfrm>
        </p:spPr>
        <p:txBody>
          <a:bodyPr>
            <a:normAutofit/>
          </a:bodyPr>
          <a:lstStyle/>
          <a:p>
            <a:pPr marL="0" indent="0">
              <a:buNone/>
            </a:pPr>
            <a:r>
              <a:rPr lang="en-US" sz="2000" dirty="0" smtClean="0"/>
              <a:t>Total adults count greater than babies and children in the bookings. Cancellation rate with children or babies and cancellation rate without children or babies is similar. No impact of children and babies on cancellation rates.</a:t>
            </a:r>
            <a:endParaRPr lang="en-US" sz="2000" dirty="0"/>
          </a:p>
        </p:txBody>
      </p:sp>
      <p:pic>
        <p:nvPicPr>
          <p:cNvPr id="4" name="Picture 3"/>
          <p:cNvPicPr>
            <a:picLocks noChangeAspect="1"/>
          </p:cNvPicPr>
          <p:nvPr/>
        </p:nvPicPr>
        <p:blipFill>
          <a:blip r:embed="rId2"/>
          <a:stretch>
            <a:fillRect/>
          </a:stretch>
        </p:blipFill>
        <p:spPr>
          <a:xfrm>
            <a:off x="4763928" y="1618913"/>
            <a:ext cx="1723810" cy="3924563"/>
          </a:xfrm>
          <a:prstGeom prst="rect">
            <a:avLst/>
          </a:prstGeom>
        </p:spPr>
      </p:pic>
      <p:pic>
        <p:nvPicPr>
          <p:cNvPr id="5" name="Picture 4"/>
          <p:cNvPicPr>
            <a:picLocks noChangeAspect="1"/>
          </p:cNvPicPr>
          <p:nvPr/>
        </p:nvPicPr>
        <p:blipFill>
          <a:blip r:embed="rId3"/>
          <a:stretch>
            <a:fillRect/>
          </a:stretch>
        </p:blipFill>
        <p:spPr>
          <a:xfrm>
            <a:off x="6557053" y="1933310"/>
            <a:ext cx="2750300" cy="3295767"/>
          </a:xfrm>
          <a:prstGeom prst="rect">
            <a:avLst/>
          </a:prstGeom>
        </p:spPr>
      </p:pic>
      <p:pic>
        <p:nvPicPr>
          <p:cNvPr id="6" name="Picture 5"/>
          <p:cNvPicPr>
            <a:picLocks noChangeAspect="1"/>
          </p:cNvPicPr>
          <p:nvPr/>
        </p:nvPicPr>
        <p:blipFill>
          <a:blip r:embed="rId4"/>
          <a:stretch>
            <a:fillRect/>
          </a:stretch>
        </p:blipFill>
        <p:spPr>
          <a:xfrm>
            <a:off x="9376668" y="1933310"/>
            <a:ext cx="2748372" cy="3295767"/>
          </a:xfrm>
          <a:prstGeom prst="rect">
            <a:avLst/>
          </a:prstGeom>
        </p:spPr>
      </p:pic>
    </p:spTree>
    <p:extLst>
      <p:ext uri="{BB962C8B-B14F-4D97-AF65-F5344CB8AC3E}">
        <p14:creationId xmlns:p14="http://schemas.microsoft.com/office/powerpoint/2010/main" val="350596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14885" y="92074"/>
            <a:ext cx="11628320" cy="6575425"/>
          </a:xfrm>
          <a:prstGeom prst="rect">
            <a:avLst/>
          </a:prstGeom>
        </p:spPr>
      </p:pic>
    </p:spTree>
    <p:extLst>
      <p:ext uri="{BB962C8B-B14F-4D97-AF65-F5344CB8AC3E}">
        <p14:creationId xmlns:p14="http://schemas.microsoft.com/office/powerpoint/2010/main" val="30926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Analyze the distribution of Average Daily Rates (ADR) and identify correlations with the number of special requests made by guests.</a:t>
            </a:r>
            <a:br>
              <a:rPr lang="en-US" sz="2400" dirty="0"/>
            </a:br>
            <a:endParaRPr lang="en-US" sz="2400" dirty="0"/>
          </a:p>
        </p:txBody>
      </p:sp>
      <p:sp>
        <p:nvSpPr>
          <p:cNvPr id="3" name="Content Placeholder 2"/>
          <p:cNvSpPr>
            <a:spLocks noGrp="1"/>
          </p:cNvSpPr>
          <p:nvPr>
            <p:ph idx="1"/>
          </p:nvPr>
        </p:nvSpPr>
        <p:spPr>
          <a:xfrm>
            <a:off x="838200" y="1825625"/>
            <a:ext cx="5429250" cy="4351338"/>
          </a:xfrm>
        </p:spPr>
        <p:txBody>
          <a:bodyPr>
            <a:normAutofit/>
          </a:bodyPr>
          <a:lstStyle/>
          <a:p>
            <a:pPr marL="0" indent="0">
              <a:buNone/>
            </a:pPr>
            <a:r>
              <a:rPr lang="en-US" sz="2000" dirty="0" smtClean="0"/>
              <a:t>2016 August and 2017 August recorded highest ADR. In 2015 November, least ADR recorded. There is no correlation between ADR and special requests.</a:t>
            </a:r>
            <a:endParaRPr lang="en-US" sz="2000" dirty="0"/>
          </a:p>
        </p:txBody>
      </p:sp>
      <p:pic>
        <p:nvPicPr>
          <p:cNvPr id="4" name="Picture 3"/>
          <p:cNvPicPr>
            <a:picLocks noChangeAspect="1"/>
          </p:cNvPicPr>
          <p:nvPr/>
        </p:nvPicPr>
        <p:blipFill>
          <a:blip r:embed="rId2"/>
          <a:stretch>
            <a:fillRect/>
          </a:stretch>
        </p:blipFill>
        <p:spPr>
          <a:xfrm>
            <a:off x="6553053" y="1690687"/>
            <a:ext cx="5118954" cy="4486275"/>
          </a:xfrm>
          <a:prstGeom prst="rect">
            <a:avLst/>
          </a:prstGeom>
        </p:spPr>
      </p:pic>
    </p:spTree>
    <p:extLst>
      <p:ext uri="{BB962C8B-B14F-4D97-AF65-F5344CB8AC3E}">
        <p14:creationId xmlns:p14="http://schemas.microsoft.com/office/powerpoint/2010/main" val="364157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Visualize the relationship between the number of required car parking spaces and booking types (Resort Hotel vs. City Hotel).</a:t>
            </a:r>
            <a:br>
              <a:rPr lang="en-US" sz="2400" dirty="0"/>
            </a:br>
            <a:endParaRPr lang="en-US" sz="2400" dirty="0"/>
          </a:p>
        </p:txBody>
      </p:sp>
      <p:sp>
        <p:nvSpPr>
          <p:cNvPr id="3" name="Content Placeholder 2"/>
          <p:cNvSpPr>
            <a:spLocks noGrp="1"/>
          </p:cNvSpPr>
          <p:nvPr>
            <p:ph idx="1"/>
          </p:nvPr>
        </p:nvSpPr>
        <p:spPr>
          <a:xfrm>
            <a:off x="838200" y="1825625"/>
            <a:ext cx="5181600" cy="4351338"/>
          </a:xfrm>
        </p:spPr>
        <p:txBody>
          <a:bodyPr>
            <a:normAutofit/>
          </a:bodyPr>
          <a:lstStyle/>
          <a:p>
            <a:pPr marL="0" indent="0">
              <a:buNone/>
            </a:pPr>
            <a:r>
              <a:rPr lang="en-US" sz="2000" dirty="0" smtClean="0"/>
              <a:t>Resort hotel parking requirement is 14% whereas city hotel has 2% parking requirement.</a:t>
            </a:r>
            <a:endParaRPr lang="en-US" sz="2000" dirty="0"/>
          </a:p>
        </p:txBody>
      </p:sp>
      <p:pic>
        <p:nvPicPr>
          <p:cNvPr id="4" name="Picture 3"/>
          <p:cNvPicPr>
            <a:picLocks noChangeAspect="1"/>
          </p:cNvPicPr>
          <p:nvPr/>
        </p:nvPicPr>
        <p:blipFill>
          <a:blip r:embed="rId2"/>
          <a:stretch>
            <a:fillRect/>
          </a:stretch>
        </p:blipFill>
        <p:spPr>
          <a:xfrm>
            <a:off x="6596902" y="1825624"/>
            <a:ext cx="5221373" cy="3108325"/>
          </a:xfrm>
          <a:prstGeom prst="rect">
            <a:avLst/>
          </a:prstGeom>
        </p:spPr>
      </p:pic>
    </p:spTree>
    <p:extLst>
      <p:ext uri="{BB962C8B-B14F-4D97-AF65-F5344CB8AC3E}">
        <p14:creationId xmlns:p14="http://schemas.microsoft.com/office/powerpoint/2010/main" val="242716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Use Power BI to explore how the total number of special requests made by guests varies by hotel type and customer type (e.g., Transient, Group).</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295900" cy="4351338"/>
          </a:xfrm>
        </p:spPr>
        <p:txBody>
          <a:bodyPr>
            <a:normAutofit/>
          </a:bodyPr>
          <a:lstStyle/>
          <a:p>
            <a:pPr marL="0" indent="0">
              <a:lnSpc>
                <a:spcPct val="100000"/>
              </a:lnSpc>
              <a:buNone/>
            </a:pPr>
            <a:r>
              <a:rPr lang="en-US" sz="2000" dirty="0" smtClean="0"/>
              <a:t>Transient group has raised more special requests.</a:t>
            </a:r>
          </a:p>
          <a:p>
            <a:pPr marL="0" indent="0">
              <a:lnSpc>
                <a:spcPct val="100000"/>
              </a:lnSpc>
              <a:buNone/>
            </a:pPr>
            <a:r>
              <a:rPr lang="en-US" sz="2000" dirty="0" smtClean="0"/>
              <a:t>Groups raised 372 requests.</a:t>
            </a:r>
            <a:endParaRPr lang="en-US" sz="2000" dirty="0"/>
          </a:p>
        </p:txBody>
      </p:sp>
      <p:pic>
        <p:nvPicPr>
          <p:cNvPr id="4" name="Picture 3"/>
          <p:cNvPicPr>
            <a:picLocks noChangeAspect="1"/>
          </p:cNvPicPr>
          <p:nvPr/>
        </p:nvPicPr>
        <p:blipFill>
          <a:blip r:embed="rId2"/>
          <a:stretch>
            <a:fillRect/>
          </a:stretch>
        </p:blipFill>
        <p:spPr>
          <a:xfrm>
            <a:off x="6570228" y="1690688"/>
            <a:ext cx="4593521" cy="2641600"/>
          </a:xfrm>
          <a:prstGeom prst="rect">
            <a:avLst/>
          </a:prstGeom>
        </p:spPr>
      </p:pic>
    </p:spTree>
    <p:extLst>
      <p:ext uri="{BB962C8B-B14F-4D97-AF65-F5344CB8AC3E}">
        <p14:creationId xmlns:p14="http://schemas.microsoft.com/office/powerpoint/2010/main" val="334012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Explore meal plans and their impact on Average Daily Rates (ADR). Analyze meal plan preferences and their association with booking channels.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829175" cy="4351338"/>
          </a:xfrm>
        </p:spPr>
        <p:txBody>
          <a:bodyPr>
            <a:normAutofit/>
          </a:bodyPr>
          <a:lstStyle/>
          <a:p>
            <a:pPr marL="0" indent="0">
              <a:buNone/>
            </a:pPr>
            <a:r>
              <a:rPr lang="en-US" sz="2000" dirty="0" smtClean="0"/>
              <a:t>ADR is highest because of half board</a:t>
            </a:r>
            <a:endParaRPr lang="en-US" sz="2000" dirty="0"/>
          </a:p>
        </p:txBody>
      </p:sp>
      <p:pic>
        <p:nvPicPr>
          <p:cNvPr id="4" name="Picture 3"/>
          <p:cNvPicPr>
            <a:picLocks noChangeAspect="1"/>
          </p:cNvPicPr>
          <p:nvPr/>
        </p:nvPicPr>
        <p:blipFill>
          <a:blip r:embed="rId2"/>
          <a:stretch>
            <a:fillRect/>
          </a:stretch>
        </p:blipFill>
        <p:spPr>
          <a:xfrm>
            <a:off x="6096000" y="1825625"/>
            <a:ext cx="4553326" cy="2898775"/>
          </a:xfrm>
          <a:prstGeom prst="rect">
            <a:avLst/>
          </a:prstGeom>
        </p:spPr>
      </p:pic>
    </p:spTree>
    <p:extLst>
      <p:ext uri="{BB962C8B-B14F-4D97-AF65-F5344CB8AC3E}">
        <p14:creationId xmlns:p14="http://schemas.microsoft.com/office/powerpoint/2010/main" val="419674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how meal plans correlate with stay duration and investigate any differences in stay lengths based on meal plans.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857750" cy="4351338"/>
          </a:xfrm>
        </p:spPr>
        <p:txBody>
          <a:bodyPr>
            <a:normAutofit/>
          </a:bodyPr>
          <a:lstStyle/>
          <a:p>
            <a:pPr marL="0" indent="0">
              <a:buNone/>
            </a:pPr>
            <a:r>
              <a:rPr lang="en-US" sz="2000" dirty="0" smtClean="0"/>
              <a:t>Meal plan BB is related with most number of stay duration. </a:t>
            </a:r>
            <a:endParaRPr lang="en-US" sz="2000" dirty="0"/>
          </a:p>
        </p:txBody>
      </p:sp>
      <p:pic>
        <p:nvPicPr>
          <p:cNvPr id="4" name="Picture 3"/>
          <p:cNvPicPr>
            <a:picLocks noChangeAspect="1"/>
          </p:cNvPicPr>
          <p:nvPr/>
        </p:nvPicPr>
        <p:blipFill>
          <a:blip r:embed="rId2"/>
          <a:stretch>
            <a:fillRect/>
          </a:stretch>
        </p:blipFill>
        <p:spPr>
          <a:xfrm>
            <a:off x="6353029" y="1825624"/>
            <a:ext cx="5581592" cy="2765425"/>
          </a:xfrm>
          <a:prstGeom prst="rect">
            <a:avLst/>
          </a:prstGeom>
        </p:spPr>
      </p:pic>
    </p:spTree>
    <p:extLst>
      <p:ext uri="{BB962C8B-B14F-4D97-AF65-F5344CB8AC3E}">
        <p14:creationId xmlns:p14="http://schemas.microsoft.com/office/powerpoint/2010/main" val="86347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9469" y="287279"/>
            <a:ext cx="11496399" cy="6315743"/>
          </a:xfrm>
          <a:prstGeom prst="rect">
            <a:avLst/>
          </a:prstGeom>
        </p:spPr>
      </p:pic>
    </p:spTree>
    <p:extLst>
      <p:ext uri="{BB962C8B-B14F-4D97-AF65-F5344CB8AC3E}">
        <p14:creationId xmlns:p14="http://schemas.microsoft.com/office/powerpoint/2010/main" val="220093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Correlate parking requirements and special requests with different meal plans. Determine if certain meal plans result in more requests or parking needs.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686300" cy="4351338"/>
          </a:xfrm>
        </p:spPr>
        <p:txBody>
          <a:bodyPr>
            <a:normAutofit/>
          </a:bodyPr>
          <a:lstStyle/>
          <a:p>
            <a:pPr marL="0" indent="0">
              <a:buNone/>
            </a:pPr>
            <a:r>
              <a:rPr lang="en-US" sz="2000" dirty="0" smtClean="0"/>
              <a:t>Most number of special requests have come from people who preferred BB meal plan</a:t>
            </a:r>
            <a:endParaRPr lang="en-US" sz="2000" dirty="0"/>
          </a:p>
        </p:txBody>
      </p:sp>
      <p:pic>
        <p:nvPicPr>
          <p:cNvPr id="4" name="Picture 3"/>
          <p:cNvPicPr>
            <a:picLocks noChangeAspect="1"/>
          </p:cNvPicPr>
          <p:nvPr/>
        </p:nvPicPr>
        <p:blipFill>
          <a:blip r:embed="rId2"/>
          <a:stretch>
            <a:fillRect/>
          </a:stretch>
        </p:blipFill>
        <p:spPr>
          <a:xfrm>
            <a:off x="6096000" y="1825625"/>
            <a:ext cx="5131177" cy="2470150"/>
          </a:xfrm>
          <a:prstGeom prst="rect">
            <a:avLst/>
          </a:prstGeom>
        </p:spPr>
      </p:pic>
    </p:spTree>
    <p:extLst>
      <p:ext uri="{BB962C8B-B14F-4D97-AF65-F5344CB8AC3E}">
        <p14:creationId xmlns:p14="http://schemas.microsoft.com/office/powerpoint/2010/main" val="343102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Explore how meal plans are distributed across various booking channels. Analyze if certain channels are associated with specific meal plans.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905375" cy="4351338"/>
          </a:xfrm>
        </p:spPr>
        <p:txBody>
          <a:bodyPr>
            <a:normAutofit/>
          </a:bodyPr>
          <a:lstStyle/>
          <a:p>
            <a:pPr marL="0" indent="0">
              <a:buNone/>
            </a:pPr>
            <a:r>
              <a:rPr lang="en-US" sz="2000" dirty="0" smtClean="0"/>
              <a:t>For all booking channels, the most preferred meal plan is BB, the least preferred is SC. Some customers do not have a finite meal plan</a:t>
            </a:r>
            <a:endParaRPr lang="en-US" sz="2000" dirty="0"/>
          </a:p>
        </p:txBody>
      </p:sp>
      <p:pic>
        <p:nvPicPr>
          <p:cNvPr id="4" name="Picture 3"/>
          <p:cNvPicPr>
            <a:picLocks noChangeAspect="1"/>
          </p:cNvPicPr>
          <p:nvPr/>
        </p:nvPicPr>
        <p:blipFill>
          <a:blip r:embed="rId2"/>
          <a:stretch>
            <a:fillRect/>
          </a:stretch>
        </p:blipFill>
        <p:spPr>
          <a:xfrm>
            <a:off x="6482576" y="2409766"/>
            <a:ext cx="4054721" cy="1733610"/>
          </a:xfrm>
          <a:prstGeom prst="rect">
            <a:avLst/>
          </a:prstGeom>
        </p:spPr>
      </p:pic>
    </p:spTree>
    <p:extLst>
      <p:ext uri="{BB962C8B-B14F-4D97-AF65-F5344CB8AC3E}">
        <p14:creationId xmlns:p14="http://schemas.microsoft.com/office/powerpoint/2010/main" val="282983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2004" y="178844"/>
            <a:ext cx="11710060" cy="6507706"/>
          </a:xfrm>
          <a:prstGeom prst="rect">
            <a:avLst/>
          </a:prstGeom>
        </p:spPr>
      </p:pic>
    </p:spTree>
    <p:extLst>
      <p:ext uri="{BB962C8B-B14F-4D97-AF65-F5344CB8AC3E}">
        <p14:creationId xmlns:p14="http://schemas.microsoft.com/office/powerpoint/2010/main" val="1550459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Visualize booking distribution across different market segments and analyze cancellation rates within each segment.</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934075" cy="4351338"/>
          </a:xfrm>
        </p:spPr>
        <p:txBody>
          <a:bodyPr>
            <a:normAutofit/>
          </a:bodyPr>
          <a:lstStyle/>
          <a:p>
            <a:pPr marL="0" indent="0">
              <a:buNone/>
            </a:pPr>
            <a:r>
              <a:rPr lang="en-US" sz="2000" dirty="0" smtClean="0"/>
              <a:t>Online TA has highest bookings but cancellation rate is highest for complementary market segment.</a:t>
            </a:r>
          </a:p>
        </p:txBody>
      </p:sp>
      <p:pic>
        <p:nvPicPr>
          <p:cNvPr id="4" name="Picture 3"/>
          <p:cNvPicPr>
            <a:picLocks noChangeAspect="1"/>
          </p:cNvPicPr>
          <p:nvPr/>
        </p:nvPicPr>
        <p:blipFill>
          <a:blip r:embed="rId2"/>
          <a:stretch>
            <a:fillRect/>
          </a:stretch>
        </p:blipFill>
        <p:spPr>
          <a:xfrm>
            <a:off x="7052186" y="1182805"/>
            <a:ext cx="3282439" cy="5283499"/>
          </a:xfrm>
          <a:prstGeom prst="rect">
            <a:avLst/>
          </a:prstGeom>
        </p:spPr>
      </p:pic>
    </p:spTree>
    <p:extLst>
      <p:ext uri="{BB962C8B-B14F-4D97-AF65-F5344CB8AC3E}">
        <p14:creationId xmlns:p14="http://schemas.microsoft.com/office/powerpoint/2010/main" val="390640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Compare the effectiveness of booking distribution channels in generating confirmed bookings. Identify the most commonly used channels by guests.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448300" cy="4351338"/>
          </a:xfrm>
        </p:spPr>
        <p:txBody>
          <a:bodyPr>
            <a:normAutofit/>
          </a:bodyPr>
          <a:lstStyle/>
          <a:p>
            <a:pPr marL="0" indent="0">
              <a:buNone/>
            </a:pPr>
            <a:r>
              <a:rPr lang="en-US" sz="2000" dirty="0" smtClean="0"/>
              <a:t>Total confirmed bookings is greater in TA/TO distribution channel. TA?TO has the highest booking as well</a:t>
            </a:r>
            <a:endParaRPr lang="en-US" sz="2000" dirty="0"/>
          </a:p>
        </p:txBody>
      </p:sp>
      <p:pic>
        <p:nvPicPr>
          <p:cNvPr id="4" name="Picture 3"/>
          <p:cNvPicPr>
            <a:picLocks noChangeAspect="1"/>
          </p:cNvPicPr>
          <p:nvPr/>
        </p:nvPicPr>
        <p:blipFill>
          <a:blip r:embed="rId2"/>
          <a:stretch>
            <a:fillRect/>
          </a:stretch>
        </p:blipFill>
        <p:spPr>
          <a:xfrm>
            <a:off x="6945482" y="1665532"/>
            <a:ext cx="3406435" cy="4511431"/>
          </a:xfrm>
          <a:prstGeom prst="rect">
            <a:avLst/>
          </a:prstGeom>
        </p:spPr>
      </p:pic>
    </p:spTree>
    <p:extLst>
      <p:ext uri="{BB962C8B-B14F-4D97-AF65-F5344CB8AC3E}">
        <p14:creationId xmlns:p14="http://schemas.microsoft.com/office/powerpoint/2010/main" val="214229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Visualize the percentage of repeated guests for each hotel type (Resort Hotel vs. City Hotel) over time. Explore factors influencing guest retention.</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448300" cy="4351338"/>
          </a:xfrm>
        </p:spPr>
        <p:txBody>
          <a:bodyPr>
            <a:normAutofit/>
          </a:bodyPr>
          <a:lstStyle/>
          <a:p>
            <a:pPr marL="0" indent="0">
              <a:buNone/>
            </a:pPr>
            <a:r>
              <a:rPr lang="en-US" sz="2000" dirty="0" smtClean="0"/>
              <a:t>Repeated guests percentage is more in city hotel. Special requests and car parking facilities are the main reasons of  guest retention</a:t>
            </a:r>
            <a:endParaRPr lang="en-US" sz="2000" dirty="0"/>
          </a:p>
        </p:txBody>
      </p:sp>
      <p:pic>
        <p:nvPicPr>
          <p:cNvPr id="5" name="Picture 4"/>
          <p:cNvPicPr>
            <a:picLocks noChangeAspect="1"/>
          </p:cNvPicPr>
          <p:nvPr/>
        </p:nvPicPr>
        <p:blipFill rotWithShape="1">
          <a:blip r:embed="rId2"/>
          <a:srcRect b="47553"/>
          <a:stretch/>
        </p:blipFill>
        <p:spPr>
          <a:xfrm>
            <a:off x="7048364" y="1331392"/>
            <a:ext cx="3124471" cy="2450033"/>
          </a:xfrm>
          <a:prstGeom prst="rect">
            <a:avLst/>
          </a:prstGeom>
        </p:spPr>
      </p:pic>
    </p:spTree>
    <p:extLst>
      <p:ext uri="{BB962C8B-B14F-4D97-AF65-F5344CB8AC3E}">
        <p14:creationId xmlns:p14="http://schemas.microsoft.com/office/powerpoint/2010/main" val="324003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the impact of a guest's booking history (previous cancellations and </a:t>
            </a:r>
            <a:r>
              <a:rPr lang="en-US" sz="2400" dirty="0" smtClean="0"/>
              <a:t>non  canceled </a:t>
            </a:r>
            <a:r>
              <a:rPr lang="en-US" sz="2400" dirty="0"/>
              <a:t>bookings) on their likelihood of canceling a current booking.</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648325" cy="4351338"/>
          </a:xfrm>
        </p:spPr>
        <p:txBody>
          <a:bodyPr>
            <a:normAutofit/>
          </a:bodyPr>
          <a:lstStyle/>
          <a:p>
            <a:pPr marL="0" indent="0">
              <a:buNone/>
            </a:pPr>
            <a:r>
              <a:rPr lang="en-US" sz="2000" dirty="0" smtClean="0"/>
              <a:t>Out of all cancellations, present cancellations with previous cancellations is low compared to the other</a:t>
            </a:r>
            <a:endParaRPr lang="en-US" sz="2000" dirty="0"/>
          </a:p>
        </p:txBody>
      </p:sp>
      <p:pic>
        <p:nvPicPr>
          <p:cNvPr id="4" name="Picture 3"/>
          <p:cNvPicPr>
            <a:picLocks noChangeAspect="1"/>
          </p:cNvPicPr>
          <p:nvPr/>
        </p:nvPicPr>
        <p:blipFill>
          <a:blip r:embed="rId2"/>
          <a:stretch>
            <a:fillRect/>
          </a:stretch>
        </p:blipFill>
        <p:spPr>
          <a:xfrm>
            <a:off x="7153144" y="1825625"/>
            <a:ext cx="3514075" cy="2651125"/>
          </a:xfrm>
          <a:prstGeom prst="rect">
            <a:avLst/>
          </a:prstGeom>
        </p:spPr>
      </p:pic>
    </p:spTree>
    <p:extLst>
      <p:ext uri="{BB962C8B-B14F-4D97-AF65-F5344CB8AC3E}">
        <p14:creationId xmlns:p14="http://schemas.microsoft.com/office/powerpoint/2010/main" val="204569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2045" y="497014"/>
            <a:ext cx="11487064" cy="5541836"/>
          </a:xfrm>
          <a:prstGeom prst="rect">
            <a:avLst/>
          </a:prstGeom>
        </p:spPr>
      </p:pic>
    </p:spTree>
    <p:extLst>
      <p:ext uri="{BB962C8B-B14F-4D97-AF65-F5344CB8AC3E}">
        <p14:creationId xmlns:p14="http://schemas.microsoft.com/office/powerpoint/2010/main" val="280679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Visualize the distribution of reserved and assigned room types. Analyze whether guests tend to receive the room type they initially reserved.</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797050"/>
            <a:ext cx="5105400" cy="4351338"/>
          </a:xfrm>
        </p:spPr>
        <p:txBody>
          <a:bodyPr>
            <a:normAutofit/>
          </a:bodyPr>
          <a:lstStyle/>
          <a:p>
            <a:pPr marL="0" indent="0">
              <a:buNone/>
            </a:pPr>
            <a:r>
              <a:rPr lang="en-US" sz="2000" dirty="0" smtClean="0"/>
              <a:t>104K bookings got the same room they preferred. Most customers preferred room type A</a:t>
            </a:r>
            <a:endParaRPr lang="en-US" sz="2000" dirty="0"/>
          </a:p>
        </p:txBody>
      </p:sp>
      <p:pic>
        <p:nvPicPr>
          <p:cNvPr id="4" name="Picture 3"/>
          <p:cNvPicPr>
            <a:picLocks noChangeAspect="1"/>
          </p:cNvPicPr>
          <p:nvPr/>
        </p:nvPicPr>
        <p:blipFill rotWithShape="1">
          <a:blip r:embed="rId2"/>
          <a:srcRect b="18548"/>
          <a:stretch/>
        </p:blipFill>
        <p:spPr>
          <a:xfrm>
            <a:off x="7038805" y="1201904"/>
            <a:ext cx="3924640" cy="2836696"/>
          </a:xfrm>
          <a:prstGeom prst="rect">
            <a:avLst/>
          </a:prstGeom>
        </p:spPr>
      </p:pic>
      <p:pic>
        <p:nvPicPr>
          <p:cNvPr id="5" name="Picture 4"/>
          <p:cNvPicPr>
            <a:picLocks noChangeAspect="1"/>
          </p:cNvPicPr>
          <p:nvPr/>
        </p:nvPicPr>
        <p:blipFill>
          <a:blip r:embed="rId3"/>
          <a:stretch>
            <a:fillRect/>
          </a:stretch>
        </p:blipFill>
        <p:spPr>
          <a:xfrm>
            <a:off x="7812310" y="4295702"/>
            <a:ext cx="2187130" cy="1676545"/>
          </a:xfrm>
          <a:prstGeom prst="rect">
            <a:avLst/>
          </a:prstGeom>
        </p:spPr>
      </p:pic>
    </p:spTree>
    <p:extLst>
      <p:ext uri="{BB962C8B-B14F-4D97-AF65-F5344CB8AC3E}">
        <p14:creationId xmlns:p14="http://schemas.microsoft.com/office/powerpoint/2010/main" val="183587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room type preferences based on customer types (e.g., Transient, Group) and identify any patterns in room type selection.</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267325" cy="4351338"/>
          </a:xfrm>
        </p:spPr>
        <p:txBody>
          <a:bodyPr>
            <a:normAutofit/>
          </a:bodyPr>
          <a:lstStyle/>
          <a:p>
            <a:pPr marL="0" indent="0">
              <a:buNone/>
            </a:pPr>
            <a:r>
              <a:rPr lang="en-US" sz="2000" dirty="0" smtClean="0"/>
              <a:t>All customer types preferred room A.</a:t>
            </a:r>
            <a:endParaRPr lang="en-US" sz="2000" dirty="0"/>
          </a:p>
        </p:txBody>
      </p:sp>
      <p:pic>
        <p:nvPicPr>
          <p:cNvPr id="4" name="Picture 3"/>
          <p:cNvPicPr>
            <a:picLocks noChangeAspect="1"/>
          </p:cNvPicPr>
          <p:nvPr/>
        </p:nvPicPr>
        <p:blipFill>
          <a:blip r:embed="rId2"/>
          <a:stretch>
            <a:fillRect/>
          </a:stretch>
        </p:blipFill>
        <p:spPr>
          <a:xfrm>
            <a:off x="6295835" y="2463108"/>
            <a:ext cx="5400866" cy="1765992"/>
          </a:xfrm>
          <a:prstGeom prst="rect">
            <a:avLst/>
          </a:prstGeom>
        </p:spPr>
      </p:pic>
    </p:spTree>
    <p:extLst>
      <p:ext uri="{BB962C8B-B14F-4D97-AF65-F5344CB8AC3E}">
        <p14:creationId xmlns:p14="http://schemas.microsoft.com/office/powerpoint/2010/main" val="376465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6523" y="975946"/>
            <a:ext cx="11368454" cy="11517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OBJECTIVE : </a:t>
            </a:r>
            <a:r>
              <a:rPr lang="en-US" dirty="0">
                <a:solidFill>
                  <a:schemeClr val="tx1"/>
                </a:solidFill>
              </a:rPr>
              <a:t>The project's overarching goal is to leverage hotel booking data for actionable insights, optimizing decision-making, and enhancing guest satisfaction in the hospitality sector. The analysis will span diverse dimensions, including temporal trends, demographics, booking channels, reservation statuses, and customer types.</a:t>
            </a:r>
            <a:r>
              <a:rPr lang="en-US" dirty="0" smtClean="0">
                <a:solidFill>
                  <a:schemeClr val="tx1"/>
                </a:solidFill>
              </a:rPr>
              <a:t> </a:t>
            </a:r>
            <a:endParaRPr lang="en-US" dirty="0">
              <a:solidFill>
                <a:schemeClr val="tx1"/>
              </a:solidFill>
            </a:endParaRPr>
          </a:p>
        </p:txBody>
      </p:sp>
      <p:sp>
        <p:nvSpPr>
          <p:cNvPr id="5" name="Rounded Rectangle 4"/>
          <p:cNvSpPr/>
          <p:nvPr/>
        </p:nvSpPr>
        <p:spPr>
          <a:xfrm>
            <a:off x="316523" y="2561492"/>
            <a:ext cx="11368454" cy="13950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ANALYSIS SCOPE: </a:t>
            </a:r>
            <a:r>
              <a:rPr lang="en-US" dirty="0">
                <a:solidFill>
                  <a:schemeClr val="tx1"/>
                </a:solidFill>
              </a:rPr>
              <a:t>The analysis encompasses a broad spectrum of factors, both quantitative and qualitative, such as seasonal trends, customer preferences for weekend vs. weekday stays, and the impact of meal plans on Average Daily Rates (ADR). The scope also extends to operational efficiency considerations, exploring correlations between special requests and ADR, as well as the allocation of room types.</a:t>
            </a:r>
          </a:p>
        </p:txBody>
      </p:sp>
      <p:sp>
        <p:nvSpPr>
          <p:cNvPr id="11" name="Rounded Rectangle 10"/>
          <p:cNvSpPr/>
          <p:nvPr/>
        </p:nvSpPr>
        <p:spPr>
          <a:xfrm>
            <a:off x="316523" y="4390291"/>
            <a:ext cx="11368454" cy="13950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SCOPE : The </a:t>
            </a:r>
            <a:r>
              <a:rPr lang="en-US" dirty="0">
                <a:solidFill>
                  <a:schemeClr val="tx1"/>
                </a:solidFill>
              </a:rPr>
              <a:t>project's overarching goal is to leverage hotel booking data for actionable insights, optimizing decision-making, and enhancing guest satisfaction in the hospitality sector. The analysis will span diverse dimensions, including temporal trends, demographics, booking channels, reservation statuses, and customer types.</a:t>
            </a:r>
          </a:p>
        </p:txBody>
      </p:sp>
    </p:spTree>
    <p:extLst>
      <p:ext uri="{BB962C8B-B14F-4D97-AF65-F5344CB8AC3E}">
        <p14:creationId xmlns:p14="http://schemas.microsoft.com/office/powerpoint/2010/main" val="607326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whether guests who make multiple bookings tend to consistently request the same room type or if their preferences change over time.</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800600" cy="4351338"/>
          </a:xfrm>
        </p:spPr>
        <p:txBody>
          <a:bodyPr>
            <a:normAutofit/>
          </a:bodyPr>
          <a:lstStyle/>
          <a:p>
            <a:pPr marL="0" indent="0">
              <a:buNone/>
            </a:pPr>
            <a:r>
              <a:rPr lang="en-US" sz="2000" dirty="0" smtClean="0"/>
              <a:t>Repeated guests more prefer room type A</a:t>
            </a:r>
            <a:endParaRPr lang="en-US" sz="2000" dirty="0"/>
          </a:p>
        </p:txBody>
      </p:sp>
      <p:pic>
        <p:nvPicPr>
          <p:cNvPr id="4" name="Picture 3"/>
          <p:cNvPicPr>
            <a:picLocks noChangeAspect="1"/>
          </p:cNvPicPr>
          <p:nvPr/>
        </p:nvPicPr>
        <p:blipFill>
          <a:blip r:embed="rId2"/>
          <a:stretch>
            <a:fillRect/>
          </a:stretch>
        </p:blipFill>
        <p:spPr>
          <a:xfrm>
            <a:off x="6652162" y="1971587"/>
            <a:ext cx="4427821" cy="3991063"/>
          </a:xfrm>
          <a:prstGeom prst="rect">
            <a:avLst/>
          </a:prstGeom>
        </p:spPr>
      </p:pic>
    </p:spTree>
    <p:extLst>
      <p:ext uri="{BB962C8B-B14F-4D97-AF65-F5344CB8AC3E}">
        <p14:creationId xmlns:p14="http://schemas.microsoft.com/office/powerpoint/2010/main" val="401241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7287" y="216539"/>
            <a:ext cx="11287513" cy="6580379"/>
          </a:xfrm>
          <a:prstGeom prst="rect">
            <a:avLst/>
          </a:prstGeom>
        </p:spPr>
      </p:pic>
    </p:spTree>
    <p:extLst>
      <p:ext uri="{BB962C8B-B14F-4D97-AF65-F5344CB8AC3E}">
        <p14:creationId xmlns:p14="http://schemas.microsoft.com/office/powerpoint/2010/main" val="2176445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Provide an overview of reservation statuses over time, including the percentage of canceled, </a:t>
            </a:r>
            <a:r>
              <a:rPr lang="en-US" sz="2400" dirty="0" smtClean="0"/>
              <a:t>checked out</a:t>
            </a:r>
            <a:r>
              <a:rPr lang="en-US" sz="2400" dirty="0"/>
              <a:t>, and </a:t>
            </a:r>
            <a:r>
              <a:rPr lang="en-US" sz="2400" dirty="0" smtClean="0"/>
              <a:t>no show </a:t>
            </a:r>
            <a:r>
              <a:rPr lang="en-US" sz="2400" dirty="0"/>
              <a:t>bookings.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410075" cy="4351338"/>
          </a:xfrm>
        </p:spPr>
        <p:txBody>
          <a:bodyPr/>
          <a:lstStyle/>
          <a:p>
            <a:pPr marL="0" indent="0">
              <a:buNone/>
            </a:pPr>
            <a:r>
              <a:rPr lang="en-US" dirty="0" smtClean="0"/>
              <a:t>Checked out percentage is more. </a:t>
            </a:r>
            <a:endParaRPr lang="en-US" dirty="0"/>
          </a:p>
        </p:txBody>
      </p:sp>
      <p:pic>
        <p:nvPicPr>
          <p:cNvPr id="4" name="Picture 3"/>
          <p:cNvPicPr>
            <a:picLocks noChangeAspect="1"/>
          </p:cNvPicPr>
          <p:nvPr/>
        </p:nvPicPr>
        <p:blipFill>
          <a:blip r:embed="rId2"/>
          <a:stretch>
            <a:fillRect/>
          </a:stretch>
        </p:blipFill>
        <p:spPr>
          <a:xfrm>
            <a:off x="5671046" y="1432461"/>
            <a:ext cx="3193057" cy="2278577"/>
          </a:xfrm>
          <a:prstGeom prst="rect">
            <a:avLst/>
          </a:prstGeom>
        </p:spPr>
      </p:pic>
    </p:spTree>
    <p:extLst>
      <p:ext uri="{BB962C8B-B14F-4D97-AF65-F5344CB8AC3E}">
        <p14:creationId xmlns:p14="http://schemas.microsoft.com/office/powerpoint/2010/main" val="116042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
            </a:r>
            <a:br>
              <a:rPr lang="en-US" sz="2400" dirty="0" smtClean="0"/>
            </a:br>
            <a:r>
              <a:rPr lang="en-US" sz="2400" dirty="0" smtClean="0"/>
              <a:t>Visualize </a:t>
            </a:r>
            <a:r>
              <a:rPr lang="en-US" sz="2400" dirty="0"/>
              <a:t>how reservation statuses vary across different customer types (e.g., Transient, Group) and identify if certain customer types are more likely to result in cancellations or </a:t>
            </a:r>
            <a:r>
              <a:rPr lang="en-US" sz="2400" dirty="0" err="1"/>
              <a:t>noshows</a:t>
            </a:r>
            <a:r>
              <a:rPr lang="en-US" sz="2400" dirty="0"/>
              <a:t>.</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038725" cy="4351338"/>
          </a:xfrm>
        </p:spPr>
        <p:txBody>
          <a:bodyPr>
            <a:normAutofit/>
          </a:bodyPr>
          <a:lstStyle/>
          <a:p>
            <a:pPr marL="0" indent="0">
              <a:buNone/>
            </a:pPr>
            <a:r>
              <a:rPr lang="en-US" sz="2000" dirty="0" smtClean="0"/>
              <a:t>Transient has more cancellation rate and more bookings</a:t>
            </a:r>
            <a:endParaRPr lang="en-US" sz="2000" dirty="0"/>
          </a:p>
        </p:txBody>
      </p:sp>
      <p:pic>
        <p:nvPicPr>
          <p:cNvPr id="4" name="Picture 3"/>
          <p:cNvPicPr>
            <a:picLocks noChangeAspect="1"/>
          </p:cNvPicPr>
          <p:nvPr/>
        </p:nvPicPr>
        <p:blipFill>
          <a:blip r:embed="rId2"/>
          <a:stretch>
            <a:fillRect/>
          </a:stretch>
        </p:blipFill>
        <p:spPr>
          <a:xfrm>
            <a:off x="5876925" y="1690688"/>
            <a:ext cx="2301439" cy="2903472"/>
          </a:xfrm>
          <a:prstGeom prst="rect">
            <a:avLst/>
          </a:prstGeom>
        </p:spPr>
      </p:pic>
      <p:pic>
        <p:nvPicPr>
          <p:cNvPr id="5" name="Picture 4"/>
          <p:cNvPicPr>
            <a:picLocks noChangeAspect="1"/>
          </p:cNvPicPr>
          <p:nvPr/>
        </p:nvPicPr>
        <p:blipFill>
          <a:blip r:embed="rId3"/>
          <a:stretch>
            <a:fillRect/>
          </a:stretch>
        </p:blipFill>
        <p:spPr>
          <a:xfrm>
            <a:off x="8385673" y="1613365"/>
            <a:ext cx="3154953" cy="3917019"/>
          </a:xfrm>
          <a:prstGeom prst="rect">
            <a:avLst/>
          </a:prstGeom>
        </p:spPr>
      </p:pic>
    </p:spTree>
    <p:extLst>
      <p:ext uri="{BB962C8B-B14F-4D97-AF65-F5344CB8AC3E}">
        <p14:creationId xmlns:p14="http://schemas.microsoft.com/office/powerpoint/2010/main" val="2074305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Explore the relationship between reservation statuses and Average Daily Rates (ADR) to determine if there are differences in ADR based on booking outcomes.</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1825625"/>
            <a:ext cx="4352925" cy="4351338"/>
          </a:xfrm>
        </p:spPr>
        <p:txBody>
          <a:bodyPr>
            <a:normAutofit/>
          </a:bodyPr>
          <a:lstStyle/>
          <a:p>
            <a:pPr marL="0" indent="0">
              <a:buNone/>
            </a:pPr>
            <a:r>
              <a:rPr lang="en-US" sz="2000" dirty="0" smtClean="0"/>
              <a:t>ADR does not vary much with respect to reservation statuses. Canceled has more ADR.</a:t>
            </a:r>
            <a:endParaRPr lang="en-US" sz="2000" dirty="0"/>
          </a:p>
        </p:txBody>
      </p:sp>
      <p:pic>
        <p:nvPicPr>
          <p:cNvPr id="5" name="Picture 4"/>
          <p:cNvPicPr>
            <a:picLocks noChangeAspect="1"/>
          </p:cNvPicPr>
          <p:nvPr/>
        </p:nvPicPr>
        <p:blipFill>
          <a:blip r:embed="rId2"/>
          <a:stretch>
            <a:fillRect/>
          </a:stretch>
        </p:blipFill>
        <p:spPr>
          <a:xfrm>
            <a:off x="6096000" y="2061111"/>
            <a:ext cx="4362450" cy="3189174"/>
          </a:xfrm>
          <a:prstGeom prst="rect">
            <a:avLst/>
          </a:prstGeom>
        </p:spPr>
      </p:pic>
    </p:spTree>
    <p:extLst>
      <p:ext uri="{BB962C8B-B14F-4D97-AF65-F5344CB8AC3E}">
        <p14:creationId xmlns:p14="http://schemas.microsoft.com/office/powerpoint/2010/main" val="687016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2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100" y="1831975"/>
            <a:ext cx="6524625" cy="1325563"/>
          </a:xfrm>
        </p:spPr>
        <p:txBody>
          <a:bodyPr/>
          <a:lstStyle/>
          <a:p>
            <a:r>
              <a:rPr lang="en-US" b="1" dirty="0" smtClean="0"/>
              <a:t>EDA PROBLEM STATEMENTS</a:t>
            </a:r>
            <a:endParaRPr lang="en-US" b="1" dirty="0"/>
          </a:p>
        </p:txBody>
      </p:sp>
    </p:spTree>
    <p:extLst>
      <p:ext uri="{BB962C8B-B14F-4D97-AF65-F5344CB8AC3E}">
        <p14:creationId xmlns:p14="http://schemas.microsoft.com/office/powerpoint/2010/main" val="1298348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Understand the distribution of arrival dates, including the most common arrival days and summary statistics for lead times.</a:t>
            </a:r>
            <a:br>
              <a:rPr lang="en-US" sz="2400" dirty="0"/>
            </a:br>
            <a:endParaRPr lang="en-US" sz="2400" dirty="0"/>
          </a:p>
        </p:txBody>
      </p:sp>
      <p:sp>
        <p:nvSpPr>
          <p:cNvPr id="3" name="Content Placeholder 2"/>
          <p:cNvSpPr>
            <a:spLocks noGrp="1"/>
          </p:cNvSpPr>
          <p:nvPr>
            <p:ph idx="1"/>
          </p:nvPr>
        </p:nvSpPr>
        <p:spPr>
          <a:xfrm>
            <a:off x="1200151" y="1758950"/>
            <a:ext cx="8143874" cy="1765300"/>
          </a:xfrm>
        </p:spPr>
        <p:txBody>
          <a:bodyPr>
            <a:normAutofit fontScale="70000" lnSpcReduction="20000"/>
          </a:bodyPr>
          <a:lstStyle/>
          <a:p>
            <a:pPr fontAlgn="base"/>
            <a:r>
              <a:rPr lang="en-US" dirty="0"/>
              <a:t>Peak Booking Days:</a:t>
            </a:r>
          </a:p>
          <a:p>
            <a:pPr lvl="1" fontAlgn="base"/>
            <a:r>
              <a:rPr lang="en-US" dirty="0"/>
              <a:t>December 5, 2015, has the highest count of bookings (448), indicating it was a peak day for hotel reservations.</a:t>
            </a:r>
          </a:p>
          <a:p>
            <a:pPr lvl="1" fontAlgn="base"/>
            <a:r>
              <a:rPr lang="en-US" dirty="0"/>
              <a:t>November 7, 2016, and October 16, 2015, also have substantial booking counts, suggesting these dates might correspond to popular travel </a:t>
            </a:r>
            <a:r>
              <a:rPr lang="en-US" dirty="0" smtClean="0"/>
              <a:t>periods.</a:t>
            </a:r>
          </a:p>
          <a:p>
            <a:pPr marL="457200" lvl="1" indent="0" fontAlgn="base">
              <a:buNone/>
            </a:pPr>
            <a:endParaRPr lang="en-US" dirty="0" smtClean="0"/>
          </a:p>
          <a:p>
            <a:pPr lvl="1" fontAlgn="base"/>
            <a:r>
              <a:rPr lang="en-US" dirty="0" smtClean="0"/>
              <a:t>2017 July has more lead time</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952171"/>
            <a:ext cx="4143375" cy="2458615"/>
          </a:xfrm>
          <a:prstGeom prst="rect">
            <a:avLst/>
          </a:prstGeom>
        </p:spPr>
      </p:pic>
    </p:spTree>
    <p:extLst>
      <p:ext uri="{BB962C8B-B14F-4D97-AF65-F5344CB8AC3E}">
        <p14:creationId xmlns:p14="http://schemas.microsoft.com/office/powerpoint/2010/main" val="1170249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Identify peak booking months and analyze reasons for spikes in bookings, including holidays or events.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3810000" cy="4351338"/>
          </a:xfrm>
        </p:spPr>
        <p:txBody>
          <a:bodyPr>
            <a:normAutofit/>
          </a:bodyPr>
          <a:lstStyle/>
          <a:p>
            <a:pPr marL="0" indent="0">
              <a:buNone/>
            </a:pPr>
            <a:r>
              <a:rPr lang="en-US" sz="2000" dirty="0" smtClean="0"/>
              <a:t>Sep 2016 and July 2017 </a:t>
            </a:r>
            <a:r>
              <a:rPr lang="en-AE" sz="2000" dirty="0" smtClean="0"/>
              <a:t>–</a:t>
            </a:r>
            <a:r>
              <a:rPr lang="en-US" sz="2000" dirty="0" smtClean="0"/>
              <a:t> peak booking months</a:t>
            </a:r>
            <a:endParaRPr lang="en-US" sz="2000" dirty="0"/>
          </a:p>
        </p:txBody>
      </p:sp>
      <p:pic>
        <p:nvPicPr>
          <p:cNvPr id="4" name="Picture 3"/>
          <p:cNvPicPr>
            <a:picLocks noChangeAspect="1"/>
          </p:cNvPicPr>
          <p:nvPr/>
        </p:nvPicPr>
        <p:blipFill>
          <a:blip r:embed="rId2"/>
          <a:stretch>
            <a:fillRect/>
          </a:stretch>
        </p:blipFill>
        <p:spPr>
          <a:xfrm>
            <a:off x="4648200" y="1577873"/>
            <a:ext cx="7441870" cy="4499077"/>
          </a:xfrm>
          <a:prstGeom prst="rect">
            <a:avLst/>
          </a:prstGeom>
        </p:spPr>
      </p:pic>
    </p:spTree>
    <p:extLst>
      <p:ext uri="{BB962C8B-B14F-4D97-AF65-F5344CB8AC3E}">
        <p14:creationId xmlns:p14="http://schemas.microsoft.com/office/powerpoint/2010/main" val="1548730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Calculate the average length of stays for different hotel types and explore variations by meal plans.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7239000" cy="1784350"/>
          </a:xfrm>
        </p:spPr>
        <p:txBody>
          <a:bodyPr>
            <a:normAutofit/>
          </a:bodyPr>
          <a:lstStyle/>
          <a:p>
            <a:pPr marL="0" indent="0">
              <a:buNone/>
            </a:pPr>
            <a:r>
              <a:rPr lang="en-US" sz="2000" dirty="0" smtClean="0"/>
              <a:t>Average length of stay more in resort hotel</a:t>
            </a:r>
            <a:endParaRPr lang="en-US" sz="2000" dirty="0"/>
          </a:p>
        </p:txBody>
      </p:sp>
      <p:pic>
        <p:nvPicPr>
          <p:cNvPr id="4" name="Picture 3"/>
          <p:cNvPicPr>
            <a:picLocks noChangeAspect="1"/>
          </p:cNvPicPr>
          <p:nvPr/>
        </p:nvPicPr>
        <p:blipFill>
          <a:blip r:embed="rId2"/>
          <a:stretch>
            <a:fillRect/>
          </a:stretch>
        </p:blipFill>
        <p:spPr>
          <a:xfrm>
            <a:off x="1567526" y="4219479"/>
            <a:ext cx="6675698" cy="2209992"/>
          </a:xfrm>
          <a:prstGeom prst="rect">
            <a:avLst/>
          </a:prstGeom>
        </p:spPr>
      </p:pic>
    </p:spTree>
    <p:extLst>
      <p:ext uri="{BB962C8B-B14F-4D97-AF65-F5344CB8AC3E}">
        <p14:creationId xmlns:p14="http://schemas.microsoft.com/office/powerpoint/2010/main" val="1407047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how booking patterns have evolved over the years, including </a:t>
            </a:r>
            <a:r>
              <a:rPr lang="en-US" sz="2400" dirty="0" smtClean="0"/>
              <a:t>year over year </a:t>
            </a:r>
            <a:r>
              <a:rPr lang="en-US" sz="2400" dirty="0"/>
              <a:t>changes in bookings and cancellations.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8248650" cy="4351338"/>
          </a:xfrm>
        </p:spPr>
        <p:txBody>
          <a:bodyPr>
            <a:normAutofit/>
          </a:bodyPr>
          <a:lstStyle/>
          <a:p>
            <a:pPr marL="0" indent="0">
              <a:buNone/>
            </a:pPr>
            <a:r>
              <a:rPr lang="en-US" sz="2000" dirty="0" smtClean="0"/>
              <a:t>Bookings increased in 2016 then see a decline</a:t>
            </a:r>
            <a:endParaRPr lang="en-US" sz="2000" dirty="0"/>
          </a:p>
        </p:txBody>
      </p:sp>
      <p:pic>
        <p:nvPicPr>
          <p:cNvPr id="4" name="Picture 3"/>
          <p:cNvPicPr>
            <a:picLocks noChangeAspect="1"/>
          </p:cNvPicPr>
          <p:nvPr/>
        </p:nvPicPr>
        <p:blipFill>
          <a:blip r:embed="rId2"/>
          <a:stretch>
            <a:fillRect/>
          </a:stretch>
        </p:blipFill>
        <p:spPr>
          <a:xfrm>
            <a:off x="838200" y="3698013"/>
            <a:ext cx="8428450" cy="2613887"/>
          </a:xfrm>
          <a:prstGeom prst="rect">
            <a:avLst/>
          </a:prstGeom>
        </p:spPr>
      </p:pic>
    </p:spTree>
    <p:extLst>
      <p:ext uri="{BB962C8B-B14F-4D97-AF65-F5344CB8AC3E}">
        <p14:creationId xmlns:p14="http://schemas.microsoft.com/office/powerpoint/2010/main" val="195989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16523" y="281354"/>
            <a:ext cx="11368454" cy="18463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and Recommendations:</a:t>
            </a:r>
            <a:r>
              <a:rPr lang="en-US" dirty="0">
                <a:solidFill>
                  <a:schemeClr val="tx1"/>
                </a:solidFill>
              </a:rPr>
              <a:t> The analysis reveals opportunities to target peak booking months strategically, tailor marketing based on channels, and optimize room allocation processes. Understanding customer preferences for weekend stays and the impact of meal plans on ADR suggests avenues for personalized offerings. Addressing correlations between special requests and ADR can enhance operational efficiency, while identifying trends in reservation status dates supports proactive planning.</a:t>
            </a:r>
          </a:p>
        </p:txBody>
      </p:sp>
      <p:sp>
        <p:nvSpPr>
          <p:cNvPr id="5" name="Rounded Rectangle 4"/>
          <p:cNvSpPr/>
          <p:nvPr/>
        </p:nvSpPr>
        <p:spPr>
          <a:xfrm>
            <a:off x="316523" y="2400300"/>
            <a:ext cx="11368454" cy="1828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Report &amp; Presentations:</a:t>
            </a:r>
            <a:r>
              <a:rPr lang="en-US" dirty="0">
                <a:solidFill>
                  <a:schemeClr val="tx1"/>
                </a:solidFill>
              </a:rPr>
              <a:t> The project's outcomes will be presented in a concise report and visually impactful presentations. The report will outline key insights, methodologies, and actionable recommendations. Visual aids like charts and graphs will be used in presentations to communicate trends and strategic implications effectively. This approach aims to provide stakeholders with a clear understanding for informed decision-making and strategic planning.</a:t>
            </a:r>
          </a:p>
        </p:txBody>
      </p:sp>
      <p:sp>
        <p:nvSpPr>
          <p:cNvPr id="11" name="Rounded Rectangle 10"/>
          <p:cNvSpPr/>
          <p:nvPr/>
        </p:nvSpPr>
        <p:spPr>
          <a:xfrm>
            <a:off x="316523" y="4390291"/>
            <a:ext cx="11368454" cy="179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r>
            <a:br>
              <a:rPr lang="en-US" dirty="0" smtClean="0">
                <a:solidFill>
                  <a:schemeClr val="tx1"/>
                </a:solidFill>
              </a:rPr>
            </a:br>
            <a:r>
              <a:rPr lang="en-US" dirty="0">
                <a:solidFill>
                  <a:schemeClr val="tx1"/>
                </a:solidFill>
              </a:rPr>
              <a:t>The Power BI dashboard, in tandem with the comprehensive report and presentation, will serve as a potent tool for the hotel management and stakeholders. This resource equips them to make data-driven decisions, optimize booking strategies, foster tailored marketing approaches, and enhance overall business performance in the competitive hospitality sector.</a:t>
            </a:r>
          </a:p>
        </p:txBody>
      </p:sp>
    </p:spTree>
    <p:extLst>
      <p:ext uri="{BB962C8B-B14F-4D97-AF65-F5344CB8AC3E}">
        <p14:creationId xmlns:p14="http://schemas.microsoft.com/office/powerpoint/2010/main" val="4225405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Understand the distribution of the number of adults, children, and babies and identify any outliers.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3771900" cy="4351338"/>
          </a:xfrm>
        </p:spPr>
        <p:txBody>
          <a:bodyPr>
            <a:normAutofit/>
          </a:bodyPr>
          <a:lstStyle/>
          <a:p>
            <a:pPr marL="0" indent="0">
              <a:buNone/>
            </a:pPr>
            <a:r>
              <a:rPr lang="en-US" sz="2000" dirty="0" smtClean="0"/>
              <a:t>Adults &gt; Children &gt; Babies</a:t>
            </a:r>
            <a:endParaRPr lang="en-US" sz="2000" dirty="0"/>
          </a:p>
        </p:txBody>
      </p:sp>
      <p:pic>
        <p:nvPicPr>
          <p:cNvPr id="4" name="Picture 3"/>
          <p:cNvPicPr>
            <a:picLocks noChangeAspect="1"/>
          </p:cNvPicPr>
          <p:nvPr/>
        </p:nvPicPr>
        <p:blipFill>
          <a:blip r:embed="rId2"/>
          <a:stretch>
            <a:fillRect/>
          </a:stretch>
        </p:blipFill>
        <p:spPr>
          <a:xfrm>
            <a:off x="5855726" y="2364050"/>
            <a:ext cx="5624047" cy="1272650"/>
          </a:xfrm>
          <a:prstGeom prst="rect">
            <a:avLst/>
          </a:prstGeom>
        </p:spPr>
      </p:pic>
    </p:spTree>
    <p:extLst>
      <p:ext uri="{BB962C8B-B14F-4D97-AF65-F5344CB8AC3E}">
        <p14:creationId xmlns:p14="http://schemas.microsoft.com/office/powerpoint/2010/main" val="451910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Calculate summary statistics for ADR and explore differences between Resort Hotel and City Hotel bookings.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5114925" cy="1822450"/>
          </a:xfrm>
        </p:spPr>
        <p:txBody>
          <a:bodyPr>
            <a:noAutofit/>
          </a:bodyPr>
          <a:lstStyle/>
          <a:p>
            <a:pPr marL="0" indent="0">
              <a:buNone/>
            </a:pPr>
            <a:r>
              <a:rPr lang="en-US" sz="2000" dirty="0" smtClean="0"/>
              <a:t>Max ADR is 5400</a:t>
            </a:r>
            <a:endParaRPr lang="en-US" sz="2000" dirty="0"/>
          </a:p>
        </p:txBody>
      </p:sp>
      <p:pic>
        <p:nvPicPr>
          <p:cNvPr id="4" name="Picture 3"/>
          <p:cNvPicPr>
            <a:picLocks noChangeAspect="1"/>
          </p:cNvPicPr>
          <p:nvPr/>
        </p:nvPicPr>
        <p:blipFill>
          <a:blip r:embed="rId2"/>
          <a:stretch>
            <a:fillRect/>
          </a:stretch>
        </p:blipFill>
        <p:spPr>
          <a:xfrm>
            <a:off x="534992" y="3951419"/>
            <a:ext cx="7216765" cy="2141406"/>
          </a:xfrm>
          <a:prstGeom prst="rect">
            <a:avLst/>
          </a:prstGeom>
        </p:spPr>
      </p:pic>
      <p:pic>
        <p:nvPicPr>
          <p:cNvPr id="5" name="Picture 4"/>
          <p:cNvPicPr>
            <a:picLocks noChangeAspect="1"/>
          </p:cNvPicPr>
          <p:nvPr/>
        </p:nvPicPr>
        <p:blipFill>
          <a:blip r:embed="rId3"/>
          <a:stretch>
            <a:fillRect/>
          </a:stretch>
        </p:blipFill>
        <p:spPr>
          <a:xfrm>
            <a:off x="7751757" y="3002140"/>
            <a:ext cx="4016088" cy="3215919"/>
          </a:xfrm>
          <a:prstGeom prst="rect">
            <a:avLst/>
          </a:prstGeom>
        </p:spPr>
      </p:pic>
    </p:spTree>
    <p:extLst>
      <p:ext uri="{BB962C8B-B14F-4D97-AF65-F5344CB8AC3E}">
        <p14:creationId xmlns:p14="http://schemas.microsoft.com/office/powerpoint/2010/main" val="1803411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the distribution of required car parking spaces for each hotel type and determine if one type attracts more guests with cars.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10515600" cy="1841500"/>
          </a:xfrm>
        </p:spPr>
        <p:txBody>
          <a:bodyPr>
            <a:normAutofit/>
          </a:bodyPr>
          <a:lstStyle/>
          <a:p>
            <a:pPr marL="0" indent="0">
              <a:buNone/>
            </a:pPr>
            <a:r>
              <a:rPr lang="en-US" sz="2000" dirty="0" smtClean="0"/>
              <a:t>City hotel has more parking requirement and repeated customers are also more in city hotel</a:t>
            </a:r>
            <a:endParaRPr lang="en-US" sz="2000" dirty="0"/>
          </a:p>
        </p:txBody>
      </p:sp>
      <p:pic>
        <p:nvPicPr>
          <p:cNvPr id="4" name="Picture 3"/>
          <p:cNvPicPr>
            <a:picLocks noChangeAspect="1"/>
          </p:cNvPicPr>
          <p:nvPr/>
        </p:nvPicPr>
        <p:blipFill>
          <a:blip r:embed="rId2"/>
          <a:stretch>
            <a:fillRect/>
          </a:stretch>
        </p:blipFill>
        <p:spPr>
          <a:xfrm>
            <a:off x="447183" y="4343317"/>
            <a:ext cx="11354784" cy="1905165"/>
          </a:xfrm>
          <a:prstGeom prst="rect">
            <a:avLst/>
          </a:prstGeom>
        </p:spPr>
      </p:pic>
    </p:spTree>
    <p:extLst>
      <p:ext uri="{BB962C8B-B14F-4D97-AF65-F5344CB8AC3E}">
        <p14:creationId xmlns:p14="http://schemas.microsoft.com/office/powerpoint/2010/main" val="3886253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Compare the total number of special requests made by different customer types (e.g., Transient, Group) and identify which customer type makes more requests.</a:t>
            </a:r>
            <a:br>
              <a:rPr lang="en-US" sz="2400" dirty="0"/>
            </a:br>
            <a:r>
              <a:rPr lang="en-US" sz="2400" dirty="0" smtClean="0"/>
              <a:t/>
            </a:r>
            <a:br>
              <a:rPr lang="en-US" sz="2400" dirty="0" smtClean="0"/>
            </a:br>
            <a:endParaRPr lang="en-US" sz="2400" dirty="0"/>
          </a:p>
        </p:txBody>
      </p:sp>
      <p:pic>
        <p:nvPicPr>
          <p:cNvPr id="4" name="Content Placeholder 3"/>
          <p:cNvPicPr>
            <a:picLocks noGrp="1" noChangeAspect="1"/>
          </p:cNvPicPr>
          <p:nvPr>
            <p:ph idx="1"/>
          </p:nvPr>
        </p:nvPicPr>
        <p:blipFill>
          <a:blip r:embed="rId2"/>
          <a:stretch>
            <a:fillRect/>
          </a:stretch>
        </p:blipFill>
        <p:spPr>
          <a:xfrm>
            <a:off x="104775" y="2307408"/>
            <a:ext cx="11402857" cy="3559991"/>
          </a:xfrm>
          <a:prstGeom prst="rect">
            <a:avLst/>
          </a:prstGeom>
        </p:spPr>
      </p:pic>
    </p:spTree>
    <p:extLst>
      <p:ext uri="{BB962C8B-B14F-4D97-AF65-F5344CB8AC3E}">
        <p14:creationId xmlns:p14="http://schemas.microsoft.com/office/powerpoint/2010/main" val="3832599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Understand the distribution of meal plans (e.g., BB, HB, FB, SC) and identify any patterns or preferences.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3819525" cy="4003675"/>
          </a:xfrm>
        </p:spPr>
        <p:txBody>
          <a:bodyPr>
            <a:normAutofit/>
          </a:bodyPr>
          <a:lstStyle/>
          <a:p>
            <a:pPr marL="0" indent="0">
              <a:buNone/>
            </a:pPr>
            <a:r>
              <a:rPr lang="en-US" sz="2000" dirty="0" smtClean="0"/>
              <a:t>Most preferred meal plan is BB</a:t>
            </a:r>
            <a:endParaRPr lang="en-US" sz="2000" dirty="0"/>
          </a:p>
        </p:txBody>
      </p:sp>
      <p:pic>
        <p:nvPicPr>
          <p:cNvPr id="4" name="Picture 3"/>
          <p:cNvPicPr>
            <a:picLocks noChangeAspect="1"/>
          </p:cNvPicPr>
          <p:nvPr/>
        </p:nvPicPr>
        <p:blipFill>
          <a:blip r:embed="rId2"/>
          <a:stretch>
            <a:fillRect/>
          </a:stretch>
        </p:blipFill>
        <p:spPr>
          <a:xfrm>
            <a:off x="4929839" y="2329681"/>
            <a:ext cx="6942422" cy="3093988"/>
          </a:xfrm>
          <a:prstGeom prst="rect">
            <a:avLst/>
          </a:prstGeom>
        </p:spPr>
      </p:pic>
    </p:spTree>
    <p:extLst>
      <p:ext uri="{BB962C8B-B14F-4D97-AF65-F5344CB8AC3E}">
        <p14:creationId xmlns:p14="http://schemas.microsoft.com/office/powerpoint/2010/main" val="4147330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Analyze Average Daily Rates (ADR) by meal plan type to identify variations in pricing.</a:t>
            </a:r>
            <a:br>
              <a:rPr lang="en-US" sz="2400" dirty="0"/>
            </a:br>
            <a:r>
              <a:rPr lang="en-US" sz="2400" dirty="0" smtClean="0"/>
              <a:t/>
            </a:r>
            <a:br>
              <a:rPr lang="en-US" sz="2400" dirty="0" smtClean="0"/>
            </a:br>
            <a:endParaRPr lang="en-US" sz="2400" dirty="0"/>
          </a:p>
        </p:txBody>
      </p:sp>
      <p:pic>
        <p:nvPicPr>
          <p:cNvPr id="4" name="Picture 3"/>
          <p:cNvPicPr>
            <a:picLocks noChangeAspect="1"/>
          </p:cNvPicPr>
          <p:nvPr/>
        </p:nvPicPr>
        <p:blipFill>
          <a:blip r:embed="rId2"/>
          <a:stretch>
            <a:fillRect/>
          </a:stretch>
        </p:blipFill>
        <p:spPr>
          <a:xfrm>
            <a:off x="1618903" y="1281845"/>
            <a:ext cx="8001693" cy="5075360"/>
          </a:xfrm>
          <a:prstGeom prst="rect">
            <a:avLst/>
          </a:prstGeom>
        </p:spPr>
      </p:pic>
    </p:spTree>
    <p:extLst>
      <p:ext uri="{BB962C8B-B14F-4D97-AF65-F5344CB8AC3E}">
        <p14:creationId xmlns:p14="http://schemas.microsoft.com/office/powerpoint/2010/main" val="3413130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1"/>
            <a:ext cx="10515600" cy="1347788"/>
          </a:xfrm>
        </p:spPr>
        <p:txBody>
          <a:bodyPr>
            <a:noAutofit/>
          </a:bodyPr>
          <a:lstStyle/>
          <a:p>
            <a:r>
              <a:rPr lang="en-US" sz="2400" dirty="0"/>
              <a:t>Investigate the distribution of required car parking spaces and special requests by hotel type and meal plan</a:t>
            </a:r>
            <a:r>
              <a:rPr lang="en-US" sz="2400" dirty="0" smtClean="0"/>
              <a:t>..</a:t>
            </a:r>
            <a:r>
              <a:rPr lang="en-US" sz="2400" dirty="0"/>
              <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3867150" cy="4351338"/>
          </a:xfrm>
        </p:spPr>
        <p:txBody>
          <a:bodyPr>
            <a:normAutofit/>
          </a:bodyPr>
          <a:lstStyle/>
          <a:p>
            <a:pPr marL="0" indent="0">
              <a:buNone/>
            </a:pPr>
            <a:r>
              <a:rPr lang="en-US" sz="2000" dirty="0" smtClean="0"/>
              <a:t>Customers who preferred BB meal plan has requested more car parking spaces</a:t>
            </a:r>
            <a:endParaRPr lang="en-US" sz="2000" dirty="0"/>
          </a:p>
        </p:txBody>
      </p:sp>
      <p:pic>
        <p:nvPicPr>
          <p:cNvPr id="4" name="Picture 3"/>
          <p:cNvPicPr>
            <a:picLocks noChangeAspect="1"/>
          </p:cNvPicPr>
          <p:nvPr/>
        </p:nvPicPr>
        <p:blipFill>
          <a:blip r:embed="rId2"/>
          <a:stretch>
            <a:fillRect/>
          </a:stretch>
        </p:blipFill>
        <p:spPr>
          <a:xfrm>
            <a:off x="4459479" y="2101060"/>
            <a:ext cx="6822258" cy="3242466"/>
          </a:xfrm>
          <a:prstGeom prst="rect">
            <a:avLst/>
          </a:prstGeom>
        </p:spPr>
      </p:pic>
    </p:spTree>
    <p:extLst>
      <p:ext uri="{BB962C8B-B14F-4D97-AF65-F5344CB8AC3E}">
        <p14:creationId xmlns:p14="http://schemas.microsoft.com/office/powerpoint/2010/main" val="400852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Understand the distribution of bookings across different market segments and calculate summary statistics for lead times within each segment.</a:t>
            </a:r>
            <a:br>
              <a:rPr lang="en-US" sz="2400" dirty="0"/>
            </a:br>
            <a:r>
              <a:rPr lang="en-US" sz="2400" dirty="0" smtClean="0"/>
              <a:t/>
            </a:r>
            <a:br>
              <a:rPr lang="en-US" sz="2400" dirty="0" smtClean="0"/>
            </a:br>
            <a:endParaRPr lang="en-US" sz="2400" dirty="0"/>
          </a:p>
        </p:txBody>
      </p:sp>
      <p:pic>
        <p:nvPicPr>
          <p:cNvPr id="5" name="Content Placeholder 4"/>
          <p:cNvPicPr>
            <a:picLocks noGrp="1" noChangeAspect="1"/>
          </p:cNvPicPr>
          <p:nvPr>
            <p:ph idx="1"/>
          </p:nvPr>
        </p:nvPicPr>
        <p:blipFill>
          <a:blip r:embed="rId2"/>
          <a:stretch>
            <a:fillRect/>
          </a:stretch>
        </p:blipFill>
        <p:spPr>
          <a:xfrm>
            <a:off x="7429005" y="1200150"/>
            <a:ext cx="3924795" cy="2524125"/>
          </a:xfrm>
          <a:prstGeom prst="rect">
            <a:avLst/>
          </a:prstGeom>
        </p:spPr>
      </p:pic>
      <p:pic>
        <p:nvPicPr>
          <p:cNvPr id="4" name="Picture 3"/>
          <p:cNvPicPr>
            <a:picLocks noChangeAspect="1"/>
          </p:cNvPicPr>
          <p:nvPr/>
        </p:nvPicPr>
        <p:blipFill>
          <a:blip r:embed="rId3"/>
          <a:stretch>
            <a:fillRect/>
          </a:stretch>
        </p:blipFill>
        <p:spPr>
          <a:xfrm>
            <a:off x="732991" y="3809889"/>
            <a:ext cx="10021168" cy="2552921"/>
          </a:xfrm>
          <a:prstGeom prst="rect">
            <a:avLst/>
          </a:prstGeom>
        </p:spPr>
      </p:pic>
      <p:sp>
        <p:nvSpPr>
          <p:cNvPr id="6" name="TextBox 5"/>
          <p:cNvSpPr txBox="1"/>
          <p:nvPr/>
        </p:nvSpPr>
        <p:spPr>
          <a:xfrm>
            <a:off x="838200" y="1962150"/>
            <a:ext cx="5772150" cy="646331"/>
          </a:xfrm>
          <a:prstGeom prst="rect">
            <a:avLst/>
          </a:prstGeom>
          <a:noFill/>
        </p:spPr>
        <p:txBody>
          <a:bodyPr wrap="square" rtlCol="0">
            <a:spAutoFit/>
          </a:bodyPr>
          <a:lstStyle/>
          <a:p>
            <a:r>
              <a:rPr lang="en-US" dirty="0" smtClean="0"/>
              <a:t>Online TA has highest number of bookings and lead time is high for offline TA/TO and Groups</a:t>
            </a:r>
            <a:endParaRPr lang="en-US" dirty="0"/>
          </a:p>
        </p:txBody>
      </p:sp>
    </p:spTree>
    <p:extLst>
      <p:ext uri="{BB962C8B-B14F-4D97-AF65-F5344CB8AC3E}">
        <p14:creationId xmlns:p14="http://schemas.microsoft.com/office/powerpoint/2010/main" val="4040369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the distribution of bookings through different booking channels (e.g., online travel agents, direct bookings) and calculate the percentage of bookings through each channel.</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9448800" cy="2041525"/>
          </a:xfrm>
        </p:spPr>
        <p:txBody>
          <a:bodyPr>
            <a:normAutofit/>
          </a:bodyPr>
          <a:lstStyle/>
          <a:p>
            <a:pPr marL="0" indent="0">
              <a:buNone/>
            </a:pPr>
            <a:r>
              <a:rPr lang="en-US" sz="2000" dirty="0" smtClean="0"/>
              <a:t>TA/To is the most preferred channel</a:t>
            </a:r>
            <a:endParaRPr lang="en-US" sz="2000" dirty="0"/>
          </a:p>
        </p:txBody>
      </p:sp>
      <p:pic>
        <p:nvPicPr>
          <p:cNvPr id="4" name="Picture 3"/>
          <p:cNvPicPr>
            <a:picLocks noChangeAspect="1"/>
          </p:cNvPicPr>
          <p:nvPr/>
        </p:nvPicPr>
        <p:blipFill>
          <a:blip r:embed="rId2"/>
          <a:stretch>
            <a:fillRect/>
          </a:stretch>
        </p:blipFill>
        <p:spPr>
          <a:xfrm>
            <a:off x="838200" y="4120415"/>
            <a:ext cx="8016935" cy="2293819"/>
          </a:xfrm>
          <a:prstGeom prst="rect">
            <a:avLst/>
          </a:prstGeom>
        </p:spPr>
      </p:pic>
    </p:spTree>
    <p:extLst>
      <p:ext uri="{BB962C8B-B14F-4D97-AF65-F5344CB8AC3E}">
        <p14:creationId xmlns:p14="http://schemas.microsoft.com/office/powerpoint/2010/main" val="3655777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Calculate the proportion of repeated guests and investigate their booking behavior. Identify any patterns or differences in preferences compared to </a:t>
            </a:r>
            <a:r>
              <a:rPr lang="en-US" sz="2400" dirty="0" smtClean="0"/>
              <a:t>first time </a:t>
            </a:r>
            <a:r>
              <a:rPr lang="en-US" sz="2400" dirty="0"/>
              <a:t>guests.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10058400" cy="1508125"/>
          </a:xfrm>
        </p:spPr>
        <p:txBody>
          <a:bodyPr>
            <a:normAutofit/>
          </a:bodyPr>
          <a:lstStyle/>
          <a:p>
            <a:pPr marL="0" indent="0">
              <a:buNone/>
            </a:pPr>
            <a:r>
              <a:rPr lang="en-US" sz="2000" dirty="0" smtClean="0"/>
              <a:t>First time guest and repeated guest preferred BB, 3% of bookings done by repeated guests</a:t>
            </a:r>
            <a:endParaRPr lang="en-US" sz="2000" dirty="0"/>
          </a:p>
        </p:txBody>
      </p:sp>
      <p:pic>
        <p:nvPicPr>
          <p:cNvPr id="4" name="Picture 3"/>
          <p:cNvPicPr>
            <a:picLocks noChangeAspect="1"/>
          </p:cNvPicPr>
          <p:nvPr/>
        </p:nvPicPr>
        <p:blipFill>
          <a:blip r:embed="rId2"/>
          <a:stretch>
            <a:fillRect/>
          </a:stretch>
        </p:blipFill>
        <p:spPr>
          <a:xfrm>
            <a:off x="1235962" y="4341406"/>
            <a:ext cx="8824725" cy="2042337"/>
          </a:xfrm>
          <a:prstGeom prst="rect">
            <a:avLst/>
          </a:prstGeom>
        </p:spPr>
      </p:pic>
    </p:spTree>
    <p:extLst>
      <p:ext uri="{BB962C8B-B14F-4D97-AF65-F5344CB8AC3E}">
        <p14:creationId xmlns:p14="http://schemas.microsoft.com/office/powerpoint/2010/main" val="197609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2796" y="123091"/>
            <a:ext cx="10380065" cy="6550269"/>
          </a:xfrm>
          <a:prstGeom prst="rect">
            <a:avLst/>
          </a:prstGeom>
        </p:spPr>
      </p:pic>
    </p:spTree>
    <p:extLst>
      <p:ext uri="{BB962C8B-B14F-4D97-AF65-F5344CB8AC3E}">
        <p14:creationId xmlns:p14="http://schemas.microsoft.com/office/powerpoint/2010/main" val="1320061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
            </a:r>
            <a:br>
              <a:rPr lang="en-US" sz="2400" dirty="0" smtClean="0"/>
            </a:br>
            <a:r>
              <a:rPr lang="en-US" sz="2400" dirty="0" smtClean="0"/>
              <a:t>Explore </a:t>
            </a:r>
            <a:r>
              <a:rPr lang="en-US" sz="2400" dirty="0"/>
              <a:t>the impact of a guest's booking history on their likelihood of canceling a current booking. Calculate cancellation rates based on previous cancellations and </a:t>
            </a:r>
            <a:r>
              <a:rPr lang="en-US" sz="2400" dirty="0" smtClean="0"/>
              <a:t>non canceled </a:t>
            </a:r>
            <a:r>
              <a:rPr lang="en-US" sz="2400" dirty="0"/>
              <a:t>bookings.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171950" cy="4351338"/>
          </a:xfrm>
        </p:spPr>
        <p:txBody>
          <a:bodyPr>
            <a:normAutofit/>
          </a:bodyPr>
          <a:lstStyle/>
          <a:p>
            <a:pPr marL="0" indent="0">
              <a:buNone/>
            </a:pPr>
            <a:r>
              <a:rPr lang="en-US" sz="2000" dirty="0" smtClean="0"/>
              <a:t>91% chance that customers with previous cancellations have canceled the bookings</a:t>
            </a:r>
            <a:endParaRPr lang="en-US" sz="2000" dirty="0"/>
          </a:p>
        </p:txBody>
      </p:sp>
      <p:pic>
        <p:nvPicPr>
          <p:cNvPr id="4" name="Picture 3"/>
          <p:cNvPicPr>
            <a:picLocks noChangeAspect="1"/>
          </p:cNvPicPr>
          <p:nvPr/>
        </p:nvPicPr>
        <p:blipFill>
          <a:blip r:embed="rId2"/>
          <a:stretch>
            <a:fillRect/>
          </a:stretch>
        </p:blipFill>
        <p:spPr>
          <a:xfrm>
            <a:off x="5952953" y="1825625"/>
            <a:ext cx="3962743" cy="883997"/>
          </a:xfrm>
          <a:prstGeom prst="rect">
            <a:avLst/>
          </a:prstGeom>
        </p:spPr>
      </p:pic>
      <p:pic>
        <p:nvPicPr>
          <p:cNvPr id="5" name="Picture 4"/>
          <p:cNvPicPr>
            <a:picLocks noChangeAspect="1"/>
          </p:cNvPicPr>
          <p:nvPr/>
        </p:nvPicPr>
        <p:blipFill>
          <a:blip r:embed="rId3"/>
          <a:stretch>
            <a:fillRect/>
          </a:stretch>
        </p:blipFill>
        <p:spPr>
          <a:xfrm>
            <a:off x="5815781" y="3118452"/>
            <a:ext cx="4099915" cy="754445"/>
          </a:xfrm>
          <a:prstGeom prst="rect">
            <a:avLst/>
          </a:prstGeom>
        </p:spPr>
      </p:pic>
    </p:spTree>
    <p:extLst>
      <p:ext uri="{BB962C8B-B14F-4D97-AF65-F5344CB8AC3E}">
        <p14:creationId xmlns:p14="http://schemas.microsoft.com/office/powerpoint/2010/main" val="3999056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Understand the distribution of reserved and assigned room types. Calculate summary statistics for the consistency between reserved and assigned room types.</a:t>
            </a:r>
            <a:br>
              <a:rPr lang="en-US" sz="2400" dirty="0"/>
            </a:br>
            <a:r>
              <a:rPr lang="en-US" sz="2400" dirty="0" smtClean="0"/>
              <a:t/>
            </a:r>
            <a:br>
              <a:rPr lang="en-US" sz="2400" dirty="0" smtClean="0"/>
            </a:br>
            <a:endParaRPr lang="en-US" sz="2400" dirty="0"/>
          </a:p>
        </p:txBody>
      </p:sp>
      <p:pic>
        <p:nvPicPr>
          <p:cNvPr id="5" name="Content Placeholder 4"/>
          <p:cNvPicPr>
            <a:picLocks noGrp="1" noChangeAspect="1"/>
          </p:cNvPicPr>
          <p:nvPr>
            <p:ph idx="1"/>
          </p:nvPr>
        </p:nvPicPr>
        <p:blipFill>
          <a:blip r:embed="rId2"/>
          <a:stretch>
            <a:fillRect/>
          </a:stretch>
        </p:blipFill>
        <p:spPr>
          <a:xfrm>
            <a:off x="1905782" y="1491226"/>
            <a:ext cx="3932261" cy="632515"/>
          </a:xfrm>
          <a:prstGeom prst="rect">
            <a:avLst/>
          </a:prstGeom>
        </p:spPr>
      </p:pic>
      <p:pic>
        <p:nvPicPr>
          <p:cNvPr id="4" name="Picture 3"/>
          <p:cNvPicPr>
            <a:picLocks noChangeAspect="1"/>
          </p:cNvPicPr>
          <p:nvPr/>
        </p:nvPicPr>
        <p:blipFill>
          <a:blip r:embed="rId3"/>
          <a:stretch>
            <a:fillRect/>
          </a:stretch>
        </p:blipFill>
        <p:spPr>
          <a:xfrm>
            <a:off x="712004" y="3189310"/>
            <a:ext cx="9032072" cy="3541237"/>
          </a:xfrm>
          <a:prstGeom prst="rect">
            <a:avLst/>
          </a:prstGeom>
        </p:spPr>
      </p:pic>
    </p:spTree>
    <p:extLst>
      <p:ext uri="{BB962C8B-B14F-4D97-AF65-F5344CB8AC3E}">
        <p14:creationId xmlns:p14="http://schemas.microsoft.com/office/powerpoint/2010/main" val="2534052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Analyze the impact of booking changes on cancellation rates. Calculate cancellation rates for bookings with different numbers of changes.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629150" cy="4351338"/>
          </a:xfrm>
        </p:spPr>
        <p:txBody>
          <a:bodyPr>
            <a:normAutofit/>
          </a:bodyPr>
          <a:lstStyle/>
          <a:p>
            <a:pPr marL="0" indent="0">
              <a:buNone/>
            </a:pPr>
            <a:r>
              <a:rPr lang="en-US" sz="2000" dirty="0" smtClean="0"/>
              <a:t>O booking changes have more cancellation rate.</a:t>
            </a:r>
            <a:endParaRPr lang="en-US" sz="2000" dirty="0"/>
          </a:p>
        </p:txBody>
      </p:sp>
      <p:pic>
        <p:nvPicPr>
          <p:cNvPr id="4" name="Picture 3"/>
          <p:cNvPicPr>
            <a:picLocks noChangeAspect="1"/>
          </p:cNvPicPr>
          <p:nvPr/>
        </p:nvPicPr>
        <p:blipFill>
          <a:blip r:embed="rId2"/>
          <a:stretch>
            <a:fillRect/>
          </a:stretch>
        </p:blipFill>
        <p:spPr>
          <a:xfrm>
            <a:off x="5796718" y="1899094"/>
            <a:ext cx="4541914" cy="4412362"/>
          </a:xfrm>
          <a:prstGeom prst="rect">
            <a:avLst/>
          </a:prstGeom>
        </p:spPr>
      </p:pic>
    </p:spTree>
    <p:extLst>
      <p:ext uri="{BB962C8B-B14F-4D97-AF65-F5344CB8AC3E}">
        <p14:creationId xmlns:p14="http://schemas.microsoft.com/office/powerpoint/2010/main" val="1347440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Explore how room type preferences vary across different customer types (e.g., Transient, Group). Identify if certain customer types have specific room preferences.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4105275" cy="4351338"/>
          </a:xfrm>
        </p:spPr>
        <p:txBody>
          <a:bodyPr>
            <a:normAutofit/>
          </a:bodyPr>
          <a:lstStyle/>
          <a:p>
            <a:pPr marL="0" indent="0">
              <a:buNone/>
            </a:pPr>
            <a:r>
              <a:rPr lang="en-US" sz="2000" dirty="0" smtClean="0"/>
              <a:t>All customer types mostly prefer A room type</a:t>
            </a:r>
            <a:endParaRPr lang="en-US" sz="2000" dirty="0"/>
          </a:p>
        </p:txBody>
      </p:sp>
      <p:pic>
        <p:nvPicPr>
          <p:cNvPr id="4" name="Picture 3"/>
          <p:cNvPicPr>
            <a:picLocks noChangeAspect="1"/>
          </p:cNvPicPr>
          <p:nvPr/>
        </p:nvPicPr>
        <p:blipFill>
          <a:blip r:embed="rId2"/>
          <a:stretch>
            <a:fillRect/>
          </a:stretch>
        </p:blipFill>
        <p:spPr>
          <a:xfrm>
            <a:off x="5339520" y="2160176"/>
            <a:ext cx="6628020" cy="3173824"/>
          </a:xfrm>
          <a:prstGeom prst="rect">
            <a:avLst/>
          </a:prstGeom>
        </p:spPr>
      </p:pic>
    </p:spTree>
    <p:extLst>
      <p:ext uri="{BB962C8B-B14F-4D97-AF65-F5344CB8AC3E}">
        <p14:creationId xmlns:p14="http://schemas.microsoft.com/office/powerpoint/2010/main" val="2800722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Examine whether guests who make multiple bookings have consistent room type preferences or if their preferences change over time.</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1" y="1539875"/>
            <a:ext cx="3771900" cy="4351338"/>
          </a:xfrm>
        </p:spPr>
        <p:txBody>
          <a:bodyPr>
            <a:normAutofit/>
          </a:bodyPr>
          <a:lstStyle/>
          <a:p>
            <a:pPr marL="0" indent="0">
              <a:buNone/>
            </a:pPr>
            <a:r>
              <a:rPr lang="en-US" sz="2000" dirty="0" smtClean="0"/>
              <a:t>Most repeated guests prefer room type A</a:t>
            </a:r>
            <a:endParaRPr lang="en-US" sz="2000" dirty="0"/>
          </a:p>
        </p:txBody>
      </p:sp>
      <p:pic>
        <p:nvPicPr>
          <p:cNvPr id="4" name="Picture 3"/>
          <p:cNvPicPr>
            <a:picLocks noChangeAspect="1"/>
          </p:cNvPicPr>
          <p:nvPr/>
        </p:nvPicPr>
        <p:blipFill>
          <a:blip r:embed="rId2"/>
          <a:stretch>
            <a:fillRect/>
          </a:stretch>
        </p:blipFill>
        <p:spPr>
          <a:xfrm>
            <a:off x="5002387" y="1539875"/>
            <a:ext cx="3292125" cy="2918713"/>
          </a:xfrm>
          <a:prstGeom prst="rect">
            <a:avLst/>
          </a:prstGeom>
        </p:spPr>
      </p:pic>
      <p:pic>
        <p:nvPicPr>
          <p:cNvPr id="5" name="Picture 4"/>
          <p:cNvPicPr>
            <a:picLocks noChangeAspect="1"/>
          </p:cNvPicPr>
          <p:nvPr/>
        </p:nvPicPr>
        <p:blipFill>
          <a:blip r:embed="rId3"/>
          <a:stretch>
            <a:fillRect/>
          </a:stretch>
        </p:blipFill>
        <p:spPr>
          <a:xfrm>
            <a:off x="8585686" y="1588294"/>
            <a:ext cx="3421677" cy="2667231"/>
          </a:xfrm>
          <a:prstGeom prst="rect">
            <a:avLst/>
          </a:prstGeom>
        </p:spPr>
      </p:pic>
    </p:spTree>
    <p:extLst>
      <p:ext uri="{BB962C8B-B14F-4D97-AF65-F5344CB8AC3E}">
        <p14:creationId xmlns:p14="http://schemas.microsoft.com/office/powerpoint/2010/main" val="3345138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Understand the distribution of reservation statuses and calculate summary statistics for reservation status dates.</a:t>
            </a:r>
            <a:br>
              <a:rPr lang="en-US" sz="2400" dirty="0"/>
            </a:br>
            <a:r>
              <a:rPr lang="en-US" sz="2400" dirty="0" smtClean="0"/>
              <a:t/>
            </a:r>
            <a:br>
              <a:rPr lang="en-US" sz="2400" dirty="0" smtClean="0"/>
            </a:br>
            <a:endParaRPr lang="en-US" sz="2400" dirty="0"/>
          </a:p>
        </p:txBody>
      </p:sp>
      <p:sp>
        <p:nvSpPr>
          <p:cNvPr id="3" name="Content Placeholder 2"/>
          <p:cNvSpPr>
            <a:spLocks noGrp="1"/>
          </p:cNvSpPr>
          <p:nvPr>
            <p:ph idx="1"/>
          </p:nvPr>
        </p:nvSpPr>
        <p:spPr>
          <a:xfrm>
            <a:off x="838200" y="1825625"/>
            <a:ext cx="3676650" cy="4351338"/>
          </a:xfrm>
        </p:spPr>
        <p:txBody>
          <a:bodyPr>
            <a:normAutofit/>
          </a:bodyPr>
          <a:lstStyle/>
          <a:p>
            <a:pPr marL="0" indent="0">
              <a:buNone/>
            </a:pPr>
            <a:r>
              <a:rPr lang="en-US" sz="2000" dirty="0" smtClean="0"/>
              <a:t>Check out &gt; Cancelled &gt; No-show</a:t>
            </a:r>
            <a:endParaRPr lang="en-US" sz="2000" dirty="0"/>
          </a:p>
        </p:txBody>
      </p:sp>
      <p:pic>
        <p:nvPicPr>
          <p:cNvPr id="4" name="Picture 3"/>
          <p:cNvPicPr>
            <a:picLocks noChangeAspect="1"/>
          </p:cNvPicPr>
          <p:nvPr/>
        </p:nvPicPr>
        <p:blipFill>
          <a:blip r:embed="rId2"/>
          <a:stretch>
            <a:fillRect/>
          </a:stretch>
        </p:blipFill>
        <p:spPr>
          <a:xfrm>
            <a:off x="5181599" y="1878469"/>
            <a:ext cx="6705021" cy="2122825"/>
          </a:xfrm>
          <a:prstGeom prst="rect">
            <a:avLst/>
          </a:prstGeom>
        </p:spPr>
      </p:pic>
    </p:spTree>
    <p:extLst>
      <p:ext uri="{BB962C8B-B14F-4D97-AF65-F5344CB8AC3E}">
        <p14:creationId xmlns:p14="http://schemas.microsoft.com/office/powerpoint/2010/main" val="2288945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Explore how reservation statuses vary across different customer types (e.g., Transient, Group) using Excel or SQL. Calculate cancellation rates by customer type.</a:t>
            </a:r>
            <a:br>
              <a:rPr lang="en-US" sz="2400" dirty="0"/>
            </a:br>
            <a:r>
              <a:rPr lang="en-US" sz="2400" dirty="0" smtClean="0"/>
              <a:t/>
            </a:r>
            <a:br>
              <a:rPr lang="en-US" sz="2400" dirty="0" smtClean="0"/>
            </a:br>
            <a:endParaRPr lang="en-US" sz="2400" dirty="0"/>
          </a:p>
        </p:txBody>
      </p:sp>
      <p:pic>
        <p:nvPicPr>
          <p:cNvPr id="4" name="Content Placeholder 3"/>
          <p:cNvPicPr>
            <a:picLocks noGrp="1" noChangeAspect="1"/>
          </p:cNvPicPr>
          <p:nvPr>
            <p:ph idx="1"/>
          </p:nvPr>
        </p:nvPicPr>
        <p:blipFill>
          <a:blip r:embed="rId2"/>
          <a:stretch>
            <a:fillRect/>
          </a:stretch>
        </p:blipFill>
        <p:spPr>
          <a:xfrm>
            <a:off x="6819507" y="2044741"/>
            <a:ext cx="4534293" cy="2712955"/>
          </a:xfrm>
          <a:prstGeom prst="rect">
            <a:avLst/>
          </a:prstGeom>
        </p:spPr>
      </p:pic>
      <p:sp>
        <p:nvSpPr>
          <p:cNvPr id="5" name="TextBox 4"/>
          <p:cNvSpPr txBox="1"/>
          <p:nvPr/>
        </p:nvSpPr>
        <p:spPr>
          <a:xfrm>
            <a:off x="838200" y="1690688"/>
            <a:ext cx="4210050" cy="646331"/>
          </a:xfrm>
          <a:prstGeom prst="rect">
            <a:avLst/>
          </a:prstGeom>
          <a:noFill/>
        </p:spPr>
        <p:txBody>
          <a:bodyPr wrap="square" rtlCol="0">
            <a:spAutoFit/>
          </a:bodyPr>
          <a:lstStyle/>
          <a:p>
            <a:r>
              <a:rPr lang="en-US" dirty="0" smtClean="0"/>
              <a:t>Cancellation rate is more for transient customer type</a:t>
            </a:r>
            <a:endParaRPr lang="en-US" dirty="0"/>
          </a:p>
        </p:txBody>
      </p:sp>
    </p:spTree>
    <p:extLst>
      <p:ext uri="{BB962C8B-B14F-4D97-AF65-F5344CB8AC3E}">
        <p14:creationId xmlns:p14="http://schemas.microsoft.com/office/powerpoint/2010/main" val="415270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Investigate whether there are differences in Average Daily Rates (ADR) based on reservation status (e.g., canceled vs. </a:t>
            </a:r>
            <a:r>
              <a:rPr lang="en-US" sz="2400" dirty="0" err="1"/>
              <a:t>checkedout</a:t>
            </a:r>
            <a:r>
              <a:rPr lang="en-US" sz="2400" dirty="0"/>
              <a:t>).</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1066801" y="1381125"/>
            <a:ext cx="10182224" cy="1666875"/>
          </a:xfrm>
        </p:spPr>
        <p:txBody>
          <a:bodyPr>
            <a:normAutofit/>
          </a:bodyPr>
          <a:lstStyle/>
          <a:p>
            <a:pPr marL="0" indent="0">
              <a:buNone/>
            </a:pPr>
            <a:r>
              <a:rPr lang="en-US" sz="2000" dirty="0" smtClean="0"/>
              <a:t>There are only slight differences between ADR rates of different reservation statuses</a:t>
            </a:r>
            <a:endParaRPr lang="en-US" sz="2000" dirty="0"/>
          </a:p>
        </p:txBody>
      </p:sp>
      <p:pic>
        <p:nvPicPr>
          <p:cNvPr id="4" name="Picture 3"/>
          <p:cNvPicPr>
            <a:picLocks noChangeAspect="1"/>
          </p:cNvPicPr>
          <p:nvPr/>
        </p:nvPicPr>
        <p:blipFill>
          <a:blip r:embed="rId2"/>
          <a:stretch>
            <a:fillRect/>
          </a:stretch>
        </p:blipFill>
        <p:spPr>
          <a:xfrm>
            <a:off x="838200" y="3491749"/>
            <a:ext cx="9944962" cy="2674852"/>
          </a:xfrm>
          <a:prstGeom prst="rect">
            <a:avLst/>
          </a:prstGeom>
        </p:spPr>
      </p:pic>
    </p:spTree>
    <p:extLst>
      <p:ext uri="{BB962C8B-B14F-4D97-AF65-F5344CB8AC3E}">
        <p14:creationId xmlns:p14="http://schemas.microsoft.com/office/powerpoint/2010/main" val="113372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100" y="1831975"/>
            <a:ext cx="6524625" cy="1325563"/>
          </a:xfrm>
        </p:spPr>
        <p:txBody>
          <a:bodyPr/>
          <a:lstStyle/>
          <a:p>
            <a:r>
              <a:rPr lang="en-US" b="1" dirty="0" smtClean="0"/>
              <a:t>POWER BI PROBLEM STATEMENTS</a:t>
            </a:r>
            <a:endParaRPr lang="en-US" b="1" dirty="0"/>
          </a:p>
        </p:txBody>
      </p:sp>
    </p:spTree>
    <p:extLst>
      <p:ext uri="{BB962C8B-B14F-4D97-AF65-F5344CB8AC3E}">
        <p14:creationId xmlns:p14="http://schemas.microsoft.com/office/powerpoint/2010/main" val="158018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3928" y="237900"/>
            <a:ext cx="11438022" cy="6391006"/>
          </a:xfrm>
          <a:prstGeom prst="rect">
            <a:avLst/>
          </a:prstGeom>
        </p:spPr>
      </p:pic>
    </p:spTree>
    <p:extLst>
      <p:ext uri="{BB962C8B-B14F-4D97-AF65-F5344CB8AC3E}">
        <p14:creationId xmlns:p14="http://schemas.microsoft.com/office/powerpoint/2010/main" val="358018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82750"/>
          </a:xfrm>
        </p:spPr>
        <p:txBody>
          <a:bodyPr>
            <a:normAutofit/>
          </a:bodyPr>
          <a:lstStyle/>
          <a:p>
            <a:r>
              <a:rPr lang="en-US" sz="2400" dirty="0"/>
              <a:t>Visualize booking trends over the years, including the number of bookings, cancellations, and average lead time. Identify seasonality patterns.</a:t>
            </a:r>
            <a:br>
              <a:rPr lang="en-US" sz="2400" dirty="0"/>
            </a:br>
            <a:endParaRPr lang="en-US" sz="2400" dirty="0"/>
          </a:p>
        </p:txBody>
      </p:sp>
      <p:pic>
        <p:nvPicPr>
          <p:cNvPr id="4" name="Picture 3"/>
          <p:cNvPicPr>
            <a:picLocks noChangeAspect="1"/>
          </p:cNvPicPr>
          <p:nvPr/>
        </p:nvPicPr>
        <p:blipFill>
          <a:blip r:embed="rId2"/>
          <a:stretch>
            <a:fillRect/>
          </a:stretch>
        </p:blipFill>
        <p:spPr>
          <a:xfrm>
            <a:off x="973389" y="1541196"/>
            <a:ext cx="1731711" cy="4992954"/>
          </a:xfrm>
          <a:prstGeom prst="rect">
            <a:avLst/>
          </a:prstGeom>
        </p:spPr>
      </p:pic>
      <p:pic>
        <p:nvPicPr>
          <p:cNvPr id="6" name="Picture 5"/>
          <p:cNvPicPr>
            <a:picLocks noChangeAspect="1"/>
          </p:cNvPicPr>
          <p:nvPr/>
        </p:nvPicPr>
        <p:blipFill>
          <a:blip r:embed="rId3"/>
          <a:stretch>
            <a:fillRect/>
          </a:stretch>
        </p:blipFill>
        <p:spPr>
          <a:xfrm>
            <a:off x="3659347" y="1541196"/>
            <a:ext cx="4579778" cy="2323494"/>
          </a:xfrm>
          <a:prstGeom prst="rect">
            <a:avLst/>
          </a:prstGeom>
        </p:spPr>
      </p:pic>
      <p:sp>
        <p:nvSpPr>
          <p:cNvPr id="8" name="TextBox 7"/>
          <p:cNvSpPr txBox="1"/>
          <p:nvPr/>
        </p:nvSpPr>
        <p:spPr>
          <a:xfrm>
            <a:off x="3659346" y="4394430"/>
            <a:ext cx="6418103" cy="958620"/>
          </a:xfrm>
          <a:prstGeom prst="rect">
            <a:avLst/>
          </a:prstGeom>
          <a:noFill/>
        </p:spPr>
        <p:txBody>
          <a:bodyPr wrap="square" rtlCol="0">
            <a:spAutoFit/>
          </a:bodyPr>
          <a:lstStyle/>
          <a:p>
            <a:pPr algn="just"/>
            <a:r>
              <a:rPr lang="en-US" dirty="0" smtClean="0"/>
              <a:t>Quarter 2 of both 2016 and 2017 recorded highest bookings. 2016 recorded highest bookings than any other year. 37% is the cancellation rate.</a:t>
            </a:r>
            <a:endParaRPr lang="en-US" dirty="0"/>
          </a:p>
        </p:txBody>
      </p:sp>
    </p:spTree>
    <p:extLst>
      <p:ext uri="{BB962C8B-B14F-4D97-AF65-F5344CB8AC3E}">
        <p14:creationId xmlns:p14="http://schemas.microsoft.com/office/powerpoint/2010/main" val="25248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Analyze monthly booking patterns to identify peak months and optimize marketing strategies.</a:t>
            </a:r>
            <a:br>
              <a:rPr lang="en-US" sz="2400" dirty="0"/>
            </a:br>
            <a:endParaRPr lang="en-US" sz="2400" dirty="0"/>
          </a:p>
        </p:txBody>
      </p:sp>
      <p:sp>
        <p:nvSpPr>
          <p:cNvPr id="3" name="Content Placeholder 2"/>
          <p:cNvSpPr>
            <a:spLocks noGrp="1"/>
          </p:cNvSpPr>
          <p:nvPr>
            <p:ph idx="1"/>
          </p:nvPr>
        </p:nvSpPr>
        <p:spPr>
          <a:xfrm>
            <a:off x="838200" y="2419349"/>
            <a:ext cx="4305300" cy="3757613"/>
          </a:xfrm>
        </p:spPr>
        <p:txBody>
          <a:bodyPr>
            <a:normAutofit/>
          </a:bodyPr>
          <a:lstStyle/>
          <a:p>
            <a:pPr marL="0" indent="0">
              <a:buNone/>
            </a:pPr>
            <a:r>
              <a:rPr lang="en-US" sz="1800" dirty="0" smtClean="0"/>
              <a:t>March to October recorded highest number of bookings (&gt;10K) combining all years. Highest number of cancellations (3K) are also in this period. </a:t>
            </a:r>
            <a:endParaRPr lang="en-US" sz="1800" dirty="0"/>
          </a:p>
        </p:txBody>
      </p:sp>
      <p:pic>
        <p:nvPicPr>
          <p:cNvPr id="4" name="Picture 3"/>
          <p:cNvPicPr>
            <a:picLocks noChangeAspect="1"/>
          </p:cNvPicPr>
          <p:nvPr/>
        </p:nvPicPr>
        <p:blipFill>
          <a:blip r:embed="rId2"/>
          <a:stretch>
            <a:fillRect/>
          </a:stretch>
        </p:blipFill>
        <p:spPr>
          <a:xfrm>
            <a:off x="5501469" y="1936102"/>
            <a:ext cx="6228078" cy="3150248"/>
          </a:xfrm>
          <a:prstGeom prst="rect">
            <a:avLst/>
          </a:prstGeom>
        </p:spPr>
      </p:pic>
    </p:spTree>
    <p:extLst>
      <p:ext uri="{BB962C8B-B14F-4D97-AF65-F5344CB8AC3E}">
        <p14:creationId xmlns:p14="http://schemas.microsoft.com/office/powerpoint/2010/main" val="1084680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2073</Words>
  <Application>Microsoft Office PowerPoint</Application>
  <PresentationFormat>Widescreen</PresentationFormat>
  <Paragraphs>99</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HOTEL BOOKING ANALYSIS</vt:lpstr>
      <vt:lpstr>PowerPoint Presentation</vt:lpstr>
      <vt:lpstr>PowerPoint Presentation</vt:lpstr>
      <vt:lpstr>PowerPoint Presentation</vt:lpstr>
      <vt:lpstr>PowerPoint Presentation</vt:lpstr>
      <vt:lpstr>POWER BI PROBLEM STATEMENTS</vt:lpstr>
      <vt:lpstr>PowerPoint Presentation</vt:lpstr>
      <vt:lpstr>Visualize booking trends over the years, including the number of bookings, cancellations, and average lead time. Identify seasonality patterns. </vt:lpstr>
      <vt:lpstr>Analyze monthly booking patterns to identify peak months and optimize marketing strategies. </vt:lpstr>
      <vt:lpstr>Compare stays in weekend nights and weekday nights to determine preferences and variations by hotel type. </vt:lpstr>
      <vt:lpstr>Calculate and visualize the booking conversion rate (canceled bookings to total bookings) over time. </vt:lpstr>
      <vt:lpstr>PowerPoint Presentation</vt:lpstr>
      <vt:lpstr>Visualize the distribution of adults, children, and babies in bookings. Explore the impact of children and babies on cancellation rates.  </vt:lpstr>
      <vt:lpstr>PowerPoint Presentation</vt:lpstr>
      <vt:lpstr>Analyze the distribution of Average Daily Rates (ADR) and identify correlations with the number of special requests made by guests. </vt:lpstr>
      <vt:lpstr>Visualize the relationship between the number of required car parking spaces and booking types (Resort Hotel vs. City Hotel). </vt:lpstr>
      <vt:lpstr>Use Power BI to explore how the total number of special requests made by guests varies by hotel type and customer type (e.g., Transient, Group).  </vt:lpstr>
      <vt:lpstr>Explore meal plans and their impact on Average Daily Rates (ADR). Analyze meal plan preferences and their association with booking channels.  </vt:lpstr>
      <vt:lpstr>Analyze how meal plans correlate with stay duration and investigate any differences in stay lengths based on meal plans.  </vt:lpstr>
      <vt:lpstr>Correlate parking requirements and special requests with different meal plans. Determine if certain meal plans result in more requests or parking needs.  </vt:lpstr>
      <vt:lpstr>Explore how meal plans are distributed across various booking channels. Analyze if certain channels are associated with specific meal plans.  </vt:lpstr>
      <vt:lpstr>PowerPoint Presentation</vt:lpstr>
      <vt:lpstr>Visualize booking distribution across different market segments and analyze cancellation rates within each segment.  </vt:lpstr>
      <vt:lpstr>Compare the effectiveness of booking distribution channels in generating confirmed bookings. Identify the most commonly used channels by guests.  </vt:lpstr>
      <vt:lpstr>Visualize the percentage of repeated guests for each hotel type (Resort Hotel vs. City Hotel) over time. Explore factors influencing guest retention.  </vt:lpstr>
      <vt:lpstr>Analyze the impact of a guest's booking history (previous cancellations and non  canceled bookings) on their likelihood of canceling a current booking.  </vt:lpstr>
      <vt:lpstr>PowerPoint Presentation</vt:lpstr>
      <vt:lpstr>Visualize the distribution of reserved and assigned room types. Analyze whether guests tend to receive the room type they initially reserved.  </vt:lpstr>
      <vt:lpstr>Analyze room type preferences based on customer types (e.g., Transient, Group) and identify any patterns in room type selection.  </vt:lpstr>
      <vt:lpstr>Analyze whether guests who make multiple bookings tend to consistently request the same room type or if their preferences change over time.  </vt:lpstr>
      <vt:lpstr>PowerPoint Presentation</vt:lpstr>
      <vt:lpstr>Provide an overview of reservation statuses over time, including the percentage of canceled, checked out, and no show bookings.  </vt:lpstr>
      <vt:lpstr> Visualize how reservation statuses vary across different customer types (e.g., Transient, Group) and identify if certain customer types are more likely to result in cancellations or noshows.  </vt:lpstr>
      <vt:lpstr>Explore the relationship between reservation statuses and Average Daily Rates (ADR) to determine if there are differences in ADR based on booking outcomes.  </vt:lpstr>
      <vt:lpstr>EDA PROBLEM STATEMENTS</vt:lpstr>
      <vt:lpstr>Understand the distribution of arrival dates, including the most common arrival days and summary statistics for lead times. </vt:lpstr>
      <vt:lpstr>Identify peak booking months and analyze reasons for spikes in bookings, including holidays or events.  </vt:lpstr>
      <vt:lpstr>Calculate the average length of stays for different hotel types and explore variations by meal plans.  </vt:lpstr>
      <vt:lpstr>Analyze how booking patterns have evolved over the years, including year over year changes in bookings and cancellations.  </vt:lpstr>
      <vt:lpstr>Understand the distribution of the number of adults, children, and babies and identify any outliers.  </vt:lpstr>
      <vt:lpstr>Calculate summary statistics for ADR and explore differences between Resort Hotel and City Hotel bookings.  </vt:lpstr>
      <vt:lpstr>Analyze the distribution of required car parking spaces for each hotel type and determine if one type attracts more guests with cars.  </vt:lpstr>
      <vt:lpstr>Compare the total number of special requests made by different customer types (e.g., Transient, Group) and identify which customer type makes more requests.  </vt:lpstr>
      <vt:lpstr>Understand the distribution of meal plans (e.g., BB, HB, FB, SC) and identify any patterns or preferences.  </vt:lpstr>
      <vt:lpstr>Analyze Average Daily Rates (ADR) by meal plan type to identify variations in pricing.  </vt:lpstr>
      <vt:lpstr>Investigate the distribution of required car parking spaces and special requests by hotel type and meal plan..  </vt:lpstr>
      <vt:lpstr>Understand the distribution of bookings across different market segments and calculate summary statistics for lead times within each segment.  </vt:lpstr>
      <vt:lpstr>Analyze the distribution of bookings through different booking channels (e.g., online travel agents, direct bookings) and calculate the percentage of bookings through each channel.  </vt:lpstr>
      <vt:lpstr>Calculate the proportion of repeated guests and investigate their booking behavior. Identify any patterns or differences in preferences compared to first time guests.  </vt:lpstr>
      <vt:lpstr> Explore the impact of a guest's booking history on their likelihood of canceling a current booking. Calculate cancellation rates based on previous cancellations and non canceled bookings.  </vt:lpstr>
      <vt:lpstr>Understand the distribution of reserved and assigned room types. Calculate summary statistics for the consistency between reserved and assigned room types.  </vt:lpstr>
      <vt:lpstr>Analyze the impact of booking changes on cancellation rates. Calculate cancellation rates for bookings with different numbers of changes.  </vt:lpstr>
      <vt:lpstr>Explore how room type preferences vary across different customer types (e.g., Transient, Group). Identify if certain customer types have specific room preferences.  </vt:lpstr>
      <vt:lpstr>Examine whether guests who make multiple bookings have consistent room type preferences or if their preferences change over time.  </vt:lpstr>
      <vt:lpstr>Understand the distribution of reservation statuses and calculate summary statistics for reservation status dates.  </vt:lpstr>
      <vt:lpstr>Explore how reservation statuses vary across different customer types (e.g., Transient, Group) using Excel or SQL. Calculate cancellation rates by customer type.  </vt:lpstr>
      <vt:lpstr>Investigate whether there are differences in Average Daily Rates (ADR) based on reservation status (e.g., canceled vs. checkedout).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VIJAY VISWANATHAN</dc:creator>
  <cp:lastModifiedBy>VIJAY VISWANATHAN</cp:lastModifiedBy>
  <cp:revision>31</cp:revision>
  <dcterms:created xsi:type="dcterms:W3CDTF">2024-01-06T12:54:27Z</dcterms:created>
  <dcterms:modified xsi:type="dcterms:W3CDTF">2024-01-06T18:00:13Z</dcterms:modified>
</cp:coreProperties>
</file>