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29"/>
  </p:handout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4" r:id="rId9"/>
    <p:sldId id="265" r:id="rId10"/>
    <p:sldId id="284" r:id="rId11"/>
    <p:sldId id="280" r:id="rId12"/>
    <p:sldId id="281" r:id="rId13"/>
    <p:sldId id="267" r:id="rId14"/>
    <p:sldId id="266" r:id="rId15"/>
    <p:sldId id="271" r:id="rId16"/>
    <p:sldId id="272" r:id="rId17"/>
    <p:sldId id="282" r:id="rId18"/>
    <p:sldId id="269" r:id="rId19"/>
    <p:sldId id="273" r:id="rId20"/>
    <p:sldId id="274" r:id="rId21"/>
    <p:sldId id="275" r:id="rId22"/>
    <p:sldId id="276" r:id="rId23"/>
    <p:sldId id="283" r:id="rId24"/>
    <p:sldId id="277" r:id="rId25"/>
    <p:sldId id="278" r:id="rId26"/>
    <p:sldId id="279" r:id="rId27"/>
    <p:sldId id="262" r:id="rId2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425" autoAdjust="0"/>
  </p:normalViewPr>
  <p:slideViewPr>
    <p:cSldViewPr>
      <p:cViewPr varScale="1">
        <p:scale>
          <a:sx n="100" d="100"/>
          <a:sy n="100" d="100"/>
        </p:scale>
        <p:origin x="-19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6" d="100"/>
          <a:sy n="126" d="100"/>
        </p:scale>
        <p:origin x="-490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4C37D-A403-41BF-84B0-4AD988C2EF75}" type="datetimeFigureOut">
              <a:rPr lang="en-US" smtClean="0"/>
              <a:t>6/1/2015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A6389-A958-481A-8848-79B4D39734E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950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3D31-5EDA-4040-82FC-FD5834BBABB6}" type="datetimeFigureOut">
              <a:rPr lang="de-DE" smtClean="0"/>
              <a:t>01.06.2015</a:t>
            </a:fld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335710-19E9-40E8-A0F2-7D09AB076F5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3D31-5EDA-4040-82FC-FD5834BBABB6}" type="datetimeFigureOut">
              <a:rPr lang="de-DE" smtClean="0"/>
              <a:t>01.06.2015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5710-19E9-40E8-A0F2-7D09AB076F55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3D31-5EDA-4040-82FC-FD5834BBABB6}" type="datetimeFigureOut">
              <a:rPr lang="de-DE" smtClean="0"/>
              <a:t>01.06.2015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5710-19E9-40E8-A0F2-7D09AB076F55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3D31-5EDA-4040-82FC-FD5834BBABB6}" type="datetimeFigureOut">
              <a:rPr lang="de-DE" smtClean="0"/>
              <a:t>01.06.2015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5710-19E9-40E8-A0F2-7D09AB076F55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3D31-5EDA-4040-82FC-FD5834BBABB6}" type="datetimeFigureOut">
              <a:rPr lang="de-DE" smtClean="0"/>
              <a:t>01.06.2015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5710-19E9-40E8-A0F2-7D09AB076F55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3D31-5EDA-4040-82FC-FD5834BBABB6}" type="datetimeFigureOut">
              <a:rPr lang="de-DE" smtClean="0"/>
              <a:t>01.06.2015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5710-19E9-40E8-A0F2-7D09AB076F5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3D31-5EDA-4040-82FC-FD5834BBABB6}" type="datetimeFigureOut">
              <a:rPr lang="de-DE" smtClean="0"/>
              <a:t>01.06.2015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5710-19E9-40E8-A0F2-7D09AB076F5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3D31-5EDA-4040-82FC-FD5834BBABB6}" type="datetimeFigureOut">
              <a:rPr lang="de-DE" smtClean="0"/>
              <a:t>01.06.2015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5710-19E9-40E8-A0F2-7D09AB076F55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3D31-5EDA-4040-82FC-FD5834BBABB6}" type="datetimeFigureOut">
              <a:rPr lang="de-DE" smtClean="0"/>
              <a:t>01.06.2015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5710-19E9-40E8-A0F2-7D09AB076F55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3D31-5EDA-4040-82FC-FD5834BBABB6}" type="datetimeFigureOut">
              <a:rPr lang="de-DE" smtClean="0"/>
              <a:t>01.06.2015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5710-19E9-40E8-A0F2-7D09AB076F55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D3D31-5EDA-4040-82FC-FD5834BBABB6}" type="datetimeFigureOut">
              <a:rPr lang="de-DE" smtClean="0"/>
              <a:t>01.06.2015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5710-19E9-40E8-A0F2-7D09AB076F55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95CD3D31-5EDA-4040-82FC-FD5834BBABB6}" type="datetimeFigureOut">
              <a:rPr lang="de-DE" smtClean="0"/>
              <a:t>01.06.2015</a:t>
            </a:fld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7335710-19E9-40E8-A0F2-7D09AB076F55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cademy.com/en/tracks/python" TargetMode="External"/><Relationship Id="rId2" Type="http://schemas.openxmlformats.org/officeDocument/2006/relationships/hyperlink" Target="https://developers.google.com/edu/python/set-u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ideo2brain.com/de/videotraining/python-3-grundlagen" TargetMode="External"/><Relationship Id="rId5" Type="http://schemas.openxmlformats.org/officeDocument/2006/relationships/hyperlink" Target="http://journal.frontiersin.org/article/10.3389/fninf.2015.00011/full" TargetMode="External"/><Relationship Id="rId4" Type="http://schemas.openxmlformats.org/officeDocument/2006/relationships/hyperlink" Target="http://podcasts.iai.uni-bonn.de/oose/hd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p</a:t>
            </a:r>
            <a:r>
              <a:rPr lang="en-US" noProof="0" dirty="0" smtClean="0"/>
              <a:t>rint (‘Hello World’)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A short introduction to writing code in Python</a:t>
            </a:r>
          </a:p>
        </p:txBody>
      </p:sp>
    </p:spTree>
    <p:extLst>
      <p:ext uri="{BB962C8B-B14F-4D97-AF65-F5344CB8AC3E}">
        <p14:creationId xmlns:p14="http://schemas.microsoft.com/office/powerpoint/2010/main" val="232754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Python coding basics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>
                <a:solidFill>
                  <a:prstClr val="white"/>
                </a:solidFill>
              </a:rPr>
              <a:t>Data Types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/>
            <a:r>
              <a:rPr lang="en-US" sz="2000" dirty="0"/>
              <a:t>More Complex Data Types:</a:t>
            </a:r>
          </a:p>
          <a:p>
            <a:pPr marL="411480" lvl="2"/>
            <a:r>
              <a:rPr lang="en-US" sz="1800" dirty="0">
                <a:solidFill>
                  <a:srgbClr val="92D050"/>
                </a:solidFill>
              </a:rPr>
              <a:t>lists = [list_item_1, list_item_2 .. ]</a:t>
            </a:r>
          </a:p>
          <a:p>
            <a:pPr marL="411480" lvl="2"/>
            <a:r>
              <a:rPr lang="en-US" sz="1800" dirty="0">
                <a:solidFill>
                  <a:srgbClr val="92D050"/>
                </a:solidFill>
              </a:rPr>
              <a:t>dictionaries = { ‘key one’ : value, ‘key two’ : value .. }  </a:t>
            </a:r>
            <a:r>
              <a:rPr lang="en-US" sz="1800" dirty="0"/>
              <a:t>where every key in one dictionary is unique</a:t>
            </a:r>
          </a:p>
          <a:p>
            <a:pPr marL="411480" lvl="2"/>
            <a:endParaRPr lang="en-US" sz="1800" dirty="0"/>
          </a:p>
          <a:p>
            <a:pPr marL="411480" lvl="2"/>
            <a:r>
              <a:rPr lang="en-US" sz="1800" dirty="0"/>
              <a:t>These data types have their own functions which we will discuss later 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25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Python coding basics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 smtClean="0">
                <a:solidFill>
                  <a:prstClr val="white"/>
                </a:solidFill>
              </a:rPr>
              <a:t>Operators 1/2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Operators are used for various things, like comparing two variables and </a:t>
            </a:r>
            <a:r>
              <a:rPr lang="en-US" dirty="0"/>
              <a:t>arithmetic </a:t>
            </a:r>
            <a:r>
              <a:rPr lang="en-US" dirty="0" smtClean="0"/>
              <a:t>or bitwise operations.</a:t>
            </a:r>
          </a:p>
          <a:p>
            <a:r>
              <a:rPr lang="en-US" dirty="0" smtClean="0"/>
              <a:t>Normal mathematical operators:</a:t>
            </a:r>
            <a:br>
              <a:rPr lang="en-US" dirty="0" smtClean="0"/>
            </a:br>
            <a:r>
              <a:rPr lang="en-US" dirty="0" smtClean="0">
                <a:solidFill>
                  <a:srgbClr val="92D050"/>
                </a:solidFill>
              </a:rPr>
              <a:t>+ </a:t>
            </a:r>
            <a:r>
              <a:rPr lang="en-US" dirty="0" smtClean="0"/>
              <a:t>addition,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-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subtraction, </a:t>
            </a:r>
            <a:r>
              <a:rPr lang="en-US" dirty="0" smtClean="0">
                <a:solidFill>
                  <a:srgbClr val="92D050"/>
                </a:solidFill>
              </a:rPr>
              <a:t>*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multiplication,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/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division,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%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modulus,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**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exponent,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//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floor division</a:t>
            </a:r>
          </a:p>
          <a:p>
            <a:r>
              <a:rPr lang="en-US" dirty="0" smtClean="0"/>
              <a:t>Comparison operators:</a:t>
            </a:r>
            <a:br>
              <a:rPr lang="en-US" dirty="0" smtClean="0"/>
            </a:br>
            <a:r>
              <a:rPr lang="en-US" dirty="0" smtClean="0">
                <a:solidFill>
                  <a:srgbClr val="92D050"/>
                </a:solidFill>
              </a:rPr>
              <a:t>== </a:t>
            </a:r>
            <a:r>
              <a:rPr lang="en-US" dirty="0" smtClean="0"/>
              <a:t>equal, </a:t>
            </a:r>
            <a:r>
              <a:rPr lang="en-US" dirty="0" smtClean="0">
                <a:solidFill>
                  <a:srgbClr val="92D050"/>
                </a:solidFill>
              </a:rPr>
              <a:t>!= </a:t>
            </a:r>
            <a:r>
              <a:rPr lang="en-US" dirty="0" smtClean="0"/>
              <a:t>not equal, </a:t>
            </a:r>
            <a:r>
              <a:rPr lang="en-US" dirty="0" smtClean="0">
                <a:solidFill>
                  <a:srgbClr val="92D050"/>
                </a:solidFill>
              </a:rPr>
              <a:t>&lt;&gt; </a:t>
            </a:r>
            <a:r>
              <a:rPr lang="en-US" dirty="0" smtClean="0"/>
              <a:t>not equal, </a:t>
            </a:r>
            <a:r>
              <a:rPr lang="en-US" dirty="0" smtClean="0">
                <a:solidFill>
                  <a:srgbClr val="92D050"/>
                </a:solidFill>
              </a:rPr>
              <a:t>&gt; </a:t>
            </a:r>
            <a:r>
              <a:rPr lang="en-US" dirty="0" smtClean="0"/>
              <a:t>more, </a:t>
            </a:r>
            <a:r>
              <a:rPr lang="en-US" dirty="0" smtClean="0">
                <a:solidFill>
                  <a:srgbClr val="92D050"/>
                </a:solidFill>
              </a:rPr>
              <a:t>&lt; </a:t>
            </a:r>
            <a:r>
              <a:rPr lang="en-US" dirty="0" smtClean="0"/>
              <a:t>less</a:t>
            </a:r>
            <a:br>
              <a:rPr lang="en-US" dirty="0" smtClean="0"/>
            </a:br>
            <a:r>
              <a:rPr lang="en-US" dirty="0" smtClean="0">
                <a:solidFill>
                  <a:srgbClr val="92D050"/>
                </a:solidFill>
              </a:rPr>
              <a:t>&gt;= </a:t>
            </a:r>
            <a:r>
              <a:rPr lang="en-US" dirty="0" smtClean="0"/>
              <a:t>more or equal, </a:t>
            </a:r>
            <a:r>
              <a:rPr lang="en-US" dirty="0" smtClean="0">
                <a:solidFill>
                  <a:srgbClr val="92D050"/>
                </a:solidFill>
              </a:rPr>
              <a:t>&lt;= </a:t>
            </a:r>
            <a:r>
              <a:rPr lang="en-US" dirty="0" smtClean="0"/>
              <a:t>less or equal</a:t>
            </a:r>
          </a:p>
        </p:txBody>
      </p:sp>
    </p:spTree>
    <p:extLst>
      <p:ext uri="{BB962C8B-B14F-4D97-AF65-F5344CB8AC3E}">
        <p14:creationId xmlns:p14="http://schemas.microsoft.com/office/powerpoint/2010/main" val="72671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Python coding basics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>
                <a:solidFill>
                  <a:prstClr val="white"/>
                </a:solidFill>
              </a:rPr>
              <a:t>Operators </a:t>
            </a:r>
            <a:r>
              <a:rPr lang="en-US" sz="2000" dirty="0" smtClean="0">
                <a:solidFill>
                  <a:prstClr val="white"/>
                </a:solidFill>
              </a:rPr>
              <a:t>2/2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</a:t>
            </a:r>
            <a:r>
              <a:rPr lang="en-US" dirty="0" smtClean="0"/>
              <a:t>operators: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92D050"/>
                </a:solidFill>
              </a:rPr>
              <a:t>a = b </a:t>
            </a:r>
            <a:r>
              <a:rPr lang="en-US" dirty="0" smtClean="0"/>
              <a:t>assigns </a:t>
            </a:r>
            <a:r>
              <a:rPr lang="en-US" dirty="0"/>
              <a:t>the value </a:t>
            </a:r>
            <a:r>
              <a:rPr lang="en-US" dirty="0" smtClean="0"/>
              <a:t>of “</a:t>
            </a:r>
            <a:r>
              <a:rPr lang="en-US" dirty="0" smtClean="0">
                <a:solidFill>
                  <a:srgbClr val="92D050"/>
                </a:solidFill>
              </a:rPr>
              <a:t>b</a:t>
            </a:r>
            <a:r>
              <a:rPr lang="en-US" dirty="0" smtClean="0"/>
              <a:t>” </a:t>
            </a:r>
            <a:r>
              <a:rPr lang="en-US" dirty="0"/>
              <a:t>to the variable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rgbClr val="92D050"/>
                </a:solidFill>
              </a:rPr>
              <a:t>a</a:t>
            </a:r>
            <a:r>
              <a:rPr lang="en-US" dirty="0" smtClean="0"/>
              <a:t>”.</a:t>
            </a:r>
            <a:br>
              <a:rPr lang="en-US" dirty="0" smtClean="0"/>
            </a:br>
            <a:r>
              <a:rPr lang="en-US" dirty="0" smtClean="0">
                <a:solidFill>
                  <a:srgbClr val="92D050"/>
                </a:solidFill>
              </a:rPr>
              <a:t>a =+ b </a:t>
            </a:r>
            <a:r>
              <a:rPr lang="en-US" dirty="0" smtClean="0"/>
              <a:t>is the same as </a:t>
            </a:r>
            <a:r>
              <a:rPr lang="en-US" dirty="0" smtClean="0">
                <a:solidFill>
                  <a:srgbClr val="92D050"/>
                </a:solidFill>
              </a:rPr>
              <a:t>a = a + b</a:t>
            </a:r>
            <a:r>
              <a:rPr lang="en-US" dirty="0" smtClean="0">
                <a:solidFill>
                  <a:schemeClr val="accent5"/>
                </a:solidFill>
              </a:rPr>
              <a:t/>
            </a:r>
            <a:br>
              <a:rPr lang="en-US" dirty="0" smtClean="0">
                <a:solidFill>
                  <a:schemeClr val="accent5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>a =* b </a:t>
            </a:r>
            <a:r>
              <a:rPr lang="en-US" dirty="0" smtClean="0"/>
              <a:t>is the same as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a = a * b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dirty="0" smtClean="0"/>
              <a:t>This can be done with almost every arithmetic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2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28600" lvl="0" indent="-182880">
              <a:spcBef>
                <a:spcPct val="20000"/>
              </a:spcBef>
            </a:pPr>
            <a:r>
              <a:rPr lang="en-US" dirty="0" smtClean="0"/>
              <a:t>3. Python coding basics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000" dirty="0" smtClean="0">
                <a:solidFill>
                  <a:prstClr val="white"/>
                </a:solidFill>
                <a:ea typeface="+mn-ea"/>
                <a:cs typeface="+mn-cs"/>
              </a:rPr>
              <a:t>built-in functions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a = 5</a:t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>b = 4.5</a:t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>c = a + b</a:t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>print (c)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 </a:t>
            </a:r>
          </a:p>
          <a:p>
            <a:r>
              <a:rPr lang="en-US" dirty="0">
                <a:solidFill>
                  <a:srgbClr val="92D050"/>
                </a:solidFill>
              </a:rPr>
              <a:t>a = 5</a:t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92D050"/>
                </a:solidFill>
              </a:rPr>
              <a:t>b = 4.5</a:t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92D050"/>
                </a:solidFill>
              </a:rPr>
              <a:t>print (a+b)</a:t>
            </a:r>
          </a:p>
          <a:p>
            <a:endParaRPr lang="en-US" dirty="0" smtClean="0"/>
          </a:p>
          <a:p>
            <a:r>
              <a:rPr lang="en-US" dirty="0" smtClean="0"/>
              <a:t>Basic mathematical Instructions are included in python.</a:t>
            </a:r>
          </a:p>
        </p:txBody>
      </p:sp>
    </p:spTree>
    <p:extLst>
      <p:ext uri="{BB962C8B-B14F-4D97-AF65-F5344CB8AC3E}">
        <p14:creationId xmlns:p14="http://schemas.microsoft.com/office/powerpoint/2010/main" val="368920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a = ‘Hello ‘</a:t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>b = ‘World!’</a:t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>c = </a:t>
            </a:r>
            <a:r>
              <a:rPr lang="en-US" dirty="0" err="1" smtClean="0">
                <a:solidFill>
                  <a:srgbClr val="92D050"/>
                </a:solidFill>
              </a:rPr>
              <a:t>len</a:t>
            </a:r>
            <a:r>
              <a:rPr lang="en-US" dirty="0" smtClean="0">
                <a:solidFill>
                  <a:srgbClr val="92D050"/>
                </a:solidFill>
              </a:rPr>
              <a:t>(</a:t>
            </a:r>
            <a:r>
              <a:rPr lang="en-US" dirty="0" err="1" smtClean="0">
                <a:solidFill>
                  <a:srgbClr val="92D050"/>
                </a:solidFill>
              </a:rPr>
              <a:t>a+b</a:t>
            </a:r>
            <a:r>
              <a:rPr lang="en-US" dirty="0" smtClean="0">
                <a:solidFill>
                  <a:srgbClr val="92D050"/>
                </a:solidFill>
              </a:rPr>
              <a:t>)</a:t>
            </a:r>
            <a:r>
              <a:rPr lang="en-US" dirty="0">
                <a:solidFill>
                  <a:srgbClr val="92D050"/>
                </a:solidFill>
              </a:rPr>
              <a:t/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92D050"/>
                </a:solidFill>
              </a:rPr>
              <a:t>print (a + </a:t>
            </a:r>
            <a:r>
              <a:rPr lang="en-US" dirty="0" smtClean="0">
                <a:solidFill>
                  <a:srgbClr val="92D050"/>
                </a:solidFill>
              </a:rPr>
              <a:t>b)</a:t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>print c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Result?</a:t>
            </a:r>
          </a:p>
          <a:p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Python coding basics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sz="2000" dirty="0" smtClean="0">
                <a:solidFill>
                  <a:prstClr val="white"/>
                </a:solidFill>
              </a:rPr>
              <a:t>more </a:t>
            </a:r>
            <a:r>
              <a:rPr lang="en-US" sz="2000" dirty="0">
                <a:solidFill>
                  <a:prstClr val="white"/>
                </a:solidFill>
              </a:rPr>
              <a:t>built-in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44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Python coding basics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>
                <a:solidFill>
                  <a:prstClr val="white"/>
                </a:solidFill>
              </a:rPr>
              <a:t>code flow and loops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Controlling the flow of a program is often necessary to reduce complexity</a:t>
            </a:r>
          </a:p>
          <a:p>
            <a:endParaRPr lang="en-US" dirty="0" smtClean="0"/>
          </a:p>
          <a:p>
            <a:r>
              <a:rPr lang="en-US" dirty="0" smtClean="0"/>
              <a:t>It also reduces the amount of work to complete specific tasks e.g. filling a list with numbers, you don’t have to do it by hand but can use loops, for instance with “for” or “while”</a:t>
            </a:r>
          </a:p>
          <a:p>
            <a:endParaRPr lang="en-US" dirty="0"/>
          </a:p>
          <a:p>
            <a:r>
              <a:rPr lang="en-US" dirty="0" smtClean="0"/>
              <a:t>Branching your code allows for different outcomes, this is done via “if”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618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Python coding basics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 smtClean="0">
                <a:solidFill>
                  <a:prstClr val="white"/>
                </a:solidFill>
              </a:rPr>
              <a:t>loops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python there are two kinds of loops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for </a:t>
            </a:r>
            <a:r>
              <a:rPr lang="en-US" dirty="0" smtClean="0"/>
              <a:t>loops which execute instructions </a:t>
            </a:r>
            <a:r>
              <a:rPr lang="en-US" dirty="0" smtClean="0">
                <a:solidFill>
                  <a:srgbClr val="92D050"/>
                </a:solidFill>
              </a:rPr>
              <a:t>FOR </a:t>
            </a:r>
            <a:r>
              <a:rPr lang="en-US" dirty="0" smtClean="0"/>
              <a:t>a specific time or a specific number of times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>
                <a:solidFill>
                  <a:srgbClr val="92D050"/>
                </a:solidFill>
              </a:rPr>
              <a:t>while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loops which execute instructions </a:t>
            </a:r>
            <a:r>
              <a:rPr lang="en-US" dirty="0" smtClean="0">
                <a:solidFill>
                  <a:srgbClr val="92D050"/>
                </a:solidFill>
              </a:rPr>
              <a:t>WHILE </a:t>
            </a:r>
            <a:r>
              <a:rPr lang="en-US" dirty="0" smtClean="0"/>
              <a:t>a specific condition is met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74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Python coding basics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>
                <a:solidFill>
                  <a:prstClr val="white"/>
                </a:solidFill>
              </a:rPr>
              <a:t>for loops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loops take up to three arguments after defining them.</a:t>
            </a:r>
            <a:br>
              <a:rPr lang="en-US" dirty="0"/>
            </a:br>
            <a:r>
              <a:rPr lang="en-US" dirty="0">
                <a:solidFill>
                  <a:srgbClr val="92D050"/>
                </a:solidFill>
              </a:rPr>
              <a:t>for x in range(a, b, c)</a:t>
            </a:r>
            <a:r>
              <a:rPr lang="en-US" dirty="0">
                <a:solidFill>
                  <a:schemeClr val="accent5"/>
                </a:solidFill>
              </a:rPr>
              <a:t/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rgbClr val="92D050"/>
                </a:solidFill>
              </a:rPr>
              <a:t>x </a:t>
            </a:r>
            <a:r>
              <a:rPr lang="en-US" dirty="0"/>
              <a:t>is our loop variable, </a:t>
            </a:r>
            <a:r>
              <a:rPr lang="en-US" dirty="0">
                <a:solidFill>
                  <a:srgbClr val="92D050"/>
                </a:solidFill>
              </a:rPr>
              <a:t>a </a:t>
            </a:r>
            <a:r>
              <a:rPr lang="en-US" dirty="0"/>
              <a:t>is the start point (inclusive) </a:t>
            </a:r>
            <a:r>
              <a:rPr lang="en-US" dirty="0">
                <a:solidFill>
                  <a:srgbClr val="92D050"/>
                </a:solidFill>
              </a:rPr>
              <a:t>b </a:t>
            </a:r>
            <a:r>
              <a:rPr lang="en-US" dirty="0"/>
              <a:t>is the end point (exclusive) and </a:t>
            </a:r>
            <a:r>
              <a:rPr lang="en-US" dirty="0">
                <a:solidFill>
                  <a:srgbClr val="92D050"/>
                </a:solidFill>
              </a:rPr>
              <a:t>c </a:t>
            </a:r>
            <a:r>
              <a:rPr lang="en-US" dirty="0"/>
              <a:t>is our step </a:t>
            </a:r>
            <a:r>
              <a:rPr lang="en-US" dirty="0" smtClean="0"/>
              <a:t>width</a:t>
            </a:r>
          </a:p>
          <a:p>
            <a:endParaRPr lang="en-US" dirty="0" smtClean="0"/>
          </a:p>
          <a:p>
            <a:r>
              <a:rPr lang="en-US" dirty="0" smtClean="0"/>
              <a:t>a, b and c must be integers but it is not necessary to give a step width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679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Python coding basics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sz="2000" dirty="0" smtClean="0">
                <a:solidFill>
                  <a:prstClr val="white"/>
                </a:solidFill>
              </a:rPr>
              <a:t>for loops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solidFill>
                  <a:srgbClr val="92D050"/>
                </a:solidFill>
              </a:rPr>
              <a:t>my_list</a:t>
            </a:r>
            <a:r>
              <a:rPr lang="en-US" sz="1800" dirty="0">
                <a:solidFill>
                  <a:srgbClr val="92D050"/>
                </a:solidFill>
              </a:rPr>
              <a:t> = ['banana', 'strawberry', 'apple', 'watermelon', 'peach</a:t>
            </a:r>
            <a:r>
              <a:rPr lang="en-US" sz="1800" dirty="0" smtClean="0">
                <a:solidFill>
                  <a:srgbClr val="92D050"/>
                </a:solidFill>
              </a:rPr>
              <a:t>']</a:t>
            </a:r>
            <a:br>
              <a:rPr lang="en-US" sz="1800" dirty="0" smtClean="0">
                <a:solidFill>
                  <a:srgbClr val="92D050"/>
                </a:solidFill>
              </a:rPr>
            </a:br>
            <a:r>
              <a:rPr lang="en-US" sz="1800" dirty="0" err="1" smtClean="0">
                <a:solidFill>
                  <a:srgbClr val="92D050"/>
                </a:solidFill>
              </a:rPr>
              <a:t>sorted_list</a:t>
            </a:r>
            <a:r>
              <a:rPr lang="en-US" sz="1800" dirty="0" smtClean="0">
                <a:solidFill>
                  <a:srgbClr val="92D050"/>
                </a:solidFill>
              </a:rPr>
              <a:t> </a:t>
            </a:r>
            <a:r>
              <a:rPr lang="en-US" sz="1800" dirty="0">
                <a:solidFill>
                  <a:srgbClr val="92D050"/>
                </a:solidFill>
              </a:rPr>
              <a:t>= </a:t>
            </a:r>
            <a:r>
              <a:rPr lang="en-US" sz="1800" dirty="0" smtClean="0">
                <a:solidFill>
                  <a:srgbClr val="92D050"/>
                </a:solidFill>
              </a:rPr>
              <a:t>sorted(</a:t>
            </a:r>
            <a:r>
              <a:rPr lang="en-US" sz="1800" dirty="0" err="1" smtClean="0">
                <a:solidFill>
                  <a:srgbClr val="92D050"/>
                </a:solidFill>
              </a:rPr>
              <a:t>my_list</a:t>
            </a:r>
            <a:r>
              <a:rPr lang="en-US" sz="1800" dirty="0" smtClean="0">
                <a:solidFill>
                  <a:srgbClr val="92D050"/>
                </a:solidFill>
              </a:rPr>
              <a:t>)</a:t>
            </a:r>
            <a:br>
              <a:rPr lang="en-US" sz="1800" dirty="0" smtClean="0">
                <a:solidFill>
                  <a:srgbClr val="92D050"/>
                </a:solidFill>
              </a:rPr>
            </a:br>
            <a:r>
              <a:rPr lang="en-US" sz="1800" dirty="0" smtClean="0">
                <a:solidFill>
                  <a:srgbClr val="92D050"/>
                </a:solidFill>
              </a:rPr>
              <a:t>for </a:t>
            </a:r>
            <a:r>
              <a:rPr lang="en-US" sz="1800" dirty="0">
                <a:solidFill>
                  <a:srgbClr val="92D050"/>
                </a:solidFill>
              </a:rPr>
              <a:t>x in range(1,11,1</a:t>
            </a:r>
            <a:r>
              <a:rPr lang="en-US" sz="1800" dirty="0" smtClean="0">
                <a:solidFill>
                  <a:srgbClr val="92D050"/>
                </a:solidFill>
              </a:rPr>
              <a:t>):</a:t>
            </a:r>
            <a:br>
              <a:rPr lang="en-US" sz="1800" dirty="0" smtClean="0">
                <a:solidFill>
                  <a:srgbClr val="92D050"/>
                </a:solidFill>
              </a:rPr>
            </a:br>
            <a:r>
              <a:rPr lang="en-US" sz="1800" dirty="0" smtClean="0">
                <a:solidFill>
                  <a:srgbClr val="92D050"/>
                </a:solidFill>
              </a:rPr>
              <a:t>	print(x)</a:t>
            </a:r>
            <a:br>
              <a:rPr lang="en-US" sz="1800" dirty="0" smtClean="0">
                <a:solidFill>
                  <a:srgbClr val="92D050"/>
                </a:solidFill>
              </a:rPr>
            </a:br>
            <a:r>
              <a:rPr lang="en-US" sz="1800" dirty="0" smtClean="0">
                <a:solidFill>
                  <a:srgbClr val="92D050"/>
                </a:solidFill>
              </a:rPr>
              <a:t>print()</a:t>
            </a:r>
            <a:br>
              <a:rPr lang="en-US" sz="1800" dirty="0" smtClean="0">
                <a:solidFill>
                  <a:srgbClr val="92D050"/>
                </a:solidFill>
              </a:rPr>
            </a:br>
            <a:r>
              <a:rPr lang="en-US" sz="1800" dirty="0" smtClean="0">
                <a:solidFill>
                  <a:srgbClr val="92D050"/>
                </a:solidFill>
              </a:rPr>
              <a:t>for </a:t>
            </a:r>
            <a:r>
              <a:rPr lang="en-US" sz="1800" dirty="0">
                <a:solidFill>
                  <a:srgbClr val="92D050"/>
                </a:solidFill>
              </a:rPr>
              <a:t>y in range(10,0,-1</a:t>
            </a:r>
            <a:r>
              <a:rPr lang="en-US" sz="1800" dirty="0" smtClean="0">
                <a:solidFill>
                  <a:srgbClr val="92D050"/>
                </a:solidFill>
              </a:rPr>
              <a:t>):</a:t>
            </a:r>
            <a:br>
              <a:rPr lang="en-US" sz="1800" dirty="0" smtClean="0">
                <a:solidFill>
                  <a:srgbClr val="92D050"/>
                </a:solidFill>
              </a:rPr>
            </a:br>
            <a:r>
              <a:rPr lang="en-US" sz="1800" dirty="0" smtClean="0">
                <a:solidFill>
                  <a:srgbClr val="92D050"/>
                </a:solidFill>
              </a:rPr>
              <a:t>	print(y)</a:t>
            </a:r>
            <a:br>
              <a:rPr lang="en-US" sz="1800" dirty="0" smtClean="0">
                <a:solidFill>
                  <a:srgbClr val="92D050"/>
                </a:solidFill>
              </a:rPr>
            </a:br>
            <a:r>
              <a:rPr lang="en-US" sz="1800" dirty="0" smtClean="0">
                <a:solidFill>
                  <a:srgbClr val="92D050"/>
                </a:solidFill>
              </a:rPr>
              <a:t>print()</a:t>
            </a:r>
            <a:br>
              <a:rPr lang="en-US" sz="1800" dirty="0" smtClean="0">
                <a:solidFill>
                  <a:srgbClr val="92D050"/>
                </a:solidFill>
              </a:rPr>
            </a:br>
            <a:r>
              <a:rPr lang="en-US" sz="1800" dirty="0" smtClean="0">
                <a:solidFill>
                  <a:srgbClr val="92D050"/>
                </a:solidFill>
              </a:rPr>
              <a:t>for </a:t>
            </a:r>
            <a:r>
              <a:rPr lang="en-US" sz="1800" dirty="0">
                <a:solidFill>
                  <a:srgbClr val="92D050"/>
                </a:solidFill>
              </a:rPr>
              <a:t>z in range(</a:t>
            </a:r>
            <a:r>
              <a:rPr lang="en-US" sz="1800" dirty="0" err="1">
                <a:solidFill>
                  <a:srgbClr val="92D050"/>
                </a:solidFill>
              </a:rPr>
              <a:t>len</a:t>
            </a:r>
            <a:r>
              <a:rPr lang="en-US" sz="1800" dirty="0">
                <a:solidFill>
                  <a:srgbClr val="92D050"/>
                </a:solidFill>
              </a:rPr>
              <a:t>(</a:t>
            </a:r>
            <a:r>
              <a:rPr lang="en-US" sz="1800" dirty="0" err="1">
                <a:solidFill>
                  <a:srgbClr val="92D050"/>
                </a:solidFill>
              </a:rPr>
              <a:t>sorted_list</a:t>
            </a:r>
            <a:r>
              <a:rPr lang="en-US" sz="1800" dirty="0" smtClean="0">
                <a:solidFill>
                  <a:srgbClr val="92D050"/>
                </a:solidFill>
              </a:rPr>
              <a:t>)):</a:t>
            </a:r>
            <a:br>
              <a:rPr lang="en-US" sz="1800" dirty="0" smtClean="0">
                <a:solidFill>
                  <a:srgbClr val="92D050"/>
                </a:solidFill>
              </a:rPr>
            </a:br>
            <a:r>
              <a:rPr lang="en-US" sz="1800" dirty="0" smtClean="0">
                <a:solidFill>
                  <a:srgbClr val="92D050"/>
                </a:solidFill>
              </a:rPr>
              <a:t>	print </a:t>
            </a:r>
            <a:r>
              <a:rPr lang="en-US" sz="1800" dirty="0">
                <a:solidFill>
                  <a:srgbClr val="92D050"/>
                </a:solidFill>
              </a:rPr>
              <a:t>(</a:t>
            </a:r>
            <a:r>
              <a:rPr lang="en-US" sz="1800" dirty="0" err="1">
                <a:solidFill>
                  <a:srgbClr val="92D050"/>
                </a:solidFill>
              </a:rPr>
              <a:t>sorted_list</a:t>
            </a:r>
            <a:r>
              <a:rPr lang="en-US" sz="1800" dirty="0">
                <a:solidFill>
                  <a:srgbClr val="92D050"/>
                </a:solidFill>
              </a:rPr>
              <a:t>[z</a:t>
            </a:r>
            <a:r>
              <a:rPr lang="en-US" sz="1800" dirty="0" smtClean="0">
                <a:solidFill>
                  <a:srgbClr val="92D050"/>
                </a:solidFill>
              </a:rPr>
              <a:t>])</a:t>
            </a:r>
          </a:p>
          <a:p>
            <a:r>
              <a:rPr lang="en-US" sz="1800" dirty="0" smtClean="0"/>
              <a:t>Result?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82676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Python coding basics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>
                <a:solidFill>
                  <a:prstClr val="white"/>
                </a:solidFill>
              </a:rPr>
              <a:t>while loops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while </a:t>
            </a:r>
            <a:r>
              <a:rPr lang="en-US" dirty="0" err="1" smtClean="0">
                <a:solidFill>
                  <a:srgbClr val="92D050"/>
                </a:solidFill>
              </a:rPr>
              <a:t>condition_one</a:t>
            </a:r>
            <a:r>
              <a:rPr lang="en-US" dirty="0" smtClean="0">
                <a:solidFill>
                  <a:srgbClr val="92D050"/>
                </a:solidFill>
              </a:rPr>
              <a:t> == </a:t>
            </a:r>
            <a:r>
              <a:rPr lang="en-US" dirty="0" err="1" smtClean="0">
                <a:solidFill>
                  <a:srgbClr val="92D050"/>
                </a:solidFill>
              </a:rPr>
              <a:t>another_condition</a:t>
            </a:r>
            <a:r>
              <a:rPr lang="en-US" dirty="0" smtClean="0">
                <a:solidFill>
                  <a:srgbClr val="92D050"/>
                </a:solidFill>
              </a:rPr>
              <a:t>:</a:t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>	</a:t>
            </a:r>
            <a:r>
              <a:rPr lang="en-US" dirty="0" err="1" smtClean="0">
                <a:solidFill>
                  <a:srgbClr val="92D050"/>
                </a:solidFill>
              </a:rPr>
              <a:t>do_something</a:t>
            </a:r>
            <a:r>
              <a:rPr lang="en-US" dirty="0">
                <a:solidFill>
                  <a:srgbClr val="92D050"/>
                </a:solidFill>
              </a:rPr>
              <a:t/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>	</a:t>
            </a:r>
            <a:r>
              <a:rPr lang="en-US" dirty="0" err="1" smtClean="0">
                <a:solidFill>
                  <a:srgbClr val="92D050"/>
                </a:solidFill>
              </a:rPr>
              <a:t>do_something_more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#optional</a:t>
            </a:r>
            <a:b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 smtClean="0">
                <a:solidFill>
                  <a:schemeClr val="accent5"/>
                </a:solidFill>
              </a:rPr>
              <a:t>	</a:t>
            </a:r>
            <a:r>
              <a:rPr lang="en-US" dirty="0" err="1" smtClean="0">
                <a:solidFill>
                  <a:srgbClr val="92D050"/>
                </a:solidFill>
              </a:rPr>
              <a:t>break_condition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#optional</a:t>
            </a:r>
          </a:p>
          <a:p>
            <a:r>
              <a:rPr lang="en-US" dirty="0">
                <a:solidFill>
                  <a:srgbClr val="92D050"/>
                </a:solidFill>
              </a:rPr>
              <a:t>a = </a:t>
            </a:r>
            <a:r>
              <a:rPr lang="en-US" dirty="0" smtClean="0">
                <a:solidFill>
                  <a:srgbClr val="92D050"/>
                </a:solidFill>
              </a:rPr>
              <a:t>0</a:t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>while </a:t>
            </a:r>
            <a:r>
              <a:rPr lang="en-US" dirty="0">
                <a:solidFill>
                  <a:srgbClr val="92D050"/>
                </a:solidFill>
              </a:rPr>
              <a:t>a &lt; </a:t>
            </a:r>
            <a:r>
              <a:rPr lang="en-US" dirty="0" smtClean="0">
                <a:solidFill>
                  <a:srgbClr val="92D050"/>
                </a:solidFill>
              </a:rPr>
              <a:t>10:</a:t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>	a =+ 1</a:t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>	print(a</a:t>
            </a:r>
            <a:r>
              <a:rPr lang="en-US" dirty="0">
                <a:solidFill>
                  <a:srgbClr val="92D050"/>
                </a:solidFill>
              </a:rPr>
              <a:t>) </a:t>
            </a:r>
            <a:endParaRPr lang="en-US" dirty="0" smtClean="0">
              <a:solidFill>
                <a:srgbClr val="92D050"/>
              </a:solidFill>
            </a:endParaRPr>
          </a:p>
          <a:p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/>
              <a:t>Most times for and while loops can be exchanged.</a:t>
            </a:r>
          </a:p>
        </p:txBody>
      </p:sp>
    </p:spTree>
    <p:extLst>
      <p:ext uri="{BB962C8B-B14F-4D97-AF65-F5344CB8AC3E}">
        <p14:creationId xmlns:p14="http://schemas.microsoft.com/office/powerpoint/2010/main" val="197647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Summary</a:t>
            </a:r>
            <a:endParaRPr lang="en-US" noProof="0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1. Introduction</a:t>
            </a:r>
          </a:p>
          <a:p>
            <a:r>
              <a:rPr lang="en-US" noProof="0" dirty="0" smtClean="0"/>
              <a:t>2. Setting up your programming environment</a:t>
            </a:r>
          </a:p>
          <a:p>
            <a:r>
              <a:rPr lang="en-US" noProof="0" dirty="0" smtClean="0"/>
              <a:t>3. Python coding basics</a:t>
            </a:r>
          </a:p>
          <a:p>
            <a:r>
              <a:rPr lang="en-US" noProof="0" dirty="0" smtClean="0"/>
              <a:t>4. The difference between good code and bad code</a:t>
            </a:r>
          </a:p>
          <a:p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65033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Python coding basics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 smtClean="0">
                <a:solidFill>
                  <a:prstClr val="white"/>
                </a:solidFill>
              </a:rPr>
              <a:t>branching with if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it is necessary that your code takes a different route depending on the state of a variable or your input.</a:t>
            </a:r>
          </a:p>
          <a:p>
            <a:endParaRPr lang="en-US" dirty="0"/>
          </a:p>
          <a:p>
            <a:r>
              <a:rPr lang="en-US" dirty="0" smtClean="0"/>
              <a:t>In this case branching is done via the</a:t>
            </a:r>
            <a:r>
              <a:rPr lang="en-US" dirty="0" smtClean="0">
                <a:solidFill>
                  <a:srgbClr val="92D050"/>
                </a:solidFill>
              </a:rPr>
              <a:t> if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statement.</a:t>
            </a:r>
          </a:p>
          <a:p>
            <a:endParaRPr lang="en-US" dirty="0"/>
          </a:p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92D050"/>
                </a:solidFill>
              </a:rPr>
              <a:t>if</a:t>
            </a:r>
            <a:r>
              <a:rPr lang="en-US" dirty="0" smtClean="0"/>
              <a:t> statement can have multiple </a:t>
            </a:r>
            <a:r>
              <a:rPr lang="en-US" dirty="0" err="1" smtClean="0">
                <a:solidFill>
                  <a:srgbClr val="92D050"/>
                </a:solidFill>
              </a:rPr>
              <a:t>elif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smtClean="0"/>
              <a:t>statements and one optional </a:t>
            </a:r>
            <a:r>
              <a:rPr lang="en-US" dirty="0" smtClean="0">
                <a:solidFill>
                  <a:srgbClr val="92D050"/>
                </a:solidFill>
              </a:rPr>
              <a:t>else 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524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Python coding basics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>
                <a:solidFill>
                  <a:prstClr val="white"/>
                </a:solidFill>
              </a:rPr>
              <a:t>branching with if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for x in range(0,100,1</a:t>
            </a:r>
            <a:r>
              <a:rPr lang="en-US" dirty="0" smtClean="0">
                <a:solidFill>
                  <a:srgbClr val="92D050"/>
                </a:solidFill>
              </a:rPr>
              <a:t>):</a:t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>	if </a:t>
            </a:r>
            <a:r>
              <a:rPr lang="en-US" dirty="0">
                <a:solidFill>
                  <a:srgbClr val="92D050"/>
                </a:solidFill>
              </a:rPr>
              <a:t>x == </a:t>
            </a:r>
            <a:r>
              <a:rPr lang="en-US" dirty="0" smtClean="0">
                <a:solidFill>
                  <a:srgbClr val="92D050"/>
                </a:solidFill>
              </a:rPr>
              <a:t>0:</a:t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>		print(x, ‘ is null</a:t>
            </a:r>
            <a:r>
              <a:rPr lang="en-US" dirty="0">
                <a:solidFill>
                  <a:srgbClr val="92D050"/>
                </a:solidFill>
              </a:rPr>
              <a:t>') </a:t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>	</a:t>
            </a:r>
            <a:r>
              <a:rPr lang="en-US" dirty="0" err="1" smtClean="0">
                <a:solidFill>
                  <a:srgbClr val="92D050"/>
                </a:solidFill>
              </a:rPr>
              <a:t>elif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x % 2 != </a:t>
            </a:r>
            <a:r>
              <a:rPr lang="en-US" dirty="0" smtClean="0">
                <a:solidFill>
                  <a:srgbClr val="92D050"/>
                </a:solidFill>
              </a:rPr>
              <a:t>0:</a:t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>		print(x, ‘ is odd')</a:t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>	else:</a:t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>		print(x, ‘ is even‘)</a:t>
            </a:r>
          </a:p>
          <a:p>
            <a:r>
              <a:rPr lang="en-US" dirty="0" smtClean="0"/>
              <a:t>This program simply prints out “null”, “even” or “odd” for the first 100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76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Python coding basics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 smtClean="0">
                <a:solidFill>
                  <a:prstClr val="white"/>
                </a:solidFill>
              </a:rPr>
              <a:t>including modules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Sometimes python alone does not have all functions implemented you need</a:t>
            </a:r>
            <a:endParaRPr lang="en-US" dirty="0"/>
          </a:p>
          <a:p>
            <a:r>
              <a:rPr lang="en-US" dirty="0" smtClean="0"/>
              <a:t>This is what modules are for</a:t>
            </a:r>
            <a:endParaRPr lang="en-US" dirty="0"/>
          </a:p>
          <a:p>
            <a:r>
              <a:rPr lang="en-US" dirty="0" smtClean="0"/>
              <a:t>You can chose to import a whole </a:t>
            </a:r>
            <a:r>
              <a:rPr lang="en-US" dirty="0"/>
              <a:t>modules </a:t>
            </a:r>
            <a:r>
              <a:rPr lang="en-US" dirty="0" smtClean="0"/>
              <a:t>or just some specific functions from it</a:t>
            </a:r>
          </a:p>
          <a:p>
            <a:r>
              <a:rPr lang="en-US" dirty="0" smtClean="0"/>
              <a:t>To import a complete module add</a:t>
            </a:r>
            <a:br>
              <a:rPr lang="en-US" dirty="0" smtClean="0"/>
            </a:br>
            <a:r>
              <a:rPr lang="en-US" dirty="0" smtClean="0">
                <a:solidFill>
                  <a:srgbClr val="92D050"/>
                </a:solidFill>
              </a:rPr>
              <a:t>import </a:t>
            </a:r>
            <a:r>
              <a:rPr lang="en-US" dirty="0" err="1" smtClean="0">
                <a:solidFill>
                  <a:srgbClr val="92D050"/>
                </a:solidFill>
              </a:rPr>
              <a:t>module_name</a:t>
            </a:r>
            <a:r>
              <a:rPr lang="en-US" dirty="0">
                <a:solidFill>
                  <a:schemeClr val="accent5"/>
                </a:solidFill>
              </a:rPr>
              <a:t/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 smtClean="0"/>
              <a:t>to the start of your program</a:t>
            </a:r>
          </a:p>
          <a:p>
            <a:r>
              <a:rPr lang="en-US" dirty="0" smtClean="0"/>
              <a:t>If you just need one or more specific functions from a module you can tell python this via</a:t>
            </a:r>
            <a:br>
              <a:rPr lang="en-US" dirty="0" smtClean="0"/>
            </a:br>
            <a:r>
              <a:rPr lang="en-US" dirty="0" smtClean="0">
                <a:solidFill>
                  <a:srgbClr val="92D050"/>
                </a:solidFill>
              </a:rPr>
              <a:t>from </a:t>
            </a:r>
            <a:r>
              <a:rPr lang="en-US" dirty="0" err="1">
                <a:solidFill>
                  <a:srgbClr val="92D050"/>
                </a:solidFill>
              </a:rPr>
              <a:t>module_name</a:t>
            </a:r>
            <a:r>
              <a:rPr lang="en-US" dirty="0" smtClean="0">
                <a:solidFill>
                  <a:srgbClr val="92D050"/>
                </a:solidFill>
              </a:rPr>
              <a:t> import function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347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Python coding basics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>
                <a:solidFill>
                  <a:prstClr val="white"/>
                </a:solidFill>
              </a:rPr>
              <a:t>including libraries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import </a:t>
            </a:r>
            <a:r>
              <a:rPr lang="en-US" dirty="0" smtClean="0">
                <a:solidFill>
                  <a:srgbClr val="92D050"/>
                </a:solidFill>
              </a:rPr>
              <a:t>math</a:t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>print </a:t>
            </a:r>
            <a:r>
              <a:rPr lang="en-US" dirty="0" err="1">
                <a:solidFill>
                  <a:srgbClr val="92D050"/>
                </a:solidFill>
              </a:rPr>
              <a:t>math.sqrt</a:t>
            </a:r>
            <a:r>
              <a:rPr lang="en-US" dirty="0">
                <a:solidFill>
                  <a:srgbClr val="92D050"/>
                </a:solidFill>
              </a:rPr>
              <a:t>(25</a:t>
            </a:r>
            <a:r>
              <a:rPr lang="en-US" dirty="0" smtClean="0">
                <a:solidFill>
                  <a:srgbClr val="92D050"/>
                </a:solidFill>
              </a:rPr>
              <a:t>)</a:t>
            </a:r>
          </a:p>
          <a:p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from math import </a:t>
            </a:r>
            <a:r>
              <a:rPr lang="en-US" dirty="0" err="1" smtClean="0">
                <a:solidFill>
                  <a:srgbClr val="92D050"/>
                </a:solidFill>
              </a:rPr>
              <a:t>sqrt</a:t>
            </a:r>
            <a:r>
              <a:rPr lang="en-US" dirty="0" smtClean="0">
                <a:solidFill>
                  <a:srgbClr val="92D050"/>
                </a:solidFill>
              </a:rPr>
              <a:t/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>print </a:t>
            </a:r>
            <a:r>
              <a:rPr lang="en-US" dirty="0" err="1" smtClean="0">
                <a:solidFill>
                  <a:srgbClr val="92D050"/>
                </a:solidFill>
              </a:rPr>
              <a:t>sqrt</a:t>
            </a:r>
            <a:r>
              <a:rPr lang="en-US" dirty="0" smtClean="0">
                <a:solidFill>
                  <a:srgbClr val="92D050"/>
                </a:solidFill>
              </a:rPr>
              <a:t>(25)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dirty="0" smtClean="0"/>
              <a:t>The result of both code fragments is the same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82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Python coding basics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 smtClean="0">
                <a:solidFill>
                  <a:prstClr val="white"/>
                </a:solidFill>
              </a:rPr>
              <a:t>functions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larger programs it is often necessary to define functions to reduce the lines of code</a:t>
            </a:r>
          </a:p>
          <a:p>
            <a:endParaRPr lang="en-US" dirty="0" smtClean="0"/>
          </a:p>
          <a:p>
            <a:r>
              <a:rPr lang="en-US" dirty="0" smtClean="0"/>
              <a:t>A self-defined function is almost the same thing as a built in function and serves the purpose to reduce redundancy and make code more readable</a:t>
            </a:r>
          </a:p>
          <a:p>
            <a:endParaRPr lang="en-US" dirty="0"/>
          </a:p>
          <a:p>
            <a:r>
              <a:rPr lang="en-US" dirty="0" smtClean="0"/>
              <a:t>We already know some built in functions like length or range</a:t>
            </a:r>
            <a:br>
              <a:rPr lang="en-US" dirty="0" smtClean="0"/>
            </a:br>
            <a:r>
              <a:rPr lang="en-US" dirty="0" smtClean="0"/>
              <a:t>now we learn to define our 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3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Python coding basics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>
                <a:solidFill>
                  <a:prstClr val="white"/>
                </a:solidFill>
              </a:rPr>
              <a:t>functions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92D050"/>
                </a:solidFill>
              </a:rPr>
              <a:t>def</a:t>
            </a:r>
            <a:r>
              <a:rPr lang="en-US" dirty="0" smtClean="0">
                <a:solidFill>
                  <a:srgbClr val="92D050"/>
                </a:solidFill>
              </a:rPr>
              <a:t> answer():</a:t>
            </a:r>
            <a:r>
              <a:rPr lang="en-US" dirty="0">
                <a:solidFill>
                  <a:srgbClr val="92D050"/>
                </a:solidFill>
              </a:rPr>
              <a:t/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92D050"/>
                </a:solidFill>
              </a:rPr>
              <a:t>	</a:t>
            </a:r>
            <a:r>
              <a:rPr lang="en-US" dirty="0" smtClean="0">
                <a:solidFill>
                  <a:srgbClr val="92D050"/>
                </a:solidFill>
              </a:rPr>
              <a:t>return 42</a:t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>answer</a:t>
            </a:r>
          </a:p>
          <a:p>
            <a:r>
              <a:rPr lang="en-US" dirty="0" smtClean="0"/>
              <a:t>This is a very simple function which just returns 42.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It takes no arguments</a:t>
            </a:r>
          </a:p>
          <a:p>
            <a:endParaRPr lang="en-US" dirty="0"/>
          </a:p>
          <a:p>
            <a:r>
              <a:rPr lang="en-US" dirty="0" err="1">
                <a:solidFill>
                  <a:srgbClr val="92D050"/>
                </a:solidFill>
              </a:rPr>
              <a:t>d</a:t>
            </a:r>
            <a:r>
              <a:rPr lang="en-US" dirty="0" err="1" smtClean="0">
                <a:solidFill>
                  <a:srgbClr val="92D050"/>
                </a:solidFill>
              </a:rPr>
              <a:t>ef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print_list</a:t>
            </a:r>
            <a:r>
              <a:rPr lang="en-US" dirty="0" smtClean="0">
                <a:solidFill>
                  <a:srgbClr val="92D050"/>
                </a:solidFill>
              </a:rPr>
              <a:t>(list):</a:t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>	for item in list:</a:t>
            </a:r>
            <a:br>
              <a:rPr lang="en-US" dirty="0" smtClean="0">
                <a:solidFill>
                  <a:srgbClr val="92D050"/>
                </a:solidFill>
              </a:rPr>
            </a:br>
            <a:r>
              <a:rPr lang="en-US" dirty="0" smtClean="0">
                <a:solidFill>
                  <a:srgbClr val="92D050"/>
                </a:solidFill>
              </a:rPr>
              <a:t>		print (item)</a:t>
            </a:r>
          </a:p>
          <a:p>
            <a:r>
              <a:rPr lang="en-US" dirty="0" smtClean="0"/>
              <a:t>This function takes one argument (a list) and prints every list item in a new line.</a:t>
            </a:r>
          </a:p>
        </p:txBody>
      </p:sp>
    </p:spTree>
    <p:extLst>
      <p:ext uri="{BB962C8B-B14F-4D97-AF65-F5344CB8AC3E}">
        <p14:creationId xmlns:p14="http://schemas.microsoft.com/office/powerpoint/2010/main" val="3649128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99592" y="3212976"/>
            <a:ext cx="7315200" cy="1154097"/>
          </a:xfrm>
        </p:spPr>
        <p:txBody>
          <a:bodyPr/>
          <a:lstStyle/>
          <a:p>
            <a:r>
              <a:rPr lang="en-US" dirty="0" smtClean="0"/>
              <a:t>Thank you for your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574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Google for Education:</a:t>
            </a:r>
            <a:br>
              <a:rPr lang="en-US" sz="1800" dirty="0" smtClean="0"/>
            </a:b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developers.google.com/edu/python/set-up</a:t>
            </a:r>
            <a:endParaRPr lang="en-US" sz="1800" dirty="0" smtClean="0"/>
          </a:p>
          <a:p>
            <a:r>
              <a:rPr lang="en-US" sz="1800" dirty="0" smtClean="0"/>
              <a:t>Codecademey </a:t>
            </a:r>
            <a:r>
              <a:rPr lang="en-US" sz="1800" dirty="0"/>
              <a:t>Python course:</a:t>
            </a:r>
            <a:br>
              <a:rPr lang="en-US" sz="1800" dirty="0"/>
            </a:br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www.codecademy.com/en/tracks/python</a:t>
            </a:r>
            <a:endParaRPr lang="en-US" sz="1800" dirty="0" smtClean="0"/>
          </a:p>
          <a:p>
            <a:r>
              <a:rPr lang="en-US" sz="1800" dirty="0"/>
              <a:t>Objektorientierte Softwareentwicklung </a:t>
            </a:r>
            <a:r>
              <a:rPr lang="en-US" sz="1800" dirty="0" smtClean="0"/>
              <a:t>2012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hlinkClick r:id="rId4"/>
              </a:rPr>
              <a:t>http://podcasts.iai.uni-bonn.de/oose/hd</a:t>
            </a:r>
            <a:r>
              <a:rPr lang="en-US" sz="1800" dirty="0" smtClean="0">
                <a:hlinkClick r:id="rId4"/>
              </a:rPr>
              <a:t>/</a:t>
            </a:r>
            <a:r>
              <a:rPr lang="en-US" sz="1800" dirty="0" smtClean="0"/>
              <a:t> (German, Java based, introduction to object oriented software development)</a:t>
            </a:r>
          </a:p>
          <a:p>
            <a:r>
              <a:rPr lang="en-US" sz="1800" dirty="0" smtClean="0"/>
              <a:t>Python in Neuroscience (from frontiers in Neuroinformatics)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hlinkClick r:id="rId5"/>
              </a:rPr>
              <a:t>http://</a:t>
            </a:r>
            <a:r>
              <a:rPr lang="en-US" sz="1800" dirty="0" smtClean="0">
                <a:hlinkClick r:id="rId5"/>
              </a:rPr>
              <a:t>journal.frontiersin.org/article/10.3389/fninf.2015.00011/full</a:t>
            </a:r>
            <a:endParaRPr lang="en-US" sz="1800" dirty="0" smtClean="0"/>
          </a:p>
          <a:p>
            <a:r>
              <a:rPr lang="en-US" sz="1800" dirty="0" smtClean="0"/>
              <a:t>Video2Brain (working via Uni</a:t>
            </a:r>
            <a:r>
              <a:rPr lang="en-US" sz="1800" dirty="0"/>
              <a:t>-ID)</a:t>
            </a:r>
            <a:br>
              <a:rPr lang="en-US" sz="1800" dirty="0"/>
            </a:br>
            <a:r>
              <a:rPr lang="en-US" sz="1800" dirty="0">
                <a:hlinkClick r:id="rId6"/>
              </a:rPr>
              <a:t>https://</a:t>
            </a:r>
            <a:r>
              <a:rPr lang="en-US" sz="1800" dirty="0" smtClean="0">
                <a:hlinkClick r:id="rId6"/>
              </a:rPr>
              <a:t>www.video2brain.com/de/videotraining/python-3-grundlagen</a:t>
            </a:r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267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" lvl="0">
              <a:spcBef>
                <a:spcPct val="20000"/>
              </a:spcBef>
            </a:pPr>
            <a:r>
              <a:rPr lang="en-US" noProof="0" dirty="0" smtClean="0"/>
              <a:t>1. Introduction</a:t>
            </a:r>
            <a:br>
              <a:rPr lang="en-US" noProof="0" dirty="0" smtClean="0"/>
            </a:br>
            <a:r>
              <a:rPr lang="en-US" noProof="0" dirty="0" smtClean="0"/>
              <a:t>	</a:t>
            </a:r>
            <a:r>
              <a:rPr lang="en-US" sz="2000" dirty="0" smtClean="0">
                <a:solidFill>
                  <a:prstClr val="white"/>
                </a:solidFill>
                <a:ea typeface="+mn-ea"/>
                <a:cs typeface="+mn-cs"/>
              </a:rPr>
              <a:t>About me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Bachelor student at the University of Bonn in computer science</a:t>
            </a:r>
          </a:p>
          <a:p>
            <a:pPr>
              <a:buFontTx/>
              <a:buChar char="-"/>
            </a:pPr>
            <a:endParaRPr lang="en-US" sz="1800" dirty="0" smtClean="0"/>
          </a:p>
          <a:p>
            <a:r>
              <a:rPr lang="en-US" sz="1800" dirty="0" smtClean="0"/>
              <a:t>Focus on network communication and IT-security</a:t>
            </a:r>
          </a:p>
          <a:p>
            <a:pPr>
              <a:buFontTx/>
              <a:buChar char="-"/>
            </a:pPr>
            <a:endParaRPr lang="en-US" sz="1800" dirty="0" smtClean="0"/>
          </a:p>
          <a:p>
            <a:r>
              <a:rPr lang="en-US" sz="1800" dirty="0" smtClean="0"/>
              <a:t>About two years now working for CENs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0032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742950" indent="-742950">
              <a:buAutoNum type="arabicPeriod"/>
            </a:pPr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sz="2000" dirty="0" smtClean="0">
                <a:solidFill>
                  <a:prstClr val="white"/>
                </a:solidFill>
                <a:ea typeface="+mn-ea"/>
                <a:cs typeface="+mn-cs"/>
              </a:rPr>
              <a:t>What </a:t>
            </a:r>
            <a:r>
              <a:rPr lang="en-US" sz="2000" dirty="0">
                <a:solidFill>
                  <a:prstClr val="white"/>
                </a:solidFill>
                <a:ea typeface="+mn-ea"/>
                <a:cs typeface="+mn-cs"/>
              </a:rPr>
              <a:t>is Python?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Relatively modern programming language</a:t>
            </a:r>
          </a:p>
          <a:p>
            <a:r>
              <a:rPr lang="en-US" dirty="0" smtClean="0"/>
              <a:t>Interpreted instead of compiled </a:t>
            </a:r>
          </a:p>
          <a:p>
            <a:r>
              <a:rPr lang="en-US" dirty="0" smtClean="0"/>
              <a:t>Core philosophy:	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Beautiful is better than ugly</a:t>
            </a:r>
          </a:p>
          <a:p>
            <a:pPr lvl="1"/>
            <a:r>
              <a:rPr lang="en-US" dirty="0" smtClean="0"/>
              <a:t>Explicit </a:t>
            </a:r>
            <a:r>
              <a:rPr lang="en-US" dirty="0"/>
              <a:t>is better than </a:t>
            </a:r>
            <a:r>
              <a:rPr lang="en-US" dirty="0" smtClean="0"/>
              <a:t>implicit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Simple </a:t>
            </a:r>
            <a:r>
              <a:rPr lang="en-US" dirty="0">
                <a:solidFill>
                  <a:schemeClr val="tx2"/>
                </a:solidFill>
              </a:rPr>
              <a:t>is better than </a:t>
            </a:r>
            <a:r>
              <a:rPr lang="en-US" dirty="0" smtClean="0">
                <a:solidFill>
                  <a:schemeClr val="tx2"/>
                </a:solidFill>
              </a:rPr>
              <a:t>complex</a:t>
            </a:r>
          </a:p>
          <a:p>
            <a:pPr lvl="1"/>
            <a:r>
              <a:rPr lang="en-US" dirty="0" smtClean="0"/>
              <a:t>Complex </a:t>
            </a:r>
            <a:r>
              <a:rPr lang="en-US" dirty="0"/>
              <a:t>is better than </a:t>
            </a:r>
            <a:r>
              <a:rPr lang="en-US" dirty="0" smtClean="0"/>
              <a:t>complicated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Readability counts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84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28600" lvl="0" indent="-182880">
              <a:spcBef>
                <a:spcPct val="20000"/>
              </a:spcBef>
            </a:pPr>
            <a:r>
              <a:rPr lang="en-US" dirty="0" smtClean="0"/>
              <a:t>1. Introduction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000" dirty="0" smtClean="0">
                <a:solidFill>
                  <a:prstClr val="white"/>
                </a:solidFill>
                <a:ea typeface="+mn-ea"/>
                <a:cs typeface="+mn-cs"/>
              </a:rPr>
              <a:t>Why </a:t>
            </a:r>
            <a:r>
              <a:rPr lang="en-US" sz="2000" dirty="0">
                <a:solidFill>
                  <a:prstClr val="white"/>
                </a:solidFill>
                <a:ea typeface="+mn-ea"/>
                <a:cs typeface="+mn-cs"/>
              </a:rPr>
              <a:t>Python</a:t>
            </a:r>
            <a:r>
              <a:rPr lang="en-US" sz="2000" dirty="0" smtClean="0">
                <a:solidFill>
                  <a:prstClr val="white"/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Python is easy to learn</a:t>
            </a:r>
          </a:p>
          <a:p>
            <a:endParaRPr lang="en-US" sz="1800" dirty="0"/>
          </a:p>
          <a:p>
            <a:r>
              <a:rPr lang="en-US" sz="1800" dirty="0" smtClean="0"/>
              <a:t>It teaches some good coding styles like indentation</a:t>
            </a:r>
          </a:p>
          <a:p>
            <a:endParaRPr lang="en-US" sz="1800" dirty="0"/>
          </a:p>
          <a:p>
            <a:r>
              <a:rPr lang="en-US" sz="1800" dirty="0" smtClean="0"/>
              <a:t>Not much is needed to start programming</a:t>
            </a:r>
            <a:br>
              <a:rPr lang="en-US" sz="1800" dirty="0" smtClean="0"/>
            </a:br>
            <a:r>
              <a:rPr lang="en-US" sz="1800" dirty="0" smtClean="0"/>
              <a:t>(Python itself and any text editor like notepad are enough)</a:t>
            </a:r>
          </a:p>
          <a:p>
            <a:endParaRPr lang="en-US" sz="1800" dirty="0"/>
          </a:p>
          <a:p>
            <a:r>
              <a:rPr lang="en-US" sz="1800" dirty="0" smtClean="0"/>
              <a:t>It already includes many important modules for Neuroscientists</a:t>
            </a:r>
            <a:br>
              <a:rPr lang="en-US" sz="1800" dirty="0" smtClean="0"/>
            </a:br>
            <a:r>
              <a:rPr lang="en-US" sz="1800" dirty="0" smtClean="0"/>
              <a:t>(like numPy, sciPy etc.)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8161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</a:t>
            </a:r>
            <a:r>
              <a:rPr lang="en-US" dirty="0"/>
              <a:t>Setting up your programming </a:t>
            </a: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and install python for the OS on your Computer</a:t>
            </a:r>
            <a:br>
              <a:rPr lang="en-US" dirty="0" smtClean="0"/>
            </a:br>
            <a:r>
              <a:rPr lang="en-US" dirty="0" smtClean="0"/>
              <a:t>(OSX, Windows, Linux and others are supported)</a:t>
            </a:r>
          </a:p>
          <a:p>
            <a:endParaRPr lang="en-US" dirty="0"/>
          </a:p>
          <a:p>
            <a:r>
              <a:rPr lang="en-US" dirty="0" smtClean="0"/>
              <a:t>Optional: </a:t>
            </a:r>
            <a:r>
              <a:rPr lang="en-US" dirty="0"/>
              <a:t>I</a:t>
            </a:r>
            <a:r>
              <a:rPr lang="en-US" dirty="0" smtClean="0"/>
              <a:t>nstall a text editor with syntax highlighting and auto completion (I recommend atom.io)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8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 Python coding basics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000" dirty="0" smtClean="0">
                <a:solidFill>
                  <a:prstClr val="white"/>
                </a:solidFill>
                <a:ea typeface="+mn-ea"/>
                <a:cs typeface="+mn-cs"/>
              </a:rPr>
              <a:t>Your </a:t>
            </a:r>
            <a:r>
              <a:rPr lang="en-US" sz="2000" dirty="0">
                <a:solidFill>
                  <a:prstClr val="white"/>
                </a:solidFill>
                <a:ea typeface="+mn-ea"/>
                <a:cs typeface="+mn-cs"/>
              </a:rPr>
              <a:t>first program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endParaRPr lang="en-US" dirty="0" smtClean="0">
              <a:solidFill>
                <a:schemeClr val="accent5"/>
              </a:solidFill>
            </a:endParaRPr>
          </a:p>
          <a:p>
            <a:pPr marL="45720" indent="0" algn="ctr">
              <a:buNone/>
            </a:pPr>
            <a:r>
              <a:rPr lang="en-US" dirty="0" smtClean="0">
                <a:solidFill>
                  <a:srgbClr val="92D050"/>
                </a:solidFill>
              </a:rPr>
              <a:t>print (‘Hello World’)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/>
              <a:t>print() is a defined function which writes its input to the standard output, e.g. your command line</a:t>
            </a:r>
          </a:p>
          <a:p>
            <a:endParaRPr lang="en-US" dirty="0" smtClean="0"/>
          </a:p>
          <a:p>
            <a:r>
              <a:rPr lang="en-US" dirty="0" smtClean="0"/>
              <a:t>Each function in python ends with () and either one or more parameters in the brackets or none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9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28600" lvl="0" indent="-182880">
              <a:spcBef>
                <a:spcPct val="20000"/>
              </a:spcBef>
            </a:pPr>
            <a:r>
              <a:rPr lang="en-US" dirty="0" smtClean="0"/>
              <a:t>3. Python coding basics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000" dirty="0" smtClean="0">
                <a:solidFill>
                  <a:prstClr val="white"/>
                </a:solidFill>
                <a:ea typeface="+mn-ea"/>
                <a:cs typeface="+mn-cs"/>
              </a:rPr>
              <a:t>Commenting </a:t>
            </a:r>
            <a:r>
              <a:rPr lang="en-US" sz="2000" dirty="0">
                <a:solidFill>
                  <a:prstClr val="white"/>
                </a:solidFill>
                <a:ea typeface="+mn-ea"/>
                <a:cs typeface="+mn-cs"/>
              </a:rPr>
              <a:t>your </a:t>
            </a:r>
            <a:r>
              <a:rPr lang="en-US" sz="2000" dirty="0" smtClean="0">
                <a:solidFill>
                  <a:prstClr val="white"/>
                </a:solidFill>
                <a:ea typeface="+mn-ea"/>
                <a:cs typeface="+mn-cs"/>
              </a:rPr>
              <a:t>code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rgbClr val="92D050"/>
                </a:solidFill>
              </a:rPr>
              <a:t>print(‘Single line comment’) </a:t>
            </a:r>
            <a:r>
              <a:rPr lang="en-US" sz="1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#This symbol indicates a single line comment</a:t>
            </a:r>
          </a:p>
          <a:p>
            <a:endParaRPr lang="en-US" dirty="0"/>
          </a:p>
          <a:p>
            <a:r>
              <a:rPr lang="en-US" sz="1600" dirty="0">
                <a:solidFill>
                  <a:srgbClr val="92D050"/>
                </a:solidFill>
              </a:rPr>
              <a:t>print(‘Multiline comments are different’)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"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"</a:t>
            </a:r>
            <a:r>
              <a:rPr lang="en-US" sz="1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"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This is a </a:t>
            </a:r>
            <a:r>
              <a:rPr lang="en-US" sz="1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comment</a:t>
            </a:r>
            <a:br>
              <a:rPr lang="en-US" sz="1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sz="1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which 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spans over </a:t>
            </a:r>
            <a:r>
              <a:rPr lang="en-US" sz="16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multiple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/>
            </a:r>
            <a:b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lines.</a:t>
            </a:r>
            <a:b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"""</a:t>
            </a:r>
          </a:p>
          <a:p>
            <a:r>
              <a:rPr lang="en-US" dirty="0" smtClean="0"/>
              <a:t>Commenting your code is important for better maintenance</a:t>
            </a:r>
            <a:br>
              <a:rPr lang="en-US" dirty="0" smtClean="0"/>
            </a:br>
            <a:r>
              <a:rPr lang="en-US" dirty="0" smtClean="0"/>
              <a:t>and helps making your code more readable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39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 Python coding basics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000" dirty="0" smtClean="0">
                <a:solidFill>
                  <a:prstClr val="white"/>
                </a:solidFill>
                <a:ea typeface="+mn-ea"/>
                <a:cs typeface="+mn-cs"/>
              </a:rPr>
              <a:t>Data </a:t>
            </a:r>
            <a:r>
              <a:rPr lang="en-US" sz="2000" dirty="0">
                <a:solidFill>
                  <a:prstClr val="white"/>
                </a:solidFill>
                <a:ea typeface="+mn-ea"/>
                <a:cs typeface="+mn-cs"/>
              </a:rPr>
              <a:t>Types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Simple </a:t>
            </a:r>
            <a:r>
              <a:rPr lang="en-US" sz="2400" dirty="0"/>
              <a:t>Data Types: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numbers = 5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floats = 0.5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strings = “Hello World</a:t>
            </a:r>
            <a:r>
              <a:rPr lang="en-US" dirty="0" smtClean="0">
                <a:solidFill>
                  <a:srgbClr val="92D050"/>
                </a:solidFill>
              </a:rPr>
              <a:t>”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boolean = </a:t>
            </a:r>
            <a:r>
              <a:rPr lang="en-US" dirty="0" smtClean="0">
                <a:solidFill>
                  <a:srgbClr val="92D050"/>
                </a:solidFill>
              </a:rPr>
              <a:t>True</a:t>
            </a:r>
            <a:r>
              <a:rPr lang="en-US" dirty="0" smtClean="0">
                <a:solidFill>
                  <a:schemeClr val="accent5"/>
                </a:solidFill>
              </a:rPr>
              <a:t/>
            </a:r>
            <a:br>
              <a:rPr lang="en-US" dirty="0" smtClean="0">
                <a:solidFill>
                  <a:schemeClr val="accent5"/>
                </a:solidFill>
              </a:rPr>
            </a:br>
            <a:r>
              <a:rPr lang="en-US" dirty="0" smtClean="0"/>
              <a:t>or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boolean = </a:t>
            </a:r>
            <a:r>
              <a:rPr lang="en-US" dirty="0" smtClean="0">
                <a:solidFill>
                  <a:srgbClr val="92D050"/>
                </a:solidFill>
              </a:rPr>
              <a:t>False</a:t>
            </a:r>
            <a:endParaRPr lang="en-US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45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ktive">
  <a:themeElements>
    <a:clrScheme name="Perspek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k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658</Words>
  <Application>Microsoft Office PowerPoint</Application>
  <PresentationFormat>Bildschirmpräsentation (4:3)</PresentationFormat>
  <Paragraphs>139</Paragraphs>
  <Slides>27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28" baseType="lpstr">
      <vt:lpstr>Perspektive</vt:lpstr>
      <vt:lpstr>print (‘Hello World’)</vt:lpstr>
      <vt:lpstr>Summary</vt:lpstr>
      <vt:lpstr>1. Introduction  About me</vt:lpstr>
      <vt:lpstr>Introduction  What is Python?</vt:lpstr>
      <vt:lpstr>1. Introduction  Why Python?</vt:lpstr>
      <vt:lpstr>2. Setting up your programming environment</vt:lpstr>
      <vt:lpstr>3. Python coding basics  Your first program</vt:lpstr>
      <vt:lpstr>3. Python coding basics  Commenting your code</vt:lpstr>
      <vt:lpstr>3. Python coding basics  Data Types</vt:lpstr>
      <vt:lpstr>3. Python coding basics  Data Types</vt:lpstr>
      <vt:lpstr>3. Python coding basics  Operators 1/2</vt:lpstr>
      <vt:lpstr>3. Python coding basics  Operators 2/2</vt:lpstr>
      <vt:lpstr>3. Python coding basics  built-in functions</vt:lpstr>
      <vt:lpstr>3. Python coding basics  more built-in functions</vt:lpstr>
      <vt:lpstr>3. Python coding basics  code flow and loops</vt:lpstr>
      <vt:lpstr>3. Python coding basics  loops</vt:lpstr>
      <vt:lpstr>3. Python coding basics  for loops</vt:lpstr>
      <vt:lpstr>3. Python coding basics  for loops</vt:lpstr>
      <vt:lpstr>3. Python coding basics  while loops</vt:lpstr>
      <vt:lpstr>3. Python coding basics  branching with if</vt:lpstr>
      <vt:lpstr>3. Python coding basics  branching with if</vt:lpstr>
      <vt:lpstr>3. Python coding basics  including modules</vt:lpstr>
      <vt:lpstr>3. Python coding basics  including libraries</vt:lpstr>
      <vt:lpstr>3. Python coding basics  functions</vt:lpstr>
      <vt:lpstr>3. Python coding basics  functions</vt:lpstr>
      <vt:lpstr>Thank you for your attention</vt:lpstr>
      <vt:lpstr>Further reading</vt:lpstr>
    </vt:vector>
  </TitlesOfParts>
  <Company>CENS / LuB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Heiko Borchers</dc:creator>
  <cp:lastModifiedBy>Arch Borchers</cp:lastModifiedBy>
  <cp:revision>73</cp:revision>
  <dcterms:created xsi:type="dcterms:W3CDTF">2015-05-18T13:28:44Z</dcterms:created>
  <dcterms:modified xsi:type="dcterms:W3CDTF">2015-06-01T18:48:11Z</dcterms:modified>
</cp:coreProperties>
</file>