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60" r:id="rId2"/>
    <p:sldId id="257" r:id="rId3"/>
    <p:sldId id="271" r:id="rId4"/>
    <p:sldId id="272" r:id="rId5"/>
    <p:sldId id="273" r:id="rId6"/>
    <p:sldId id="275" r:id="rId7"/>
    <p:sldId id="274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0CBBE-083B-486C-8A7D-5EA87EC356A0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8107F-3996-4DE7-BC9E-9DA3A4CD0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0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E1609-6A7C-A518-FB50-E7AEEAB0B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A7D33D-2C3B-628E-3644-35B419060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3D0EB-AE88-CE99-151F-1174CD878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AC775-A405-D821-008A-23EF1A0B5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EB544-27E3-4482-8294-AB37B6CA491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34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EB544-27E3-4482-8294-AB37B6CA491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6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AC954-6226-68EA-4296-644112801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368693-1057-65ED-3716-29B4C88DE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A78696-D6FF-F9B8-92FF-139D18311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EF4E3-79FA-60E8-D75C-FBDC8665C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EB544-27E3-4482-8294-AB37B6CA491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5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1F412-22EF-AE06-064E-A1B263CE9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BBEE9-CB9F-1873-EED1-0F14E70970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52A71-34B6-FEB7-00E5-DB2464D66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AB88A-84B6-C737-5815-48886FD4D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EB544-27E3-4482-8294-AB37B6CA491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9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15A6C-FEE5-54A5-FDE1-C80392043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E7EDE8-10F5-EBCB-CC71-7F9BE88E7E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E6246-BBE9-CEB3-9596-98E1C8564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35BA2-EC2D-4331-D685-56477C0EA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EB544-27E3-4482-8294-AB37B6CA491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61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8EDC8-A67B-2D08-C509-964E43961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BE19D8-5738-F483-1497-025BD644EF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B60062-C4C7-236A-3FA2-A66B0D61E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B4266-C704-E6FC-825E-CDCC6B7DC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EB544-27E3-4482-8294-AB37B6CA491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18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959FF-DF98-97FA-8595-13BE34F1D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09D860-5C7A-9D52-0DD5-B0DB8A6A1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BFD7C0-41ED-5DF4-C6E8-567893ED4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8DFA7-223D-F28A-2E70-ED1C2BE37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EB544-27E3-4482-8294-AB37B6CA491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49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302C4-97E7-104D-C6DF-B585A2EA5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788266-254F-6545-AB5C-E30843242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0B87C9-CE46-5433-978C-FEBAD91A8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96710-253E-33FC-BFF1-C2C91CF33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FEB544-27E3-4482-8294-AB37B6CA491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1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E0A18-4312-DCBE-D960-DC8734430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EA6BD7-9DB1-C46B-2507-F99A996B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7" b="92676" l="8594" r="95313">
                        <a14:foregroundMark x1="89530" y1="60488" x2="88965" y2="62207"/>
                        <a14:foregroundMark x1="91309" y1="55078" x2="90741" y2="56805"/>
                        <a14:foregroundMark x1="88965" y1="62207" x2="89395" y2="61909"/>
                        <a14:foregroundMark x1="92895" y1="62363" x2="87891" y2="71777"/>
                        <a14:foregroundMark x1="93476" y1="61270" x2="93283" y2="61633"/>
                        <a14:foregroundMark x1="93962" y1="60355" x2="93629" y2="60982"/>
                        <a14:foregroundMark x1="87891" y1="71777" x2="86035" y2="81152"/>
                        <a14:foregroundMark x1="86035" y1="81152" x2="90625" y2="79102"/>
                        <a14:foregroundMark x1="11426" y1="64355" x2="8594" y2="56738"/>
                        <a14:foregroundMark x1="8594" y1="56738" x2="10156" y2="52441"/>
                        <a14:foregroundMark x1="10449" y1="77637" x2="14453" y2="80762"/>
                        <a14:foregroundMark x1="16992" y1="84863" x2="21484" y2="87012"/>
                        <a14:foregroundMark x1="34407" y1="90441" x2="37109" y2="91016"/>
                        <a14:foregroundMark x1="29297" y1="89355" x2="31689" y2="89864"/>
                        <a14:foregroundMark x1="37109" y1="91016" x2="44336" y2="88965"/>
                        <a14:foregroundMark x1="44336" y1="88965" x2="33912" y2="91231"/>
                        <a14:foregroundMark x1="35254" y1="91699" x2="42285" y2="91895"/>
                        <a14:foregroundMark x1="42285" y1="91895" x2="43164" y2="91895"/>
                        <a14:foregroundMark x1="58691" y1="91895" x2="66602" y2="92871"/>
                        <a14:foregroundMark x1="66602" y1="92871" x2="73730" y2="92188"/>
                        <a14:foregroundMark x1="73730" y1="92188" x2="64551" y2="92871"/>
                        <a14:foregroundMark x1="64551" y1="92871" x2="72363" y2="91406"/>
                        <a14:foregroundMark x1="72363" y1="91406" x2="72363" y2="91406"/>
                        <a14:foregroundMark x1="38281" y1="92285" x2="40625" y2="92480"/>
                        <a14:foregroundMark x1="30469" y1="90527" x2="32129" y2="90820"/>
                        <a14:foregroundMark x1="90820" y1="70020" x2="94792" y2="68329"/>
                        <a14:foregroundMark x1="95313" y1="61035" x2="95313" y2="60156"/>
                        <a14:foregroundMark x1="94824" y1="68555" x2="94629" y2="67871"/>
                        <a14:foregroundMark x1="94238" y1="68066" x2="94336" y2="68066"/>
                        <a14:foregroundMark x1="73535" y1="10352" x2="65723" y2="9570"/>
                        <a14:foregroundMark x1="65723" y1="9570" x2="73242" y2="8887"/>
                        <a14:foregroundMark x1="73242" y1="8887" x2="61816" y2="9961"/>
                        <a14:foregroundMark x1="61816" y1="9961" x2="61816" y2="9961"/>
                        <a14:backgroundMark x1="31320" y1="91950" x2="33496" y2="91895"/>
                        <a14:backgroundMark x1="91504" y1="57617" x2="91309" y2="58301"/>
                        <a14:backgroundMark x1="93945" y1="58594" x2="99414" y2="56445"/>
                        <a14:backgroundMark x1="92383" y1="59180" x2="89258" y2="59570"/>
                        <a14:backgroundMark x1="91895" y1="60156" x2="92188" y2="60059"/>
                        <a14:backgroundMark x1="89844" y1="61035" x2="90820" y2="60645"/>
                        <a14:backgroundMark x1="91895" y1="60156" x2="90137" y2="61133"/>
                        <a14:backgroundMark x1="91602" y1="60352" x2="94531" y2="58594"/>
                        <a14:backgroundMark x1="95215" y1="68066" x2="94824" y2="683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1299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136E2-66E5-A3A5-FF66-C2658D149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399" y="1058334"/>
            <a:ext cx="6591301" cy="1566333"/>
          </a:xfr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convex"/>
          </a:sp3d>
        </p:spPr>
        <p:txBody>
          <a:bodyPr>
            <a:noAutofit/>
          </a:bodyPr>
          <a:lstStyle/>
          <a:p>
            <a:pPr algn="ctr"/>
            <a:r>
              <a:rPr lang="en-IN" sz="7200" b="1" dirty="0">
                <a:ln w="12700">
                  <a:noFill/>
                  <a:prstDash val="solid"/>
                </a:ln>
                <a:solidFill>
                  <a:srgbClr val="FFCC66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Lore Trail</a:t>
            </a:r>
            <a:br>
              <a:rPr lang="en-IN" sz="7200" b="1" dirty="0">
                <a:ln w="12700">
                  <a:noFill/>
                  <a:prstDash val="solid"/>
                </a:ln>
                <a:solidFill>
                  <a:srgbClr val="FFCC66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</a:br>
            <a:r>
              <a:rPr lang="en-IN" sz="1800" b="1" dirty="0">
                <a:ln w="12700">
                  <a:noFill/>
                  <a:prstDash val="solid"/>
                </a:ln>
                <a:solidFill>
                  <a:srgbClr val="FFCC66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     </a:t>
            </a:r>
            <a:endParaRPr lang="en-IN" sz="72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81151-C7CB-000F-9E7B-766552D76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3429000"/>
            <a:ext cx="4851401" cy="2370666"/>
          </a:xfrm>
        </p:spPr>
        <p:txBody>
          <a:bodyPr>
            <a:normAutofit fontScale="92500"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MV Boli" panose="02000500030200090000" pitchFamily="2" charset="0"/>
                <a:cs typeface="MV Boli" panose="02000500030200090000" pitchFamily="2" charset="0"/>
              </a:rPr>
              <a:t>A digital library of global folklore, myths, and traditions.</a:t>
            </a:r>
            <a:endParaRPr lang="en-IN" sz="28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>
              <a:lnSpc>
                <a:spcPct val="150000"/>
              </a:lnSpc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05601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E6F2-7AD2-B4EE-94FC-3D04496C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058" y="609600"/>
            <a:ext cx="7039884" cy="896034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skerville Old Face" panose="02020602080505020303" pitchFamily="18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24AA1D-D4EB-4121-54F2-512CC5F3AF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6058" y="5032683"/>
            <a:ext cx="3240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/>
              <a:t>Lack of </a:t>
            </a:r>
            <a:r>
              <a:rPr lang="en-US" sz="2200" b="1" dirty="0">
                <a:highlight>
                  <a:srgbClr val="800080"/>
                </a:highlight>
              </a:rPr>
              <a:t>engaging UI/UX</a:t>
            </a:r>
            <a:r>
              <a:rPr lang="en-US" sz="2200" dirty="0">
                <a:highlight>
                  <a:srgbClr val="800080"/>
                </a:highlight>
              </a:rPr>
              <a:t> </a:t>
            </a:r>
            <a:r>
              <a:rPr lang="en-US" sz="2200" dirty="0"/>
              <a:t>to attract younger, digital-native audiences.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04454-C77D-4F6A-BBDD-05B3CCF00831}"/>
              </a:ext>
            </a:extLst>
          </p:cNvPr>
          <p:cNvSpPr txBox="1"/>
          <p:nvPr/>
        </p:nvSpPr>
        <p:spPr>
          <a:xfrm>
            <a:off x="956058" y="2188961"/>
            <a:ext cx="3240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/>
              <a:t>No </a:t>
            </a:r>
            <a:r>
              <a:rPr lang="en-US" sz="2200" b="1" dirty="0"/>
              <a:t>dedicated space</a:t>
            </a:r>
            <a:r>
              <a:rPr lang="en-US" sz="2200" dirty="0"/>
              <a:t> for </a:t>
            </a:r>
            <a:r>
              <a:rPr lang="en-US" sz="2200" dirty="0">
                <a:highlight>
                  <a:srgbClr val="800080"/>
                </a:highlight>
              </a:rPr>
              <a:t>folklore, legends, mythology &amp; short story </a:t>
            </a:r>
            <a:r>
              <a:rPr lang="en-US" sz="2200" dirty="0"/>
              <a:t>enthusiasts.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A415A-0074-CA10-F391-3E3C60FC5C36}"/>
              </a:ext>
            </a:extLst>
          </p:cNvPr>
          <p:cNvSpPr txBox="1"/>
          <p:nvPr/>
        </p:nvSpPr>
        <p:spPr>
          <a:xfrm>
            <a:off x="7995942" y="2256338"/>
            <a:ext cx="3240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/>
              <a:t>Existing platforms are </a:t>
            </a:r>
            <a:r>
              <a:rPr lang="en-US" sz="2200" b="1" dirty="0">
                <a:highlight>
                  <a:srgbClr val="800080"/>
                </a:highlight>
              </a:rPr>
              <a:t>too text-heavy</a:t>
            </a:r>
            <a:r>
              <a:rPr lang="en-US" sz="2200" dirty="0"/>
              <a:t> and overwhelming.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EBA309-90A4-78AF-8E42-B8DFC28BF097}"/>
              </a:ext>
            </a:extLst>
          </p:cNvPr>
          <p:cNvSpPr txBox="1"/>
          <p:nvPr/>
        </p:nvSpPr>
        <p:spPr>
          <a:xfrm>
            <a:off x="7995942" y="4924961"/>
            <a:ext cx="3240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highlight>
                  <a:srgbClr val="800080"/>
                </a:highlight>
              </a:rPr>
              <a:t>Cultural stories risk </a:t>
            </a:r>
            <a:r>
              <a:rPr lang="en-US" sz="2200" dirty="0"/>
              <a:t>becoming </a:t>
            </a:r>
            <a:r>
              <a:rPr lang="en-US" sz="2200" b="1" dirty="0"/>
              <a:t>outdated and underexplored</a:t>
            </a:r>
            <a:r>
              <a:rPr lang="en-US" sz="2200" dirty="0"/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EB5E95-38C3-BC92-A987-E11F327EC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90" b="30469" l="37012" r="63672">
                        <a14:foregroundMark x1="42871" y1="15234" x2="36328" y2="11621"/>
                        <a14:foregroundMark x1="36328" y1="11621" x2="41211" y2="6348"/>
                        <a14:foregroundMark x1="44318" y1="4889" x2="47450" y2="3417"/>
                        <a14:foregroundMark x1="42797" y1="5603" x2="43206" y2="5411"/>
                        <a14:foregroundMark x1="41211" y1="6348" x2="42200" y2="5884"/>
                        <a14:foregroundMark x1="54138" y1="5608" x2="55957" y2="6250"/>
                        <a14:foregroundMark x1="55957" y1="6250" x2="62109" y2="11035"/>
                        <a14:foregroundMark x1="62109" y1="11035" x2="62402" y2="26855"/>
                        <a14:foregroundMark x1="62402" y1="26855" x2="56875" y2="30245"/>
                        <a14:foregroundMark x1="48861" y1="30760" x2="38574" y2="29785"/>
                        <a14:foregroundMark x1="50269" y1="30893" x2="49512" y2="30821"/>
                        <a14:foregroundMark x1="38574" y1="29785" x2="36237" y2="23054"/>
                        <a14:foregroundMark x1="36741" y1="20808" x2="38574" y2="14941"/>
                        <a14:foregroundMark x1="38574" y1="14941" x2="37207" y2="13086"/>
                        <a14:foregroundMark x1="43851" y1="5859" x2="43742" y2="5657"/>
                        <a14:foregroundMark x1="44434" y1="6934" x2="43851" y2="5859"/>
                        <a14:foregroundMark x1="36816" y1="25977" x2="47754" y2="29785"/>
                        <a14:foregroundMark x1="47754" y1="29785" x2="38965" y2="29199"/>
                        <a14:foregroundMark x1="38965" y1="29199" x2="37012" y2="28125"/>
                        <a14:foregroundMark x1="55859" y1="13281" x2="56641" y2="16406"/>
                        <a14:foregroundMark x1="56641" y1="16406" x2="56934" y2="15430"/>
                        <a14:foregroundMark x1="56934" y1="15430" x2="59766" y2="17676"/>
                        <a14:foregroundMark x1="60156" y1="12305" x2="58789" y2="12305"/>
                        <a14:foregroundMark x1="58887" y1="14160" x2="60059" y2="13477"/>
                        <a14:foregroundMark x1="60059" y1="13477" x2="60059" y2="13477"/>
                        <a14:foregroundMark x1="50879" y1="9863" x2="41895" y2="14746"/>
                        <a14:foregroundMark x1="41895" y1="14746" x2="48145" y2="9277"/>
                        <a14:foregroundMark x1="48145" y1="9277" x2="46387" y2="16895"/>
                        <a14:foregroundMark x1="46387" y1="16895" x2="46094" y2="14453"/>
                        <a14:foregroundMark x1="47936" y1="30331" x2="42773" y2="30469"/>
                        <a14:foregroundMark x1="49842" y1="30280" x2="48426" y2="30318"/>
                        <a14:foregroundMark x1="47953" y1="30098" x2="49609" y2="29980"/>
                        <a14:foregroundMark x1="42773" y1="30469" x2="47504" y2="30131"/>
                        <a14:foregroundMark x1="62695" y1="27832" x2="62793" y2="20313"/>
                        <a14:foregroundMark x1="62793" y1="20313" x2="62988" y2="23535"/>
                        <a14:foregroundMark x1="61914" y1="23438" x2="61914" y2="23438"/>
                        <a14:foregroundMark x1="63281" y1="25586" x2="63672" y2="23242"/>
                        <a14:backgroundMark x1="48828" y1="4199" x2="49219" y2="3418"/>
                        <a14:backgroundMark x1="51367" y1="5176" x2="49707" y2="4102"/>
                        <a14:backgroundMark x1="50293" y1="4297" x2="47559" y2="3613"/>
                        <a14:backgroundMark x1="43066" y1="3906" x2="42285" y2="4688"/>
                        <a14:backgroundMark x1="51855" y1="4980" x2="53711" y2="6055"/>
                        <a14:backgroundMark x1="43262" y1="4785" x2="43066" y2="5469"/>
                        <a14:backgroundMark x1="42676" y1="5469" x2="42090" y2="5762"/>
                        <a14:backgroundMark x1="51172" y1="4688" x2="51563" y2="4785"/>
                        <a14:backgroundMark x1="51563" y1="4785" x2="52051" y2="4492"/>
                        <a14:backgroundMark x1="54004" y1="5664" x2="53906" y2="5762"/>
                        <a14:backgroundMark x1="54297" y1="5469" x2="54297" y2="5469"/>
                        <a14:backgroundMark x1="54297" y1="5469" x2="54297" y2="5469"/>
                        <a14:backgroundMark x1="54297" y1="5664" x2="54297" y2="5664"/>
                        <a14:backgroundMark x1="41895" y1="5859" x2="41895" y2="5859"/>
                        <a14:backgroundMark x1="41895" y1="5859" x2="41895" y2="5859"/>
                        <a14:backgroundMark x1="41895" y1="5859" x2="41895" y2="5859"/>
                        <a14:backgroundMark x1="41895" y1="5859" x2="41895" y2="5859"/>
                        <a14:backgroundMark x1="36719" y1="20801" x2="35938" y2="22949"/>
                        <a14:backgroundMark x1="57031" y1="30469" x2="50586" y2="31348"/>
                        <a14:backgroundMark x1="50586" y1="31348" x2="54980" y2="31250"/>
                        <a14:backgroundMark x1="56836" y1="30469" x2="56934" y2="30273"/>
                        <a14:backgroundMark x1="49805" y1="30957" x2="49707" y2="31152"/>
                      </a14:backgroundRemoval>
                    </a14:imgEffect>
                  </a14:imgLayer>
                </a14:imgProps>
              </a:ext>
            </a:extLst>
          </a:blip>
          <a:srcRect l="34228" t="3033" r="34715" b="68183"/>
          <a:stretch>
            <a:fillRect/>
          </a:stretch>
        </p:blipFill>
        <p:spPr>
          <a:xfrm>
            <a:off x="4294634" y="2188961"/>
            <a:ext cx="3602732" cy="333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1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8F8E8-E819-37DF-DDC7-EA44220B4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7228-807E-27EC-D161-2301F798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058" y="609600"/>
            <a:ext cx="7039884" cy="896034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skerville Old Face" panose="02020602080505020303" pitchFamily="18" charset="0"/>
              </a:rPr>
              <a:t>solution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A86036-90E5-2CF4-9014-B78BCF1B0D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6058" y="5032683"/>
            <a:ext cx="3240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ctr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b="1" dirty="0"/>
              <a:t>Community-driven space</a:t>
            </a:r>
            <a:r>
              <a:rPr lang="en-US" sz="2200" dirty="0"/>
              <a:t> for </a:t>
            </a:r>
            <a:r>
              <a:rPr lang="en-US" sz="2200" dirty="0">
                <a:highlight>
                  <a:srgbClr val="800080"/>
                </a:highlight>
              </a:rPr>
              <a:t>writers &amp; readers </a:t>
            </a:r>
            <a:r>
              <a:rPr lang="en-US" sz="2200" dirty="0"/>
              <a:t>to share and explore stories.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98831-E1D4-F2B3-A77E-FD1B08AF7761}"/>
              </a:ext>
            </a:extLst>
          </p:cNvPr>
          <p:cNvSpPr txBox="1"/>
          <p:nvPr/>
        </p:nvSpPr>
        <p:spPr>
          <a:xfrm>
            <a:off x="956058" y="2188961"/>
            <a:ext cx="3240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 err="1"/>
              <a:t>LoreTrail</a:t>
            </a:r>
            <a:r>
              <a:rPr lang="en-US" sz="2200" dirty="0"/>
              <a:t>: A </a:t>
            </a:r>
            <a:r>
              <a:rPr lang="en-US" sz="2200" dirty="0">
                <a:highlight>
                  <a:srgbClr val="800080"/>
                </a:highlight>
              </a:rPr>
              <a:t>digital storytelling platform </a:t>
            </a:r>
            <a:r>
              <a:rPr lang="en-US" sz="2200" dirty="0"/>
              <a:t>focused on folklore, mythology &amp; fantasy.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E6C50-5297-42DA-CB21-902F9DD9A3A1}"/>
              </a:ext>
            </a:extLst>
          </p:cNvPr>
          <p:cNvSpPr txBox="1"/>
          <p:nvPr/>
        </p:nvSpPr>
        <p:spPr>
          <a:xfrm>
            <a:off x="7995942" y="2256338"/>
            <a:ext cx="3240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/>
              <a:t>Visually engaging UI</a:t>
            </a:r>
            <a:r>
              <a:rPr lang="en-US" sz="2200" dirty="0"/>
              <a:t> with </a:t>
            </a:r>
            <a:r>
              <a:rPr lang="en-US" sz="2200" dirty="0">
                <a:highlight>
                  <a:srgbClr val="800080"/>
                </a:highlight>
              </a:rPr>
              <a:t>interactive</a:t>
            </a:r>
            <a:r>
              <a:rPr lang="en-US" sz="2200" dirty="0"/>
              <a:t> storytelling elements.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8C319-D4E8-2869-024E-7A44852CCD0B}"/>
              </a:ext>
            </a:extLst>
          </p:cNvPr>
          <p:cNvSpPr txBox="1"/>
          <p:nvPr/>
        </p:nvSpPr>
        <p:spPr>
          <a:xfrm>
            <a:off x="7995942" y="4924961"/>
            <a:ext cx="3240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/>
              <a:t>Makes traditional tales </a:t>
            </a:r>
            <a:r>
              <a:rPr lang="en-US" sz="2200" b="1" dirty="0">
                <a:highlight>
                  <a:srgbClr val="800080"/>
                </a:highlight>
              </a:rPr>
              <a:t>accessible, attractive, and immersive</a:t>
            </a:r>
            <a:r>
              <a:rPr lang="en-US" sz="2200" dirty="0">
                <a:highlight>
                  <a:srgbClr val="800080"/>
                </a:highlight>
              </a:rPr>
              <a:t> </a:t>
            </a:r>
            <a:r>
              <a:rPr lang="en-US" sz="2200" dirty="0"/>
              <a:t>for all ages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4BF496-1EAF-390B-CE80-ABFBC7902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238" y1="51172" x2="51270" y2="53125"/>
                        <a14:foregroundMark x1="51270" y1="53125" x2="47754" y2="60645"/>
                        <a14:foregroundMark x1="47754" y1="60645" x2="54688" y2="62012"/>
                        <a14:foregroundMark x1="54688" y1="62012" x2="42871" y2="63672"/>
                        <a14:foregroundMark x1="53809" y1="49219" x2="53809" y2="55078"/>
                        <a14:foregroundMark x1="58301" y1="62598" x2="62109" y2="55566"/>
                        <a14:foregroundMark x1="62109" y1="55566" x2="60645" y2="57520"/>
                        <a14:foregroundMark x1="45996" y1="63672" x2="53906" y2="63086"/>
                        <a14:foregroundMark x1="53906" y1="63086" x2="48633" y2="63965"/>
                      </a14:backgroundRemoval>
                    </a14:imgEffect>
                  </a14:imgLayer>
                </a14:imgProps>
              </a:ext>
            </a:extLst>
          </a:blip>
          <a:srcRect l="33499" t="34074" r="33908" b="35185"/>
          <a:stretch>
            <a:fillRect/>
          </a:stretch>
        </p:blipFill>
        <p:spPr>
          <a:xfrm>
            <a:off x="4196058" y="1933039"/>
            <a:ext cx="3868058" cy="364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5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0DF5C-43D0-AA51-CD42-A780DCE04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7F72-5EE4-CBA7-9E69-ED6C80D2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058" y="609600"/>
            <a:ext cx="7039884" cy="896034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skerville Old Face" panose="02020602080505020303" pitchFamily="18" charset="0"/>
              </a:rPr>
              <a:t>COLOR PALETTE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FDBEF5-CE51-D266-FA2B-EC20CF45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1" y="1878811"/>
            <a:ext cx="5804567" cy="436958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highlight>
                  <a:srgbClr val="800080"/>
                </a:highlight>
                <a:latin typeface="Arial Narrow" panose="020B0606020202030204" pitchFamily="34" charset="0"/>
              </a:rPr>
              <a:t>Shades of Purple </a:t>
            </a:r>
            <a:r>
              <a:rPr lang="en-US" dirty="0">
                <a:latin typeface="Arial Narrow" panose="020B0606020202030204" pitchFamily="34" charset="0"/>
              </a:rPr>
              <a:t>form the primary base, symbolizing mystery, creativity, and the enchanting world of folklore and fantasy.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highlight>
                  <a:srgbClr val="800080"/>
                </a:highlight>
                <a:latin typeface="Arial Narrow" panose="020B0606020202030204" pitchFamily="34" charset="0"/>
              </a:rPr>
              <a:t>Gold Accents </a:t>
            </a:r>
            <a:r>
              <a:rPr lang="en-US" dirty="0">
                <a:latin typeface="Arial Narrow" panose="020B0606020202030204" pitchFamily="34" charset="0"/>
              </a:rPr>
              <a:t>highlight key elements, adding richness and a magical, premium touch.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highlight>
                  <a:srgbClr val="800080"/>
                </a:highlight>
                <a:latin typeface="Arial Narrow" panose="020B0606020202030204" pitchFamily="34" charset="0"/>
              </a:rPr>
              <a:t>Off White and Gold Texts </a:t>
            </a:r>
            <a:r>
              <a:rPr lang="en-US" dirty="0">
                <a:latin typeface="Arial Narrow" panose="020B0606020202030204" pitchFamily="34" charset="0"/>
              </a:rPr>
              <a:t>ensure readability while maintaining elegance and contrast.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Together, the palette creates a </a:t>
            </a:r>
            <a:r>
              <a:rPr lang="en-US" dirty="0">
                <a:highlight>
                  <a:srgbClr val="800080"/>
                </a:highlight>
                <a:latin typeface="Arial Narrow" panose="020B0606020202030204" pitchFamily="34" charset="0"/>
              </a:rPr>
              <a:t>storybook-like atmosphere</a:t>
            </a:r>
            <a:r>
              <a:rPr lang="en-US" dirty="0">
                <a:latin typeface="Arial Narrow" panose="020B0606020202030204" pitchFamily="34" charset="0"/>
              </a:rPr>
              <a:t> that feels immersive, engaging, and visually distinct from text-heavy platforms.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ABFB5C-F19F-1EDD-B722-CB786E55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968" y="1984523"/>
            <a:ext cx="4758184" cy="40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8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91250-EBF9-FDE9-BFDB-3AF0066B5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C5FB-2147-7306-D8EC-3893E407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058" y="609600"/>
            <a:ext cx="7039884" cy="896034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skerville Old Face" panose="02020602080505020303" pitchFamily="18" charset="0"/>
              </a:rPr>
              <a:t>PAGE STRUCTURES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56D70E-7A97-8713-4B8F-5F617D9B2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3" y="1767634"/>
            <a:ext cx="4740734" cy="4161746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E21993B-5511-A19C-03BE-D63749997B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96641" y="1750497"/>
            <a:ext cx="5943600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: Clear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CTAs, featured stories, onboarding via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Works/About 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Pinterest-style → cleaner symmetric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cards (user feedback).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 Trail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Personalized library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(Continue Reading, Liked, All Reads) in consistent cards.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Craft Your Story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Simple writing space with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Save Draft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 +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Publish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0080"/>
                </a:highlight>
                <a:latin typeface="Arial" panose="020B0604020202020204" pitchFamily="34" charset="0"/>
              </a:rPr>
              <a:t>Quick guidance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reduce confusion for first-time users.</a:t>
            </a:r>
          </a:p>
        </p:txBody>
      </p:sp>
    </p:spTree>
    <p:extLst>
      <p:ext uri="{BB962C8B-B14F-4D97-AF65-F5344CB8AC3E}">
        <p14:creationId xmlns:p14="http://schemas.microsoft.com/office/powerpoint/2010/main" val="147155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0313C-BA6E-E4C0-C3FD-5D0802BD4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6B5BA-B044-857E-4BD2-15D2092D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504" y="484340"/>
            <a:ext cx="6932977" cy="896034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Baskerville Old Face" panose="02020602080505020303" pitchFamily="18" charset="0"/>
              </a:rPr>
              <a:t>User Feedback Insights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595430-40C6-0B85-E557-043B65CD99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096774"/>
            <a:ext cx="5921829" cy="3877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 Narrow" panose="020B0606020202030204" pitchFamily="34" charset="0"/>
              </a:rPr>
              <a:t>Loved: Craft Your Story feature, My Trail library, mystical purple–gold look.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 Narrow" panose="020B0606020202030204" pitchFamily="34" charset="0"/>
              </a:rPr>
              <a:t>Clear &amp; Intuitive: 77% found purpose clear; navigation rated smooth.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 Narrow" panose="020B0606020202030204" pitchFamily="34" charset="0"/>
              </a:rPr>
              <a:t>Needs Fix: Fonts readability, cleaner symmetric cards.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 Narrow" panose="020B0606020202030204" pitchFamily="34" charset="0"/>
              </a:rPr>
              <a:t>Wishes: More animations, &amp; mobile-friendly design.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highlight>
                  <a:srgbClr val="800080"/>
                </a:highlight>
                <a:latin typeface="Arial Narrow" panose="020B0606020202030204" pitchFamily="34" charset="0"/>
              </a:rPr>
              <a:t>Takeaway: Validated </a:t>
            </a:r>
            <a:r>
              <a:rPr lang="en-IN" b="1" dirty="0" err="1">
                <a:highlight>
                  <a:srgbClr val="800080"/>
                </a:highlight>
                <a:latin typeface="Arial Narrow" panose="020B0606020202030204" pitchFamily="34" charset="0"/>
              </a:rPr>
              <a:t>LoreTrail’s</a:t>
            </a:r>
            <a:r>
              <a:rPr lang="en-IN" b="1" dirty="0">
                <a:highlight>
                  <a:srgbClr val="800080"/>
                </a:highlight>
                <a:latin typeface="Arial Narrow" panose="020B0606020202030204" pitchFamily="34" charset="0"/>
              </a:rPr>
              <a:t> appeal as a </a:t>
            </a:r>
            <a:r>
              <a:rPr lang="en-IN" b="1" i="1" dirty="0">
                <a:highlight>
                  <a:srgbClr val="800080"/>
                </a:highlight>
                <a:latin typeface="Arial Narrow" panose="020B0606020202030204" pitchFamily="34" charset="0"/>
              </a:rPr>
              <a:t>visual-first, engaging storytelling hub</a:t>
            </a:r>
            <a:r>
              <a:rPr lang="en-IN" b="1" dirty="0">
                <a:highlight>
                  <a:srgbClr val="800080"/>
                </a:highlight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4" name="Picture 3" descr="Forms response chart. Question title: What name do you think best suits this platform?. Number of responses: 22 responses.">
            <a:extLst>
              <a:ext uri="{FF2B5EF4-FFF2-40B4-BE49-F238E27FC236}">
                <a16:creationId xmlns:a16="http://schemas.microsoft.com/office/drawing/2014/main" id="{F0975DC8-0D05-6A31-6C88-0F2FFEF72C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046514"/>
            <a:ext cx="4656792" cy="3879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110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73990-A588-6C99-AC52-6019295B5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D788-72E9-C536-8A63-C9630E6E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166" y="597253"/>
            <a:ext cx="8749668" cy="896034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Baskerville Old Face" panose="02020602080505020303" pitchFamily="18" charset="0"/>
              </a:rPr>
              <a:t>Visual engagement &amp; impact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C2B1CD9-86CF-06AA-3AB9-FB630EF153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965679"/>
            <a:ext cx="5410199" cy="429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 Narrow" panose="020B0606020202030204" pitchFamily="34" charset="0"/>
              </a:rPr>
              <a:t>Shift from text-heavy structures → </a:t>
            </a:r>
            <a:r>
              <a:rPr lang="en-IN" dirty="0">
                <a:highlight>
                  <a:srgbClr val="800080"/>
                </a:highlight>
                <a:latin typeface="Arial Narrow" panose="020B0606020202030204" pitchFamily="34" charset="0"/>
              </a:rPr>
              <a:t>visual-first storytelling</a:t>
            </a:r>
            <a:r>
              <a:rPr lang="en-IN" dirty="0">
                <a:latin typeface="Arial Narrow" panose="020B0606020202030204" pitchFamily="34" charset="0"/>
              </a:rPr>
              <a:t> cards for better discoverability.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highlight>
                  <a:srgbClr val="800080"/>
                </a:highlight>
                <a:latin typeface="Arial Narrow" panose="020B0606020202030204" pitchFamily="34" charset="0"/>
              </a:rPr>
              <a:t>Card layouts</a:t>
            </a:r>
            <a:r>
              <a:rPr lang="en-IN" dirty="0">
                <a:latin typeface="Arial Narrow" panose="020B0606020202030204" pitchFamily="34" charset="0"/>
              </a:rPr>
              <a:t>: more engaging, scroll-friendly, and intuitive.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highlight>
                  <a:srgbClr val="800080"/>
                </a:highlight>
                <a:latin typeface="Arial Narrow" panose="020B0606020202030204" pitchFamily="34" charset="0"/>
              </a:rPr>
              <a:t>Symmetric </a:t>
            </a:r>
            <a:r>
              <a:rPr lang="en-IN" dirty="0">
                <a:latin typeface="Arial Narrow" panose="020B0606020202030204" pitchFamily="34" charset="0"/>
              </a:rPr>
              <a:t>card redesign based on user feedback → cleaner, more organized browsing.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highlight>
                  <a:srgbClr val="800080"/>
                </a:highlight>
                <a:latin typeface="Arial Narrow" panose="020B0606020202030204" pitchFamily="34" charset="0"/>
              </a:rPr>
              <a:t>Rich visuals + minimal text </a:t>
            </a:r>
            <a:r>
              <a:rPr lang="en-IN" dirty="0">
                <a:latin typeface="Arial Narrow" panose="020B0606020202030204" pitchFamily="34" charset="0"/>
              </a:rPr>
              <a:t>help reduce fatigue and keep users immersed in stories.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Arial Narrow" panose="020B0606020202030204" pitchFamily="34" charset="0"/>
              </a:rPr>
              <a:t>Result: </a:t>
            </a:r>
            <a:r>
              <a:rPr lang="en-IN" dirty="0">
                <a:highlight>
                  <a:srgbClr val="800080"/>
                </a:highlight>
                <a:latin typeface="Arial Narrow" panose="020B0606020202030204" pitchFamily="34" charset="0"/>
              </a:rPr>
              <a:t>Higher engagement, easier exploration</a:t>
            </a:r>
            <a:r>
              <a:rPr lang="en-IN" dirty="0">
                <a:latin typeface="Arial Narrow" panose="020B0606020202030204" pitchFamily="34" charset="0"/>
              </a:rPr>
              <a:t>, and stronger emotional connection.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6C0C3-D888-5AA6-D12D-CD9827666D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410" y="1965679"/>
            <a:ext cx="5449103" cy="39779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474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F9257-1261-4587-FE5A-862FAD10D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A1DDB16-2CFF-E159-69A3-D2B64939B993}"/>
              </a:ext>
            </a:extLst>
          </p:cNvPr>
          <p:cNvSpPr txBox="1">
            <a:spLocks/>
          </p:cNvSpPr>
          <p:nvPr/>
        </p:nvSpPr>
        <p:spPr>
          <a:xfrm>
            <a:off x="1721166" y="2210405"/>
            <a:ext cx="8749668" cy="1566333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convex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11500" b="1" dirty="0">
                <a:ln w="12700">
                  <a:noFill/>
                  <a:prstDash val="solid"/>
                </a:ln>
                <a:solidFill>
                  <a:srgbClr val="FFCC66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accent1"/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IN" sz="1150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9E81E7A-B327-F4AA-D2EC-1052B6B318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70615" y="5843582"/>
            <a:ext cx="3450770" cy="455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Arial Narrow" panose="020B0606020202030204" pitchFamily="34" charset="0"/>
              </a:rPr>
              <a:t>VAIBHAVI SRIVASTAVA  @ </a:t>
            </a:r>
            <a:r>
              <a:rPr lang="en-IN" dirty="0" err="1">
                <a:latin typeface="Arial Narrow" panose="020B0606020202030204" pitchFamily="34" charset="0"/>
              </a:rPr>
              <a:t>Designora</a:t>
            </a:r>
            <a:r>
              <a:rPr lang="en-IN" dirty="0">
                <a:latin typeface="Arial Narrow" panose="020B0606020202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9044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</TotalTime>
  <Words>403</Words>
  <Application>Microsoft Office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Arial Narrow</vt:lpstr>
      <vt:lpstr>Baskerville Old Face</vt:lpstr>
      <vt:lpstr>Calibri</vt:lpstr>
      <vt:lpstr>Calibri Light</vt:lpstr>
      <vt:lpstr>MV Boli</vt:lpstr>
      <vt:lpstr>Celestial</vt:lpstr>
      <vt:lpstr>Lore Trail      </vt:lpstr>
      <vt:lpstr>PROBLEM STATEMENT</vt:lpstr>
      <vt:lpstr>solution</vt:lpstr>
      <vt:lpstr>COLOR PALETTE</vt:lpstr>
      <vt:lpstr>PAGE STRUCTURES</vt:lpstr>
      <vt:lpstr>User Feedback Insights</vt:lpstr>
      <vt:lpstr>Visual engagement &amp; impact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agkrsmz3@outlook.com</dc:creator>
  <cp:lastModifiedBy>agkrsmz3@outlook.com</cp:lastModifiedBy>
  <cp:revision>1</cp:revision>
  <dcterms:created xsi:type="dcterms:W3CDTF">2025-08-16T13:02:07Z</dcterms:created>
  <dcterms:modified xsi:type="dcterms:W3CDTF">2025-08-16T13:25:44Z</dcterms:modified>
</cp:coreProperties>
</file>