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5603200" cy="20116800"/>
  <p:notesSz cx="6858000" cy="9144000"/>
  <p:defaultTextStyle>
    <a:defPPr>
      <a:defRPr lang="en-US"/>
    </a:defPPr>
    <a:lvl1pPr marL="0" algn="l" defTabSz="2194384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1pPr>
    <a:lvl2pPr marL="1097192" algn="l" defTabSz="2194384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2pPr>
    <a:lvl3pPr marL="2194384" algn="l" defTabSz="2194384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3pPr>
    <a:lvl4pPr marL="3291577" algn="l" defTabSz="2194384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4pPr>
    <a:lvl5pPr marL="4388769" algn="l" defTabSz="2194384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5pPr>
    <a:lvl6pPr marL="5485961" algn="l" defTabSz="2194384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6pPr>
    <a:lvl7pPr marL="6583153" algn="l" defTabSz="2194384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7pPr>
    <a:lvl8pPr marL="7680346" algn="l" defTabSz="2194384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8pPr>
    <a:lvl9pPr marL="8777538" algn="l" defTabSz="2194384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7521"/>
    <a:srgbClr val="BA510A"/>
    <a:srgbClr val="E9660D"/>
    <a:srgbClr val="AE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26" d="100"/>
          <a:sy n="26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Tweet Classification Performance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Naïve Bayes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76200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0.54</c:v>
                </c:pt>
                <c:pt idx="1">
                  <c:v>0.56799999999999995</c:v>
                </c:pt>
                <c:pt idx="2">
                  <c:v>0.6</c:v>
                </c:pt>
                <c:pt idx="3">
                  <c:v>0.63</c:v>
                </c:pt>
                <c:pt idx="4">
                  <c:v>0.64</c:v>
                </c:pt>
                <c:pt idx="5">
                  <c:v>0.66</c:v>
                </c:pt>
                <c:pt idx="6">
                  <c:v>0.66</c:v>
                </c:pt>
                <c:pt idx="7">
                  <c:v>0.67</c:v>
                </c:pt>
                <c:pt idx="8">
                  <c:v>0.68</c:v>
                </c:pt>
                <c:pt idx="9">
                  <c:v>0.67</c:v>
                </c:pt>
              </c:numCache>
            </c:numRef>
          </c:yVal>
          <c:smooth val="0"/>
        </c:ser>
        <c:ser>
          <c:idx val="1"/>
          <c:order val="1"/>
          <c:tx>
            <c:v>Maximum Entropy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76200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xVal>
          <c:yVal>
            <c:numRef>
              <c:f>Sheet1!$C$2:$C$11</c:f>
              <c:numCache>
                <c:formatCode>General</c:formatCode>
                <c:ptCount val="10"/>
                <c:pt idx="0">
                  <c:v>0.64</c:v>
                </c:pt>
                <c:pt idx="1">
                  <c:v>0.63</c:v>
                </c:pt>
                <c:pt idx="2">
                  <c:v>0.62</c:v>
                </c:pt>
                <c:pt idx="3">
                  <c:v>0.66</c:v>
                </c:pt>
                <c:pt idx="4">
                  <c:v>0.65</c:v>
                </c:pt>
                <c:pt idx="5">
                  <c:v>0.66</c:v>
                </c:pt>
                <c:pt idx="6">
                  <c:v>0.64</c:v>
                </c:pt>
                <c:pt idx="7">
                  <c:v>0.65</c:v>
                </c:pt>
                <c:pt idx="8">
                  <c:v>0.68</c:v>
                </c:pt>
                <c:pt idx="9">
                  <c:v>0.69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Support Vector Machines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76200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xVal>
          <c:yVal>
            <c:numRef>
              <c:f>Sheet1!$D$2:$D$11</c:f>
              <c:numCache>
                <c:formatCode>General</c:formatCode>
                <c:ptCount val="10"/>
                <c:pt idx="0">
                  <c:v>0.63700000000000001</c:v>
                </c:pt>
                <c:pt idx="1">
                  <c:v>0.68799999999999994</c:v>
                </c:pt>
                <c:pt idx="2">
                  <c:v>0.69080779944299997</c:v>
                </c:pt>
                <c:pt idx="3">
                  <c:v>0.70752089136499996</c:v>
                </c:pt>
                <c:pt idx="4">
                  <c:v>0.71587743732599995</c:v>
                </c:pt>
                <c:pt idx="5">
                  <c:v>0.71587743732599995</c:v>
                </c:pt>
                <c:pt idx="6">
                  <c:v>0.69916434540399997</c:v>
                </c:pt>
                <c:pt idx="7">
                  <c:v>0.70752089136499996</c:v>
                </c:pt>
                <c:pt idx="8">
                  <c:v>0.70752089136499996</c:v>
                </c:pt>
                <c:pt idx="9">
                  <c:v>0.73816155988900001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6226432"/>
        <c:axId val="506240576"/>
      </c:scatterChart>
      <c:valAx>
        <c:axId val="506226432"/>
        <c:scaling>
          <c:orientation val="minMax"/>
          <c:max val="11000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# Training Tweets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06240576"/>
        <c:crosses val="autoZero"/>
        <c:crossBetween val="midCat"/>
      </c:valAx>
      <c:valAx>
        <c:axId val="506240576"/>
        <c:scaling>
          <c:orientation val="minMax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Percent</a:t>
                </a:r>
                <a:r>
                  <a:rPr lang="en-US" sz="2400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Correct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062264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3292265"/>
            <a:ext cx="21762720" cy="7003627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10565978"/>
            <a:ext cx="19202400" cy="4856902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995A-22C5-47EF-9778-D203161F4BA9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134B-A575-4763-8150-4417202A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8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995A-22C5-47EF-9778-D203161F4BA9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134B-A575-4763-8150-4417202A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1071033"/>
            <a:ext cx="5520690" cy="170480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1071033"/>
            <a:ext cx="16242030" cy="170480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995A-22C5-47EF-9778-D203161F4BA9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134B-A575-4763-8150-4417202A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995A-22C5-47EF-9778-D203161F4BA9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134B-A575-4763-8150-4417202A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2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5015236"/>
            <a:ext cx="22082760" cy="8368029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13462429"/>
            <a:ext cx="22082760" cy="4400549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995A-22C5-47EF-9778-D203161F4BA9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134B-A575-4763-8150-4417202A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5355167"/>
            <a:ext cx="10881360" cy="12763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5355167"/>
            <a:ext cx="10881360" cy="12763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995A-22C5-47EF-9778-D203161F4BA9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134B-A575-4763-8150-4417202A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9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1071038"/>
            <a:ext cx="22082760" cy="38883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4931411"/>
            <a:ext cx="10831352" cy="2416809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7348220"/>
            <a:ext cx="10831352" cy="10808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4931411"/>
            <a:ext cx="10884695" cy="2416809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7348220"/>
            <a:ext cx="10884695" cy="10808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995A-22C5-47EF-9778-D203161F4BA9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134B-A575-4763-8150-4417202A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4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995A-22C5-47EF-9778-D203161F4BA9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134B-A575-4763-8150-4417202A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7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995A-22C5-47EF-9778-D203161F4BA9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134B-A575-4763-8150-4417202A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2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1341120"/>
            <a:ext cx="8257698" cy="469392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2896451"/>
            <a:ext cx="12961620" cy="14295967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6035040"/>
            <a:ext cx="8257698" cy="11180658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995A-22C5-47EF-9778-D203161F4BA9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134B-A575-4763-8150-4417202A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1341120"/>
            <a:ext cx="8257698" cy="469392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2896451"/>
            <a:ext cx="12961620" cy="14295967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6035040"/>
            <a:ext cx="8257698" cy="11180658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995A-22C5-47EF-9778-D203161F4BA9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134B-A575-4763-8150-4417202A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2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1071038"/>
            <a:ext cx="22082760" cy="3888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5355167"/>
            <a:ext cx="22082760" cy="1276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18645298"/>
            <a:ext cx="576072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A995A-22C5-47EF-9778-D203161F4BA9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18645298"/>
            <a:ext cx="86410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18645298"/>
            <a:ext cx="576072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3134B-A575-4763-8150-4417202A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3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1200" y="1285621"/>
            <a:ext cx="24180799" cy="11490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467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Tweet Rises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067" y="2444672"/>
            <a:ext cx="24238044" cy="574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73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Aleksander</a:t>
            </a:r>
            <a:r>
              <a:rPr lang="en-US" sz="37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Bello, </a:t>
            </a:r>
            <a:r>
              <a:rPr lang="en-US" sz="373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Alexandru</a:t>
            </a:r>
            <a:r>
              <a:rPr lang="en-US" sz="37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3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Cioc</a:t>
            </a:r>
            <a:r>
              <a:rPr lang="en-US" sz="37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Victor </a:t>
            </a:r>
            <a:r>
              <a:rPr lang="en-US" sz="373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Duan</a:t>
            </a:r>
            <a:r>
              <a:rPr lang="en-US" sz="37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73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Archan</a:t>
            </a:r>
            <a:r>
              <a:rPr lang="en-US" sz="37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3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Luhar</a:t>
            </a:r>
            <a:r>
              <a:rPr lang="en-US" sz="37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Louis O’Bryan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711200" cy="2011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120" tIns="35560" rIns="71120" bIns="35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60"/>
          </a:p>
        </p:txBody>
      </p:sp>
      <p:sp>
        <p:nvSpPr>
          <p:cNvPr id="8" name="Rectangle 7"/>
          <p:cNvSpPr/>
          <p:nvPr/>
        </p:nvSpPr>
        <p:spPr>
          <a:xfrm>
            <a:off x="24891999" y="0"/>
            <a:ext cx="711200" cy="2011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120" tIns="35560" rIns="71120" bIns="35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60"/>
          </a:p>
        </p:txBody>
      </p:sp>
      <p:sp>
        <p:nvSpPr>
          <p:cNvPr id="9" name="Rectangle 8"/>
          <p:cNvSpPr/>
          <p:nvPr/>
        </p:nvSpPr>
        <p:spPr>
          <a:xfrm>
            <a:off x="743526" y="-9986"/>
            <a:ext cx="24148472" cy="71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120" tIns="35560" rIns="71120" bIns="35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60"/>
          </a:p>
        </p:txBody>
      </p:sp>
      <p:sp>
        <p:nvSpPr>
          <p:cNvPr id="11" name="Rectangle 10"/>
          <p:cNvSpPr/>
          <p:nvPr/>
        </p:nvSpPr>
        <p:spPr>
          <a:xfrm>
            <a:off x="743526" y="19415586"/>
            <a:ext cx="24148472" cy="71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120" tIns="35560" rIns="71120" bIns="35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60"/>
          </a:p>
        </p:txBody>
      </p:sp>
      <p:sp>
        <p:nvSpPr>
          <p:cNvPr id="12" name="TextBox 11"/>
          <p:cNvSpPr txBox="1"/>
          <p:nvPr/>
        </p:nvSpPr>
        <p:spPr>
          <a:xfrm>
            <a:off x="711200" y="701182"/>
            <a:ext cx="24116146" cy="574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733" dirty="0">
                <a:solidFill>
                  <a:srgbClr val="F375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CALIFORNIA INSTITUTE OF TECHNOLOGY</a:t>
            </a:r>
          </a:p>
        </p:txBody>
      </p:sp>
      <p:sp>
        <p:nvSpPr>
          <p:cNvPr id="13" name="object 6"/>
          <p:cNvSpPr/>
          <p:nvPr/>
        </p:nvSpPr>
        <p:spPr>
          <a:xfrm>
            <a:off x="28623" y="18523293"/>
            <a:ext cx="25603199" cy="1489510"/>
          </a:xfrm>
          <a:custGeom>
            <a:avLst/>
            <a:gdLst/>
            <a:ahLst/>
            <a:cxnLst/>
            <a:rect l="l" t="t" r="r" b="b"/>
            <a:pathLst>
              <a:path w="19266428" h="1317369">
                <a:moveTo>
                  <a:pt x="0" y="1317369"/>
                </a:moveTo>
                <a:lnTo>
                  <a:pt x="19266428" y="1317369"/>
                </a:lnTo>
                <a:lnTo>
                  <a:pt x="19266428" y="0"/>
                </a:lnTo>
                <a:lnTo>
                  <a:pt x="0" y="0"/>
                </a:lnTo>
                <a:lnTo>
                  <a:pt x="0" y="1317369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>
            <a:spAutoFit/>
          </a:bodyPr>
          <a:lstStyle/>
          <a:p>
            <a:endParaRPr sz="9679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8709837"/>
            <a:ext cx="1120904" cy="111642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106633" y="18904788"/>
            <a:ext cx="1472071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COMPUTING AND MATHEMATICAL </a:t>
            </a:r>
            <a:r>
              <a:rPr lang="en-US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SCIENCES</a:t>
            </a:r>
          </a:p>
          <a:p>
            <a:pPr algn="r"/>
            <a:endParaRPr lang="en-US" sz="1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 Thanks to Professor Adam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Wierman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Lingwen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Advice and Guidance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-32327" y="18523293"/>
            <a:ext cx="25664149" cy="0"/>
          </a:xfrm>
          <a:prstGeom prst="line">
            <a:avLst/>
          </a:prstGeom>
          <a:ln w="76200" cmpd="sng">
            <a:solidFill>
              <a:srgbClr val="BA510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bject 18"/>
          <p:cNvSpPr/>
          <p:nvPr/>
        </p:nvSpPr>
        <p:spPr>
          <a:xfrm>
            <a:off x="695038" y="3393428"/>
            <a:ext cx="24180798" cy="1489510"/>
          </a:xfrm>
          <a:custGeom>
            <a:avLst/>
            <a:gdLst/>
            <a:ahLst/>
            <a:cxnLst/>
            <a:rect l="l" t="t" r="r" b="b"/>
            <a:pathLst>
              <a:path w="18149533">
                <a:moveTo>
                  <a:pt x="0" y="0"/>
                </a:moveTo>
                <a:lnTo>
                  <a:pt x="18149533" y="0"/>
                </a:lnTo>
              </a:path>
            </a:pathLst>
          </a:custGeom>
          <a:ln w="9602">
            <a:solidFill>
              <a:srgbClr val="717272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sz="9679"/>
          </a:p>
        </p:txBody>
      </p:sp>
      <p:sp>
        <p:nvSpPr>
          <p:cNvPr id="25" name="Rectangle 24"/>
          <p:cNvSpPr/>
          <p:nvPr/>
        </p:nvSpPr>
        <p:spPr>
          <a:xfrm>
            <a:off x="718608" y="3377580"/>
            <a:ext cx="24173390" cy="201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120" tIns="35560" rIns="71120" bIns="35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60"/>
          </a:p>
        </p:txBody>
      </p:sp>
      <p:sp>
        <p:nvSpPr>
          <p:cNvPr id="59" name="object 3"/>
          <p:cNvSpPr txBox="1"/>
          <p:nvPr/>
        </p:nvSpPr>
        <p:spPr>
          <a:xfrm>
            <a:off x="743526" y="3579122"/>
            <a:ext cx="7688772" cy="30289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70"/>
            <a:r>
              <a:rPr sz="3600" b="1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3600" b="1" spc="-19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3600" b="1" spc="-13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3600" b="1" spc="-32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3600" b="1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3600" b="1" spc="-13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3600" b="1" spc="-19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3600" b="1" spc="-13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3600" b="1" spc="-6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3600" b="1" spc="6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3600" b="1" dirty="0">
                <a:solidFill>
                  <a:srgbClr val="231F20"/>
                </a:solidFill>
                <a:latin typeface="Arial"/>
                <a:cs typeface="Arial"/>
              </a:rPr>
              <a:t>ON</a:t>
            </a:r>
            <a:endParaRPr sz="3600" dirty="0">
              <a:latin typeface="Arial"/>
              <a:cs typeface="Arial"/>
            </a:endParaRPr>
          </a:p>
          <a:p>
            <a:pPr marL="16170" marR="8084">
              <a:lnSpc>
                <a:spcPct val="102899"/>
              </a:lnSpc>
              <a:spcBef>
                <a:spcPts val="256"/>
              </a:spcBef>
            </a:pPr>
            <a:r>
              <a:rPr lang="en-US" sz="2400" dirty="0" smtClean="0">
                <a:latin typeface="Arial"/>
                <a:cs typeface="Arial"/>
              </a:rPr>
              <a:t>How are people feeling right now?</a:t>
            </a:r>
          </a:p>
          <a:p>
            <a:pPr marL="359070" marR="8084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  <a:cs typeface="Arial"/>
              </a:rPr>
              <a:t>Interesting question for sociological research and corporate gauging of reactions</a:t>
            </a:r>
          </a:p>
          <a:p>
            <a:pPr marL="1456262" marR="8084" lvl="1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  <a:cs typeface="Arial"/>
              </a:rPr>
              <a:t>How do discussions on a product spread</a:t>
            </a:r>
          </a:p>
          <a:p>
            <a:pPr marL="1456262" marR="8084" lvl="1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  <a:cs typeface="Arial"/>
              </a:rPr>
              <a:t>How do people react to specific events</a:t>
            </a:r>
          </a:p>
          <a:p>
            <a:pPr marL="1456262" marR="8084" lvl="1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  <a:cs typeface="Arial"/>
              </a:rPr>
              <a:t>How quickly does sentiment change?</a:t>
            </a:r>
          </a:p>
        </p:txBody>
      </p:sp>
      <p:sp>
        <p:nvSpPr>
          <p:cNvPr id="65" name="object 3"/>
          <p:cNvSpPr txBox="1"/>
          <p:nvPr/>
        </p:nvSpPr>
        <p:spPr>
          <a:xfrm>
            <a:off x="743526" y="14232844"/>
            <a:ext cx="7643984" cy="390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70"/>
            <a:r>
              <a:rPr lang="en-US" sz="3600" b="1" dirty="0">
                <a:solidFill>
                  <a:srgbClr val="231F20"/>
                </a:solidFill>
                <a:latin typeface="Arial"/>
                <a:cs typeface="Arial"/>
              </a:rPr>
              <a:t>MACHINE LEARNING</a:t>
            </a:r>
            <a:endParaRPr sz="3600" dirty="0">
              <a:latin typeface="Arial"/>
              <a:cs typeface="Arial"/>
            </a:endParaRPr>
          </a:p>
          <a:p>
            <a:pPr marL="16170" marR="8084">
              <a:lnSpc>
                <a:spcPct val="102899"/>
              </a:lnSpc>
              <a:spcBef>
                <a:spcPts val="256"/>
              </a:spcBef>
            </a:pP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Idea was to develop classifiers to determine tweet sentiment.</a:t>
            </a:r>
          </a:p>
          <a:p>
            <a:pPr marL="16170" marR="8084">
              <a:lnSpc>
                <a:spcPct val="102899"/>
              </a:lnSpc>
              <a:spcBef>
                <a:spcPts val="256"/>
              </a:spcBef>
            </a:pPr>
            <a:endParaRPr lang="en-US" sz="2400" spc="13" dirty="0" smtClean="0">
              <a:solidFill>
                <a:srgbClr val="231F20"/>
              </a:solidFill>
              <a:latin typeface="Arial"/>
              <a:cs typeface="Arial"/>
            </a:endParaRPr>
          </a:p>
          <a:p>
            <a:pPr marL="16170" marR="8084">
              <a:lnSpc>
                <a:spcPct val="102899"/>
              </a:lnSpc>
              <a:spcBef>
                <a:spcPts val="256"/>
              </a:spcBef>
            </a:pPr>
            <a:r>
              <a:rPr lang="en-US" sz="3200" b="1" spc="13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Classification Methods</a:t>
            </a:r>
            <a:endParaRPr lang="en-US" sz="3200" b="1" spc="13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359070" marR="8084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Naïve Bayes</a:t>
            </a:r>
          </a:p>
          <a:p>
            <a:pPr marL="359070" marR="8084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Maximum </a:t>
            </a: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Entropy</a:t>
            </a:r>
          </a:p>
          <a:p>
            <a:pPr marL="359070" marR="8084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Support Vector Machines</a:t>
            </a:r>
            <a:endParaRPr lang="en-US" sz="2400" dirty="0">
              <a:latin typeface="Arial"/>
              <a:cs typeface="Arial"/>
            </a:endParaRPr>
          </a:p>
          <a:p>
            <a:pPr marL="16170" marR="8084">
              <a:lnSpc>
                <a:spcPct val="102899"/>
              </a:lnSpc>
              <a:spcBef>
                <a:spcPts val="256"/>
              </a:spcBef>
            </a:pPr>
            <a:endParaRPr lang="en-US" sz="1867" dirty="0">
              <a:latin typeface="Arial"/>
              <a:cs typeface="Arial"/>
            </a:endParaRPr>
          </a:p>
        </p:txBody>
      </p:sp>
      <p:sp>
        <p:nvSpPr>
          <p:cNvPr id="66" name="object 3"/>
          <p:cNvSpPr txBox="1"/>
          <p:nvPr/>
        </p:nvSpPr>
        <p:spPr>
          <a:xfrm>
            <a:off x="16885875" y="6344073"/>
            <a:ext cx="7653799" cy="88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70"/>
            <a:r>
              <a:rPr lang="en-US" sz="3600" b="1" dirty="0">
                <a:solidFill>
                  <a:srgbClr val="231F20"/>
                </a:solidFill>
                <a:latin typeface="Arial"/>
                <a:cs typeface="Arial"/>
              </a:rPr>
              <a:t>FINAL </a:t>
            </a:r>
            <a:r>
              <a:rPr lang="en-US" sz="3600" b="1" dirty="0" smtClean="0">
                <a:solidFill>
                  <a:srgbClr val="231F20"/>
                </a:solidFill>
                <a:latin typeface="Arial"/>
                <a:cs typeface="Arial"/>
              </a:rPr>
              <a:t>PRODUCT</a:t>
            </a:r>
            <a:endParaRPr lang="en-US" sz="2400" dirty="0">
              <a:latin typeface="Arial"/>
              <a:cs typeface="Arial"/>
            </a:endParaRPr>
          </a:p>
          <a:p>
            <a:pPr marL="16170" marR="8084">
              <a:lnSpc>
                <a:spcPct val="102899"/>
              </a:lnSpc>
              <a:spcBef>
                <a:spcPts val="256"/>
              </a:spcBef>
            </a:pPr>
            <a:endParaRPr lang="en-US" sz="1867" dirty="0">
              <a:latin typeface="Arial"/>
              <a:cs typeface="Arial"/>
            </a:endParaRPr>
          </a:p>
        </p:txBody>
      </p:sp>
      <p:sp>
        <p:nvSpPr>
          <p:cNvPr id="67" name="object 19"/>
          <p:cNvSpPr/>
          <p:nvPr/>
        </p:nvSpPr>
        <p:spPr>
          <a:xfrm>
            <a:off x="8554674" y="3609284"/>
            <a:ext cx="65429" cy="1489510"/>
          </a:xfrm>
          <a:custGeom>
            <a:avLst/>
            <a:gdLst/>
            <a:ahLst/>
            <a:cxnLst/>
            <a:rect l="l" t="t" r="r" b="b"/>
            <a:pathLst>
              <a:path h="5507297">
                <a:moveTo>
                  <a:pt x="0" y="0"/>
                </a:moveTo>
                <a:lnTo>
                  <a:pt x="0" y="5507297"/>
                </a:lnTo>
              </a:path>
            </a:pathLst>
          </a:custGeom>
          <a:ln w="19050" cmpd="sng">
            <a:solidFill>
              <a:schemeClr val="tx1">
                <a:lumMod val="50000"/>
                <a:lumOff val="50000"/>
              </a:schemeClr>
            </a:solidFill>
            <a:prstDash val="dot"/>
          </a:ln>
        </p:spPr>
        <p:txBody>
          <a:bodyPr wrap="square" lIns="0" tIns="0" rIns="0" bIns="0" rtlCol="0">
            <a:spAutoFit/>
          </a:bodyPr>
          <a:lstStyle/>
          <a:p>
            <a:endParaRPr sz="9679">
              <a:ln>
                <a:solidFill>
                  <a:schemeClr val="tx1"/>
                </a:solidFill>
                <a:prstDash val="dot"/>
              </a:ln>
            </a:endParaRPr>
          </a:p>
        </p:txBody>
      </p:sp>
      <p:sp>
        <p:nvSpPr>
          <p:cNvPr id="68" name="object 19"/>
          <p:cNvSpPr/>
          <p:nvPr/>
        </p:nvSpPr>
        <p:spPr>
          <a:xfrm>
            <a:off x="16678504" y="3592107"/>
            <a:ext cx="65429" cy="1489510"/>
          </a:xfrm>
          <a:custGeom>
            <a:avLst/>
            <a:gdLst/>
            <a:ahLst/>
            <a:cxnLst/>
            <a:rect l="l" t="t" r="r" b="b"/>
            <a:pathLst>
              <a:path h="5507297">
                <a:moveTo>
                  <a:pt x="0" y="0"/>
                </a:moveTo>
                <a:lnTo>
                  <a:pt x="0" y="5507297"/>
                </a:lnTo>
              </a:path>
            </a:pathLst>
          </a:custGeom>
          <a:ln w="19050" cmpd="sng">
            <a:solidFill>
              <a:schemeClr val="tx1">
                <a:lumMod val="50000"/>
                <a:lumOff val="50000"/>
              </a:schemeClr>
            </a:solidFill>
            <a:prstDash val="dot"/>
          </a:ln>
        </p:spPr>
        <p:txBody>
          <a:bodyPr wrap="square" lIns="0" tIns="0" rIns="0" bIns="0" rtlCol="0">
            <a:spAutoFit/>
          </a:bodyPr>
          <a:lstStyle/>
          <a:p>
            <a:endParaRPr sz="9679">
              <a:ln>
                <a:solidFill>
                  <a:schemeClr val="tx1"/>
                </a:solidFill>
                <a:prstDash val="dot"/>
              </a:ln>
            </a:endParaRPr>
          </a:p>
        </p:txBody>
      </p:sp>
      <p:sp>
        <p:nvSpPr>
          <p:cNvPr id="70" name="object 4"/>
          <p:cNvSpPr txBox="1"/>
          <p:nvPr/>
        </p:nvSpPr>
        <p:spPr>
          <a:xfrm>
            <a:off x="682577" y="10390660"/>
            <a:ext cx="7656445" cy="1787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70"/>
            <a:r>
              <a:rPr lang="en-US" sz="3200" b="1" dirty="0">
                <a:solidFill>
                  <a:srgbClr val="4C4D4F"/>
                </a:solidFill>
                <a:latin typeface="Arial"/>
                <a:cs typeface="Arial"/>
              </a:rPr>
              <a:t>Goals</a:t>
            </a:r>
          </a:p>
          <a:p>
            <a:pPr marL="282878" marR="8084" indent="-266708">
              <a:lnSpc>
                <a:spcPct val="102899"/>
              </a:lnSpc>
              <a:spcBef>
                <a:spcPts val="433"/>
              </a:spcBef>
              <a:buFont typeface="Arial" panose="020B0604020202020204" pitchFamily="34" charset="0"/>
              <a:buChar char="•"/>
            </a:pPr>
            <a:r>
              <a:rPr lang="en-US" sz="2400" spc="6" dirty="0" smtClean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Categorize Tweets based on emotional content</a:t>
            </a:r>
            <a:endParaRPr lang="en-US" sz="2400" spc="6" dirty="0" smtClean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878" marR="8084" indent="-266708">
              <a:lnSpc>
                <a:spcPct val="102899"/>
              </a:lnSpc>
              <a:spcBef>
                <a:spcPts val="433"/>
              </a:spcBef>
              <a:buFont typeface="Arial" panose="020B0604020202020204" pitchFamily="34" charset="0"/>
              <a:buChar char="•"/>
            </a:pPr>
            <a:r>
              <a:rPr lang="en-US" sz="2400" spc="6" dirty="0" smtClean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 sentiments in an accessible manner</a:t>
            </a:r>
            <a:endParaRPr lang="en-US" sz="2400" spc="6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878" marR="8084" indent="-266708">
              <a:lnSpc>
                <a:spcPct val="102899"/>
              </a:lnSpc>
              <a:spcBef>
                <a:spcPts val="433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Allow for interactive filtering of Tweets based on topic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object 4"/>
          <p:cNvSpPr txBox="1"/>
          <p:nvPr/>
        </p:nvSpPr>
        <p:spPr>
          <a:xfrm>
            <a:off x="727363" y="12297115"/>
            <a:ext cx="7656445" cy="1787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70"/>
            <a:r>
              <a:rPr lang="en-US" sz="3200" b="1" dirty="0" smtClean="0">
                <a:solidFill>
                  <a:srgbClr val="4C4D4F"/>
                </a:solidFill>
                <a:latin typeface="Arial"/>
                <a:cs typeface="Arial"/>
              </a:rPr>
              <a:t>Challenges</a:t>
            </a:r>
          </a:p>
          <a:p>
            <a:pPr marL="359070" marR="8084" indent="-342900">
              <a:lnSpc>
                <a:spcPct val="102899"/>
              </a:lnSpc>
              <a:spcBef>
                <a:spcPts val="433"/>
              </a:spcBef>
              <a:buFont typeface="Arial" panose="020B0604020202020204" pitchFamily="34" charset="0"/>
              <a:buChar char="•"/>
            </a:pPr>
            <a:r>
              <a:rPr lang="en-US" sz="2400" spc="13" dirty="0" smtClean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Correctly analyze sentiments</a:t>
            </a:r>
          </a:p>
          <a:p>
            <a:pPr marL="359070" marR="8084" indent="-342900">
              <a:lnSpc>
                <a:spcPct val="102899"/>
              </a:lnSpc>
              <a:spcBef>
                <a:spcPts val="433"/>
              </a:spcBef>
              <a:buFont typeface="Arial" panose="020B0604020202020204" pitchFamily="34" charset="0"/>
              <a:buChar char="•"/>
            </a:pPr>
            <a:r>
              <a:rPr lang="en-US" sz="2400" spc="13" dirty="0" smtClean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Obtain live Tweets (Twitter </a:t>
            </a:r>
            <a:r>
              <a:rPr lang="en-US" sz="2400" spc="13" dirty="0" err="1" smtClean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Firehose</a:t>
            </a:r>
            <a:r>
              <a:rPr lang="en-US" sz="2400" spc="13" dirty="0" smtClean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API)</a:t>
            </a:r>
          </a:p>
          <a:p>
            <a:pPr marL="359070" marR="8084" indent="-342900">
              <a:lnSpc>
                <a:spcPct val="102899"/>
              </a:lnSpc>
              <a:spcBef>
                <a:spcPts val="433"/>
              </a:spcBef>
              <a:buFont typeface="Arial" panose="020B0604020202020204" pitchFamily="34" charset="0"/>
              <a:buChar char="•"/>
            </a:pPr>
            <a:r>
              <a:rPr lang="en-US" sz="2400" spc="13" dirty="0" smtClean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</a:p>
        </p:txBody>
      </p:sp>
      <p:sp>
        <p:nvSpPr>
          <p:cNvPr id="72" name="object 3"/>
          <p:cNvSpPr txBox="1"/>
          <p:nvPr/>
        </p:nvSpPr>
        <p:spPr>
          <a:xfrm>
            <a:off x="8768459" y="7435260"/>
            <a:ext cx="7643984" cy="212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70" marR="8084">
              <a:lnSpc>
                <a:spcPct val="102899"/>
              </a:lnSpc>
              <a:spcBef>
                <a:spcPts val="256"/>
              </a:spcBef>
            </a:pPr>
            <a:r>
              <a:rPr lang="en-US" sz="3200" b="1" spc="13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Machine Learning Results</a:t>
            </a:r>
          </a:p>
          <a:p>
            <a:pPr marL="359070" marR="8084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  <a:cs typeface="Arial"/>
              </a:rPr>
              <a:t>Support Vector Machines best for &lt;10,000 training tweets</a:t>
            </a:r>
          </a:p>
          <a:p>
            <a:pPr marL="359070" marR="8084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  <a:cs typeface="Arial"/>
              </a:rPr>
              <a:t>Naïve Bayes fastest; trained on 1.6 million tweets</a:t>
            </a:r>
            <a:endParaRPr lang="en-US" sz="2400" dirty="0">
              <a:latin typeface="Arial"/>
              <a:cs typeface="Arial"/>
            </a:endParaRPr>
          </a:p>
          <a:p>
            <a:pPr marL="16170" marR="8084">
              <a:lnSpc>
                <a:spcPct val="102899"/>
              </a:lnSpc>
              <a:spcBef>
                <a:spcPts val="256"/>
              </a:spcBef>
            </a:pPr>
            <a:endParaRPr lang="en-US" sz="1867" dirty="0">
              <a:latin typeface="Arial"/>
              <a:cs typeface="Arial"/>
            </a:endParaRPr>
          </a:p>
        </p:txBody>
      </p:sp>
      <p:sp>
        <p:nvSpPr>
          <p:cNvPr id="74" name="object 3"/>
          <p:cNvSpPr txBox="1"/>
          <p:nvPr/>
        </p:nvSpPr>
        <p:spPr>
          <a:xfrm>
            <a:off x="8620102" y="9692101"/>
            <a:ext cx="764398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70"/>
            <a:r>
              <a:rPr lang="en-US" sz="3600" b="1" dirty="0" smtClean="0">
                <a:solidFill>
                  <a:srgbClr val="231F20"/>
                </a:solidFill>
                <a:latin typeface="Arial"/>
                <a:cs typeface="Arial"/>
              </a:rPr>
              <a:t>BACK </a:t>
            </a:r>
            <a:r>
              <a:rPr lang="en-US" sz="3600" b="1" dirty="0" smtClean="0">
                <a:solidFill>
                  <a:srgbClr val="231F20"/>
                </a:solidFill>
                <a:latin typeface="Arial"/>
                <a:cs typeface="Arial"/>
              </a:rPr>
              <a:t>END</a:t>
            </a:r>
            <a:endParaRPr sz="3600" dirty="0">
              <a:latin typeface="Arial"/>
              <a:cs typeface="Arial"/>
            </a:endParaRPr>
          </a:p>
        </p:txBody>
      </p:sp>
      <p:graphicFrame>
        <p:nvGraphicFramePr>
          <p:cNvPr id="77" name="Chart 7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5079235"/>
              </p:ext>
            </p:extLst>
          </p:nvPr>
        </p:nvGraphicFramePr>
        <p:xfrm>
          <a:off x="8618454" y="3639780"/>
          <a:ext cx="7732887" cy="3476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4" name="object 3"/>
          <p:cNvSpPr txBox="1"/>
          <p:nvPr/>
        </p:nvSpPr>
        <p:spPr>
          <a:xfrm>
            <a:off x="16885117" y="14460376"/>
            <a:ext cx="7653799" cy="3647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9070" marR="8084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Online visualization tool for Twitter sentiments</a:t>
            </a:r>
          </a:p>
          <a:p>
            <a:pPr marL="1456262" marR="8084" lvl="1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“State” Map</a:t>
            </a:r>
          </a:p>
          <a:p>
            <a:pPr marL="1456262" marR="8084" lvl="1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Heat Map</a:t>
            </a:r>
          </a:p>
          <a:p>
            <a:pPr marL="359070" marR="8084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Trending topic analysis</a:t>
            </a:r>
          </a:p>
          <a:p>
            <a:pPr marL="1456262" marR="8084" lvl="1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Interactivity</a:t>
            </a:r>
          </a:p>
          <a:p>
            <a:pPr marL="359070" marR="8084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“State” Map</a:t>
            </a:r>
          </a:p>
          <a:p>
            <a:pPr marL="1456262" marR="8084" lvl="1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Average sentiments of last </a:t>
            </a:r>
            <a:r>
              <a:rPr lang="en-US" sz="2400" b="1" spc="13" dirty="0" smtClean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 tweets</a:t>
            </a:r>
          </a:p>
          <a:p>
            <a:pPr marL="359070" marR="8084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Google Maps API</a:t>
            </a:r>
            <a:endParaRPr lang="en-US" sz="2400" dirty="0">
              <a:latin typeface="Arial"/>
              <a:cs typeface="Arial"/>
            </a:endParaRPr>
          </a:p>
          <a:p>
            <a:pPr marL="16170" marR="8084">
              <a:lnSpc>
                <a:spcPct val="102899"/>
              </a:lnSpc>
              <a:spcBef>
                <a:spcPts val="256"/>
              </a:spcBef>
            </a:pPr>
            <a:endParaRPr lang="en-US" sz="1867" dirty="0">
              <a:latin typeface="Arial"/>
              <a:cs typeface="Arial"/>
            </a:endParaRPr>
          </a:p>
        </p:txBody>
      </p:sp>
      <p:sp>
        <p:nvSpPr>
          <p:cNvPr id="88" name="object 3"/>
          <p:cNvSpPr txBox="1"/>
          <p:nvPr/>
        </p:nvSpPr>
        <p:spPr>
          <a:xfrm>
            <a:off x="8554674" y="16563269"/>
            <a:ext cx="7672607" cy="1218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9070" marR="8084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Two data streams</a:t>
            </a:r>
          </a:p>
          <a:p>
            <a:pPr marL="1456262" marR="8084" lvl="1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“General” and “Trending”</a:t>
            </a:r>
          </a:p>
          <a:p>
            <a:pPr marL="1456262" marR="8084" lvl="1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spc="13" dirty="0" smtClean="0">
                <a:solidFill>
                  <a:srgbClr val="231F20"/>
                </a:solidFill>
                <a:latin typeface="Arial"/>
                <a:cs typeface="Arial"/>
              </a:rPr>
              <a:t>Raw tweets saved in cache</a:t>
            </a:r>
            <a:endParaRPr lang="en-US" sz="1867" dirty="0">
              <a:latin typeface="Arial"/>
              <a:cs typeface="Arial"/>
            </a:endParaRPr>
          </a:p>
        </p:txBody>
      </p:sp>
      <p:pic>
        <p:nvPicPr>
          <p:cNvPr id="1026" name="Picture 2" descr="https://lh4.googleusercontent.com/wacdfRHxqO4aYfecSz_-v39G1B8kPwxLczzNawmhQHGcICTaPhur4savYExnzDui9yock9k8bKCdT8-iZZ_rHltcsbGInGMmSmMZfxUaBm8bYslTy_ksJd49M-VjIFTfFmX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344" y="10231318"/>
            <a:ext cx="5693836" cy="53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creen Shot 2014-05-23 at 9.17.24 P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3933" y="7018149"/>
            <a:ext cx="7794983" cy="487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object 3"/>
          <p:cNvSpPr txBox="1"/>
          <p:nvPr/>
        </p:nvSpPr>
        <p:spPr>
          <a:xfrm>
            <a:off x="16911854" y="3583976"/>
            <a:ext cx="7672607" cy="2770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9070" marR="8084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  <a:cs typeface="Arial"/>
              </a:rPr>
              <a:t>Natural Language Processing categorizers perform sentiment analysis on raw Tweets</a:t>
            </a:r>
          </a:p>
          <a:p>
            <a:pPr marL="359070" marR="8084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  <a:cs typeface="Arial"/>
              </a:rPr>
              <a:t>Middleware serves processed Tweets to clients</a:t>
            </a:r>
          </a:p>
          <a:p>
            <a:pPr marL="359070" marR="8084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  <a:cs typeface="Arial"/>
              </a:rPr>
              <a:t>Structure</a:t>
            </a:r>
          </a:p>
          <a:p>
            <a:pPr marL="1456262" marR="8084" lvl="1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  <a:cs typeface="Arial"/>
              </a:rPr>
              <a:t>Using </a:t>
            </a:r>
            <a:r>
              <a:rPr lang="en-US" sz="2400" dirty="0" err="1" smtClean="0">
                <a:latin typeface="Arial"/>
                <a:cs typeface="Arial"/>
              </a:rPr>
              <a:t>Redis</a:t>
            </a:r>
            <a:r>
              <a:rPr lang="en-US" sz="2400" dirty="0" smtClean="0">
                <a:latin typeface="Arial"/>
                <a:cs typeface="Arial"/>
              </a:rPr>
              <a:t> as a cache</a:t>
            </a:r>
          </a:p>
          <a:p>
            <a:pPr marL="1456262" marR="8084" lvl="1" indent="-342900">
              <a:lnSpc>
                <a:spcPct val="102899"/>
              </a:lnSpc>
              <a:spcBef>
                <a:spcPts val="256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  <a:cs typeface="Arial"/>
              </a:rPr>
              <a:t>Python/Node.js</a:t>
            </a:r>
            <a:endParaRPr lang="en-US" sz="2400" dirty="0">
              <a:latin typeface="Arial"/>
              <a:cs typeface="Arial"/>
            </a:endParaRPr>
          </a:p>
          <a:p>
            <a:pPr marL="16170" marR="8084">
              <a:lnSpc>
                <a:spcPct val="102899"/>
              </a:lnSpc>
              <a:spcBef>
                <a:spcPts val="256"/>
              </a:spcBef>
            </a:pPr>
            <a:endParaRPr lang="en-US" sz="1867" dirty="0">
              <a:latin typeface="Arial"/>
              <a:cs typeface="Arial"/>
            </a:endParaRPr>
          </a:p>
        </p:txBody>
      </p:sp>
      <p:pic>
        <p:nvPicPr>
          <p:cNvPr id="1034" name="Picture 10" descr="countymaprb102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08" y="7221349"/>
            <a:ext cx="2555748" cy="172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704749" y="6554366"/>
            <a:ext cx="794705" cy="2296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r>
              <a:rPr lang="en-US" sz="10000" b="1" dirty="0" smtClean="0"/>
              <a:t>+</a:t>
            </a:r>
            <a:endParaRPr lang="en-US" sz="10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157" y="7221349"/>
            <a:ext cx="1835050" cy="172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78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</TotalTime>
  <Words>235</Words>
  <Application>Microsoft Office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O'Bryan</dc:creator>
  <cp:lastModifiedBy>Louis O'Bryan</cp:lastModifiedBy>
  <cp:revision>27</cp:revision>
  <dcterms:created xsi:type="dcterms:W3CDTF">2014-05-27T18:51:52Z</dcterms:created>
  <dcterms:modified xsi:type="dcterms:W3CDTF">2014-05-28T23:10:57Z</dcterms:modified>
</cp:coreProperties>
</file>