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86" r:id="rId8"/>
    <p:sldId id="287" r:id="rId9"/>
    <p:sldId id="288" r:id="rId10"/>
    <p:sldId id="289" r:id="rId11"/>
    <p:sldId id="290" r:id="rId12"/>
    <p:sldId id="291" r:id="rId13"/>
    <p:sldId id="292" r:id="rId14"/>
    <p:sldId id="262" r:id="rId15"/>
    <p:sldId id="260" r:id="rId16"/>
    <p:sldId id="265" r:id="rId17"/>
    <p:sldId id="293" r:id="rId18"/>
    <p:sldId id="266" r:id="rId19"/>
    <p:sldId id="279" r:id="rId20"/>
    <p:sldId id="267" r:id="rId21"/>
    <p:sldId id="271" r:id="rId22"/>
    <p:sldId id="275" r:id="rId23"/>
    <p:sldId id="272" r:id="rId24"/>
    <p:sldId id="278"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3431" autoAdjust="0"/>
  </p:normalViewPr>
  <p:slideViewPr>
    <p:cSldViewPr snapToGrid="0">
      <p:cViewPr varScale="1">
        <p:scale>
          <a:sx n="110" d="100"/>
          <a:sy n="110" d="100"/>
        </p:scale>
        <p:origin x="-552" y="-78"/>
      </p:cViewPr>
      <p:guideLst>
        <p:guide orient="horz" pos="215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0F00C5B-6367-484E-B928-CEB72ECCDDC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D4C1A1-DBEC-4CAB-AB76-CF40FACC05B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D0F00C5B-6367-484E-B928-CEB72ECCDDC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D4C1A1-DBEC-4CAB-AB76-CF40FACC05B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D0F00C5B-6367-484E-B928-CEB72ECCDDC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D4C1A1-DBEC-4CAB-AB76-CF40FACC05B6}"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D0F00C5B-6367-484E-B928-CEB72ECCDDC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D4C1A1-DBEC-4CAB-AB76-CF40FACC05B6}"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D0F00C5B-6367-484E-B928-CEB72ECCDDC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D4C1A1-DBEC-4CAB-AB76-CF40FACC05B6}"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D0F00C5B-6367-484E-B928-CEB72ECCDDC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D4C1A1-DBEC-4CAB-AB76-CF40FACC05B6}"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0F00C5B-6367-484E-B928-CEB72ECCDDC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D4C1A1-DBEC-4CAB-AB76-CF40FACC05B6}"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0F00C5B-6367-484E-B928-CEB72ECCDDC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D4C1A1-DBEC-4CAB-AB76-CF40FACC05B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0F00C5B-6367-484E-B928-CEB72ECCDDC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D4C1A1-DBEC-4CAB-AB76-CF40FACC05B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D0F00C5B-6367-484E-B928-CEB72ECCDDC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D4C1A1-DBEC-4CAB-AB76-CF40FACC05B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D0F00C5B-6367-484E-B928-CEB72ECCDDC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D4C1A1-DBEC-4CAB-AB76-CF40FACC05B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D0F00C5B-6367-484E-B928-CEB72ECCDDC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D4C1A1-DBEC-4CAB-AB76-CF40FACC05B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F00C5B-6367-484E-B928-CEB72ECCDDC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D4C1A1-DBEC-4CAB-AB76-CF40FACC05B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F00C5B-6367-484E-B928-CEB72ECCDDC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D4C1A1-DBEC-4CAB-AB76-CF40FACC05B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D0F00C5B-6367-484E-B928-CEB72ECCDDC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D4C1A1-DBEC-4CAB-AB76-CF40FACC05B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D0F00C5B-6367-484E-B928-CEB72ECCDDC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D4C1A1-DBEC-4CAB-AB76-CF40FACC05B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F00C5B-6367-484E-B928-CEB72ECCDDC0}"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D4C1A1-DBEC-4CAB-AB76-CF40FACC05B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dirty="0" smtClean="0"/>
              <a:t>IoT based forest fire prediction system using fuzzy logic</a:t>
            </a:r>
            <a:endParaRPr lang="en-IN" sz="3600" dirty="0"/>
          </a:p>
        </p:txBody>
      </p:sp>
      <p:sp>
        <p:nvSpPr>
          <p:cNvPr id="3" name="Subtitle 2"/>
          <p:cNvSpPr>
            <a:spLocks noGrp="1"/>
          </p:cNvSpPr>
          <p:nvPr>
            <p:ph sz="half" idx="1"/>
          </p:nvPr>
        </p:nvSpPr>
        <p:spPr/>
        <p:txBody>
          <a:bodyPr>
            <a:normAutofit/>
          </a:bodyPr>
          <a:lstStyle/>
          <a:p>
            <a:pPr marL="0" indent="0" algn="l">
              <a:buNone/>
            </a:pPr>
            <a:r>
              <a:rPr lang="en-IN" b="1" dirty="0" smtClean="0"/>
              <a:t>GUIDED BY</a:t>
            </a:r>
            <a:endParaRPr lang="en-IN" b="1" dirty="0" smtClean="0"/>
          </a:p>
          <a:p>
            <a:pPr marL="0" indent="0">
              <a:buNone/>
            </a:pPr>
            <a:endParaRPr lang="en-IN" dirty="0" smtClean="0"/>
          </a:p>
          <a:p>
            <a:pPr marL="0" indent="0" algn="l">
              <a:buNone/>
            </a:pPr>
            <a:r>
              <a:rPr lang="en-IN" sz="2000" dirty="0" err="1" smtClean="0"/>
              <a:t>Mr.V.Sivamurugan</a:t>
            </a:r>
            <a:endParaRPr lang="en-IN" sz="2000" dirty="0" smtClean="0"/>
          </a:p>
          <a:p>
            <a:pPr marL="0" indent="0" algn="l">
              <a:buNone/>
            </a:pPr>
            <a:r>
              <a:rPr lang="en-IN" sz="2000" dirty="0" smtClean="0"/>
              <a:t>Associate Professor</a:t>
            </a:r>
            <a:endParaRPr lang="en-IN" sz="2000" dirty="0"/>
          </a:p>
        </p:txBody>
      </p:sp>
      <p:sp>
        <p:nvSpPr>
          <p:cNvPr id="4" name="Content Placeholder 3"/>
          <p:cNvSpPr>
            <a:spLocks noGrp="1"/>
          </p:cNvSpPr>
          <p:nvPr>
            <p:ph sz="half" idx="2"/>
          </p:nvPr>
        </p:nvSpPr>
        <p:spPr/>
        <p:txBody>
          <a:bodyPr/>
          <a:lstStyle/>
          <a:p>
            <a:pPr marL="0" indent="0">
              <a:buNone/>
            </a:pPr>
            <a:r>
              <a:rPr lang="en-IN" b="1" dirty="0"/>
              <a:t>PROJECT BY</a:t>
            </a:r>
            <a:endParaRPr lang="en-IN" b="1" dirty="0"/>
          </a:p>
          <a:p>
            <a:pPr marL="0" indent="0">
              <a:buNone/>
            </a:pPr>
            <a:endParaRPr lang="en-IN" dirty="0"/>
          </a:p>
          <a:p>
            <a:pPr marL="0" indent="0">
              <a:buNone/>
            </a:pPr>
            <a:r>
              <a:rPr lang="en-IN" sz="2000" dirty="0" err="1"/>
              <a:t>Archan</a:t>
            </a:r>
            <a:r>
              <a:rPr lang="en-IN" sz="2000" dirty="0"/>
              <a:t> </a:t>
            </a:r>
            <a:r>
              <a:rPr lang="en-IN" sz="2000" dirty="0" err="1"/>
              <a:t>Rajaram</a:t>
            </a:r>
            <a:r>
              <a:rPr lang="en-IN" sz="2000" dirty="0"/>
              <a:t> </a:t>
            </a:r>
            <a:r>
              <a:rPr lang="en-IN" sz="2000" dirty="0" err="1"/>
              <a:t>Ramadevi</a:t>
            </a:r>
            <a:endParaRPr lang="en-IN" sz="2000" dirty="0"/>
          </a:p>
          <a:p>
            <a:pPr marL="0" indent="0">
              <a:buNone/>
            </a:pPr>
            <a:r>
              <a:rPr lang="en-IN" sz="2000" dirty="0"/>
              <a:t> IT-A</a:t>
            </a:r>
            <a:endParaRPr lang="en-IN" sz="2000" dirty="0"/>
          </a:p>
          <a:p>
            <a:pPr marL="0" indent="0">
              <a:buNone/>
            </a:pPr>
            <a:r>
              <a:rPr lang="en-IN" sz="2000" dirty="0"/>
              <a:t>312215205017</a:t>
            </a:r>
            <a:endParaRPr lang="en-IN" sz="2000" dirty="0"/>
          </a:p>
          <a:p>
            <a:pPr marL="0" indent="0">
              <a:buNone/>
            </a:pPr>
            <a:endParaRPr lang="en-IN" sz="2000" dirty="0"/>
          </a:p>
          <a:p>
            <a:pPr marL="0" indent="0">
              <a:buNone/>
            </a:pPr>
            <a:r>
              <a:rPr lang="en-IN" sz="2000" dirty="0" err="1"/>
              <a:t>Harshini.M</a:t>
            </a:r>
            <a:endParaRPr lang="en-IN" sz="2000" dirty="0"/>
          </a:p>
          <a:p>
            <a:pPr marL="0" indent="0">
              <a:buNone/>
            </a:pPr>
            <a:r>
              <a:rPr lang="en-IN" sz="2000" dirty="0"/>
              <a:t>IT-A</a:t>
            </a:r>
            <a:endParaRPr lang="en-IN" sz="2000" dirty="0"/>
          </a:p>
          <a:p>
            <a:pPr marL="0" indent="0">
              <a:buNone/>
            </a:pPr>
            <a:r>
              <a:rPr lang="en-IN" sz="2000" dirty="0"/>
              <a:t>312215205031</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2400"/>
              <a:t>Artificial Neural Network</a:t>
            </a:r>
            <a:endParaRPr lang="en-IN" altLang="en-US" sz="2400"/>
          </a:p>
        </p:txBody>
      </p:sp>
      <p:sp>
        <p:nvSpPr>
          <p:cNvPr id="3" name="Content Placeholder 2"/>
          <p:cNvSpPr>
            <a:spLocks noGrp="1"/>
          </p:cNvSpPr>
          <p:nvPr>
            <p:ph idx="1"/>
          </p:nvPr>
        </p:nvSpPr>
        <p:spPr>
          <a:xfrm>
            <a:off x="677545" y="1677670"/>
            <a:ext cx="8596630" cy="4363720"/>
          </a:xfrm>
        </p:spPr>
        <p:txBody>
          <a:bodyPr/>
          <a:p>
            <a:pPr marL="0" indent="0" algn="just">
              <a:buNone/>
            </a:pPr>
            <a:r>
              <a:rPr lang="en-US" sz="2000"/>
              <a:t>The Artificial neural networks are kind of learning based algorithms</a:t>
            </a:r>
            <a:r>
              <a:rPr lang="en-IN" altLang="en-US" sz="2000"/>
              <a:t>.</a:t>
            </a:r>
            <a:endParaRPr lang="en-IN" altLang="en-US" sz="2000"/>
          </a:p>
          <a:p>
            <a:pPr marL="0" indent="0" algn="just">
              <a:buNone/>
            </a:pPr>
            <a:r>
              <a:rPr lang="en-IN" altLang="en-US" sz="2000"/>
              <a:t>These basically work on principle of neuron. The first model of neuron contained two inputs and one output. Both the inputs should be active for correct output. The weights for both the inputs were equal and output was binary.</a:t>
            </a:r>
            <a:endParaRPr lang="en-IN" altLang="en-US" sz="2000"/>
          </a:p>
          <a:p>
            <a:pPr marL="0" indent="0" algn="just">
              <a:buNone/>
            </a:pPr>
            <a:endParaRPr lang="en-IN" altLang="en-US" sz="2000"/>
          </a:p>
        </p:txBody>
      </p:sp>
      <p:pic>
        <p:nvPicPr>
          <p:cNvPr id="4" name="Picture 3"/>
          <p:cNvPicPr>
            <a:picLocks noChangeAspect="1"/>
          </p:cNvPicPr>
          <p:nvPr/>
        </p:nvPicPr>
        <p:blipFill>
          <a:blip r:embed="rId1"/>
          <a:stretch>
            <a:fillRect/>
          </a:stretch>
        </p:blipFill>
        <p:spPr>
          <a:xfrm>
            <a:off x="2851785" y="3417570"/>
            <a:ext cx="5808980" cy="26238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2400"/>
              <a:t>Decision tree</a:t>
            </a:r>
            <a:endParaRPr lang="en-IN" altLang="en-US" sz="2400"/>
          </a:p>
        </p:txBody>
      </p:sp>
      <p:sp>
        <p:nvSpPr>
          <p:cNvPr id="3" name="Content Placeholder 2"/>
          <p:cNvSpPr>
            <a:spLocks noGrp="1"/>
          </p:cNvSpPr>
          <p:nvPr>
            <p:ph idx="1"/>
          </p:nvPr>
        </p:nvSpPr>
        <p:spPr>
          <a:xfrm>
            <a:off x="677545" y="1704975"/>
            <a:ext cx="8596630" cy="4336415"/>
          </a:xfrm>
        </p:spPr>
        <p:txBody>
          <a:bodyPr/>
          <a:p>
            <a:pPr marL="0" indent="0">
              <a:buNone/>
            </a:pPr>
            <a:r>
              <a:rPr lang="en-US" sz="2000"/>
              <a:t>Decision tree classify instances by sorting them down the tree from the root to some leaf node. </a:t>
            </a:r>
            <a:endParaRPr lang="en-US" sz="2000"/>
          </a:p>
          <a:p>
            <a:pPr marL="0" indent="0">
              <a:buNone/>
            </a:pPr>
            <a:r>
              <a:rPr lang="en-US" sz="2000"/>
              <a:t>The final result is a decision tree in which each branch represents a possible scenario of decision and its outcome.</a:t>
            </a:r>
            <a:endParaRPr lang="en-US" sz="2000"/>
          </a:p>
          <a:p>
            <a:pPr marL="0" indent="0">
              <a:buNone/>
            </a:pPr>
            <a:endParaRPr lang="en-US" sz="2000"/>
          </a:p>
        </p:txBody>
      </p:sp>
      <p:pic>
        <p:nvPicPr>
          <p:cNvPr id="4" name="Picture 3"/>
          <p:cNvPicPr>
            <a:picLocks noChangeAspect="1"/>
          </p:cNvPicPr>
          <p:nvPr/>
        </p:nvPicPr>
        <p:blipFill>
          <a:blip r:embed="rId1"/>
          <a:stretch>
            <a:fillRect/>
          </a:stretch>
        </p:blipFill>
        <p:spPr>
          <a:xfrm>
            <a:off x="1603375" y="3386455"/>
            <a:ext cx="6744970" cy="24726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2400"/>
              <a:t>Feed Forward Neural Network</a:t>
            </a:r>
            <a:endParaRPr lang="en-IN" altLang="en-US" sz="2400"/>
          </a:p>
        </p:txBody>
      </p:sp>
      <p:sp>
        <p:nvSpPr>
          <p:cNvPr id="3" name="Content Placeholder 2"/>
          <p:cNvSpPr>
            <a:spLocks noGrp="1"/>
          </p:cNvSpPr>
          <p:nvPr>
            <p:ph idx="1"/>
          </p:nvPr>
        </p:nvSpPr>
        <p:spPr>
          <a:xfrm>
            <a:off x="677545" y="1647190"/>
            <a:ext cx="8596630" cy="4423410"/>
          </a:xfrm>
        </p:spPr>
        <p:txBody>
          <a:bodyPr/>
          <a:p>
            <a:pPr marL="0" indent="0">
              <a:buNone/>
            </a:pPr>
            <a:r>
              <a:rPr lang="en-US" sz="2000"/>
              <a:t>The inputs feed into a layer of hidden units, which can feed into layers of more hidden units, which eventually feed into the output layer.</a:t>
            </a: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3409315" y="2784475"/>
            <a:ext cx="3771265" cy="32569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System Design workflow</a:t>
            </a:r>
            <a:endParaRPr lang="en-IN" dirty="0"/>
          </a:p>
        </p:txBody>
      </p:sp>
      <p:pic>
        <p:nvPicPr>
          <p:cNvPr id="5" name="Content Placeholder 4" descr="sysflow"/>
          <p:cNvPicPr>
            <a:picLocks noGrp="1" noChangeAspect="1"/>
          </p:cNvPicPr>
          <p:nvPr>
            <p:ph idx="1"/>
          </p:nvPr>
        </p:nvPicPr>
        <p:blipFill>
          <a:blip r:embed="rId1"/>
          <a:stretch>
            <a:fillRect/>
          </a:stretch>
        </p:blipFill>
        <p:spPr>
          <a:xfrm>
            <a:off x="1873885" y="1930400"/>
            <a:ext cx="6457315" cy="38804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System Architecture</a:t>
            </a:r>
            <a:endParaRPr lang="en-IN" dirty="0"/>
          </a:p>
        </p:txBody>
      </p:sp>
      <p:sp>
        <p:nvSpPr>
          <p:cNvPr id="3" name="Content Placeholder 2"/>
          <p:cNvSpPr>
            <a:spLocks noGrp="1"/>
          </p:cNvSpPr>
          <p:nvPr>
            <p:ph idx="1"/>
          </p:nvPr>
        </p:nvSpPr>
        <p:spPr>
          <a:xfrm>
            <a:off x="677334" y="1607127"/>
            <a:ext cx="8596668" cy="4434235"/>
          </a:xfrm>
        </p:spPr>
        <p:txBody>
          <a:bodyPr/>
          <a:lstStyle/>
          <a:p>
            <a:pPr marL="0" indent="0">
              <a:buNone/>
            </a:pPr>
            <a:r>
              <a:rPr lang="en-IN" dirty="0" smtClean="0"/>
              <a:t>                                                    </a:t>
            </a:r>
            <a:endParaRPr lang="en-IN" dirty="0"/>
          </a:p>
        </p:txBody>
      </p:sp>
      <p:sp>
        <p:nvSpPr>
          <p:cNvPr id="4" name="Rectangle 3"/>
          <p:cNvSpPr/>
          <p:nvPr/>
        </p:nvSpPr>
        <p:spPr>
          <a:xfrm>
            <a:off x="1122218" y="3131127"/>
            <a:ext cx="2175164" cy="105294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MQTT broker</a:t>
            </a:r>
            <a:endParaRPr lang="en-IN" dirty="0"/>
          </a:p>
        </p:txBody>
      </p:sp>
      <p:sp>
        <p:nvSpPr>
          <p:cNvPr id="5" name="Rectangle 4"/>
          <p:cNvSpPr/>
          <p:nvPr/>
        </p:nvSpPr>
        <p:spPr>
          <a:xfrm>
            <a:off x="5915891" y="2604655"/>
            <a:ext cx="2119745" cy="1011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Node MCU </a:t>
            </a:r>
            <a:endParaRPr lang="en-IN" dirty="0"/>
          </a:p>
        </p:txBody>
      </p:sp>
      <p:sp>
        <p:nvSpPr>
          <p:cNvPr id="6" name="Rectangle 5"/>
          <p:cNvSpPr/>
          <p:nvPr/>
        </p:nvSpPr>
        <p:spPr>
          <a:xfrm>
            <a:off x="5915890" y="4080163"/>
            <a:ext cx="2119745"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NODE MCU</a:t>
            </a:r>
            <a:endParaRPr lang="en-IN" dirty="0"/>
          </a:p>
        </p:txBody>
      </p:sp>
      <p:sp>
        <p:nvSpPr>
          <p:cNvPr id="7" name="Rectangle 6"/>
          <p:cNvSpPr/>
          <p:nvPr/>
        </p:nvSpPr>
        <p:spPr>
          <a:xfrm>
            <a:off x="5915891" y="1726047"/>
            <a:ext cx="609600" cy="482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7232072" y="1747983"/>
            <a:ext cx="665018" cy="482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5915891" y="5527964"/>
            <a:ext cx="706582"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352491" y="5557981"/>
            <a:ext cx="595746"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p:cNvCxnSpPr/>
          <p:nvPr/>
        </p:nvCxnSpPr>
        <p:spPr>
          <a:xfrm>
            <a:off x="6201522" y="2230582"/>
            <a:ext cx="0" cy="37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p:cNvCxnSpPr>
          <p:nvPr/>
        </p:nvCxnSpPr>
        <p:spPr>
          <a:xfrm>
            <a:off x="7564581" y="2230582"/>
            <a:ext cx="1" cy="37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201522" y="5146963"/>
            <a:ext cx="0" cy="381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0"/>
            <a:endCxn id="11" idx="0"/>
          </p:cNvCxnSpPr>
          <p:nvPr/>
        </p:nvCxnSpPr>
        <p:spPr>
          <a:xfrm>
            <a:off x="7650364" y="555798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7650364" y="5146963"/>
            <a:ext cx="0" cy="381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Lightning Bolt 29"/>
          <p:cNvSpPr/>
          <p:nvPr/>
        </p:nvSpPr>
        <p:spPr>
          <a:xfrm rot="18092881">
            <a:off x="3754582" y="2881745"/>
            <a:ext cx="1482436" cy="94211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Lightning Bolt 30"/>
          <p:cNvSpPr/>
          <p:nvPr/>
        </p:nvSpPr>
        <p:spPr>
          <a:xfrm>
            <a:off x="3865418" y="4230930"/>
            <a:ext cx="1648691" cy="64587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4495800" y="3616036"/>
            <a:ext cx="921327" cy="369332"/>
          </a:xfrm>
          <a:prstGeom prst="rect">
            <a:avLst/>
          </a:prstGeom>
          <a:noFill/>
        </p:spPr>
        <p:txBody>
          <a:bodyPr wrap="square" rtlCol="0">
            <a:spAutoFit/>
          </a:bodyPr>
          <a:lstStyle/>
          <a:p>
            <a:r>
              <a:rPr lang="en-IN" dirty="0" smtClean="0"/>
              <a:t>WIFI</a:t>
            </a:r>
            <a:endParaRPr lang="en-IN" dirty="0"/>
          </a:p>
        </p:txBody>
      </p:sp>
      <p:sp>
        <p:nvSpPr>
          <p:cNvPr id="33" name="TextBox 32"/>
          <p:cNvSpPr txBox="1"/>
          <p:nvPr/>
        </p:nvSpPr>
        <p:spPr>
          <a:xfrm>
            <a:off x="7991128" y="1740335"/>
            <a:ext cx="1188836" cy="369332"/>
          </a:xfrm>
          <a:prstGeom prst="rect">
            <a:avLst/>
          </a:prstGeom>
          <a:noFill/>
        </p:spPr>
        <p:txBody>
          <a:bodyPr wrap="square" rtlCol="0">
            <a:spAutoFit/>
          </a:bodyPr>
          <a:lstStyle/>
          <a:p>
            <a:r>
              <a:rPr lang="en-IN" dirty="0" smtClean="0"/>
              <a:t>SENSORS</a:t>
            </a:r>
            <a:endParaRPr lang="en-IN" dirty="0"/>
          </a:p>
        </p:txBody>
      </p:sp>
      <p:sp>
        <p:nvSpPr>
          <p:cNvPr id="34" name="TextBox 33"/>
          <p:cNvSpPr txBox="1"/>
          <p:nvPr/>
        </p:nvSpPr>
        <p:spPr>
          <a:xfrm>
            <a:off x="8056129" y="5527964"/>
            <a:ext cx="1282874" cy="369332"/>
          </a:xfrm>
          <a:prstGeom prst="rect">
            <a:avLst/>
          </a:prstGeom>
          <a:noFill/>
        </p:spPr>
        <p:txBody>
          <a:bodyPr wrap="square" rtlCol="0">
            <a:spAutoFit/>
          </a:bodyPr>
          <a:lstStyle/>
          <a:p>
            <a:r>
              <a:rPr lang="en-IN" dirty="0" smtClean="0"/>
              <a:t>SENSORS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1174750"/>
          </a:xfrm>
        </p:spPr>
        <p:txBody>
          <a:bodyPr>
            <a:normAutofit fontScale="90000"/>
          </a:bodyPr>
          <a:lstStyle/>
          <a:p>
            <a:pPr algn="ctr"/>
            <a:r>
              <a:rPr lang="en-IN" dirty="0"/>
              <a:t>Sensors connected to the Node MCU</a:t>
            </a:r>
            <a:br>
              <a:rPr lang="en-IN" dirty="0"/>
            </a:br>
            <a:endParaRPr lang="en-IN" dirty="0"/>
          </a:p>
        </p:txBody>
      </p:sp>
      <p:pic>
        <p:nvPicPr>
          <p:cNvPr id="6" name="Content Placeholder 5" descr="mappingsensors"/>
          <p:cNvPicPr>
            <a:picLocks noGrp="1" noChangeAspect="1"/>
          </p:cNvPicPr>
          <p:nvPr>
            <p:ph idx="1"/>
          </p:nvPr>
        </p:nvPicPr>
        <p:blipFill>
          <a:blip r:embed="rId1"/>
          <a:stretch>
            <a:fillRect/>
          </a:stretch>
        </p:blipFill>
        <p:spPr>
          <a:xfrm>
            <a:off x="3046095" y="1783715"/>
            <a:ext cx="4538345" cy="42576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609600"/>
            <a:ext cx="8596630" cy="1019175"/>
          </a:xfrm>
        </p:spPr>
        <p:txBody>
          <a:bodyPr/>
          <a:p>
            <a:pPr algn="ctr"/>
            <a:r>
              <a:rPr lang="en-IN" altLang="en-US"/>
              <a:t>Fuzzy logic</a:t>
            </a:r>
            <a:endParaRPr lang="en-IN" altLang="en-US"/>
          </a:p>
        </p:txBody>
      </p:sp>
      <p:sp>
        <p:nvSpPr>
          <p:cNvPr id="3" name="Content Placeholder 2"/>
          <p:cNvSpPr>
            <a:spLocks noGrp="1"/>
          </p:cNvSpPr>
          <p:nvPr>
            <p:ph idx="1"/>
          </p:nvPr>
        </p:nvSpPr>
        <p:spPr>
          <a:xfrm>
            <a:off x="677545" y="1628775"/>
            <a:ext cx="8596630" cy="4412615"/>
          </a:xfrm>
        </p:spPr>
        <p:txBody>
          <a:bodyPr/>
          <a:p>
            <a:pPr marL="0" indent="0" algn="just">
              <a:buNone/>
            </a:pPr>
            <a:r>
              <a:rPr lang="en-US" sz="2000"/>
              <a:t>In Boolean system truth value, 1.0 represents absolute truth value and 0.0 represents absolute false value. </a:t>
            </a:r>
            <a:endParaRPr lang="en-US" sz="2000"/>
          </a:p>
          <a:p>
            <a:pPr marL="0" indent="0" algn="just">
              <a:buNone/>
            </a:pPr>
            <a:r>
              <a:rPr lang="en-US" sz="2000"/>
              <a:t>But in the fuzzy system, there is no logic for absolute truth and absolute false value. But in fuzzy logic, there is intermediate value too present which is partially true and partially false.</a:t>
            </a:r>
            <a:endParaRPr lang="en-US" sz="2000"/>
          </a:p>
          <a:p>
            <a:pPr marL="0" indent="0" algn="just">
              <a:buNone/>
            </a:pPr>
            <a:endParaRPr lang="en-US" sz="2000"/>
          </a:p>
        </p:txBody>
      </p:sp>
      <p:pic>
        <p:nvPicPr>
          <p:cNvPr id="5" name="Picture 4" descr="fuzzy"/>
          <p:cNvPicPr>
            <a:picLocks noChangeAspect="1"/>
          </p:cNvPicPr>
          <p:nvPr/>
        </p:nvPicPr>
        <p:blipFill>
          <a:blip r:embed="rId1"/>
          <a:stretch>
            <a:fillRect/>
          </a:stretch>
        </p:blipFill>
        <p:spPr>
          <a:xfrm>
            <a:off x="2067560" y="3448050"/>
            <a:ext cx="6017260" cy="23634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t>The serial monitor of the Arduino IDE having the sensor readings and the result status</a:t>
            </a:r>
            <a:endParaRPr lang="en-IN" sz="2800" dirty="0"/>
          </a:p>
        </p:txBody>
      </p:sp>
      <p:pic>
        <p:nvPicPr>
          <p:cNvPr id="6" name="Content Placeholder 5"/>
          <p:cNvPicPr>
            <a:picLocks noGrp="1" noChangeAspect="1"/>
          </p:cNvPicPr>
          <p:nvPr>
            <p:ph idx="1"/>
          </p:nvPr>
        </p:nvPicPr>
        <p:blipFill>
          <a:blip r:embed="rId1"/>
          <a:stretch>
            <a:fillRect/>
          </a:stretch>
        </p:blipFill>
        <p:spPr>
          <a:xfrm>
            <a:off x="1012825" y="1930400"/>
            <a:ext cx="7924800" cy="39363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t>MQTT Protocol Architecture </a:t>
            </a:r>
            <a:endParaRPr lang="en-IN" altLang="en-US"/>
          </a:p>
        </p:txBody>
      </p:sp>
      <p:pic>
        <p:nvPicPr>
          <p:cNvPr id="4" name="Content Placeholder 3" descr="mqtt"/>
          <p:cNvPicPr>
            <a:picLocks noGrp="1" noChangeAspect="1"/>
          </p:cNvPicPr>
          <p:nvPr>
            <p:ph idx="1"/>
          </p:nvPr>
        </p:nvPicPr>
        <p:blipFill>
          <a:blip r:embed="rId1"/>
          <a:stretch>
            <a:fillRect/>
          </a:stretch>
        </p:blipFill>
        <p:spPr>
          <a:xfrm>
            <a:off x="1720215" y="1647825"/>
            <a:ext cx="6752590" cy="43789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Publishing data from NodeMCU to MQTT broker in different virtual channels(Topic)</a:t>
            </a:r>
            <a:endParaRPr lang="en-IN" dirty="0"/>
          </a:p>
        </p:txBody>
      </p:sp>
      <p:sp>
        <p:nvSpPr>
          <p:cNvPr id="4" name="Content Placeholder 3"/>
          <p:cNvSpPr>
            <a:spLocks noGrp="1"/>
          </p:cNvSpPr>
          <p:nvPr>
            <p:ph idx="1"/>
          </p:nvPr>
        </p:nvSpPr>
        <p:spPr>
          <a:xfrm>
            <a:off x="677545" y="2202815"/>
            <a:ext cx="8596630" cy="3838575"/>
          </a:xfrm>
        </p:spPr>
        <p:txBody>
          <a:bodyPr>
            <a:normAutofit fontScale="92500"/>
          </a:bodyPr>
          <a:lstStyle/>
          <a:p>
            <a:pPr marL="0" indent="0">
              <a:buNone/>
            </a:pPr>
            <a:r>
              <a:rPr lang="en-IN" altLang="en-US" b="1"/>
              <a:t>Code snippet:</a:t>
            </a:r>
            <a:endParaRPr lang="en-IN" altLang="en-US"/>
          </a:p>
          <a:p>
            <a:pPr marL="0" indent="0">
              <a:buNone/>
            </a:pPr>
            <a:r>
              <a:rPr lang="en-IN" altLang="en-US"/>
              <a:t>//MQTT TOPICS</a:t>
            </a:r>
            <a:endParaRPr lang="en-IN" altLang="en-US"/>
          </a:p>
          <a:p>
            <a:pPr marL="0" indent="0">
              <a:buNone/>
            </a:pPr>
            <a:r>
              <a:rPr lang="en-IN" altLang="en-US"/>
              <a:t>const char* temperature="archan/temperature";</a:t>
            </a:r>
            <a:endParaRPr lang="en-IN" altLang="en-US"/>
          </a:p>
          <a:p>
            <a:pPr marL="0" indent="0">
              <a:buNone/>
            </a:pPr>
            <a:r>
              <a:rPr lang="en-IN" altLang="en-US"/>
              <a:t>const char* gas="archan/gas";</a:t>
            </a:r>
            <a:endParaRPr lang="en-IN" altLang="en-US"/>
          </a:p>
          <a:p>
            <a:pPr marL="0" indent="0">
              <a:buNone/>
            </a:pPr>
            <a:r>
              <a:rPr lang="en-IN" altLang="en-US"/>
              <a:t>const char* flame="archan/flame";</a:t>
            </a:r>
            <a:endParaRPr lang="en-IN" altLang="en-US"/>
          </a:p>
          <a:p>
            <a:pPr marL="0" indent="0">
              <a:buNone/>
            </a:pPr>
            <a:r>
              <a:rPr lang="en-IN" altLang="en-US"/>
              <a:t>const char* status1="archan/status";</a:t>
            </a:r>
            <a:endParaRPr lang="en-IN" altLang="en-US"/>
          </a:p>
          <a:p>
            <a:pPr marL="0" indent="0">
              <a:buNone/>
            </a:pPr>
            <a:r>
              <a:rPr lang="en-IN" altLang="en-US"/>
              <a:t>const char* prob="archan/prob";</a:t>
            </a:r>
            <a:endParaRPr lang="en-IN" altLang="en-US"/>
          </a:p>
          <a:p>
            <a:pPr marL="0" indent="0">
              <a:buNone/>
            </a:pPr>
            <a:endParaRPr lang="en-IN" altLang="en-US"/>
          </a:p>
          <a:p>
            <a:pPr marL="0" indent="0">
              <a:buNone/>
            </a:pPr>
            <a:r>
              <a:rPr lang="en-IN" altLang="en-US"/>
              <a:t>	</a:t>
            </a:r>
            <a:r>
              <a:rPr lang="en-IN" altLang="en-US" sz="2000"/>
              <a:t>Hive MQ is the online MQTT broker used in this project while Raspberry PI could also be programmed to function as a local MQTT broker.</a:t>
            </a:r>
            <a:endParaRPr lang="en-IN"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IN" sz="4400" dirty="0" smtClean="0"/>
              <a:t>Objective</a:t>
            </a:r>
            <a:endParaRPr lang="en-IN" sz="4400" dirty="0"/>
          </a:p>
        </p:txBody>
      </p:sp>
      <p:sp>
        <p:nvSpPr>
          <p:cNvPr id="6" name="Content Placeholder 5"/>
          <p:cNvSpPr>
            <a:spLocks noGrp="1"/>
          </p:cNvSpPr>
          <p:nvPr>
            <p:ph idx="1"/>
          </p:nvPr>
        </p:nvSpPr>
        <p:spPr/>
        <p:txBody>
          <a:bodyPr>
            <a:normAutofit/>
          </a:bodyPr>
          <a:lstStyle/>
          <a:p>
            <a:pPr>
              <a:buFont typeface="Wingdings" panose="05000000000000000000" pitchFamily="2" charset="2"/>
              <a:buChar char="v"/>
            </a:pPr>
            <a:r>
              <a:rPr lang="en-IN" sz="2800" dirty="0"/>
              <a:t>To predict the occurrences of forest fire. </a:t>
            </a:r>
            <a:endParaRPr lang="en-IN" sz="2800" dirty="0"/>
          </a:p>
          <a:p>
            <a:pPr>
              <a:buFont typeface="Wingdings" panose="05000000000000000000" pitchFamily="2" charset="2"/>
              <a:buChar char="v"/>
            </a:pPr>
            <a:r>
              <a:rPr lang="en-IN" sz="2800" dirty="0" smtClean="0"/>
              <a:t>To collect the physical environmental parameters of the forest through </a:t>
            </a:r>
            <a:r>
              <a:rPr lang="en-IN" sz="2800" dirty="0"/>
              <a:t>sensors using </a:t>
            </a:r>
            <a:r>
              <a:rPr lang="en-IN" sz="2800" dirty="0" err="1" smtClean="0"/>
              <a:t>IoT</a:t>
            </a:r>
            <a:r>
              <a:rPr lang="en-IN" sz="2800" dirty="0"/>
              <a:t>.</a:t>
            </a:r>
            <a:endParaRPr lang="en-IN" sz="2800" dirty="0"/>
          </a:p>
          <a:p>
            <a:pPr>
              <a:buFont typeface="Wingdings" panose="05000000000000000000" pitchFamily="2" charset="2"/>
              <a:buChar char="v"/>
            </a:pPr>
            <a:r>
              <a:rPr lang="en-IN" sz="2800" dirty="0"/>
              <a:t>To classify the occurrence of forest fire based on the intensity and use fuzzy logic to express the chance of occurrence of forest fire in percentage.   </a:t>
            </a:r>
            <a:endParaRPr lang="en-I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Displaying Output</a:t>
            </a:r>
            <a:br>
              <a:rPr lang="en-IN" dirty="0" smtClean="0"/>
            </a:b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2800" dirty="0"/>
              <a:t>The values published to the MQTT broker can be displayed in an app.</a:t>
            </a:r>
            <a:endParaRPr lang="en-IN" sz="2800" dirty="0"/>
          </a:p>
          <a:p>
            <a:pPr>
              <a:buFont typeface="Wingdings" panose="05000000000000000000" pitchFamily="2" charset="2"/>
              <a:buChar char="v"/>
            </a:pPr>
            <a:r>
              <a:rPr lang="en-IN" sz="2800" dirty="0"/>
              <a:t>These values will be used to classify the forest fire as no forest fire, mild, moderate and severe and also the chance of occurence in percentage and the result is also displayed in the app.</a:t>
            </a:r>
            <a:endParaRPr lang="en-IN" sz="2800" dirty="0"/>
          </a:p>
          <a:p>
            <a:pPr marL="0" indent="0">
              <a:buFont typeface="Wingdings" panose="05000000000000000000" pitchFamily="2" charset="2"/>
              <a:buNone/>
            </a:pPr>
            <a:endParaRPr lang="en-IN"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IN" altLang="en-US"/>
              <a:t>	Results</a:t>
            </a:r>
            <a:br>
              <a:rPr lang="en-IN" altLang="en-US"/>
            </a:br>
            <a:endParaRPr lang="en-IN" altLang="en-US"/>
          </a:p>
        </p:txBody>
      </p:sp>
      <p:pic>
        <p:nvPicPr>
          <p:cNvPr id="20" name="Content Placeholder 19" descr="IMG-20190330-WA0018"/>
          <p:cNvPicPr>
            <a:picLocks noGrp="1" noChangeAspect="1"/>
          </p:cNvPicPr>
          <p:nvPr>
            <p:ph sz="half" idx="1"/>
          </p:nvPr>
        </p:nvPicPr>
        <p:blipFill>
          <a:blip r:embed="rId1"/>
          <a:stretch>
            <a:fillRect/>
          </a:stretch>
        </p:blipFill>
        <p:spPr>
          <a:xfrm>
            <a:off x="7237095" y="2160905"/>
            <a:ext cx="2471420" cy="3880485"/>
          </a:xfrm>
          <a:prstGeom prst="rect">
            <a:avLst/>
          </a:prstGeom>
        </p:spPr>
      </p:pic>
      <p:pic>
        <p:nvPicPr>
          <p:cNvPr id="21" name="Content Placeholder 20" descr="IMG-20190330-WA0015"/>
          <p:cNvPicPr>
            <a:picLocks noGrp="1" noChangeAspect="1"/>
          </p:cNvPicPr>
          <p:nvPr>
            <p:ph sz="half" idx="2"/>
          </p:nvPr>
        </p:nvPicPr>
        <p:blipFill>
          <a:blip r:embed="rId2"/>
          <a:stretch>
            <a:fillRect/>
          </a:stretch>
        </p:blipFill>
        <p:spPr>
          <a:xfrm>
            <a:off x="4019550" y="2160905"/>
            <a:ext cx="2426335" cy="3880485"/>
          </a:xfrm>
          <a:prstGeom prst="rect">
            <a:avLst/>
          </a:prstGeom>
        </p:spPr>
      </p:pic>
      <p:pic>
        <p:nvPicPr>
          <p:cNvPr id="22" name="Picture 21" descr="IMG-20190330-WA0012"/>
          <p:cNvPicPr>
            <a:picLocks noChangeAspect="1"/>
          </p:cNvPicPr>
          <p:nvPr/>
        </p:nvPicPr>
        <p:blipFill>
          <a:blip r:embed="rId3"/>
          <a:stretch>
            <a:fillRect/>
          </a:stretch>
        </p:blipFill>
        <p:spPr>
          <a:xfrm>
            <a:off x="677545" y="2160905"/>
            <a:ext cx="2459355" cy="38804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7964"/>
            <a:ext cx="8596668" cy="829994"/>
          </a:xfrm>
        </p:spPr>
        <p:txBody>
          <a:bodyPr>
            <a:normAutofit fontScale="90000"/>
          </a:bodyPr>
          <a:lstStyle/>
          <a:p>
            <a:pPr algn="ctr"/>
            <a:r>
              <a:rPr lang="en-IN" dirty="0" smtClean="0"/>
              <a:t>References</a:t>
            </a:r>
            <a:br>
              <a:rPr lang="en-IN" dirty="0" smtClean="0"/>
            </a:br>
            <a:endParaRPr lang="en-IN" dirty="0"/>
          </a:p>
        </p:txBody>
      </p:sp>
      <p:sp>
        <p:nvSpPr>
          <p:cNvPr id="3" name="Content Placeholder 2"/>
          <p:cNvSpPr>
            <a:spLocks noGrp="1"/>
          </p:cNvSpPr>
          <p:nvPr>
            <p:ph idx="1"/>
          </p:nvPr>
        </p:nvSpPr>
        <p:spPr>
          <a:xfrm>
            <a:off x="677545" y="1364615"/>
            <a:ext cx="8596630" cy="5205095"/>
          </a:xfrm>
        </p:spPr>
        <p:txBody>
          <a:bodyPr>
            <a:noAutofit/>
          </a:bodyPr>
          <a:lstStyle/>
          <a:p>
            <a:pPr marL="0" indent="0" algn="just">
              <a:buFont typeface="Wingdings" panose="05000000000000000000" pitchFamily="2" charset="2"/>
              <a:buNone/>
            </a:pPr>
            <a:r>
              <a:rPr lang="en-IN" dirty="0" smtClean="0"/>
              <a:t>[1] A. Chauhan, S. Semwal and R. Chawhan, "Artificial neural network-based forest fire detection system using wireless sensor network," 2013 Annual IEEE India Conference (INDICON), Mumbai, 2013, </a:t>
            </a:r>
            <a:r>
              <a:rPr lang="en-IN" dirty="0" smtClean="0">
                <a:sym typeface="+mn-ea"/>
              </a:rPr>
              <a:t>pp.16,doi:10.1109/ INDCON.2013.6725913</a:t>
            </a:r>
            <a:endParaRPr lang="en-IN" dirty="0" smtClean="0"/>
          </a:p>
          <a:p>
            <a:pPr marL="0" indent="0" algn="just">
              <a:buFont typeface="Wingdings" panose="05000000000000000000" pitchFamily="2" charset="2"/>
              <a:buNone/>
            </a:pPr>
            <a:r>
              <a:rPr lang="en-IN" dirty="0" smtClean="0"/>
              <a:t>[2] Anupam Mittal, Geetika Sharma, Ruchi Aggarwal, “Forest Fire Detection Through Various Machine Learning Techniques using Mobile Agent in WSN” International Research Journal of Engineering and Technology (IRJET) Volume: 03, Issue: 06, June-2016</a:t>
            </a:r>
            <a:endParaRPr lang="en-IN" dirty="0" smtClean="0"/>
          </a:p>
          <a:p>
            <a:pPr marL="0" indent="0" algn="just">
              <a:buFont typeface="Wingdings" panose="05000000000000000000" pitchFamily="2" charset="2"/>
              <a:buNone/>
            </a:pPr>
            <a:r>
              <a:rPr lang="en-IN" dirty="0" smtClean="0"/>
              <a:t>[3] Dutta M., Bhowmik S., Giri C. (2014) Fuzzy Logic Based Implementation for Forest Fire Detection Using Wireless Sensor Network. In:Kumar Kundu M., Mohapatra D., Konar A., Chakraborty A. (eds) Advanced Computing, Networking and Informatics- Volume 1. Smart Innovation,Systems and Technologies, vol 27. Springer, Cham</a:t>
            </a:r>
            <a:endParaRPr lang="en-IN" dirty="0" smtClean="0"/>
          </a:p>
          <a:p>
            <a:pPr marL="0" indent="0" algn="just">
              <a:buFont typeface="Wingdings" panose="05000000000000000000" pitchFamily="2" charset="2"/>
              <a:buNone/>
            </a:pPr>
            <a:r>
              <a:rPr lang="en-IN" dirty="0" smtClean="0"/>
              <a:t>[4] D.Vignesh Kirubaharan, A.John Clement Sunder, S.M.Ramesh, P.Dhinakar,“Forest Fire Prediction and Alert System Using Wireless SensorNetwork”International Journal of Advanced Research in Electronics andCommunication Engineering (IJARECE) Volume 3, Issue 11, November 2014</a:t>
            </a:r>
            <a:endParaRPr lang="en-IN" dirty="0" smtClean="0"/>
          </a:p>
          <a:p>
            <a:pPr marL="0" indent="0">
              <a:buFont typeface="Wingdings" panose="05000000000000000000" pitchFamily="2" charset="2"/>
              <a:buNone/>
            </a:pPr>
            <a:endParaRPr lang="en-IN"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974090"/>
          </a:xfrm>
        </p:spPr>
        <p:txBody>
          <a:bodyPr/>
          <a:lstStyle/>
          <a:p>
            <a:pPr algn="ctr"/>
            <a:r>
              <a:rPr lang="en-IN" altLang="en-US"/>
              <a:t>References</a:t>
            </a:r>
            <a:endParaRPr lang="en-IN" altLang="en-US"/>
          </a:p>
        </p:txBody>
      </p:sp>
      <p:sp>
        <p:nvSpPr>
          <p:cNvPr id="3" name="Content Placeholder 2"/>
          <p:cNvSpPr>
            <a:spLocks noGrp="1"/>
          </p:cNvSpPr>
          <p:nvPr>
            <p:ph idx="1"/>
          </p:nvPr>
        </p:nvSpPr>
        <p:spPr>
          <a:xfrm>
            <a:off x="677545" y="1783080"/>
            <a:ext cx="8596630" cy="4258310"/>
          </a:xfrm>
        </p:spPr>
        <p:txBody>
          <a:bodyPr>
            <a:noAutofit/>
          </a:bodyPr>
          <a:lstStyle/>
          <a:p>
            <a:pPr marL="0" indent="0" algn="just">
              <a:buNone/>
            </a:pPr>
            <a:r>
              <a:rPr lang="en-US"/>
              <a:t>[5] G. Demin, L. Haifeng, J. Anna and W. Guoxin, "A forest fire prediction system based on rechargeable wireless sensor networks," 2014 4th IEEE International Conference on Network Infrastructure and Digital Content,Beijing, 2014, pp. 405-408.</a:t>
            </a:r>
            <a:endParaRPr lang="en-US"/>
          </a:p>
          <a:p>
            <a:pPr marL="0" indent="0" algn="just">
              <a:buNone/>
            </a:pPr>
            <a:r>
              <a:rPr lang="en-US"/>
              <a:t>[6] Liyang Yu, Neng Wang and Xiaoqiao Meng, "Real-time forest fire detection with wireless sensor networks," Proceedings. 2005 International Conference on Wireless Communications, Networking and Mobile Computing, 2005., Wuhan,China, 2005, pp. 1214-1217</a:t>
            </a:r>
            <a:endParaRPr lang="en-US"/>
          </a:p>
          <a:p>
            <a:pPr marL="0" indent="0" algn="just">
              <a:buNone/>
            </a:pPr>
            <a:r>
              <a:rPr lang="en-US"/>
              <a:t>[7] Sukumar.K, Joevivek.V, Hemalatha.T, Soman.K.P, “Prediction of forest fire using SVM – a novel approach”10th ESRI India User Conference 2009</a:t>
            </a:r>
            <a:endParaRPr lang="en-US"/>
          </a:p>
          <a:p>
            <a:pPr marL="0" indent="0" algn="just">
              <a:buNone/>
            </a:pPr>
            <a:r>
              <a:rPr lang="en-US"/>
              <a:t>[8] V. G. Gasull, D. F. Larios, J. Barbancho, C. León and M. S. Obaidat,"Computational intelligence applied to wildfire prediction using wireless sensor networks," Proceedings of the International Conference on, Seville, Spain, 2011, pp. 1-8.</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7334" y="2954215"/>
            <a:ext cx="8596668" cy="1012874"/>
          </a:xfrm>
        </p:spPr>
        <p:txBody>
          <a:bodyPr>
            <a:normAutofit fontScale="90000"/>
          </a:bodyPr>
          <a:lstStyle/>
          <a:p>
            <a:pPr algn="ctr"/>
            <a:r>
              <a:rPr lang="en-IN" sz="4000" dirty="0" smtClean="0"/>
              <a:t>     THANK YOU!!!</a:t>
            </a:r>
            <a:br>
              <a:rPr lang="en-IN" dirty="0" smtClean="0"/>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dirty="0" smtClean="0"/>
              <a:t>Existing system</a:t>
            </a:r>
            <a:endParaRPr lang="en-IN" sz="44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2800" dirty="0">
                <a:cs typeface="+mn-lt"/>
              </a:rPr>
              <a:t>The current satellite-imagery-based forest fire detection systems cannot detect forest</a:t>
            </a:r>
            <a:r>
              <a:rPr lang="en-IN" sz="2800" b="1" dirty="0">
                <a:cs typeface="+mn-lt"/>
              </a:rPr>
              <a:t> </a:t>
            </a:r>
            <a:r>
              <a:rPr lang="en-IN" sz="2800" dirty="0">
                <a:cs typeface="+mn-lt"/>
              </a:rPr>
              <a:t>fires with high precision and accuracy</a:t>
            </a:r>
            <a:r>
              <a:rPr lang="en-IN" sz="2800" dirty="0" smtClean="0">
                <a:cs typeface="+mn-lt"/>
              </a:rPr>
              <a:t>.</a:t>
            </a:r>
            <a:endParaRPr lang="en-IN" sz="2800" dirty="0" smtClean="0">
              <a:cs typeface="+mn-lt"/>
            </a:endParaRPr>
          </a:p>
          <a:p>
            <a:pPr>
              <a:buFont typeface="Wingdings" panose="05000000000000000000" pitchFamily="2" charset="2"/>
              <a:buChar char="v"/>
            </a:pPr>
            <a:r>
              <a:rPr lang="en-IN" sz="2800" dirty="0" smtClean="0">
                <a:cs typeface="+mn-lt"/>
              </a:rPr>
              <a:t>In order to prevent forest fire efficiently, we need a highly intelligent system to predict the forest fire at a higher speed and accuracy automatically.</a:t>
            </a:r>
            <a:endParaRPr lang="en-IN" sz="2800" dirty="0" smtClean="0">
              <a:cs typeface="+mn-lt"/>
            </a:endParaRPr>
          </a:p>
          <a:p>
            <a:pPr>
              <a:buFont typeface="Wingdings" panose="05000000000000000000" pitchFamily="2" charset="2"/>
              <a:buChar char="v"/>
            </a:pPr>
            <a:endParaRPr lang="en-IN" sz="2800" dirty="0">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dirty="0" smtClean="0"/>
              <a:t>Proposed system</a:t>
            </a:r>
            <a:endParaRPr lang="en-IN" sz="4400" dirty="0"/>
          </a:p>
        </p:txBody>
      </p:sp>
      <p:sp>
        <p:nvSpPr>
          <p:cNvPr id="3" name="Content Placeholder 2"/>
          <p:cNvSpPr>
            <a:spLocks noGrp="1"/>
          </p:cNvSpPr>
          <p:nvPr>
            <p:ph idx="1"/>
          </p:nvPr>
        </p:nvSpPr>
        <p:spPr>
          <a:xfrm>
            <a:off x="677545" y="1931035"/>
            <a:ext cx="8596630" cy="4110355"/>
          </a:xfrm>
        </p:spPr>
        <p:txBody>
          <a:bodyPr/>
          <a:lstStyle/>
          <a:p>
            <a:pPr>
              <a:buFont typeface="Wingdings" panose="05000000000000000000" pitchFamily="2" charset="2"/>
              <a:buChar char="v"/>
            </a:pPr>
            <a:r>
              <a:rPr lang="en-IN" sz="2400" dirty="0" smtClean="0"/>
              <a:t>To predict the forest fire based on the sensor values.</a:t>
            </a:r>
            <a:endParaRPr lang="en-IN" sz="2400" dirty="0" smtClean="0"/>
          </a:p>
          <a:p>
            <a:pPr>
              <a:buFont typeface="Wingdings" panose="05000000000000000000" pitchFamily="2" charset="2"/>
              <a:buChar char="v"/>
            </a:pPr>
            <a:r>
              <a:rPr lang="en-IN" sz="2400" dirty="0" smtClean="0"/>
              <a:t>To classify it based on the values of different parameters such as temperature, smoke,flame as mild,moderate, severe or No Forest Fire.</a:t>
            </a:r>
            <a:endParaRPr lang="en-IN" sz="2400" dirty="0" smtClean="0"/>
          </a:p>
          <a:p>
            <a:pPr>
              <a:buFont typeface="Wingdings" panose="05000000000000000000" pitchFamily="2" charset="2"/>
              <a:buChar char="v"/>
            </a:pPr>
            <a:r>
              <a:rPr lang="en-IN" sz="2400" dirty="0" smtClean="0"/>
              <a:t>An application is designed to display the sensor readings and the result of the classification.</a:t>
            </a:r>
            <a:endParaRPr lang="en-IN" sz="2400" dirty="0" smtClean="0"/>
          </a:p>
          <a:p>
            <a:pPr>
              <a:buFont typeface="Wingdings" panose="05000000000000000000" pitchFamily="2" charset="2"/>
              <a:buChar char="v"/>
            </a:pPr>
            <a:r>
              <a:rPr lang="en-IN" sz="2400" dirty="0" smtClean="0"/>
              <a:t>The proposed system will also use fuzzy logic rules to express the chance of occurence of the forest fire in percentage in the near future.</a:t>
            </a:r>
            <a:endParaRPr lang="en-IN"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6364"/>
            <a:ext cx="8596668" cy="900545"/>
          </a:xfrm>
        </p:spPr>
        <p:txBody>
          <a:bodyPr/>
          <a:lstStyle/>
          <a:p>
            <a:pPr algn="ctr"/>
            <a:r>
              <a:rPr lang="en-IN" dirty="0"/>
              <a:t>R</a:t>
            </a:r>
            <a:r>
              <a:rPr lang="en-IN" dirty="0" smtClean="0"/>
              <a:t>equirements</a:t>
            </a:r>
            <a:endParaRPr lang="en-IN" dirty="0"/>
          </a:p>
        </p:txBody>
      </p:sp>
      <p:sp>
        <p:nvSpPr>
          <p:cNvPr id="3" name="Content Placeholder 2"/>
          <p:cNvSpPr>
            <a:spLocks noGrp="1"/>
          </p:cNvSpPr>
          <p:nvPr>
            <p:ph idx="1"/>
          </p:nvPr>
        </p:nvSpPr>
        <p:spPr>
          <a:xfrm>
            <a:off x="677334" y="1413164"/>
            <a:ext cx="8596668" cy="4628199"/>
          </a:xfrm>
        </p:spPr>
        <p:txBody>
          <a:bodyPr/>
          <a:lstStyle/>
          <a:p>
            <a:pPr marL="0" indent="0">
              <a:buNone/>
            </a:pPr>
            <a:r>
              <a:rPr lang="en-IN" sz="2000" dirty="0" smtClean="0"/>
              <a:t>Hardware:</a:t>
            </a:r>
            <a:endParaRPr lang="en-IN" sz="2000" dirty="0" smtClean="0"/>
          </a:p>
          <a:p>
            <a:pPr>
              <a:buFont typeface="Wingdings" panose="05000000000000000000" pitchFamily="2" charset="2"/>
              <a:buChar char="v"/>
            </a:pPr>
            <a:r>
              <a:rPr lang="en-IN" sz="2000" dirty="0" smtClean="0"/>
              <a:t>NODE MCU (Microcontroller)</a:t>
            </a:r>
            <a:endParaRPr lang="en-IN" sz="2000" dirty="0" smtClean="0"/>
          </a:p>
          <a:p>
            <a:pPr>
              <a:buFont typeface="Wingdings" panose="05000000000000000000" pitchFamily="2" charset="2"/>
              <a:buChar char="v"/>
            </a:pPr>
            <a:r>
              <a:rPr lang="en-IN" sz="2000" dirty="0"/>
              <a:t>Temperature sensor LM35</a:t>
            </a:r>
            <a:endParaRPr lang="en-IN" sz="2000" dirty="0"/>
          </a:p>
          <a:p>
            <a:pPr>
              <a:buFont typeface="Wingdings" panose="05000000000000000000" pitchFamily="2" charset="2"/>
              <a:buChar char="v"/>
            </a:pPr>
            <a:r>
              <a:rPr lang="en-IN" sz="2000" dirty="0" smtClean="0"/>
              <a:t>Smoke sensor MQ2</a:t>
            </a:r>
            <a:endParaRPr lang="en-IN" sz="2000" dirty="0" smtClean="0"/>
          </a:p>
          <a:p>
            <a:pPr>
              <a:buFont typeface="Wingdings" panose="05000000000000000000" pitchFamily="2" charset="2"/>
              <a:buChar char="v"/>
            </a:pPr>
            <a:r>
              <a:rPr lang="en-IN" sz="2000" dirty="0" smtClean="0"/>
              <a:t>Flame sensor</a:t>
            </a:r>
            <a:endParaRPr lang="en-IN" sz="2000" dirty="0" smtClean="0"/>
          </a:p>
          <a:p>
            <a:pPr>
              <a:buFont typeface="Wingdings" panose="05000000000000000000" pitchFamily="2" charset="2"/>
              <a:buChar char="v"/>
            </a:pPr>
            <a:r>
              <a:rPr lang="en-IN" sz="2000" dirty="0" smtClean="0"/>
              <a:t>Buzzer (Active)</a:t>
            </a:r>
            <a:endParaRPr lang="en-IN" sz="2000" dirty="0" smtClean="0"/>
          </a:p>
          <a:p>
            <a:pPr marL="0" indent="0">
              <a:buNone/>
            </a:pPr>
            <a:r>
              <a:rPr lang="en-IN" sz="2000" dirty="0" smtClean="0"/>
              <a:t>Software:</a:t>
            </a:r>
            <a:endParaRPr lang="en-IN" sz="2000" dirty="0" smtClean="0"/>
          </a:p>
          <a:p>
            <a:pPr>
              <a:buFont typeface="Wingdings" panose="05000000000000000000" pitchFamily="2" charset="2"/>
              <a:buChar char="v"/>
            </a:pPr>
            <a:r>
              <a:rPr lang="en-IN" sz="2000" dirty="0" smtClean="0"/>
              <a:t>Arduino IDE</a:t>
            </a:r>
            <a:endParaRPr lang="en-IN" sz="2000" dirty="0" smtClean="0"/>
          </a:p>
          <a:p>
            <a:pPr>
              <a:buFont typeface="Wingdings" panose="05000000000000000000" pitchFamily="2" charset="2"/>
              <a:buChar char="v"/>
            </a:pPr>
            <a:r>
              <a:rPr lang="en-IN" sz="2000" dirty="0" smtClean="0"/>
              <a:t>Android Studio</a:t>
            </a:r>
            <a:endParaRPr lang="en-IN" sz="2000" dirty="0" smtClean="0"/>
          </a:p>
          <a:p>
            <a:pPr>
              <a:buFont typeface="Wingdings" panose="05000000000000000000" pitchFamily="2" charset="2"/>
              <a:buChar char="v"/>
            </a:pPr>
            <a:r>
              <a:rPr lang="en-IN" sz="2000" dirty="0" smtClean="0"/>
              <a:t>Hive MQ</a:t>
            </a:r>
            <a:endParaRPr lang="en-IN" sz="2000" dirty="0" smtClean="0"/>
          </a:p>
          <a:p>
            <a:pPr>
              <a:buFont typeface="Wingdings" panose="05000000000000000000" pitchFamily="2" charset="2"/>
              <a:buChar char="v"/>
            </a:pPr>
            <a:endParaRPr lang="en-IN"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Literature Survey</a:t>
            </a:r>
            <a:endParaRPr lang="en-IN" altLang="en-US"/>
          </a:p>
        </p:txBody>
      </p:sp>
      <p:sp>
        <p:nvSpPr>
          <p:cNvPr id="3" name="Content Placeholder 2"/>
          <p:cNvSpPr>
            <a:spLocks noGrp="1"/>
          </p:cNvSpPr>
          <p:nvPr>
            <p:ph idx="1"/>
          </p:nvPr>
        </p:nvSpPr>
        <p:spPr>
          <a:xfrm>
            <a:off x="677545" y="1644650"/>
            <a:ext cx="8596630" cy="4396740"/>
          </a:xfrm>
        </p:spPr>
        <p:txBody>
          <a:bodyPr>
            <a:normAutofit lnSpcReduction="10000"/>
          </a:bodyPr>
          <a:p>
            <a:pPr marL="0" indent="0">
              <a:buNone/>
            </a:pPr>
            <a:r>
              <a:rPr lang="en-IN" altLang="en-US" sz="2400" b="1">
                <a:ln/>
                <a:solidFill>
                  <a:schemeClr val="tx1"/>
                </a:solidFill>
                <a:effectLst>
                  <a:outerShdw blurRad="38100" dist="19050" dir="2700000" algn="tl" rotWithShape="0">
                    <a:schemeClr val="dk1">
                      <a:alpha val="40000"/>
                    </a:schemeClr>
                  </a:outerShdw>
                </a:effectLst>
              </a:rPr>
              <a:t>Forest fire prediction and alert system using  wireless sensor network</a:t>
            </a:r>
            <a:endParaRPr lang="en-IN" altLang="en-US" sz="2400" b="1"/>
          </a:p>
          <a:p>
            <a:pPr marL="0" indent="0">
              <a:buNone/>
            </a:pPr>
            <a:endParaRPr lang="en-IN" altLang="en-US" sz="2400" b="1"/>
          </a:p>
          <a:p>
            <a:pPr algn="just">
              <a:buFont typeface="Wingdings" panose="05000000000000000000" charset="0"/>
              <a:buChar char="v"/>
            </a:pPr>
            <a:r>
              <a:rPr lang="en-IN" altLang="en-US" sz="2000"/>
              <a:t>The sensor module consists of multiple sensors like temperature sensor, humidity sensor, etc.</a:t>
            </a:r>
            <a:endParaRPr lang="en-IN" altLang="en-US" sz="2000"/>
          </a:p>
          <a:p>
            <a:pPr algn="just">
              <a:buFont typeface="Wingdings" panose="05000000000000000000" charset="0"/>
              <a:buChar char="v"/>
            </a:pPr>
            <a:r>
              <a:rPr lang="en-IN" altLang="en-US" sz="2000"/>
              <a:t> They collect the target environment information and continuously transfer it to the control center where the necessary process is carried out.</a:t>
            </a:r>
            <a:endParaRPr lang="en-IN" altLang="en-US" sz="2000"/>
          </a:p>
          <a:p>
            <a:pPr algn="just">
              <a:buFont typeface="Wingdings" panose="05000000000000000000" charset="0"/>
              <a:buChar char="v"/>
            </a:pPr>
            <a:r>
              <a:rPr lang="en-IN" altLang="en-US" sz="2000"/>
              <a:t>It uses Zigbee which is a specification for communication in a wirelesspersonal area network (WPAN). Zigbee is based on an IEEE 802.15 standard. Itconsumes low power with transmission distance of 10 to 100 meters line of sight.</a:t>
            </a:r>
            <a:endParaRPr lang="en-I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609600"/>
            <a:ext cx="8596630" cy="550545"/>
          </a:xfrm>
        </p:spPr>
        <p:txBody>
          <a:bodyPr>
            <a:normAutofit fontScale="90000"/>
          </a:bodyPr>
          <a:p>
            <a:pPr algn="ctr"/>
            <a:r>
              <a:rPr lang="en-IN" altLang="en-US"/>
              <a:t> Literature survey Contd..</a:t>
            </a:r>
            <a:endParaRPr lang="en-IN" altLang="en-US"/>
          </a:p>
        </p:txBody>
      </p:sp>
      <p:sp>
        <p:nvSpPr>
          <p:cNvPr id="3" name="Content Placeholder 2"/>
          <p:cNvSpPr>
            <a:spLocks noGrp="1"/>
          </p:cNvSpPr>
          <p:nvPr>
            <p:ph idx="1"/>
          </p:nvPr>
        </p:nvSpPr>
        <p:spPr>
          <a:xfrm>
            <a:off x="677545" y="1346200"/>
            <a:ext cx="8596630" cy="4695190"/>
          </a:xfrm>
        </p:spPr>
        <p:txBody>
          <a:bodyPr/>
          <a:p>
            <a:pPr>
              <a:buFont typeface="Wingdings" panose="05000000000000000000" charset="0"/>
              <a:buChar char="v"/>
            </a:pPr>
            <a:r>
              <a:rPr lang="en-US" sz="2000"/>
              <a:t>When the temperature in a particular node gets increased over a fixed threshold value then the alert is sent to the control center </a:t>
            </a:r>
            <a:r>
              <a:rPr lang="en-IN" altLang="en-US" sz="2000"/>
              <a:t>and the neighbouring nodes.</a:t>
            </a:r>
            <a:endParaRPr lang="en-IN" altLang="en-US" sz="2000"/>
          </a:p>
          <a:p>
            <a:pPr>
              <a:buFont typeface="Wingdings" panose="05000000000000000000" charset="0"/>
              <a:buChar char="v"/>
            </a:pPr>
            <a:r>
              <a:rPr lang="en-IN" altLang="en-US" sz="2000"/>
              <a:t>Sensor nodes are less costly and even if it gets damaged in fire it won’t be a great loss. Using GPS the exact location of the fire can be easily obtained and the nearest fire service can be easily informed using GSM.</a:t>
            </a:r>
            <a:endParaRPr lang="en-IN" altLang="en-US" sz="2000"/>
          </a:p>
          <a:p>
            <a:pPr>
              <a:buFont typeface="Wingdings" panose="05000000000000000000" charset="0"/>
              <a:buChar char="v"/>
            </a:pPr>
            <a:r>
              <a:rPr lang="en-IN" altLang="en-US" sz="2000"/>
              <a:t>The rate of spread of forest fire is calculated as</a:t>
            </a:r>
            <a:endParaRPr lang="en-IN" altLang="en-US" sz="2000"/>
          </a:p>
          <a:p>
            <a:pPr>
              <a:buFont typeface="Wingdings" panose="05000000000000000000" charset="0"/>
              <a:buChar char="v"/>
            </a:pPr>
            <a:endParaRPr lang="en-IN" altLang="en-US" sz="2000"/>
          </a:p>
          <a:p>
            <a:pPr marL="0" indent="0">
              <a:buNone/>
            </a:pPr>
            <a:endParaRPr lang="en-IN" altLang="en-US" sz="2000"/>
          </a:p>
        </p:txBody>
      </p:sp>
      <p:pic>
        <p:nvPicPr>
          <p:cNvPr id="9" name="Picture 8"/>
          <p:cNvPicPr>
            <a:picLocks noChangeAspect="1"/>
          </p:cNvPicPr>
          <p:nvPr/>
        </p:nvPicPr>
        <p:blipFill>
          <a:blip r:embed="rId1"/>
          <a:stretch>
            <a:fillRect/>
          </a:stretch>
        </p:blipFill>
        <p:spPr>
          <a:xfrm>
            <a:off x="2877820" y="4445000"/>
            <a:ext cx="3989070" cy="8686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334" y="609600"/>
            <a:ext cx="8596668" cy="1320800"/>
          </a:xfrm>
        </p:spPr>
        <p:txBody>
          <a:bodyPr>
            <a:normAutofit/>
          </a:bodyPr>
          <a:p>
            <a:r>
              <a:rPr lang="en-US" sz="2400">
                <a:ln/>
                <a:solidFill>
                  <a:schemeClr val="tx1"/>
                </a:solidFill>
                <a:effectLst>
                  <a:outerShdw blurRad="38100" dist="19050" dir="2700000" algn="tl" rotWithShape="0">
                    <a:schemeClr val="dk1">
                      <a:alpha val="40000"/>
                    </a:schemeClr>
                  </a:outerShdw>
                </a:effectLst>
              </a:rPr>
              <a:t>Forest Fire Detection Through Various Machine Learning Techniques using Mobile Agent in WSN</a:t>
            </a:r>
            <a:endParaRPr lang="en-US" sz="2400">
              <a:ln/>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677545" y="1931035"/>
            <a:ext cx="8596630" cy="4110355"/>
          </a:xfrm>
        </p:spPr>
        <p:txBody>
          <a:bodyPr/>
          <a:p>
            <a:pPr marL="0" indent="0">
              <a:buNone/>
            </a:pPr>
            <a:r>
              <a:rPr lang="en-US" sz="2000"/>
              <a:t>Review of machine learning techniques for detection of forest fire are given below:</a:t>
            </a:r>
            <a:endParaRPr lang="en-US" sz="2000"/>
          </a:p>
          <a:p>
            <a:pPr marL="0" indent="0">
              <a:buNone/>
            </a:pPr>
            <a:endParaRPr lang="en-US" sz="2000"/>
          </a:p>
          <a:p>
            <a:pPr>
              <a:buFont typeface="Wingdings" panose="05000000000000000000" charset="0"/>
              <a:buChar char="v"/>
            </a:pPr>
            <a:r>
              <a:rPr lang="en-US" sz="2000"/>
              <a:t> Support Vector Machine(SVM)</a:t>
            </a:r>
            <a:endParaRPr lang="en-US" sz="2000"/>
          </a:p>
          <a:p>
            <a:pPr>
              <a:buFont typeface="Wingdings" panose="05000000000000000000" charset="0"/>
              <a:buChar char="v"/>
            </a:pPr>
            <a:r>
              <a:rPr lang="en-US" sz="2000"/>
              <a:t> Artificial Neural Network(ANN)</a:t>
            </a:r>
            <a:endParaRPr lang="en-US" sz="2000"/>
          </a:p>
          <a:p>
            <a:pPr>
              <a:buFont typeface="Wingdings" panose="05000000000000000000" charset="0"/>
              <a:buChar char="v"/>
            </a:pPr>
            <a:r>
              <a:rPr lang="en-US" sz="2000"/>
              <a:t> Decision Tree(DT)</a:t>
            </a:r>
            <a:endParaRPr lang="en-US" sz="2000"/>
          </a:p>
          <a:p>
            <a:pPr>
              <a:buFont typeface="Wingdings" panose="05000000000000000000" charset="0"/>
              <a:buChar char="v"/>
            </a:pPr>
            <a:r>
              <a:rPr lang="en-US" sz="2000"/>
              <a:t> Feed Forward Neural Network (FFNN)</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609600"/>
            <a:ext cx="8596630" cy="868680"/>
          </a:xfrm>
        </p:spPr>
        <p:txBody>
          <a:bodyPr/>
          <a:p>
            <a:pPr algn="ctr"/>
            <a:r>
              <a:rPr lang="en-IN" altLang="en-US" sz="2400"/>
              <a:t>Support vector Machine</a:t>
            </a:r>
            <a:endParaRPr lang="en-IN" altLang="en-US" sz="2400"/>
          </a:p>
        </p:txBody>
      </p:sp>
      <p:sp>
        <p:nvSpPr>
          <p:cNvPr id="5" name="Content Placeholder 4"/>
          <p:cNvSpPr/>
          <p:nvPr>
            <p:ph idx="1"/>
          </p:nvPr>
        </p:nvSpPr>
        <p:spPr>
          <a:xfrm>
            <a:off x="677334" y="1768159"/>
            <a:ext cx="8596668" cy="3880773"/>
          </a:xfrm>
        </p:spPr>
        <p:txBody>
          <a:bodyPr/>
          <a:p>
            <a:pPr marL="0" indent="0" algn="just">
              <a:buNone/>
            </a:pPr>
            <a:r>
              <a:rPr lang="en-US" sz="2000"/>
              <a:t>SVM belong to the class of supervised learning algorithms in which the learning machine is given a set of examples (or inputs) with the associated labels (or output values). </a:t>
            </a:r>
            <a:endParaRPr lang="en-US" sz="2000"/>
          </a:p>
          <a:p>
            <a:pPr marL="0" indent="0" algn="just">
              <a:buNone/>
            </a:pPr>
            <a:r>
              <a:rPr lang="en-US" sz="2000"/>
              <a:t>SVMs construct a hyperplane that separates two classes</a:t>
            </a:r>
            <a:r>
              <a:rPr lang="en-IN" altLang="en-US" sz="2000"/>
              <a:t>.</a:t>
            </a:r>
            <a:endParaRPr lang="en-US" sz="2000"/>
          </a:p>
          <a:p>
            <a:pPr marL="0" indent="0">
              <a:buNone/>
            </a:pPr>
            <a:endParaRPr lang="en-US"/>
          </a:p>
          <a:p>
            <a:pPr marL="0" indent="0">
              <a:buNone/>
            </a:pPr>
            <a:endParaRPr lang="en-US"/>
          </a:p>
          <a:p>
            <a:pPr marL="0" indent="0">
              <a:buNone/>
            </a:pPr>
            <a:endParaRPr lang="en-US"/>
          </a:p>
        </p:txBody>
      </p:sp>
      <p:pic>
        <p:nvPicPr>
          <p:cNvPr id="6" name="Picture 5"/>
          <p:cNvPicPr>
            <a:picLocks noChangeAspect="1"/>
          </p:cNvPicPr>
          <p:nvPr/>
        </p:nvPicPr>
        <p:blipFill>
          <a:blip r:embed="rId1"/>
          <a:stretch>
            <a:fillRect/>
          </a:stretch>
        </p:blipFill>
        <p:spPr>
          <a:xfrm>
            <a:off x="3005455" y="3594735"/>
            <a:ext cx="4186555" cy="1933575"/>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6891</Words>
  <Application>WPS Presentation</Application>
  <PresentationFormat>Custom</PresentationFormat>
  <Paragraphs>167</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SimSun</vt:lpstr>
      <vt:lpstr>Wingdings</vt:lpstr>
      <vt:lpstr>Wingdings 3</vt:lpstr>
      <vt:lpstr>Arial</vt:lpstr>
      <vt:lpstr>Trebuchet MS</vt:lpstr>
      <vt:lpstr>Microsoft YaHei</vt:lpstr>
      <vt:lpstr>Arial Unicode MS</vt:lpstr>
      <vt:lpstr>Symbol</vt:lpstr>
      <vt:lpstr>Calibri</vt:lpstr>
      <vt:lpstr>Wingdings</vt:lpstr>
      <vt:lpstr>Facet</vt:lpstr>
      <vt:lpstr>IoT based forest fire prediction system using fuzzy logic</vt:lpstr>
      <vt:lpstr>Objective</vt:lpstr>
      <vt:lpstr>Existing system</vt:lpstr>
      <vt:lpstr>Proposed system</vt:lpstr>
      <vt:lpstr>Requirements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System Design workflow</vt:lpstr>
      <vt:lpstr>System Architecture</vt:lpstr>
      <vt:lpstr>Sensors connected to the Node MCU </vt:lpstr>
      <vt:lpstr>PowerPoint 演示文稿</vt:lpstr>
      <vt:lpstr>The serial monitor of the Arduino IDE having the sensor readings and the result status</vt:lpstr>
      <vt:lpstr>MQTT Protocol Architecture </vt:lpstr>
      <vt:lpstr>Publishing data from NodeMCU to MQTT broker in different virtual channels(Topic)</vt:lpstr>
      <vt:lpstr>Displaying Output </vt:lpstr>
      <vt:lpstr>	OUTPUT </vt:lpstr>
      <vt:lpstr>References </vt:lpstr>
      <vt:lpstr>References</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forest fire prediction system using machine learning</dc:title>
  <dc:creator>Windows User</dc:creator>
  <cp:lastModifiedBy>Harshini</cp:lastModifiedBy>
  <cp:revision>40</cp:revision>
  <dcterms:created xsi:type="dcterms:W3CDTF">2019-01-07T08:22:00Z</dcterms:created>
  <dcterms:modified xsi:type="dcterms:W3CDTF">2019-03-31T13:11:16Z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