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2" r:id="rId1"/>
  </p:sldMasterIdLst>
  <p:notesMasterIdLst>
    <p:notesMasterId r:id="rId29"/>
  </p:notesMasterIdLst>
  <p:handoutMasterIdLst>
    <p:handoutMasterId r:id="rId30"/>
  </p:handoutMasterIdLst>
  <p:sldIdLst>
    <p:sldId id="256" r:id="rId2"/>
    <p:sldId id="257" r:id="rId3"/>
    <p:sldId id="258" r:id="rId4"/>
    <p:sldId id="280" r:id="rId5"/>
    <p:sldId id="259" r:id="rId6"/>
    <p:sldId id="260" r:id="rId7"/>
    <p:sldId id="261" r:id="rId8"/>
    <p:sldId id="262" r:id="rId9"/>
    <p:sldId id="281" r:id="rId10"/>
    <p:sldId id="263" r:id="rId11"/>
    <p:sldId id="282" r:id="rId12"/>
    <p:sldId id="264" r:id="rId13"/>
    <p:sldId id="277" r:id="rId14"/>
    <p:sldId id="278" r:id="rId15"/>
    <p:sldId id="265" r:id="rId16"/>
    <p:sldId id="266" r:id="rId17"/>
    <p:sldId id="267" r:id="rId18"/>
    <p:sldId id="268" r:id="rId19"/>
    <p:sldId id="269" r:id="rId20"/>
    <p:sldId id="275" r:id="rId21"/>
    <p:sldId id="270" r:id="rId22"/>
    <p:sldId id="273" r:id="rId23"/>
    <p:sldId id="271" r:id="rId24"/>
    <p:sldId id="272" r:id="rId25"/>
    <p:sldId id="274" r:id="rId26"/>
    <p:sldId id="276"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82" autoAdjust="0"/>
  </p:normalViewPr>
  <p:slideViewPr>
    <p:cSldViewPr snapToGrid="0">
      <p:cViewPr>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484E56-EC3E-484C-B4D3-26C3D79AE3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141579D-F97D-4F3F-96CA-46206FEC60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D313BA-6DCA-45A3-A6EF-B813A60EFB71}" type="datetimeFigureOut">
              <a:rPr lang="en-IN" smtClean="0"/>
              <a:t>18-04-2018</a:t>
            </a:fld>
            <a:endParaRPr lang="en-IN"/>
          </a:p>
        </p:txBody>
      </p:sp>
      <p:sp>
        <p:nvSpPr>
          <p:cNvPr id="4" name="Footer Placeholder 3">
            <a:extLst>
              <a:ext uri="{FF2B5EF4-FFF2-40B4-BE49-F238E27FC236}">
                <a16:creationId xmlns:a16="http://schemas.microsoft.com/office/drawing/2014/main" id="{290657F8-7E99-413F-8D5F-D6DEF337CA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SPD 2017-18</a:t>
            </a:r>
          </a:p>
        </p:txBody>
      </p:sp>
      <p:sp>
        <p:nvSpPr>
          <p:cNvPr id="5" name="Slide Number Placeholder 4">
            <a:extLst>
              <a:ext uri="{FF2B5EF4-FFF2-40B4-BE49-F238E27FC236}">
                <a16:creationId xmlns:a16="http://schemas.microsoft.com/office/drawing/2014/main" id="{C2305430-A6E9-4082-AAD8-83745E1A40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FE49C0-AF75-4F0E-ADB6-4431D989BAAE}" type="slidenum">
              <a:rPr lang="en-IN" smtClean="0"/>
              <a:t>‹#›</a:t>
            </a:fld>
            <a:endParaRPr lang="en-IN"/>
          </a:p>
        </p:txBody>
      </p:sp>
    </p:spTree>
    <p:extLst>
      <p:ext uri="{BB962C8B-B14F-4D97-AF65-F5344CB8AC3E}">
        <p14:creationId xmlns:p14="http://schemas.microsoft.com/office/powerpoint/2010/main" val="397426485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E9370-E55E-444D-A036-FF2C9C258E72}" type="datetimeFigureOut">
              <a:rPr lang="en-IN" smtClean="0"/>
              <a:t>18-04-2018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SPD 2017-18</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8E3A5-918D-485A-9087-E263B19F5E1C}" type="slidenum">
              <a:rPr lang="en-IN" smtClean="0"/>
              <a:t>‹#›</a:t>
            </a:fld>
            <a:endParaRPr lang="en-IN"/>
          </a:p>
        </p:txBody>
      </p:sp>
    </p:spTree>
    <p:extLst>
      <p:ext uri="{BB962C8B-B14F-4D97-AF65-F5344CB8AC3E}">
        <p14:creationId xmlns:p14="http://schemas.microsoft.com/office/powerpoint/2010/main" val="163687987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AARS is an enzyme. Enzymes are protein molecules in cells which work as catalysts. Enzymes speed up chemical reactions in the body, but do not get used up in the process.</a:t>
            </a:r>
          </a:p>
          <a:p>
            <a:endParaRPr lang="en-IN" dirty="0"/>
          </a:p>
        </p:txBody>
      </p:sp>
      <p:sp>
        <p:nvSpPr>
          <p:cNvPr id="5" name="Footer Placeholder 4">
            <a:extLst>
              <a:ext uri="{FF2B5EF4-FFF2-40B4-BE49-F238E27FC236}">
                <a16:creationId xmlns:a16="http://schemas.microsoft.com/office/drawing/2014/main" id="{A54A2540-9171-46D1-A18C-AE09499A2BE0}"/>
              </a:ext>
            </a:extLst>
          </p:cNvPr>
          <p:cNvSpPr>
            <a:spLocks noGrp="1"/>
          </p:cNvSpPr>
          <p:nvPr>
            <p:ph type="ftr" sz="quarter" idx="11"/>
          </p:nvPr>
        </p:nvSpPr>
        <p:spPr/>
        <p:txBody>
          <a:bodyPr/>
          <a:lstStyle/>
          <a:p>
            <a:r>
              <a:rPr lang="en-IN"/>
              <a:t>SPD 2017-18</a:t>
            </a:r>
          </a:p>
        </p:txBody>
      </p:sp>
    </p:spTree>
    <p:extLst>
      <p:ext uri="{BB962C8B-B14F-4D97-AF65-F5344CB8AC3E}">
        <p14:creationId xmlns:p14="http://schemas.microsoft.com/office/powerpoint/2010/main" val="52032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aaRSs are indispensable components of all cellular protein translations machineries, and in humans they drive translation in both cytoplasm and mitochondria. Mutations in aaRSs have been implicated in a plethora of diseases including </a:t>
            </a:r>
            <a:r>
              <a:rPr lang="en-US" sz="1200" b="1" kern="1200" dirty="0">
                <a:solidFill>
                  <a:schemeClr val="tx1"/>
                </a:solidFill>
                <a:effectLst/>
                <a:latin typeface="+mn-lt"/>
                <a:ea typeface="+mn-ea"/>
                <a:cs typeface="+mn-cs"/>
              </a:rPr>
              <a:t>neurological conditions , metabolic disorders and cancer</a:t>
            </a:r>
            <a:r>
              <a:rPr lang="en-US" sz="1200" kern="1200" dirty="0">
                <a:solidFill>
                  <a:schemeClr val="tx1"/>
                </a:solidFill>
                <a:effectLst/>
                <a:latin typeface="+mn-lt"/>
                <a:ea typeface="+mn-ea"/>
                <a:cs typeface="+mn-cs"/>
              </a:rPr>
              <a:t>. </a:t>
            </a:r>
            <a:endParaRPr lang="en-IN" dirty="0"/>
          </a:p>
        </p:txBody>
      </p:sp>
      <p:sp>
        <p:nvSpPr>
          <p:cNvPr id="5" name="Footer Placeholder 4">
            <a:extLst>
              <a:ext uri="{FF2B5EF4-FFF2-40B4-BE49-F238E27FC236}">
                <a16:creationId xmlns:a16="http://schemas.microsoft.com/office/drawing/2014/main" id="{1FA29D62-7276-4421-92C7-0AE4A62E5E0C}"/>
              </a:ext>
            </a:extLst>
          </p:cNvPr>
          <p:cNvSpPr>
            <a:spLocks noGrp="1"/>
          </p:cNvSpPr>
          <p:nvPr>
            <p:ph type="ftr" sz="quarter" idx="11"/>
          </p:nvPr>
        </p:nvSpPr>
        <p:spPr/>
        <p:txBody>
          <a:bodyPr/>
          <a:lstStyle/>
          <a:p>
            <a:r>
              <a:rPr lang="en-IN"/>
              <a:t>SPD 2017-18</a:t>
            </a:r>
          </a:p>
        </p:txBody>
      </p:sp>
    </p:spTree>
    <p:extLst>
      <p:ext uri="{BB962C8B-B14F-4D97-AF65-F5344CB8AC3E}">
        <p14:creationId xmlns:p14="http://schemas.microsoft.com/office/powerpoint/2010/main" val="251902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PHP – less overhead time</a:t>
            </a:r>
          </a:p>
          <a:p>
            <a:r>
              <a:rPr lang="en-IN" dirty="0"/>
              <a:t>To deploy on Linux server</a:t>
            </a:r>
          </a:p>
        </p:txBody>
      </p:sp>
      <p:sp>
        <p:nvSpPr>
          <p:cNvPr id="5" name="Footer Placeholder 4">
            <a:extLst>
              <a:ext uri="{FF2B5EF4-FFF2-40B4-BE49-F238E27FC236}">
                <a16:creationId xmlns:a16="http://schemas.microsoft.com/office/drawing/2014/main" id="{A81A2B4F-0339-401C-921B-74651888F127}"/>
              </a:ext>
            </a:extLst>
          </p:cNvPr>
          <p:cNvSpPr>
            <a:spLocks noGrp="1"/>
          </p:cNvSpPr>
          <p:nvPr>
            <p:ph type="ftr" sz="quarter" idx="11"/>
          </p:nvPr>
        </p:nvSpPr>
        <p:spPr/>
        <p:txBody>
          <a:bodyPr/>
          <a:lstStyle/>
          <a:p>
            <a:r>
              <a:rPr lang="en-IN"/>
              <a:t>SPD 2017-18</a:t>
            </a:r>
          </a:p>
        </p:txBody>
      </p:sp>
    </p:spTree>
    <p:extLst>
      <p:ext uri="{BB962C8B-B14F-4D97-AF65-F5344CB8AC3E}">
        <p14:creationId xmlns:p14="http://schemas.microsoft.com/office/powerpoint/2010/main" val="6248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loop</a:t>
            </a:r>
          </a:p>
        </p:txBody>
      </p:sp>
      <p:sp>
        <p:nvSpPr>
          <p:cNvPr id="4" name="Footer Placeholder 3"/>
          <p:cNvSpPr>
            <a:spLocks noGrp="1"/>
          </p:cNvSpPr>
          <p:nvPr>
            <p:ph type="ftr" sz="quarter" idx="10"/>
          </p:nvPr>
        </p:nvSpPr>
        <p:spPr/>
        <p:txBody>
          <a:bodyPr/>
          <a:lstStyle/>
          <a:p>
            <a:r>
              <a:rPr lang="en-IN"/>
              <a:t>SPD 2017-18</a:t>
            </a:r>
          </a:p>
        </p:txBody>
      </p:sp>
    </p:spTree>
    <p:extLst>
      <p:ext uri="{BB962C8B-B14F-4D97-AF65-F5344CB8AC3E}">
        <p14:creationId xmlns:p14="http://schemas.microsoft.com/office/powerpoint/2010/main" val="33958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Label </a:t>
            </a:r>
          </a:p>
          <a:p>
            <a:r>
              <a:rPr lang="en-IN" dirty="0"/>
              <a:t>Style </a:t>
            </a:r>
          </a:p>
          <a:p>
            <a:r>
              <a:rPr lang="en-IN" dirty="0"/>
              <a:t>surface</a:t>
            </a:r>
          </a:p>
        </p:txBody>
      </p:sp>
      <p:sp>
        <p:nvSpPr>
          <p:cNvPr id="4" name="Footer Placeholder 3"/>
          <p:cNvSpPr>
            <a:spLocks noGrp="1"/>
          </p:cNvSpPr>
          <p:nvPr>
            <p:ph type="ftr" sz="quarter" idx="10"/>
          </p:nvPr>
        </p:nvSpPr>
        <p:spPr/>
        <p:txBody>
          <a:bodyPr/>
          <a:lstStyle/>
          <a:p>
            <a:r>
              <a:rPr lang="en-IN"/>
              <a:t>SPD 2017-18</a:t>
            </a:r>
          </a:p>
        </p:txBody>
      </p:sp>
    </p:spTree>
    <p:extLst>
      <p:ext uri="{BB962C8B-B14F-4D97-AF65-F5344CB8AC3E}">
        <p14:creationId xmlns:p14="http://schemas.microsoft.com/office/powerpoint/2010/main" val="122806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286000"/>
            <a:ext cx="10363200" cy="1127124"/>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lumMod val="75000"/>
                    <a:lumOff val="2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6" name="Picture 5" descr="AU-SCS Top Header.jpg"/>
          <p:cNvPicPr>
            <a:picLocks noChangeAspect="1"/>
          </p:cNvPicPr>
          <p:nvPr/>
        </p:nvPicPr>
        <p:blipFill>
          <a:blip r:embed="rId3" cstate="print"/>
          <a:stretch>
            <a:fillRect/>
          </a:stretch>
        </p:blipFill>
        <p:spPr>
          <a:xfrm>
            <a:off x="18199" y="3"/>
            <a:ext cx="12124335" cy="1175005"/>
          </a:xfrm>
          <a:prstGeom prst="rect">
            <a:avLst/>
          </a:prstGeom>
        </p:spPr>
      </p:pic>
    </p:spTree>
    <p:extLst>
      <p:ext uri="{BB962C8B-B14F-4D97-AF65-F5344CB8AC3E}">
        <p14:creationId xmlns:p14="http://schemas.microsoft.com/office/powerpoint/2010/main" val="410589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838200"/>
            <a:ext cx="10972800" cy="533400"/>
          </a:xfrm>
        </p:spPr>
        <p:txBody>
          <a:bodyPr>
            <a:noAutofit/>
          </a:bodyPr>
          <a:lstStyle>
            <a:lvl1pPr algn="l">
              <a:defRPr sz="4000" b="1"/>
            </a:lvl1pPr>
          </a:lstStyle>
          <a:p>
            <a:r>
              <a:rPr lang="en-US"/>
              <a:t>Click to edit Master title style</a:t>
            </a:r>
            <a:endParaRPr lang="en-US" dirty="0"/>
          </a:p>
        </p:txBody>
      </p:sp>
      <p:sp>
        <p:nvSpPr>
          <p:cNvPr id="3" name="Content Placeholder 2"/>
          <p:cNvSpPr>
            <a:spLocks noGrp="1"/>
          </p:cNvSpPr>
          <p:nvPr>
            <p:ph idx="1"/>
          </p:nvPr>
        </p:nvSpPr>
        <p:spPr>
          <a:xfrm>
            <a:off x="609600" y="1524000"/>
            <a:ext cx="10972800" cy="4724400"/>
          </a:xfrm>
        </p:spPr>
        <p:txBody>
          <a:bodyPr/>
          <a:lstStyle>
            <a:lvl1pPr>
              <a:defRPr sz="3000"/>
            </a:lvl1pPr>
            <a:lvl2pPr>
              <a:defRPr sz="2800"/>
            </a:lvl2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9197008" y="6356354"/>
            <a:ext cx="2844800" cy="365125"/>
          </a:xfrm>
        </p:spPr>
        <p:txBody>
          <a:bodyPr/>
          <a:lstStyle>
            <a:lvl1pPr>
              <a:defRPr>
                <a:solidFill>
                  <a:schemeClr val="tx1">
                    <a:lumMod val="75000"/>
                    <a:lumOff val="25000"/>
                  </a:schemeClr>
                </a:solidFill>
              </a:defRPr>
            </a:lvl1pPr>
          </a:lstStyle>
          <a:p>
            <a:fld id="{8A7A6979-0714-4377-B894-6BE4C2D6E202}" type="slidenum">
              <a:rPr lang="en-US" smtClean="0"/>
              <a:pPr/>
              <a:t>‹#›</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2" y="152403"/>
            <a:ext cx="2146300" cy="5429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9245600" y="152400"/>
            <a:ext cx="2743200" cy="555648"/>
          </a:xfrm>
          <a:prstGeom prst="rect">
            <a:avLst/>
          </a:prstGeom>
          <a:noFill/>
          <a:ln w="9525">
            <a:noFill/>
            <a:miter lim="800000"/>
            <a:headEnd/>
            <a:tailEnd/>
          </a:ln>
        </p:spPr>
      </p:pic>
    </p:spTree>
    <p:extLst>
      <p:ext uri="{BB962C8B-B14F-4D97-AF65-F5344CB8AC3E}">
        <p14:creationId xmlns:p14="http://schemas.microsoft.com/office/powerpoint/2010/main" val="115982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774879"/>
            <a:ext cx="10972800" cy="533400"/>
          </a:xfrm>
        </p:spPr>
        <p:txBody>
          <a:bodyPr>
            <a:noAutofit/>
          </a:bodyPr>
          <a:lstStyle>
            <a:lvl1pPr algn="l">
              <a:defRPr sz="4000" b="1"/>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9197008" y="6356354"/>
            <a:ext cx="2844800" cy="365125"/>
          </a:xfrm>
        </p:spPr>
        <p:txBody>
          <a:bodyPr/>
          <a:lstStyle>
            <a:lvl1pPr>
              <a:defRPr>
                <a:solidFill>
                  <a:schemeClr val="tx1">
                    <a:lumMod val="75000"/>
                    <a:lumOff val="25000"/>
                  </a:schemeClr>
                </a:solidFill>
              </a:defRPr>
            </a:lvl1pPr>
          </a:lstStyle>
          <a:p>
            <a:fld id="{8A7A6979-0714-4377-B894-6BE4C2D6E202}" type="slidenum">
              <a:rPr lang="en-US" smtClean="0"/>
              <a:pPr/>
              <a:t>‹#›</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09602" y="152403"/>
            <a:ext cx="2146300" cy="542925"/>
          </a:xfrm>
          <a:prstGeom prst="rect">
            <a:avLst/>
          </a:prstGeom>
          <a:noFill/>
          <a:ln w="9525">
            <a:noFill/>
            <a:miter lim="800000"/>
            <a:headEnd/>
            <a:tailEnd/>
          </a:ln>
        </p:spPr>
      </p:pic>
    </p:spTree>
    <p:extLst>
      <p:ext uri="{BB962C8B-B14F-4D97-AF65-F5344CB8AC3E}">
        <p14:creationId xmlns:p14="http://schemas.microsoft.com/office/powerpoint/2010/main" val="170563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892464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sldNum="0" hd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6788-21DA-4D0F-A168-7062B45FF7CA}"/>
              </a:ext>
            </a:extLst>
          </p:cNvPr>
          <p:cNvSpPr>
            <a:spLocks noGrp="1"/>
          </p:cNvSpPr>
          <p:nvPr>
            <p:ph type="ctrTitle"/>
          </p:nvPr>
        </p:nvSpPr>
        <p:spPr>
          <a:xfrm>
            <a:off x="914400" y="1644319"/>
            <a:ext cx="10363200" cy="1127124"/>
          </a:xfrm>
        </p:spPr>
        <p:txBody>
          <a:bodyPr/>
          <a:lstStyle/>
          <a:p>
            <a:r>
              <a:rPr lang="en-IN" dirty="0"/>
              <a:t>DB-M</a:t>
            </a:r>
            <a:r>
              <a:rPr lang="en-IN" cap="none" dirty="0"/>
              <a:t>aa</a:t>
            </a:r>
            <a:r>
              <a:rPr lang="en-IN" dirty="0"/>
              <a:t>RS</a:t>
            </a:r>
          </a:p>
        </p:txBody>
      </p:sp>
      <p:sp>
        <p:nvSpPr>
          <p:cNvPr id="3" name="Subtitle 2">
            <a:extLst>
              <a:ext uri="{FF2B5EF4-FFF2-40B4-BE49-F238E27FC236}">
                <a16:creationId xmlns:a16="http://schemas.microsoft.com/office/drawing/2014/main" id="{0585FD47-92D6-4D6C-AD50-F6F24526EA2F}"/>
              </a:ext>
            </a:extLst>
          </p:cNvPr>
          <p:cNvSpPr>
            <a:spLocks noGrp="1"/>
          </p:cNvSpPr>
          <p:nvPr>
            <p:ph type="subTitle" idx="1"/>
          </p:nvPr>
        </p:nvSpPr>
        <p:spPr>
          <a:xfrm>
            <a:off x="2606903" y="2771443"/>
            <a:ext cx="6978195" cy="2053388"/>
          </a:xfrm>
        </p:spPr>
        <p:txBody>
          <a:bodyPr>
            <a:normAutofit fontScale="77500" lnSpcReduction="20000"/>
          </a:bodyPr>
          <a:lstStyle/>
          <a:p>
            <a:r>
              <a:rPr lang="en-US" dirty="0">
                <a:solidFill>
                  <a:schemeClr val="tx1"/>
                </a:solidFill>
                <a:latin typeface="Frutiger" pitchFamily="2" charset="0"/>
              </a:rPr>
              <a:t>Group No. - 03</a:t>
            </a:r>
          </a:p>
          <a:p>
            <a:r>
              <a:rPr lang="en-US" dirty="0">
                <a:solidFill>
                  <a:schemeClr val="tx1"/>
                </a:solidFill>
                <a:latin typeface="Frutiger" pitchFamily="2" charset="0"/>
              </a:rPr>
              <a:t>Roll No.                       Name</a:t>
            </a:r>
          </a:p>
          <a:p>
            <a:r>
              <a:rPr lang="en-US" dirty="0">
                <a:solidFill>
                  <a:schemeClr val="tx1"/>
                </a:solidFill>
                <a:latin typeface="Frutiger" pitchFamily="2" charset="0"/>
              </a:rPr>
              <a:t>	020		Harsh Ghodasara</a:t>
            </a:r>
          </a:p>
          <a:p>
            <a:r>
              <a:rPr lang="en-US" dirty="0">
                <a:solidFill>
                  <a:schemeClr val="tx1"/>
                </a:solidFill>
                <a:latin typeface="Frutiger" pitchFamily="2" charset="0"/>
              </a:rPr>
              <a:t>	  053	 	Aakanksha Ranpura</a:t>
            </a:r>
          </a:p>
          <a:p>
            <a:r>
              <a:rPr lang="en-US" dirty="0">
                <a:solidFill>
                  <a:schemeClr val="tx1"/>
                </a:solidFill>
                <a:latin typeface="Frutiger" pitchFamily="2" charset="0"/>
              </a:rPr>
              <a:t>	069                           Archan Shah</a:t>
            </a:r>
          </a:p>
        </p:txBody>
      </p:sp>
      <p:sp>
        <p:nvSpPr>
          <p:cNvPr id="4" name="Rectangle 3">
            <a:extLst>
              <a:ext uri="{FF2B5EF4-FFF2-40B4-BE49-F238E27FC236}">
                <a16:creationId xmlns:a16="http://schemas.microsoft.com/office/drawing/2014/main" id="{F8ADBF45-5DC2-43E5-9074-16AF9BD93E67}"/>
              </a:ext>
            </a:extLst>
          </p:cNvPr>
          <p:cNvSpPr/>
          <p:nvPr/>
        </p:nvSpPr>
        <p:spPr>
          <a:xfrm>
            <a:off x="3047999" y="5213689"/>
            <a:ext cx="6096000" cy="923330"/>
          </a:xfrm>
          <a:prstGeom prst="rect">
            <a:avLst/>
          </a:prstGeom>
        </p:spPr>
        <p:txBody>
          <a:bodyPr>
            <a:spAutoFit/>
          </a:bodyPr>
          <a:lstStyle/>
          <a:p>
            <a:pPr lvl="0" algn="ctr">
              <a:spcBef>
                <a:spcPct val="0"/>
              </a:spcBef>
              <a:defRPr/>
            </a:pPr>
            <a:r>
              <a:rPr lang="en-US" dirty="0">
                <a:latin typeface="Frutiger" pitchFamily="2" charset="0"/>
                <a:cs typeface="Times New Roman" pitchFamily="18" charset="0"/>
              </a:rPr>
              <a:t>TYiMCA  Semester-VI – Software Project Development Presentation (2017-18)</a:t>
            </a:r>
          </a:p>
          <a:p>
            <a:pPr lvl="0" algn="ctr">
              <a:spcBef>
                <a:spcPct val="0"/>
              </a:spcBef>
              <a:defRPr/>
            </a:pPr>
            <a:r>
              <a:rPr lang="en-US" dirty="0">
                <a:latin typeface="Frutiger" pitchFamily="2" charset="0"/>
                <a:cs typeface="Times New Roman" pitchFamily="18" charset="0"/>
              </a:rPr>
              <a:t>School of Computer Studies, Ahmedabad University</a:t>
            </a:r>
          </a:p>
        </p:txBody>
      </p:sp>
    </p:spTree>
    <p:extLst>
      <p:ext uri="{BB962C8B-B14F-4D97-AF65-F5344CB8AC3E}">
        <p14:creationId xmlns:p14="http://schemas.microsoft.com/office/powerpoint/2010/main" val="2542037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2756-C23B-4306-8A25-C9CBE88B84FC}"/>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23E079F-A181-4FB7-A0DD-B4ABDE050DF8}"/>
              </a:ext>
            </a:extLst>
          </p:cNvPr>
          <p:cNvSpPr>
            <a:spLocks noGrp="1"/>
          </p:cNvSpPr>
          <p:nvPr>
            <p:ph idx="1"/>
          </p:nvPr>
        </p:nvSpPr>
        <p:spPr>
          <a:xfrm>
            <a:off x="609600" y="1620081"/>
            <a:ext cx="9351264" cy="4903815"/>
          </a:xfrm>
        </p:spPr>
        <p:txBody>
          <a:bodyPr>
            <a:normAutofit fontScale="92500" lnSpcReduction="10000"/>
          </a:bodyPr>
          <a:lstStyle/>
          <a:p>
            <a:pPr marL="0" indent="0">
              <a:buNone/>
            </a:pPr>
            <a:r>
              <a:rPr lang="en-IN" sz="2000" b="1" dirty="0"/>
              <a:t>Mutater :</a:t>
            </a:r>
          </a:p>
          <a:p>
            <a:r>
              <a:rPr lang="en-US" sz="2000" b="1" dirty="0"/>
              <a:t>How to use : </a:t>
            </a:r>
            <a:endParaRPr lang="en-IN" sz="2000" dirty="0"/>
          </a:p>
          <a:p>
            <a:r>
              <a:rPr lang="en-US" sz="2000" dirty="0"/>
              <a:t>In this application, first we need to load a fasta file which will extract the whole data of the file and will be displayed in a multiline textbox. Then we need to enter position and amino acid, it will jut replace the character present on that position with the entered amino acid and will be displayed in next textbox. The mutated sequence can also be saved in desired format.</a:t>
            </a:r>
          </a:p>
          <a:p>
            <a:r>
              <a:rPr lang="en-IN" sz="2000" b="1" dirty="0"/>
              <a:t>Limitations :</a:t>
            </a:r>
          </a:p>
          <a:p>
            <a:pPr lvl="0"/>
            <a:r>
              <a:rPr lang="en-US" sz="1800" dirty="0"/>
              <a:t>User need to first download a file for uploading it in application as user cannot copy paste or enter sequence himself.</a:t>
            </a:r>
            <a:endParaRPr lang="en-IN" sz="1800" dirty="0"/>
          </a:p>
          <a:p>
            <a:pPr lvl="0"/>
            <a:r>
              <a:rPr lang="en-US" sz="1800" b="1" dirty="0"/>
              <a:t>NO VALIDATIONS </a:t>
            </a:r>
            <a:r>
              <a:rPr lang="en-US" sz="1800" dirty="0"/>
              <a:t>applied on any of the textboxes to restrict user from entering undesired characters.</a:t>
            </a:r>
            <a:endParaRPr lang="en-IN" sz="1800" dirty="0"/>
          </a:p>
          <a:p>
            <a:r>
              <a:rPr lang="en-US" sz="1800" dirty="0"/>
              <a:t>If user uploads file other than fasta in text format it allows to upload and allows to apply mutations on the same.</a:t>
            </a:r>
            <a:r>
              <a:rPr lang="en-US" sz="3600" dirty="0"/>
              <a:t> </a:t>
            </a:r>
          </a:p>
          <a:p>
            <a:r>
              <a:rPr lang="en-US" sz="1800" dirty="0"/>
              <a:t>Mutations applied on sequence are not highlighted. Thus, user needs to remember the mutations user applied.</a:t>
            </a:r>
            <a:endParaRPr lang="en-IN" sz="1800" dirty="0"/>
          </a:p>
          <a:p>
            <a:pPr lvl="0"/>
            <a:endParaRPr lang="en-IN" sz="1800" dirty="0"/>
          </a:p>
          <a:p>
            <a:endParaRPr lang="en-IN" sz="2000" b="1" dirty="0"/>
          </a:p>
        </p:txBody>
      </p:sp>
      <p:sp>
        <p:nvSpPr>
          <p:cNvPr id="4" name="TextBox 3">
            <a:extLst>
              <a:ext uri="{FF2B5EF4-FFF2-40B4-BE49-F238E27FC236}">
                <a16:creationId xmlns:a16="http://schemas.microsoft.com/office/drawing/2014/main" id="{199A4A15-9E85-4DCA-BCD6-FA9911F2BE7F}"/>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256483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5EAC6D32-1BE9-4AE1-97C5-751A478FFA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933" y="2199406"/>
            <a:ext cx="9936143" cy="2459196"/>
          </a:xfrm>
          <a:prstGeom prst="rect">
            <a:avLst/>
          </a:prstGeom>
          <a:noFill/>
        </p:spPr>
      </p:pic>
      <p:sp>
        <p:nvSpPr>
          <p:cNvPr id="3" name="TextBox 2">
            <a:extLst>
              <a:ext uri="{FF2B5EF4-FFF2-40B4-BE49-F238E27FC236}">
                <a16:creationId xmlns:a16="http://schemas.microsoft.com/office/drawing/2014/main" id="{DB910FB1-BA79-4054-B275-156577F71B67}"/>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61054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F0D5-30DC-49D0-8D41-44DC8F431936}"/>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E26FE3B6-2ACF-43E2-864A-A1B38EBB8C42}"/>
              </a:ext>
            </a:extLst>
          </p:cNvPr>
          <p:cNvSpPr>
            <a:spLocks noGrp="1"/>
          </p:cNvSpPr>
          <p:nvPr>
            <p:ph idx="1"/>
          </p:nvPr>
        </p:nvSpPr>
        <p:spPr>
          <a:xfrm>
            <a:off x="609600" y="1938134"/>
            <a:ext cx="9351264" cy="4392332"/>
          </a:xfrm>
        </p:spPr>
        <p:txBody>
          <a:bodyPr>
            <a:normAutofit/>
          </a:bodyPr>
          <a:lstStyle/>
          <a:p>
            <a:pPr marL="0" indent="0">
              <a:buNone/>
            </a:pPr>
            <a:r>
              <a:rPr lang="en-IN" sz="2400" b="1" dirty="0"/>
              <a:t>Mutate Protein:</a:t>
            </a:r>
          </a:p>
          <a:p>
            <a:r>
              <a:rPr lang="en-US" sz="2400" b="1" dirty="0"/>
              <a:t>How to use : </a:t>
            </a:r>
            <a:endParaRPr lang="en-IN" sz="2400" dirty="0"/>
          </a:p>
          <a:p>
            <a:r>
              <a:rPr lang="en-US" sz="2400" dirty="0"/>
              <a:t>User can enter sequence in textbox and can also change number of mutations to be applied on sequence.</a:t>
            </a:r>
            <a:endParaRPr lang="en-IN" sz="2400" dirty="0"/>
          </a:p>
          <a:p>
            <a:r>
              <a:rPr lang="en-US" sz="2400" dirty="0"/>
              <a:t>User can also select to mutate or not the first residue of sequence.</a:t>
            </a:r>
            <a:endParaRPr lang="en-IN" sz="2400" dirty="0"/>
          </a:p>
          <a:p>
            <a:r>
              <a:rPr lang="en-US" sz="2400" b="1" dirty="0"/>
              <a:t>Limitations :</a:t>
            </a:r>
            <a:endParaRPr lang="en-IN" sz="2400" dirty="0"/>
          </a:p>
          <a:p>
            <a:pPr lvl="0"/>
            <a:r>
              <a:rPr lang="en-US" sz="2400" dirty="0"/>
              <a:t>User is not able to view mutations as website does not highlight the same, which does not help in drawing any conclusions.</a:t>
            </a:r>
            <a:endParaRPr lang="en-IN" sz="2400" dirty="0"/>
          </a:p>
          <a:p>
            <a:pPr lvl="0"/>
            <a:r>
              <a:rPr lang="en-US" sz="2400" dirty="0"/>
              <a:t>User needs to enter sequence every time he wants to apply mutations on different protein sequence.</a:t>
            </a:r>
            <a:endParaRPr lang="en-IN" sz="2400" dirty="0"/>
          </a:p>
          <a:p>
            <a:endParaRPr lang="en-IN" sz="2400" b="1" dirty="0"/>
          </a:p>
        </p:txBody>
      </p:sp>
      <p:sp>
        <p:nvSpPr>
          <p:cNvPr id="4" name="TextBox 3">
            <a:extLst>
              <a:ext uri="{FF2B5EF4-FFF2-40B4-BE49-F238E27FC236}">
                <a16:creationId xmlns:a16="http://schemas.microsoft.com/office/drawing/2014/main" id="{23F408FE-9B09-4F23-9EE0-8EDE38F7EFE8}"/>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316778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6CC8-4682-4284-B780-833F1E4DD417}"/>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F9B7802E-4176-4EA7-8DCD-E6582924EC33}"/>
              </a:ext>
            </a:extLst>
          </p:cNvPr>
          <p:cNvSpPr>
            <a:spLocks noGrp="1"/>
          </p:cNvSpPr>
          <p:nvPr>
            <p:ph idx="1"/>
          </p:nvPr>
        </p:nvSpPr>
        <p:spPr/>
        <p:txBody>
          <a:bodyPr>
            <a:normAutofit fontScale="92500" lnSpcReduction="20000"/>
          </a:bodyPr>
          <a:lstStyle/>
          <a:p>
            <a:pPr marL="0" indent="0">
              <a:buNone/>
            </a:pPr>
            <a:r>
              <a:rPr lang="en-US" b="1" dirty="0"/>
              <a:t>Research paper:</a:t>
            </a:r>
            <a:r>
              <a:rPr lang="en-US" dirty="0"/>
              <a:t> Evolution and structural annotation of disease-associated mutations in human aminoacyl-</a:t>
            </a:r>
            <a:r>
              <a:rPr lang="en-US" dirty="0" err="1"/>
              <a:t>tRNA</a:t>
            </a:r>
            <a:r>
              <a:rPr lang="en-US" dirty="0"/>
              <a:t> synthetases by Manish Datt and Amit Sharma</a:t>
            </a:r>
            <a:endParaRPr lang="en-IN" dirty="0"/>
          </a:p>
          <a:p>
            <a:r>
              <a:rPr lang="en-US" dirty="0"/>
              <a:t>ERS (Enamel Renal Syndrome) mutations are associated with multiple pathologies including myopathy, respiratory failure and retinitis pigmentosa. Four substitution mutations (Arg107His, Arg108Trp, Gly110Ser, and Arg516Gln) are observed at positions with very high structural conservation and therefore may affect enzyme structural</a:t>
            </a:r>
            <a:r>
              <a:rPr lang="en-IN" dirty="0"/>
              <a:t> </a:t>
            </a:r>
            <a:r>
              <a:rPr lang="en-US" dirty="0"/>
              <a:t>core. In addition, </a:t>
            </a:r>
            <a:r>
              <a:rPr lang="en-US" b="1" dirty="0"/>
              <a:t>the loss of positive charge at three out of these four positions would alter the electrostatic properties of ERS.</a:t>
            </a:r>
            <a:r>
              <a:rPr lang="en-US" dirty="0"/>
              <a:t> The Gly317Cys mutation occurs in the tRNA binding sector and could potentially affect tRNA binding to ERS.</a:t>
            </a:r>
            <a:endParaRPr lang="en-IN" dirty="0"/>
          </a:p>
          <a:p>
            <a:pPr marL="0" indent="0">
              <a:buNone/>
            </a:pPr>
            <a:endParaRPr lang="en-US" dirty="0"/>
          </a:p>
        </p:txBody>
      </p:sp>
      <p:sp>
        <p:nvSpPr>
          <p:cNvPr id="4" name="TextBox 3">
            <a:extLst>
              <a:ext uri="{FF2B5EF4-FFF2-40B4-BE49-F238E27FC236}">
                <a16:creationId xmlns:a16="http://schemas.microsoft.com/office/drawing/2014/main" id="{F8FAFA0B-BE66-4571-AE81-61FB9B5AC387}"/>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416994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E11FD5-E65F-4FF7-9C3C-D2EB18E9DB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83137" y="1124712"/>
            <a:ext cx="4825735" cy="4608576"/>
          </a:xfrm>
          <a:prstGeom prst="rect">
            <a:avLst/>
          </a:prstGeom>
          <a:noFill/>
        </p:spPr>
      </p:pic>
      <p:sp>
        <p:nvSpPr>
          <p:cNvPr id="3" name="TextBox 2">
            <a:extLst>
              <a:ext uri="{FF2B5EF4-FFF2-40B4-BE49-F238E27FC236}">
                <a16:creationId xmlns:a16="http://schemas.microsoft.com/office/drawing/2014/main" id="{108DEFF0-CAD2-462F-B537-E132B7150C16}"/>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80214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44FF-B762-4EA1-9249-BB02A76DC644}"/>
              </a:ext>
            </a:extLst>
          </p:cNvPr>
          <p:cNvSpPr>
            <a:spLocks noGrp="1"/>
          </p:cNvSpPr>
          <p:nvPr>
            <p:ph type="title"/>
          </p:nvPr>
        </p:nvSpPr>
        <p:spPr/>
        <p:txBody>
          <a:bodyPr/>
          <a:lstStyle/>
          <a:p>
            <a:r>
              <a:rPr lang="en-IN" dirty="0"/>
              <a:t>Study done for the proposed system</a:t>
            </a:r>
          </a:p>
        </p:txBody>
      </p:sp>
      <p:sp>
        <p:nvSpPr>
          <p:cNvPr id="3" name="Content Placeholder 2">
            <a:extLst>
              <a:ext uri="{FF2B5EF4-FFF2-40B4-BE49-F238E27FC236}">
                <a16:creationId xmlns:a16="http://schemas.microsoft.com/office/drawing/2014/main" id="{F2D87813-CA01-452A-9834-9E848F5D8ABF}"/>
              </a:ext>
            </a:extLst>
          </p:cNvPr>
          <p:cNvSpPr>
            <a:spLocks noGrp="1"/>
          </p:cNvSpPr>
          <p:nvPr>
            <p:ph idx="1"/>
          </p:nvPr>
        </p:nvSpPr>
        <p:spPr>
          <a:xfrm>
            <a:off x="609600" y="1858619"/>
            <a:ext cx="9351264" cy="4788368"/>
          </a:xfrm>
        </p:spPr>
        <p:txBody>
          <a:bodyPr>
            <a:normAutofit/>
          </a:bodyPr>
          <a:lstStyle/>
          <a:p>
            <a:pPr marL="0" indent="0">
              <a:buNone/>
            </a:pPr>
            <a:r>
              <a:rPr lang="en-IN" sz="2000" b="1" dirty="0"/>
              <a:t>Languages Used :</a:t>
            </a:r>
            <a:r>
              <a:rPr lang="en-IN" sz="2000" dirty="0"/>
              <a:t> </a:t>
            </a:r>
          </a:p>
          <a:p>
            <a:r>
              <a:rPr lang="en-IN" sz="2000" dirty="0"/>
              <a:t>PHP</a:t>
            </a:r>
          </a:p>
          <a:p>
            <a:r>
              <a:rPr lang="en-IN" sz="2000" dirty="0"/>
              <a:t>Python</a:t>
            </a:r>
          </a:p>
          <a:p>
            <a:r>
              <a:rPr lang="en-IN" sz="2000" dirty="0"/>
              <a:t>SQL</a:t>
            </a:r>
          </a:p>
          <a:p>
            <a:r>
              <a:rPr lang="en-IN" sz="2000" dirty="0"/>
              <a:t>HTML5 and CSS3</a:t>
            </a:r>
            <a:endParaRPr lang="en-IN" sz="2000" b="1" dirty="0"/>
          </a:p>
          <a:p>
            <a:pPr marL="0" indent="0">
              <a:buNone/>
            </a:pPr>
            <a:r>
              <a:rPr lang="en-IN" sz="2000" b="1" dirty="0"/>
              <a:t>Technologies Used :</a:t>
            </a:r>
          </a:p>
          <a:p>
            <a:r>
              <a:rPr lang="en-IN" sz="2000" dirty="0"/>
              <a:t>XAMPP Server</a:t>
            </a:r>
          </a:p>
          <a:p>
            <a:r>
              <a:rPr lang="en-IN" sz="2000" dirty="0"/>
              <a:t>PhpStorm</a:t>
            </a:r>
          </a:p>
          <a:p>
            <a:r>
              <a:rPr lang="en-IN" sz="2000" dirty="0"/>
              <a:t>PyCharm</a:t>
            </a:r>
            <a:endParaRPr lang="en-IN" sz="2000" b="1" dirty="0"/>
          </a:p>
          <a:p>
            <a:pPr marL="0" indent="0">
              <a:buNone/>
            </a:pPr>
            <a:r>
              <a:rPr lang="en-IN" sz="2000" b="1" dirty="0"/>
              <a:t>APIs Used :</a:t>
            </a:r>
            <a:endParaRPr lang="en-IN" sz="2000" dirty="0"/>
          </a:p>
          <a:p>
            <a:r>
              <a:rPr lang="en-IN" sz="2000" dirty="0"/>
              <a:t>HTML2PDF Rocket</a:t>
            </a:r>
          </a:p>
          <a:p>
            <a:r>
              <a:rPr lang="en-IN" sz="2000" dirty="0"/>
              <a:t>3Dmol.js</a:t>
            </a:r>
          </a:p>
        </p:txBody>
      </p:sp>
      <p:sp>
        <p:nvSpPr>
          <p:cNvPr id="4" name="TextBox 3">
            <a:extLst>
              <a:ext uri="{FF2B5EF4-FFF2-40B4-BE49-F238E27FC236}">
                <a16:creationId xmlns:a16="http://schemas.microsoft.com/office/drawing/2014/main" id="{95C4C13F-E3B1-403B-A9EF-6D6FEC527F95}"/>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3759477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F5EA-3C1C-427F-A3CC-79D9C53768C2}"/>
              </a:ext>
            </a:extLst>
          </p:cNvPr>
          <p:cNvSpPr>
            <a:spLocks noGrp="1"/>
          </p:cNvSpPr>
          <p:nvPr>
            <p:ph type="title"/>
          </p:nvPr>
        </p:nvSpPr>
        <p:spPr/>
        <p:txBody>
          <a:bodyPr/>
          <a:lstStyle/>
          <a:p>
            <a:r>
              <a:rPr lang="en-IN" dirty="0"/>
              <a:t>Use case diagram</a:t>
            </a:r>
          </a:p>
        </p:txBody>
      </p:sp>
      <p:pic>
        <p:nvPicPr>
          <p:cNvPr id="4" name="Content Placeholder 3">
            <a:extLst>
              <a:ext uri="{FF2B5EF4-FFF2-40B4-BE49-F238E27FC236}">
                <a16:creationId xmlns:a16="http://schemas.microsoft.com/office/drawing/2014/main" id="{CA5F3276-B369-4CCE-A7F1-311AA8807B1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1292" y="1691454"/>
            <a:ext cx="8489416" cy="4389500"/>
          </a:xfrm>
          <a:prstGeom prst="rect">
            <a:avLst/>
          </a:prstGeom>
          <a:noFill/>
          <a:ln>
            <a:noFill/>
          </a:ln>
        </p:spPr>
      </p:pic>
      <p:sp>
        <p:nvSpPr>
          <p:cNvPr id="5" name="TextBox 4">
            <a:extLst>
              <a:ext uri="{FF2B5EF4-FFF2-40B4-BE49-F238E27FC236}">
                <a16:creationId xmlns:a16="http://schemas.microsoft.com/office/drawing/2014/main" id="{51CA3140-8E14-4541-8540-81A0944F5693}"/>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334251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6CED-9678-4381-A477-EA4B67A259F1}"/>
              </a:ext>
            </a:extLst>
          </p:cNvPr>
          <p:cNvSpPr>
            <a:spLocks noGrp="1"/>
          </p:cNvSpPr>
          <p:nvPr>
            <p:ph type="title"/>
          </p:nvPr>
        </p:nvSpPr>
        <p:spPr/>
        <p:txBody>
          <a:bodyPr/>
          <a:lstStyle/>
          <a:p>
            <a:r>
              <a:rPr lang="en-IN" dirty="0"/>
              <a:t>Class diagram</a:t>
            </a:r>
          </a:p>
        </p:txBody>
      </p:sp>
      <p:pic>
        <p:nvPicPr>
          <p:cNvPr id="4" name="Content Placeholder 3">
            <a:extLst>
              <a:ext uri="{FF2B5EF4-FFF2-40B4-BE49-F238E27FC236}">
                <a16:creationId xmlns:a16="http://schemas.microsoft.com/office/drawing/2014/main" id="{B835EA7A-C49F-4EF7-B5E8-86E5C5F7E4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6897" y="1524000"/>
            <a:ext cx="9798215" cy="4724400"/>
          </a:xfrm>
          <a:prstGeom prst="rect">
            <a:avLst/>
          </a:prstGeom>
          <a:noFill/>
          <a:ln>
            <a:noFill/>
          </a:ln>
        </p:spPr>
      </p:pic>
      <p:sp>
        <p:nvSpPr>
          <p:cNvPr id="5" name="TextBox 4">
            <a:extLst>
              <a:ext uri="{FF2B5EF4-FFF2-40B4-BE49-F238E27FC236}">
                <a16:creationId xmlns:a16="http://schemas.microsoft.com/office/drawing/2014/main" id="{716A8C19-032E-4B2E-9305-31506F64920B}"/>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254950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A5AE-1C21-4333-898B-C2407BDCCDBE}"/>
              </a:ext>
            </a:extLst>
          </p:cNvPr>
          <p:cNvSpPr>
            <a:spLocks noGrp="1"/>
          </p:cNvSpPr>
          <p:nvPr>
            <p:ph type="title"/>
          </p:nvPr>
        </p:nvSpPr>
        <p:spPr/>
        <p:txBody>
          <a:bodyPr/>
          <a:lstStyle/>
          <a:p>
            <a:r>
              <a:rPr lang="en-IN" dirty="0"/>
              <a:t>Sequence diagram</a:t>
            </a:r>
          </a:p>
        </p:txBody>
      </p:sp>
      <p:pic>
        <p:nvPicPr>
          <p:cNvPr id="4" name="Content Placeholder 3">
            <a:extLst>
              <a:ext uri="{FF2B5EF4-FFF2-40B4-BE49-F238E27FC236}">
                <a16:creationId xmlns:a16="http://schemas.microsoft.com/office/drawing/2014/main" id="{5F4FAF2E-2D77-43F5-9309-0E45AA16721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681715" y="1718960"/>
            <a:ext cx="4828571" cy="4334480"/>
          </a:xfrm>
          <a:prstGeom prst="rect">
            <a:avLst/>
          </a:prstGeom>
          <a:noFill/>
          <a:ln>
            <a:noFill/>
          </a:ln>
        </p:spPr>
      </p:pic>
      <p:sp>
        <p:nvSpPr>
          <p:cNvPr id="5" name="TextBox 4">
            <a:extLst>
              <a:ext uri="{FF2B5EF4-FFF2-40B4-BE49-F238E27FC236}">
                <a16:creationId xmlns:a16="http://schemas.microsoft.com/office/drawing/2014/main" id="{FFA019F0-93D8-4163-BAA6-34AF44F63672}"/>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323301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23A2-881C-4F3C-9958-6ED82CF033D3}"/>
              </a:ext>
            </a:extLst>
          </p:cNvPr>
          <p:cNvSpPr>
            <a:spLocks noGrp="1"/>
          </p:cNvSpPr>
          <p:nvPr>
            <p:ph type="title"/>
          </p:nvPr>
        </p:nvSpPr>
        <p:spPr/>
        <p:txBody>
          <a:bodyPr/>
          <a:lstStyle/>
          <a:p>
            <a:r>
              <a:rPr lang="en-IN" dirty="0"/>
              <a:t>Sequence diagram</a:t>
            </a:r>
          </a:p>
        </p:txBody>
      </p:sp>
      <p:pic>
        <p:nvPicPr>
          <p:cNvPr id="2051" name="Picture 6">
            <a:extLst>
              <a:ext uri="{FF2B5EF4-FFF2-40B4-BE49-F238E27FC236}">
                <a16:creationId xmlns:a16="http://schemas.microsoft.com/office/drawing/2014/main" id="{1D7FDB4C-7F3E-4F1A-9D60-3A1D53B3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239" t="25429" r="24239" b="15430"/>
          <a:stretch>
            <a:fillRect/>
          </a:stretch>
        </p:blipFill>
        <p:spPr bwMode="auto">
          <a:xfrm>
            <a:off x="3204649" y="1540566"/>
            <a:ext cx="5533556" cy="22462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7">
            <a:extLst>
              <a:ext uri="{FF2B5EF4-FFF2-40B4-BE49-F238E27FC236}">
                <a16:creationId xmlns:a16="http://schemas.microsoft.com/office/drawing/2014/main" id="{87D825C7-3EB6-43DA-85A0-0E06B5D60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077" t="42287" r="23436" b="15714"/>
          <a:stretch>
            <a:fillRect/>
          </a:stretch>
        </p:blipFill>
        <p:spPr bwMode="auto">
          <a:xfrm>
            <a:off x="3204649" y="3786811"/>
            <a:ext cx="5620127" cy="145111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8">
            <a:extLst>
              <a:ext uri="{FF2B5EF4-FFF2-40B4-BE49-F238E27FC236}">
                <a16:creationId xmlns:a16="http://schemas.microsoft.com/office/drawing/2014/main" id="{B58D79FB-9198-4D33-B8A8-23BE86CBC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4049" t="42793" r="25607" b="19885"/>
          <a:stretch>
            <a:fillRect/>
          </a:stretch>
        </p:blipFill>
        <p:spPr bwMode="auto">
          <a:xfrm>
            <a:off x="3204645" y="5237924"/>
            <a:ext cx="5382059" cy="1537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06E7F0D5-3B5E-4371-B626-0AE525F8A819}"/>
              </a:ext>
            </a:extLst>
          </p:cNvPr>
          <p:cNvSpPr>
            <a:spLocks noChangeArrowheads="1"/>
          </p:cNvSpPr>
          <p:nvPr/>
        </p:nvSpPr>
        <p:spPr bwMode="auto">
          <a:xfrm>
            <a:off x="1" y="4393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A845150E-5595-4395-91C1-498146F4F8A8}"/>
              </a:ext>
            </a:extLst>
          </p:cNvPr>
          <p:cNvSpPr>
            <a:spLocks noChangeArrowheads="1"/>
          </p:cNvSpPr>
          <p:nvPr/>
        </p:nvSpPr>
        <p:spPr bwMode="auto">
          <a:xfrm>
            <a:off x="228600" y="8471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F15607E9-28E2-4A37-8293-ABB70BA4C979}"/>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4088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AB2-E465-4843-B7CD-0088748B0A1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42C3229-F9A9-40F1-A0B8-CAB81E973C05}"/>
              </a:ext>
            </a:extLst>
          </p:cNvPr>
          <p:cNvSpPr>
            <a:spLocks noGrp="1"/>
          </p:cNvSpPr>
          <p:nvPr>
            <p:ph idx="1"/>
          </p:nvPr>
        </p:nvSpPr>
        <p:spPr/>
        <p:txBody>
          <a:bodyPr>
            <a:normAutofit fontScale="92500" lnSpcReduction="20000"/>
          </a:bodyPr>
          <a:lstStyle/>
          <a:p>
            <a:r>
              <a:rPr lang="en-US" dirty="0"/>
              <a:t>A large amount of genomic and proteomic data is available for a variety of organisms, including the human genome. It is simply impossible to study all proteins experimentally, hence only a few are subjected to laboratory experiments while computational tools are used to extrapolate to similar proteins</a:t>
            </a:r>
            <a:br>
              <a:rPr lang="en-US" dirty="0"/>
            </a:br>
            <a:endParaRPr lang="en-US" dirty="0"/>
          </a:p>
          <a:p>
            <a:r>
              <a:rPr lang="en-US" dirty="0"/>
              <a:t>aaRSs are indispensable components of all cellular protein translations machineries, and in humans they drive translation in both cytoplasm and mitochondria. Mutations in aaRSs have been implicated in a plethora of diseases including neurological conditions, metabolic disorders and cancer</a:t>
            </a:r>
            <a:br>
              <a:rPr lang="en-US" dirty="0"/>
            </a:br>
            <a:br>
              <a:rPr lang="en-US" dirty="0"/>
            </a:br>
            <a:endParaRPr lang="en-IN" dirty="0"/>
          </a:p>
        </p:txBody>
      </p:sp>
      <p:sp>
        <p:nvSpPr>
          <p:cNvPr id="4" name="TextBox 3">
            <a:extLst>
              <a:ext uri="{FF2B5EF4-FFF2-40B4-BE49-F238E27FC236}">
                <a16:creationId xmlns:a16="http://schemas.microsoft.com/office/drawing/2014/main" id="{EA0B5035-47A6-4DE1-83E6-9FBCD3579CB4}"/>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36287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1FD8-352F-437C-9AB3-B43FC337D8C9}"/>
              </a:ext>
            </a:extLst>
          </p:cNvPr>
          <p:cNvSpPr>
            <a:spLocks noGrp="1"/>
          </p:cNvSpPr>
          <p:nvPr>
            <p:ph type="title"/>
          </p:nvPr>
        </p:nvSpPr>
        <p:spPr/>
        <p:txBody>
          <a:bodyPr/>
          <a:lstStyle/>
          <a:p>
            <a:r>
              <a:rPr lang="en-IN" dirty="0"/>
              <a:t>Validations</a:t>
            </a:r>
          </a:p>
        </p:txBody>
      </p:sp>
      <p:pic>
        <p:nvPicPr>
          <p:cNvPr id="4" name="Content Placeholder 3">
            <a:extLst>
              <a:ext uri="{FF2B5EF4-FFF2-40B4-BE49-F238E27FC236}">
                <a16:creationId xmlns:a16="http://schemas.microsoft.com/office/drawing/2014/main" id="{327717DD-AEE6-4648-93F9-7834D358299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699591"/>
            <a:ext cx="8534400" cy="1063487"/>
          </a:xfrm>
          <a:prstGeom prst="rect">
            <a:avLst/>
          </a:prstGeom>
          <a:noFill/>
          <a:ln>
            <a:noFill/>
          </a:ln>
        </p:spPr>
      </p:pic>
      <p:sp>
        <p:nvSpPr>
          <p:cNvPr id="5" name="Rectangle 4">
            <a:extLst>
              <a:ext uri="{FF2B5EF4-FFF2-40B4-BE49-F238E27FC236}">
                <a16:creationId xmlns:a16="http://schemas.microsoft.com/office/drawing/2014/main" id="{CF4CCE17-1717-4AF6-A7D1-4780822F20C0}"/>
              </a:ext>
            </a:extLst>
          </p:cNvPr>
          <p:cNvSpPr/>
          <p:nvPr/>
        </p:nvSpPr>
        <p:spPr>
          <a:xfrm>
            <a:off x="609601" y="2763078"/>
            <a:ext cx="9349870" cy="3042821"/>
          </a:xfrm>
          <a:prstGeom prst="rect">
            <a:avLst/>
          </a:prstGeom>
        </p:spPr>
        <p:txBody>
          <a:bodyPr wrap="square">
            <a:spAutoFit/>
          </a:bodyPr>
          <a:lstStyle/>
          <a:p>
            <a:pPr marL="342891" indent="-342891">
              <a:lnSpc>
                <a:spcPct val="107000"/>
              </a:lnSpc>
              <a:buFont typeface="Symbol" panose="05050102010706020507" pitchFamily="18" charset="2"/>
              <a:buChar char=""/>
            </a:pPr>
            <a:r>
              <a:rPr lang="en-US" dirty="0">
                <a:latin typeface="+mj-lt"/>
                <a:ea typeface="Calibri" panose="020F0502020204030204" pitchFamily="34" charset="0"/>
                <a:cs typeface="Times New Roman" panose="02020603050405020304" pitchFamily="18" charset="0"/>
              </a:rPr>
              <a:t>Above presented picture is of textbox where user can enter mutations.</a:t>
            </a:r>
            <a:endParaRPr lang="en-IN" sz="1600" dirty="0">
              <a:latin typeface="+mj-lt"/>
              <a:ea typeface="Calibri" panose="020F0502020204030204" pitchFamily="34" charset="0"/>
              <a:cs typeface="Times New Roman" panose="02020603050405020304" pitchFamily="18" charset="0"/>
            </a:endParaRPr>
          </a:p>
          <a:p>
            <a:pPr marL="342891" indent="-342891">
              <a:lnSpc>
                <a:spcPct val="107000"/>
              </a:lnSpc>
              <a:buFont typeface="Symbol" panose="05050102010706020507" pitchFamily="18" charset="2"/>
              <a:buChar char=""/>
            </a:pPr>
            <a:r>
              <a:rPr lang="en-US" dirty="0">
                <a:latin typeface="+mj-lt"/>
                <a:ea typeface="Calibri" panose="020F0502020204030204" pitchFamily="34" charset="0"/>
                <a:cs typeface="Times New Roman" panose="02020603050405020304" pitchFamily="18" charset="0"/>
              </a:rPr>
              <a:t>If entered first amino acid is not present on written position then user will be alerted stating wrong input.</a:t>
            </a:r>
            <a:endParaRPr lang="en-IN" sz="1600" dirty="0">
              <a:latin typeface="+mj-lt"/>
              <a:ea typeface="Calibri" panose="020F0502020204030204" pitchFamily="34" charset="0"/>
              <a:cs typeface="Times New Roman" panose="02020603050405020304" pitchFamily="18" charset="0"/>
            </a:endParaRPr>
          </a:p>
          <a:p>
            <a:pPr marL="342891" indent="-342891">
              <a:lnSpc>
                <a:spcPct val="107000"/>
              </a:lnSpc>
              <a:buFont typeface="Symbol" panose="05050102010706020507" pitchFamily="18" charset="2"/>
              <a:buChar char=""/>
            </a:pPr>
            <a:r>
              <a:rPr lang="en-US" dirty="0">
                <a:latin typeface="+mj-lt"/>
                <a:ea typeface="Calibri" panose="020F0502020204030204" pitchFamily="34" charset="0"/>
                <a:cs typeface="Times New Roman" panose="02020603050405020304" pitchFamily="18" charset="0"/>
              </a:rPr>
              <a:t>If user enters 1 letter code instead of  3 letter code alert will be shown.</a:t>
            </a:r>
            <a:endParaRPr lang="en-IN" sz="1600" dirty="0">
              <a:latin typeface="+mj-lt"/>
              <a:ea typeface="Calibri" panose="020F0502020204030204" pitchFamily="34" charset="0"/>
              <a:cs typeface="Times New Roman" panose="02020603050405020304" pitchFamily="18" charset="0"/>
            </a:endParaRPr>
          </a:p>
          <a:p>
            <a:pPr marL="342891" indent="-342891">
              <a:lnSpc>
                <a:spcPct val="107000"/>
              </a:lnSpc>
              <a:buFont typeface="Symbol" panose="05050102010706020507" pitchFamily="18" charset="2"/>
              <a:buChar char=""/>
            </a:pPr>
            <a:r>
              <a:rPr lang="en-US" dirty="0">
                <a:latin typeface="+mj-lt"/>
                <a:ea typeface="Calibri" panose="020F0502020204030204" pitchFamily="34" charset="0"/>
                <a:cs typeface="Times New Roman" panose="02020603050405020304" pitchFamily="18" charset="0"/>
              </a:rPr>
              <a:t>If user enters position of mutation which exceeds number of characters present in sequence will also show an alert.</a:t>
            </a:r>
            <a:endParaRPr lang="en-IN" sz="1600" dirty="0">
              <a:latin typeface="+mj-lt"/>
              <a:ea typeface="Calibri" panose="020F0502020204030204" pitchFamily="34" charset="0"/>
              <a:cs typeface="Times New Roman" panose="02020603050405020304" pitchFamily="18" charset="0"/>
            </a:endParaRPr>
          </a:p>
          <a:p>
            <a:pPr marL="342891" indent="-342891">
              <a:lnSpc>
                <a:spcPct val="107000"/>
              </a:lnSpc>
              <a:buFont typeface="Symbol" panose="05050102010706020507" pitchFamily="18" charset="2"/>
              <a:buChar char=""/>
            </a:pPr>
            <a:r>
              <a:rPr lang="en-US" dirty="0">
                <a:latin typeface="+mj-lt"/>
                <a:ea typeface="Calibri" panose="020F0502020204030204" pitchFamily="34" charset="0"/>
                <a:cs typeface="Times New Roman" panose="02020603050405020304" pitchFamily="18" charset="0"/>
              </a:rPr>
              <a:t>Textbox is not to be remained empty, keeping it empty will alert user and user won’t be able to submit the form. </a:t>
            </a:r>
            <a:endParaRPr lang="en-IN" sz="1600" dirty="0">
              <a:latin typeface="+mj-lt"/>
              <a:ea typeface="Calibri" panose="020F0502020204030204" pitchFamily="34" charset="0"/>
              <a:cs typeface="Times New Roman" panose="02020603050405020304" pitchFamily="18" charset="0"/>
            </a:endParaRPr>
          </a:p>
          <a:p>
            <a:pPr marL="342891" indent="-342891">
              <a:lnSpc>
                <a:spcPct val="107000"/>
              </a:lnSpc>
              <a:spcAft>
                <a:spcPts val="800"/>
              </a:spcAft>
              <a:buFont typeface="Symbol" panose="05050102010706020507" pitchFamily="18" charset="2"/>
              <a:buChar char=""/>
            </a:pPr>
            <a:r>
              <a:rPr lang="en-US" dirty="0">
                <a:latin typeface="+mj-lt"/>
                <a:ea typeface="Calibri" panose="020F0502020204030204" pitchFamily="34" charset="0"/>
                <a:cs typeface="Times New Roman" panose="02020603050405020304" pitchFamily="18" charset="0"/>
              </a:rPr>
              <a:t>Any mistake in entering mutation will display an alert stating wrong input and will refresh the page.</a:t>
            </a:r>
            <a:endParaRPr lang="en-IN" sz="1600" dirty="0">
              <a:latin typeface="+mj-l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EBD441C-0457-4C23-941B-71FA98CFCAF9}"/>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096020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7F37-E4E0-4A20-969F-BA7FE0AD0F91}"/>
              </a:ext>
            </a:extLst>
          </p:cNvPr>
          <p:cNvSpPr>
            <a:spLocks noGrp="1"/>
          </p:cNvSpPr>
          <p:nvPr>
            <p:ph type="title"/>
          </p:nvPr>
        </p:nvSpPr>
        <p:spPr>
          <a:xfrm>
            <a:off x="643470" y="643470"/>
            <a:ext cx="3363975" cy="1728044"/>
          </a:xfrm>
          <a:noFill/>
          <a:ln>
            <a:solidFill>
              <a:schemeClr val="bg1"/>
            </a:solidFill>
          </a:ln>
        </p:spPr>
        <p:txBody>
          <a:bodyPr wrap="square">
            <a:normAutofit/>
          </a:bodyPr>
          <a:lstStyle/>
          <a:p>
            <a:r>
              <a:rPr lang="en-IN" dirty="0">
                <a:solidFill>
                  <a:schemeClr val="bg1"/>
                </a:solidFill>
              </a:rPr>
              <a:t>Gui designs</a:t>
            </a:r>
          </a:p>
        </p:txBody>
      </p:sp>
      <p:sp>
        <p:nvSpPr>
          <p:cNvPr id="3" name="Content Placeholder 2">
            <a:extLst>
              <a:ext uri="{FF2B5EF4-FFF2-40B4-BE49-F238E27FC236}">
                <a16:creationId xmlns:a16="http://schemas.microsoft.com/office/drawing/2014/main" id="{8F073E20-23A3-4B0F-A0E1-C31E9CAFBCDE}"/>
              </a:ext>
            </a:extLst>
          </p:cNvPr>
          <p:cNvSpPr>
            <a:spLocks noGrp="1"/>
          </p:cNvSpPr>
          <p:nvPr>
            <p:ph idx="1"/>
          </p:nvPr>
        </p:nvSpPr>
        <p:spPr>
          <a:xfrm>
            <a:off x="643471" y="2638047"/>
            <a:ext cx="3363975" cy="3415623"/>
          </a:xfrm>
        </p:spPr>
        <p:txBody>
          <a:bodyPr>
            <a:normAutofit/>
          </a:bodyPr>
          <a:lstStyle/>
          <a:p>
            <a:endParaRPr lang="en-IN" dirty="0">
              <a:solidFill>
                <a:schemeClr val="bg1"/>
              </a:solidFill>
            </a:endParaRPr>
          </a:p>
          <a:p>
            <a:endParaRPr lang="en-IN" dirty="0">
              <a:solidFill>
                <a:schemeClr val="bg1"/>
              </a:solidFill>
            </a:endParaRPr>
          </a:p>
        </p:txBody>
      </p:sp>
      <p:pic>
        <p:nvPicPr>
          <p:cNvPr id="7" name="Picture 6">
            <a:extLst>
              <a:ext uri="{FF2B5EF4-FFF2-40B4-BE49-F238E27FC236}">
                <a16:creationId xmlns:a16="http://schemas.microsoft.com/office/drawing/2014/main" id="{1D3AC56A-D790-4E2F-987B-3BA9C1E50D43}"/>
              </a:ext>
            </a:extLst>
          </p:cNvPr>
          <p:cNvPicPr/>
          <p:nvPr/>
        </p:nvPicPr>
        <p:blipFill>
          <a:blip r:embed="rId2"/>
          <a:stretch>
            <a:fillRect/>
          </a:stretch>
        </p:blipFill>
        <p:spPr>
          <a:xfrm>
            <a:off x="643469" y="804330"/>
            <a:ext cx="10905059" cy="5546774"/>
          </a:xfrm>
          <a:prstGeom prst="rect">
            <a:avLst/>
          </a:prstGeom>
        </p:spPr>
      </p:pic>
      <p:sp>
        <p:nvSpPr>
          <p:cNvPr id="5" name="TextBox 4">
            <a:extLst>
              <a:ext uri="{FF2B5EF4-FFF2-40B4-BE49-F238E27FC236}">
                <a16:creationId xmlns:a16="http://schemas.microsoft.com/office/drawing/2014/main" id="{673FD606-CBF3-4684-902C-C799788119C4}"/>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2993707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B031-6C63-4FDB-8DB6-77F173B6A536}"/>
              </a:ext>
            </a:extLst>
          </p:cNvPr>
          <p:cNvSpPr>
            <a:spLocks noGrp="1"/>
          </p:cNvSpPr>
          <p:nvPr>
            <p:ph type="title"/>
          </p:nvPr>
        </p:nvSpPr>
        <p:spPr>
          <a:xfrm>
            <a:off x="796972" y="789111"/>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Gui designs</a:t>
            </a:r>
          </a:p>
        </p:txBody>
      </p:sp>
      <p:pic>
        <p:nvPicPr>
          <p:cNvPr id="4" name="Content Placeholder 3">
            <a:extLst>
              <a:ext uri="{FF2B5EF4-FFF2-40B4-BE49-F238E27FC236}">
                <a16:creationId xmlns:a16="http://schemas.microsoft.com/office/drawing/2014/main" id="{F579B3AD-3E80-4AC2-A52C-8D5A3E12D27A}"/>
              </a:ext>
            </a:extLst>
          </p:cNvPr>
          <p:cNvPicPr>
            <a:picLocks noGrp="1"/>
          </p:cNvPicPr>
          <p:nvPr>
            <p:ph idx="1"/>
          </p:nvPr>
        </p:nvPicPr>
        <p:blipFill>
          <a:blip r:embed="rId2"/>
          <a:stretch>
            <a:fillRect/>
          </a:stretch>
        </p:blipFill>
        <p:spPr>
          <a:xfrm>
            <a:off x="796972" y="789111"/>
            <a:ext cx="10598056" cy="5422845"/>
          </a:xfrm>
          <a:prstGeom prst="rect">
            <a:avLst/>
          </a:prstGeom>
        </p:spPr>
      </p:pic>
      <p:sp>
        <p:nvSpPr>
          <p:cNvPr id="5" name="TextBox 4">
            <a:extLst>
              <a:ext uri="{FF2B5EF4-FFF2-40B4-BE49-F238E27FC236}">
                <a16:creationId xmlns:a16="http://schemas.microsoft.com/office/drawing/2014/main" id="{A1CD337E-1FD4-425E-A8C0-F0F2DAC5C4DE}"/>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3757026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7BD1-392D-44B1-8907-B43A7E6ED8C2}"/>
              </a:ext>
            </a:extLst>
          </p:cNvPr>
          <p:cNvSpPr>
            <a:spLocks noGrp="1"/>
          </p:cNvSpPr>
          <p:nvPr>
            <p:ph type="title"/>
          </p:nvPr>
        </p:nvSpPr>
        <p:spPr>
          <a:xfrm>
            <a:off x="796972" y="789111"/>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GUI Designs</a:t>
            </a:r>
          </a:p>
        </p:txBody>
      </p:sp>
      <p:sp>
        <p:nvSpPr>
          <p:cNvPr id="5" name="TextBox 4">
            <a:extLst>
              <a:ext uri="{FF2B5EF4-FFF2-40B4-BE49-F238E27FC236}">
                <a16:creationId xmlns:a16="http://schemas.microsoft.com/office/drawing/2014/main" id="{EA2D6631-D39F-472E-99F9-38A37D0DDEA9}"/>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
        <p:nvSpPr>
          <p:cNvPr id="6" name="Content Placeholder 5">
            <a:extLst>
              <a:ext uri="{FF2B5EF4-FFF2-40B4-BE49-F238E27FC236}">
                <a16:creationId xmlns:a16="http://schemas.microsoft.com/office/drawing/2014/main" id="{C426E5E4-A38B-4F36-B78E-BCE2F54CFFC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C97EB0B-7005-4E95-9571-52FE4D05E9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 y="944217"/>
            <a:ext cx="10972799" cy="5304183"/>
          </a:xfrm>
          <a:prstGeom prst="rect">
            <a:avLst/>
          </a:prstGeom>
          <a:noFill/>
          <a:ln>
            <a:noFill/>
          </a:ln>
        </p:spPr>
      </p:pic>
    </p:spTree>
    <p:extLst>
      <p:ext uri="{BB962C8B-B14F-4D97-AF65-F5344CB8AC3E}">
        <p14:creationId xmlns:p14="http://schemas.microsoft.com/office/powerpoint/2010/main" val="1176095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A2DB-AABE-4141-A37B-8B9BF036DC22}"/>
              </a:ext>
            </a:extLst>
          </p:cNvPr>
          <p:cNvSpPr>
            <a:spLocks noGrp="1"/>
          </p:cNvSpPr>
          <p:nvPr>
            <p:ph type="title"/>
          </p:nvPr>
        </p:nvSpPr>
        <p:spPr>
          <a:xfrm>
            <a:off x="796972" y="789111"/>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GUI designs</a:t>
            </a:r>
          </a:p>
        </p:txBody>
      </p:sp>
      <p:sp>
        <p:nvSpPr>
          <p:cNvPr id="5" name="TextBox 4">
            <a:extLst>
              <a:ext uri="{FF2B5EF4-FFF2-40B4-BE49-F238E27FC236}">
                <a16:creationId xmlns:a16="http://schemas.microsoft.com/office/drawing/2014/main" id="{760AD8D5-54A5-4642-91A7-D96EA003B18E}"/>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pic>
        <p:nvPicPr>
          <p:cNvPr id="6" name="Content Placeholder 3">
            <a:extLst>
              <a:ext uri="{FF2B5EF4-FFF2-40B4-BE49-F238E27FC236}">
                <a16:creationId xmlns:a16="http://schemas.microsoft.com/office/drawing/2014/main" id="{8C44C298-576B-4550-9C79-72D65C4E0C86}"/>
              </a:ext>
            </a:extLst>
          </p:cNvPr>
          <p:cNvPicPr>
            <a:picLocks/>
          </p:cNvPicPr>
          <p:nvPr/>
        </p:nvPicPr>
        <p:blipFill>
          <a:blip r:embed="rId3"/>
          <a:stretch>
            <a:fillRect/>
          </a:stretch>
        </p:blipFill>
        <p:spPr>
          <a:xfrm>
            <a:off x="6440557" y="894522"/>
            <a:ext cx="5141842" cy="2633871"/>
          </a:xfrm>
          <a:prstGeom prst="rect">
            <a:avLst/>
          </a:prstGeom>
        </p:spPr>
      </p:pic>
      <p:pic>
        <p:nvPicPr>
          <p:cNvPr id="7" name="Picture 6">
            <a:extLst>
              <a:ext uri="{FF2B5EF4-FFF2-40B4-BE49-F238E27FC236}">
                <a16:creationId xmlns:a16="http://schemas.microsoft.com/office/drawing/2014/main" id="{03075DAB-E361-4C95-B477-2766E75EC967}"/>
              </a:ext>
            </a:extLst>
          </p:cNvPr>
          <p:cNvPicPr/>
          <p:nvPr/>
        </p:nvPicPr>
        <p:blipFill>
          <a:blip r:embed="rId4"/>
          <a:stretch>
            <a:fillRect/>
          </a:stretch>
        </p:blipFill>
        <p:spPr>
          <a:xfrm>
            <a:off x="6440556" y="3756990"/>
            <a:ext cx="5141843" cy="2491409"/>
          </a:xfrm>
          <a:prstGeom prst="rect">
            <a:avLst/>
          </a:prstGeom>
        </p:spPr>
      </p:pic>
      <p:pic>
        <p:nvPicPr>
          <p:cNvPr id="8" name="Picture 7">
            <a:extLst>
              <a:ext uri="{FF2B5EF4-FFF2-40B4-BE49-F238E27FC236}">
                <a16:creationId xmlns:a16="http://schemas.microsoft.com/office/drawing/2014/main" id="{A38D9B56-E7B7-435E-898B-C00977FE53B4}"/>
              </a:ext>
            </a:extLst>
          </p:cNvPr>
          <p:cNvPicPr/>
          <p:nvPr/>
        </p:nvPicPr>
        <p:blipFill>
          <a:blip r:embed="rId5"/>
          <a:stretch>
            <a:fillRect/>
          </a:stretch>
        </p:blipFill>
        <p:spPr>
          <a:xfrm>
            <a:off x="609599" y="3726614"/>
            <a:ext cx="5329215" cy="2521785"/>
          </a:xfrm>
          <a:prstGeom prst="rect">
            <a:avLst/>
          </a:prstGeom>
        </p:spPr>
      </p:pic>
      <p:pic>
        <p:nvPicPr>
          <p:cNvPr id="10" name="Content Placeholder 9">
            <a:extLst>
              <a:ext uri="{FF2B5EF4-FFF2-40B4-BE49-F238E27FC236}">
                <a16:creationId xmlns:a16="http://schemas.microsoft.com/office/drawing/2014/main" id="{19F0F49B-2B7C-47C8-8AC4-4EC39AD31C56}"/>
              </a:ext>
            </a:extLst>
          </p:cNvPr>
          <p:cNvPicPr>
            <a:picLocks noGrp="1"/>
          </p:cNvPicPr>
          <p:nvPr>
            <p:ph idx="1"/>
          </p:nvPr>
        </p:nvPicPr>
        <p:blipFill>
          <a:blip r:embed="rId6"/>
          <a:stretch>
            <a:fillRect/>
          </a:stretch>
        </p:blipFill>
        <p:spPr>
          <a:xfrm>
            <a:off x="609599" y="894522"/>
            <a:ext cx="5329215" cy="2633871"/>
          </a:xfrm>
          <a:prstGeom prst="rect">
            <a:avLst/>
          </a:prstGeom>
        </p:spPr>
      </p:pic>
    </p:spTree>
    <p:extLst>
      <p:ext uri="{BB962C8B-B14F-4D97-AF65-F5344CB8AC3E}">
        <p14:creationId xmlns:p14="http://schemas.microsoft.com/office/powerpoint/2010/main" val="1908543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A099-9265-4A0C-B91E-A13EE0DA9E81}"/>
              </a:ext>
            </a:extLst>
          </p:cNvPr>
          <p:cNvSpPr>
            <a:spLocks noGrp="1"/>
          </p:cNvSpPr>
          <p:nvPr>
            <p:ph type="title"/>
          </p:nvPr>
        </p:nvSpPr>
        <p:spPr>
          <a:xfrm>
            <a:off x="796972" y="789111"/>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Gui designs</a:t>
            </a:r>
          </a:p>
        </p:txBody>
      </p:sp>
      <p:pic>
        <p:nvPicPr>
          <p:cNvPr id="4" name="Content Placeholder 3">
            <a:extLst>
              <a:ext uri="{FF2B5EF4-FFF2-40B4-BE49-F238E27FC236}">
                <a16:creationId xmlns:a16="http://schemas.microsoft.com/office/drawing/2014/main" id="{AE916A23-A74D-4899-ABC9-57566CF9D2AF}"/>
              </a:ext>
            </a:extLst>
          </p:cNvPr>
          <p:cNvPicPr>
            <a:picLocks noGrp="1"/>
          </p:cNvPicPr>
          <p:nvPr>
            <p:ph idx="1"/>
          </p:nvPr>
        </p:nvPicPr>
        <p:blipFill>
          <a:blip r:embed="rId2"/>
          <a:stretch>
            <a:fillRect/>
          </a:stretch>
        </p:blipFill>
        <p:spPr>
          <a:xfrm>
            <a:off x="904460" y="964095"/>
            <a:ext cx="10490567" cy="4850295"/>
          </a:xfrm>
          <a:prstGeom prst="rect">
            <a:avLst/>
          </a:prstGeom>
        </p:spPr>
      </p:pic>
      <p:sp>
        <p:nvSpPr>
          <p:cNvPr id="5" name="TextBox 4">
            <a:extLst>
              <a:ext uri="{FF2B5EF4-FFF2-40B4-BE49-F238E27FC236}">
                <a16:creationId xmlns:a16="http://schemas.microsoft.com/office/drawing/2014/main" id="{98DC0D4B-487A-456D-AF89-9978F0F03AA6}"/>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26366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235F-021A-486F-BE5A-64E03FD0ABC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C2AC4A5-4875-43C3-95FC-3BB2431582B3}"/>
              </a:ext>
            </a:extLst>
          </p:cNvPr>
          <p:cNvSpPr>
            <a:spLocks noGrp="1"/>
          </p:cNvSpPr>
          <p:nvPr>
            <p:ph idx="1"/>
          </p:nvPr>
        </p:nvSpPr>
        <p:spPr/>
        <p:txBody>
          <a:bodyPr>
            <a:normAutofit fontScale="70000" lnSpcReduction="20000"/>
          </a:bodyPr>
          <a:lstStyle/>
          <a:p>
            <a:r>
              <a:rPr lang="en-IN" dirty="0"/>
              <a:t>Butt, A. and Ahmed, D. (2018). </a:t>
            </a:r>
            <a:r>
              <a:rPr lang="en-IN" i="1" dirty="0"/>
              <a:t>MUTATER: Tool for the Introduction of Custom Position Based Mutations in Protein and Nucleotide Sequences</a:t>
            </a:r>
            <a:r>
              <a:rPr lang="en-IN" dirty="0"/>
              <a:t>.</a:t>
            </a:r>
          </a:p>
          <a:p>
            <a:r>
              <a:rPr lang="en-IN" dirty="0"/>
              <a:t>Bioinformatics.org. (2018). </a:t>
            </a:r>
            <a:r>
              <a:rPr lang="en-IN" i="1" dirty="0"/>
              <a:t>Mutate Protein</a:t>
            </a:r>
            <a:r>
              <a:rPr lang="en-IN" dirty="0"/>
              <a:t>. [online] Available at: http://www.bioinformatics.org/sms2/mutate_protein.html [Accessed 9 Apr. 2018].</a:t>
            </a:r>
          </a:p>
          <a:p>
            <a:r>
              <a:rPr lang="en-IN" b="1" dirty="0"/>
              <a:t> </a:t>
            </a:r>
            <a:r>
              <a:rPr lang="en-IN" dirty="0"/>
              <a:t>Datt, M. and Sharma, A. (2018). </a:t>
            </a:r>
            <a:r>
              <a:rPr lang="en-IN" i="1" dirty="0"/>
              <a:t>Evolutionary and structural annotation of disease-associated mutations in human aminoacyl-tRNA synthetases</a:t>
            </a:r>
            <a:r>
              <a:rPr lang="en-IN" dirty="0"/>
              <a:t>.</a:t>
            </a:r>
          </a:p>
          <a:p>
            <a:pPr lvl="0"/>
            <a:r>
              <a:rPr lang="en-US" dirty="0"/>
              <a:t>Open3mod.com. (2018). </a:t>
            </a:r>
            <a:r>
              <a:rPr lang="en-US" i="1" dirty="0"/>
              <a:t>Open 3D Model Viewer - Free Productivity Tool for 3D designers, artists and graphics programmers - Model Viewer. [online] Available at: http://www.open3mod.com</a:t>
            </a:r>
            <a:endParaRPr lang="en-IN" dirty="0"/>
          </a:p>
          <a:p>
            <a:pPr lvl="0"/>
            <a:r>
              <a:rPr lang="en-US" dirty="0"/>
              <a:t>Html2pdfrocket.com. (2018). </a:t>
            </a:r>
            <a:r>
              <a:rPr lang="en-US" i="1" dirty="0"/>
              <a:t>Convert HTML to PDF online - Free API Service. [online] Available at: https://www.html2pdfrocket.com</a:t>
            </a:r>
            <a:endParaRPr lang="en-IN" dirty="0"/>
          </a:p>
          <a:p>
            <a:pPr lvl="0"/>
            <a:r>
              <a:rPr lang="en-US" dirty="0"/>
              <a:t>JetBrains. (2018). </a:t>
            </a:r>
            <a:r>
              <a:rPr lang="en-US" i="1" dirty="0"/>
              <a:t>PhpStorm: Lightning-Smart IDE for PHP Programming by JetBrains. [online] Available at: https://www.jetbrains.com/phpstorm</a:t>
            </a:r>
            <a:endParaRPr lang="en-IN" dirty="0"/>
          </a:p>
          <a:p>
            <a:r>
              <a:rPr lang="en-US" dirty="0"/>
              <a:t>JetBrains. (2018). </a:t>
            </a:r>
            <a:r>
              <a:rPr lang="en-US" i="1" dirty="0"/>
              <a:t>PyCharm: Python IDE for Professional Developers by JetBrains. [online] Available at: https://www.jetbrains.com/pycharm</a:t>
            </a:r>
            <a:br>
              <a:rPr lang="en-US" i="1" dirty="0"/>
            </a:br>
            <a:endParaRPr lang="en-IN" dirty="0"/>
          </a:p>
          <a:p>
            <a:endParaRPr lang="en-IN" dirty="0"/>
          </a:p>
        </p:txBody>
      </p:sp>
      <p:sp>
        <p:nvSpPr>
          <p:cNvPr id="4" name="TextBox 3">
            <a:extLst>
              <a:ext uri="{FF2B5EF4-FFF2-40B4-BE49-F238E27FC236}">
                <a16:creationId xmlns:a16="http://schemas.microsoft.com/office/drawing/2014/main" id="{C1B6598F-F639-43AB-B6B8-7B25FB536A5F}"/>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175267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B398F-07E2-4966-81FE-4B985B7DB8D6}"/>
              </a:ext>
            </a:extLst>
          </p:cNvPr>
          <p:cNvSpPr>
            <a:spLocks noGrp="1"/>
          </p:cNvSpPr>
          <p:nvPr>
            <p:ph idx="1"/>
          </p:nvPr>
        </p:nvSpPr>
        <p:spPr/>
        <p:txBody>
          <a:bodyPr>
            <a:normAutofit/>
          </a:bodyPr>
          <a:lstStyle/>
          <a:p>
            <a:pPr marL="0" indent="0" algn="ctr">
              <a:buNone/>
            </a:pPr>
            <a:r>
              <a:rPr lang="en-IN" sz="13800" dirty="0"/>
              <a:t>Thank you</a:t>
            </a:r>
          </a:p>
        </p:txBody>
      </p:sp>
      <p:sp>
        <p:nvSpPr>
          <p:cNvPr id="4" name="TextBox 3">
            <a:extLst>
              <a:ext uri="{FF2B5EF4-FFF2-40B4-BE49-F238E27FC236}">
                <a16:creationId xmlns:a16="http://schemas.microsoft.com/office/drawing/2014/main" id="{5F2A598F-FB58-4A46-B082-EA5E8C6536F4}"/>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211081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2E58-5A2E-416A-8CA4-545DF4D703BB}"/>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0771F86-2AEA-4D8F-938E-843DEFDF3722}"/>
              </a:ext>
            </a:extLst>
          </p:cNvPr>
          <p:cNvSpPr>
            <a:spLocks noGrp="1"/>
          </p:cNvSpPr>
          <p:nvPr>
            <p:ph idx="1"/>
          </p:nvPr>
        </p:nvSpPr>
        <p:spPr/>
        <p:txBody>
          <a:bodyPr/>
          <a:lstStyle/>
          <a:p>
            <a:r>
              <a:rPr lang="en-US" b="1" dirty="0"/>
              <a:t>DB-MaaRS </a:t>
            </a:r>
            <a:r>
              <a:rPr lang="en-US" dirty="0"/>
              <a:t>(Database of Mutations in aaRSs) is a website used to visualize user-defined mutations on cytoplasmic or mitochondrion protein sequences and also exhibits 3D structure of the selected protein.</a:t>
            </a:r>
            <a:br>
              <a:rPr lang="en-US" dirty="0"/>
            </a:br>
            <a:r>
              <a:rPr lang="en-US" dirty="0"/>
              <a:t>The user can then save or E-Mail the result. Additional functionalities have been provided to user for selection of font-size and number of characters of mutated protein sequence user wants in a line. </a:t>
            </a:r>
            <a:endParaRPr lang="en-IN" dirty="0"/>
          </a:p>
          <a:p>
            <a:endParaRPr lang="en-IN" dirty="0"/>
          </a:p>
        </p:txBody>
      </p:sp>
      <p:sp>
        <p:nvSpPr>
          <p:cNvPr id="4" name="TextBox 3">
            <a:extLst>
              <a:ext uri="{FF2B5EF4-FFF2-40B4-BE49-F238E27FC236}">
                <a16:creationId xmlns:a16="http://schemas.microsoft.com/office/drawing/2014/main" id="{F8E22111-739F-40F3-9D29-40E4706C2254}"/>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398620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021A-9AD0-4C2E-8F9B-62D8B5AED852}"/>
              </a:ext>
            </a:extLst>
          </p:cNvPr>
          <p:cNvSpPr>
            <a:spLocks noGrp="1"/>
          </p:cNvSpPr>
          <p:nvPr>
            <p:ph type="title"/>
          </p:nvPr>
        </p:nvSpPr>
        <p:spPr/>
        <p:txBody>
          <a:bodyPr/>
          <a:lstStyle/>
          <a:p>
            <a:r>
              <a:rPr lang="en-IN" dirty="0"/>
              <a:t>Main goal</a:t>
            </a:r>
          </a:p>
        </p:txBody>
      </p:sp>
      <p:sp>
        <p:nvSpPr>
          <p:cNvPr id="3" name="Content Placeholder 2">
            <a:extLst>
              <a:ext uri="{FF2B5EF4-FFF2-40B4-BE49-F238E27FC236}">
                <a16:creationId xmlns:a16="http://schemas.microsoft.com/office/drawing/2014/main" id="{55A9DFBA-42EE-4C53-8252-4641FA8719D1}"/>
              </a:ext>
            </a:extLst>
          </p:cNvPr>
          <p:cNvSpPr>
            <a:spLocks noGrp="1"/>
          </p:cNvSpPr>
          <p:nvPr>
            <p:ph idx="1"/>
          </p:nvPr>
        </p:nvSpPr>
        <p:spPr/>
        <p:txBody>
          <a:bodyPr/>
          <a:lstStyle/>
          <a:p>
            <a:r>
              <a:rPr lang="en-US" dirty="0"/>
              <a:t>Mutations and their related diseases have already been identified.</a:t>
            </a:r>
            <a:endParaRPr lang="en-IN" dirty="0"/>
          </a:p>
          <a:p>
            <a:r>
              <a:rPr lang="en-US" dirty="0"/>
              <a:t>This website helps researchers to find out how those mutations cause the diseases.</a:t>
            </a:r>
            <a:endParaRPr lang="en-IN" dirty="0"/>
          </a:p>
          <a:p>
            <a:r>
              <a:rPr lang="en-US" dirty="0"/>
              <a:t>Looking at the mutations, properties and their positions in the structure, the change in the function of the protein can be studied.</a:t>
            </a:r>
            <a:endParaRPr lang="en-IN" dirty="0"/>
          </a:p>
          <a:p>
            <a:endParaRPr lang="en-IN" dirty="0"/>
          </a:p>
        </p:txBody>
      </p:sp>
      <p:sp>
        <p:nvSpPr>
          <p:cNvPr id="4" name="TextBox 3">
            <a:extLst>
              <a:ext uri="{FF2B5EF4-FFF2-40B4-BE49-F238E27FC236}">
                <a16:creationId xmlns:a16="http://schemas.microsoft.com/office/drawing/2014/main" id="{14FF5E4C-742E-4953-A263-5C6FBD857798}"/>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417982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D312-1519-4C7C-A374-69A150FD9C2C}"/>
              </a:ext>
            </a:extLst>
          </p:cNvPr>
          <p:cNvSpPr>
            <a:spLocks noGrp="1"/>
          </p:cNvSpPr>
          <p:nvPr>
            <p:ph type="title"/>
          </p:nvPr>
        </p:nvSpPr>
        <p:spPr/>
        <p:txBody>
          <a:bodyPr/>
          <a:lstStyle/>
          <a:p>
            <a:r>
              <a:rPr lang="en-IN" dirty="0"/>
              <a:t>Biology Domain</a:t>
            </a:r>
          </a:p>
        </p:txBody>
      </p:sp>
      <p:sp>
        <p:nvSpPr>
          <p:cNvPr id="3" name="Content Placeholder 2">
            <a:extLst>
              <a:ext uri="{FF2B5EF4-FFF2-40B4-BE49-F238E27FC236}">
                <a16:creationId xmlns:a16="http://schemas.microsoft.com/office/drawing/2014/main" id="{3C468363-9898-4C2A-90DF-5B408C7E72C1}"/>
              </a:ext>
            </a:extLst>
          </p:cNvPr>
          <p:cNvSpPr>
            <a:spLocks noGrp="1"/>
          </p:cNvSpPr>
          <p:nvPr>
            <p:ph idx="1"/>
          </p:nvPr>
        </p:nvSpPr>
        <p:spPr/>
        <p:txBody>
          <a:bodyPr>
            <a:normAutofit/>
          </a:bodyPr>
          <a:lstStyle/>
          <a:p>
            <a:r>
              <a:rPr lang="en-IN" dirty="0"/>
              <a:t>Amino Acid </a:t>
            </a:r>
          </a:p>
          <a:p>
            <a:r>
              <a:rPr lang="en-IN" dirty="0"/>
              <a:t>Proteins and Protein Sequences</a:t>
            </a:r>
          </a:p>
          <a:p>
            <a:r>
              <a:rPr lang="en-IN" dirty="0"/>
              <a:t>AARS</a:t>
            </a:r>
          </a:p>
          <a:p>
            <a:r>
              <a:rPr lang="en-IN" dirty="0"/>
              <a:t>Fasta Format</a:t>
            </a:r>
          </a:p>
          <a:p>
            <a:pPr marL="228594" lvl="1" indent="0">
              <a:buNone/>
            </a:pPr>
            <a:r>
              <a:rPr lang="en-US" dirty="0"/>
              <a:t>&gt;A6UQD9</a:t>
            </a:r>
          </a:p>
          <a:p>
            <a:pPr marL="228594" lvl="1" indent="0">
              <a:buNone/>
            </a:pPr>
            <a:r>
              <a:rPr lang="en-US" altLang="en-US" sz="15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MELHNDEKRLLKAFKDSAKNIIDSEGLLEYIEKEKIMRAAFWLTGRDFLNIIEKKSKFLELTELGKNAIESGFPERKVSNYLKTNKLDSFPIKDLSKVLEKDEAGAALGNLKKKELVTIEKGNIFFKSLEYKDLEEELLKKVSLYPNLEEYSKEEILTIETLKKRGFLKLNEVTEREFEITVKGLEYIKNPIEIKEEVTQITRDLIVSGKWKEVSIRPYDAKIPTEEIYPAKAHPMSKIIEEVTEVLTSMGFSEVKSQIVQTEFWNFDTLFEPQDHPARDMQDTFFVKYPDTGIVPHELLMELHNDEKRLLKAFKDSAKNIIDSEGLLEYIEKEKIMRAAFWLTGRDFLNIIEKKSKFLELTELGKNAIESGFPERKVSNYLKTNKLDSFPIKDLSKVLEKDEAGAALGNLKKKELVTIEKGNIFFKSLEYKDLEEELLKKVSLYPNLEEYSKEEILTIETLKKRGFLKLNEVTEREFEITVKGLEYIKNPIEIKEEVTQITRDLIVSGKWKEVSIRPYDAKIPTEEIYPAKAHPMSKIIEEVTEVLTSMGFSEVKSQIVQTEFWNFDTLFEPQDHPARDMQDTFFVKYPDTGIVPHELL</a:t>
            </a:r>
            <a:endParaRPr lang="en-US" altLang="en-US" sz="1500" dirty="0">
              <a:latin typeface="Arial" panose="020B0604020202020204" pitchFamily="34" charset="0"/>
            </a:endParaRPr>
          </a:p>
          <a:p>
            <a:pPr marL="228594" lvl="1" indent="0">
              <a:buNone/>
            </a:pPr>
            <a:endParaRPr lang="en-US" altLang="en-US" sz="3200" dirty="0">
              <a:latin typeface="Arial" panose="020B0604020202020204" pitchFamily="34" charset="0"/>
            </a:endParaRPr>
          </a:p>
          <a:p>
            <a:pPr marL="228594" lvl="1" indent="0">
              <a:buNone/>
            </a:pPr>
            <a:endParaRPr lang="en-IN" sz="800" dirty="0"/>
          </a:p>
          <a:p>
            <a:endParaRPr lang="en-IN" dirty="0"/>
          </a:p>
        </p:txBody>
      </p:sp>
      <p:sp>
        <p:nvSpPr>
          <p:cNvPr id="4" name="TextBox 3">
            <a:extLst>
              <a:ext uri="{FF2B5EF4-FFF2-40B4-BE49-F238E27FC236}">
                <a16:creationId xmlns:a16="http://schemas.microsoft.com/office/drawing/2014/main" id="{7713BFB2-A730-4D03-BF41-BFEBAB36EB5E}"/>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4697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46CD-3BDC-4E6E-B818-91E40C086F86}"/>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2F40E6DF-BDBF-41A7-8278-578454487370}"/>
              </a:ext>
            </a:extLst>
          </p:cNvPr>
          <p:cNvSpPr>
            <a:spLocks noGrp="1"/>
          </p:cNvSpPr>
          <p:nvPr>
            <p:ph idx="1"/>
          </p:nvPr>
        </p:nvSpPr>
        <p:spPr>
          <a:xfrm>
            <a:off x="609600" y="1769169"/>
            <a:ext cx="9351264" cy="3970863"/>
          </a:xfrm>
        </p:spPr>
        <p:txBody>
          <a:bodyPr>
            <a:normAutofit fontScale="32500" lnSpcReduction="20000"/>
          </a:bodyPr>
          <a:lstStyle/>
          <a:p>
            <a:pPr marL="0" indent="0">
              <a:buNone/>
            </a:pPr>
            <a:r>
              <a:rPr lang="en-US" sz="5500" b="1" dirty="0"/>
              <a:t>User Side:</a:t>
            </a:r>
            <a:endParaRPr lang="en-IN" sz="5500" dirty="0"/>
          </a:p>
          <a:p>
            <a:pPr lvl="0"/>
            <a:r>
              <a:rPr lang="en-US" sz="5500" dirty="0"/>
              <a:t>User should be able to select AARS and its class and they can enter mutations on specific protein sequence.</a:t>
            </a:r>
            <a:endParaRPr lang="en-IN" sz="5500" dirty="0"/>
          </a:p>
          <a:p>
            <a:pPr lvl="0"/>
            <a:r>
              <a:rPr lang="en-US" sz="5500" dirty="0"/>
              <a:t>User should be able to enter multiple mutations at a time on single sequence.</a:t>
            </a:r>
            <a:endParaRPr lang="en-IN" sz="5500" dirty="0"/>
          </a:p>
          <a:p>
            <a:pPr lvl="0"/>
            <a:r>
              <a:rPr lang="en-US" sz="5500" dirty="0"/>
              <a:t>User can select number of sequence characters they want in a row and also their font size.</a:t>
            </a:r>
            <a:endParaRPr lang="en-IN" sz="5500" dirty="0"/>
          </a:p>
          <a:p>
            <a:pPr lvl="0"/>
            <a:r>
              <a:rPr lang="en-US" sz="5500" dirty="0"/>
              <a:t>They can view mutated protein sequence in a tabular format with the mutations highlighted.</a:t>
            </a:r>
            <a:endParaRPr lang="en-IN" sz="5500" dirty="0"/>
          </a:p>
          <a:p>
            <a:pPr lvl="0"/>
            <a:r>
              <a:rPr lang="en-US" sz="5500" dirty="0"/>
              <a:t>User should be able to download sequence in a PDF format.</a:t>
            </a:r>
            <a:endParaRPr lang="en-IN" sz="5500" dirty="0"/>
          </a:p>
          <a:p>
            <a:pPr lvl="0"/>
            <a:r>
              <a:rPr lang="en-US" sz="5500" dirty="0"/>
              <a:t>3D structure of the protein can also be viewed by the user.</a:t>
            </a:r>
            <a:endParaRPr lang="en-IN" sz="5500" dirty="0"/>
          </a:p>
          <a:p>
            <a:pPr lvl="0"/>
            <a:r>
              <a:rPr lang="en-US" sz="5500" dirty="0"/>
              <a:t>3D model should consist a panel where he can customize the surface of model, style of model and can add labels to model.</a:t>
            </a:r>
            <a:endParaRPr lang="en-IN" sz="5500" dirty="0"/>
          </a:p>
          <a:p>
            <a:pPr lvl="0"/>
            <a:r>
              <a:rPr lang="en-US" sz="5500" dirty="0"/>
              <a:t>Validating the user inputs according to bioinformatics standard.</a:t>
            </a:r>
            <a:endParaRPr lang="en-IN" sz="5500" dirty="0"/>
          </a:p>
          <a:p>
            <a:pPr lvl="0"/>
            <a:r>
              <a:rPr lang="en-US" sz="5500" dirty="0"/>
              <a:t>User can get PDF copy via E-mail.</a:t>
            </a:r>
            <a:endParaRPr lang="en-IN" sz="5500" dirty="0"/>
          </a:p>
          <a:p>
            <a:pPr lvl="0"/>
            <a:r>
              <a:rPr lang="en-US" sz="5500" dirty="0"/>
              <a:t>Mutations applied on sequences should be highlighted using colors according to their properties.</a:t>
            </a:r>
            <a:endParaRPr lang="en-IN" sz="5500" dirty="0"/>
          </a:p>
          <a:p>
            <a:endParaRPr lang="en-IN" dirty="0"/>
          </a:p>
        </p:txBody>
      </p:sp>
      <p:sp>
        <p:nvSpPr>
          <p:cNvPr id="4" name="TextBox 3">
            <a:extLst>
              <a:ext uri="{FF2B5EF4-FFF2-40B4-BE49-F238E27FC236}">
                <a16:creationId xmlns:a16="http://schemas.microsoft.com/office/drawing/2014/main" id="{DCD932B6-C778-4220-B11A-501AE0E33CC9}"/>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41994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76FB-3404-4080-9FE3-736AF1A73771}"/>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86E319B1-A48D-4EFA-9CFD-666174304596}"/>
              </a:ext>
            </a:extLst>
          </p:cNvPr>
          <p:cNvSpPr>
            <a:spLocks noGrp="1"/>
          </p:cNvSpPr>
          <p:nvPr>
            <p:ph idx="1"/>
          </p:nvPr>
        </p:nvSpPr>
        <p:spPr/>
        <p:txBody>
          <a:bodyPr/>
          <a:lstStyle/>
          <a:p>
            <a:pPr marL="0" indent="0">
              <a:buNone/>
            </a:pPr>
            <a:r>
              <a:rPr lang="en-US" b="1" dirty="0"/>
              <a:t>Admin Side:</a:t>
            </a:r>
            <a:endParaRPr lang="en-IN" dirty="0"/>
          </a:p>
          <a:p>
            <a:pPr lvl="0"/>
            <a:r>
              <a:rPr lang="en-US" dirty="0"/>
              <a:t>Admin can manage database through an interface.</a:t>
            </a:r>
            <a:endParaRPr lang="en-IN" dirty="0"/>
          </a:p>
          <a:p>
            <a:pPr lvl="0"/>
            <a:r>
              <a:rPr lang="en-US" dirty="0"/>
              <a:t>Insert, update and delete functions should be available to admin.</a:t>
            </a:r>
            <a:endParaRPr lang="en-IN" dirty="0"/>
          </a:p>
          <a:p>
            <a:pPr lvl="0"/>
            <a:r>
              <a:rPr lang="en-US" dirty="0"/>
              <a:t>Admin can fetch protein sequence automatically from Uniprot.org as soon as he enters Sequence ID.</a:t>
            </a:r>
            <a:endParaRPr lang="en-IN" dirty="0"/>
          </a:p>
          <a:p>
            <a:endParaRPr lang="en-IN" dirty="0"/>
          </a:p>
        </p:txBody>
      </p:sp>
      <p:sp>
        <p:nvSpPr>
          <p:cNvPr id="4" name="TextBox 3">
            <a:extLst>
              <a:ext uri="{FF2B5EF4-FFF2-40B4-BE49-F238E27FC236}">
                <a16:creationId xmlns:a16="http://schemas.microsoft.com/office/drawing/2014/main" id="{BF25819A-B92A-488C-8D2E-EAC5677A2EC3}"/>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189785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9F98-48EB-4A0E-8DB5-2FFACA6AFA37}"/>
              </a:ext>
            </a:extLst>
          </p:cNvPr>
          <p:cNvSpPr>
            <a:spLocks noGrp="1"/>
          </p:cNvSpPr>
          <p:nvPr>
            <p:ph type="title"/>
          </p:nvPr>
        </p:nvSpPr>
        <p:spPr/>
        <p:txBody>
          <a:bodyPr>
            <a:normAutofit fontScale="90000"/>
          </a:bodyPr>
          <a:lstStyle/>
          <a:p>
            <a:r>
              <a:rPr lang="en-IN" dirty="0"/>
              <a:t>Study of existing tools</a:t>
            </a:r>
          </a:p>
        </p:txBody>
      </p:sp>
      <p:sp>
        <p:nvSpPr>
          <p:cNvPr id="3" name="Content Placeholder 2">
            <a:extLst>
              <a:ext uri="{FF2B5EF4-FFF2-40B4-BE49-F238E27FC236}">
                <a16:creationId xmlns:a16="http://schemas.microsoft.com/office/drawing/2014/main" id="{C5C68F9C-B4D5-446F-89CE-326BD1A42922}"/>
              </a:ext>
            </a:extLst>
          </p:cNvPr>
          <p:cNvSpPr>
            <a:spLocks noGrp="1"/>
          </p:cNvSpPr>
          <p:nvPr>
            <p:ph idx="1"/>
          </p:nvPr>
        </p:nvSpPr>
        <p:spPr/>
        <p:txBody>
          <a:bodyPr/>
          <a:lstStyle/>
          <a:p>
            <a:r>
              <a:rPr lang="en-IN" b="1" dirty="0"/>
              <a:t>Mutater</a:t>
            </a:r>
            <a:r>
              <a:rPr lang="en-IN" dirty="0"/>
              <a:t> </a:t>
            </a:r>
            <a:r>
              <a:rPr lang="en-US" dirty="0"/>
              <a:t>is a computer-based tool that has been designed to create custom mutations in Protein and Nucleotide sequences serves as a Basic but completely Novel and unique tool when it comes to create Mutations and changes in Sequence files. Developed in C# and is fully compatible with Windows based PCs.</a:t>
            </a:r>
          </a:p>
          <a:p>
            <a:r>
              <a:rPr lang="en-US" b="1" dirty="0"/>
              <a:t>Mutate Protein </a:t>
            </a:r>
            <a:r>
              <a:rPr lang="en-US" dirty="0"/>
              <a:t>introduces residue changes into a protein sequence. You can select the number of mutations to introduce, and whether or not to preserve the first residue in the sequence, to reflect selection acting to maintain a start codon. </a:t>
            </a:r>
            <a:endParaRPr lang="en-IN" dirty="0"/>
          </a:p>
          <a:p>
            <a:endParaRPr lang="en-IN" dirty="0"/>
          </a:p>
        </p:txBody>
      </p:sp>
      <p:sp>
        <p:nvSpPr>
          <p:cNvPr id="4" name="TextBox 3">
            <a:extLst>
              <a:ext uri="{FF2B5EF4-FFF2-40B4-BE49-F238E27FC236}">
                <a16:creationId xmlns:a16="http://schemas.microsoft.com/office/drawing/2014/main" id="{266DC9DD-C06B-4733-854F-160B97CC47CF}"/>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6716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82B9-77E6-45BA-8EAA-313A2BCB9B02}"/>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BB2F496F-6AD9-4148-A2E6-E92D31DAB7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531" y="838201"/>
            <a:ext cx="10972800" cy="5522843"/>
          </a:xfrm>
          <a:prstGeom prst="rect">
            <a:avLst/>
          </a:prstGeom>
          <a:noFill/>
          <a:ln>
            <a:noFill/>
          </a:ln>
        </p:spPr>
      </p:pic>
      <p:sp>
        <p:nvSpPr>
          <p:cNvPr id="5" name="TextBox 4">
            <a:extLst>
              <a:ext uri="{FF2B5EF4-FFF2-40B4-BE49-F238E27FC236}">
                <a16:creationId xmlns:a16="http://schemas.microsoft.com/office/drawing/2014/main" id="{1E251F58-35FA-4AA8-B4CD-3F9AB9B8620D}"/>
              </a:ext>
            </a:extLst>
          </p:cNvPr>
          <p:cNvSpPr txBox="1"/>
          <p:nvPr/>
        </p:nvSpPr>
        <p:spPr>
          <a:xfrm>
            <a:off x="1003854" y="6341211"/>
            <a:ext cx="10363200" cy="369332"/>
          </a:xfrm>
          <a:prstGeom prst="rect">
            <a:avLst/>
          </a:prstGeom>
          <a:noFill/>
        </p:spPr>
        <p:txBody>
          <a:bodyPr wrap="square" rtlCol="0">
            <a:spAutoFit/>
          </a:bodyPr>
          <a:lstStyle/>
          <a:p>
            <a:r>
              <a:rPr lang="en-IN" dirty="0"/>
              <a:t>SPD 2017-18								DB-MaaRS</a:t>
            </a:r>
          </a:p>
        </p:txBody>
      </p:sp>
    </p:spTree>
    <p:extLst>
      <p:ext uri="{BB962C8B-B14F-4D97-AF65-F5344CB8AC3E}">
        <p14:creationId xmlns:p14="http://schemas.microsoft.com/office/powerpoint/2010/main" val="855464521"/>
      </p:ext>
    </p:extLst>
  </p:cSld>
  <p:clrMapOvr>
    <a:masterClrMapping/>
  </p:clrMapOvr>
</p:sld>
</file>

<file path=ppt/theme/theme1.xml><?xml version="1.0" encoding="utf-8"?>
<a:theme xmlns:a="http://schemas.openxmlformats.org/drawingml/2006/main" name="SCS-AU-New-PPT-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Annexure-VI SPD_Presentation_Header_Footer_Template_2017_18</Template>
  <TotalTime>192</TotalTime>
  <Words>1040</Words>
  <Application>Microsoft Office PowerPoint</Application>
  <PresentationFormat>Widescreen</PresentationFormat>
  <Paragraphs>142</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Unicode MS</vt:lpstr>
      <vt:lpstr>Arial</vt:lpstr>
      <vt:lpstr>Calibri</vt:lpstr>
      <vt:lpstr>Courier New</vt:lpstr>
      <vt:lpstr>Frutiger</vt:lpstr>
      <vt:lpstr>Symbol</vt:lpstr>
      <vt:lpstr>Times New Roman</vt:lpstr>
      <vt:lpstr>SCS-AU-New-PPT-Theme</vt:lpstr>
      <vt:lpstr>DB-MaaRS</vt:lpstr>
      <vt:lpstr>Introduction</vt:lpstr>
      <vt:lpstr>Project description</vt:lpstr>
      <vt:lpstr>Main goal</vt:lpstr>
      <vt:lpstr>Biology Domain</vt:lpstr>
      <vt:lpstr>System Requirements</vt:lpstr>
      <vt:lpstr>System Requirements</vt:lpstr>
      <vt:lpstr>Study of existing tools</vt:lpstr>
      <vt:lpstr>PowerPoint Presentation</vt:lpstr>
      <vt:lpstr>Literature review</vt:lpstr>
      <vt:lpstr>PowerPoint Presentation</vt:lpstr>
      <vt:lpstr>Literature review</vt:lpstr>
      <vt:lpstr>Literature review</vt:lpstr>
      <vt:lpstr>PowerPoint Presentation</vt:lpstr>
      <vt:lpstr>Study done for the proposed system</vt:lpstr>
      <vt:lpstr>Use case diagram</vt:lpstr>
      <vt:lpstr>Class diagram</vt:lpstr>
      <vt:lpstr>Sequence diagram</vt:lpstr>
      <vt:lpstr>Sequence diagram</vt:lpstr>
      <vt:lpstr>Validations</vt:lpstr>
      <vt:lpstr>Gui designs</vt:lpstr>
      <vt:lpstr>Gui designs</vt:lpstr>
      <vt:lpstr>GUI Designs</vt:lpstr>
      <vt:lpstr>GUI designs</vt:lpstr>
      <vt:lpstr>Gui designs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DB-MaaRS</dc:title>
  <dc:creator>Archan Shah</dc:creator>
  <cp:lastModifiedBy>Archan Shah</cp:lastModifiedBy>
  <cp:revision>47</cp:revision>
  <dcterms:created xsi:type="dcterms:W3CDTF">2018-04-09T17:27:45Z</dcterms:created>
  <dcterms:modified xsi:type="dcterms:W3CDTF">2018-04-18T14:26:14Z</dcterms:modified>
</cp:coreProperties>
</file>