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6" r:id="rId1"/>
  </p:sldMasterIdLst>
  <p:sldIdLst>
    <p:sldId id="257" r:id="rId2"/>
    <p:sldId id="260" r:id="rId3"/>
    <p:sldId id="261" r:id="rId4"/>
    <p:sldId id="262" r:id="rId5"/>
    <p:sldId id="263" r:id="rId6"/>
    <p:sldId id="264" r:id="rId7"/>
    <p:sldId id="266" r:id="rId8"/>
    <p:sldId id="265" r:id="rId9"/>
    <p:sldId id="267" r:id="rId10"/>
    <p:sldId id="275" r:id="rId11"/>
    <p:sldId id="269" r:id="rId12"/>
    <p:sldId id="274" r:id="rId13"/>
    <p:sldId id="276" r:id="rId14"/>
    <p:sldId id="268" r:id="rId15"/>
    <p:sldId id="272" r:id="rId16"/>
    <p:sldId id="271" r:id="rId17"/>
    <p:sldId id="270" r:id="rId18"/>
    <p:sldId id="273" r:id="rId19"/>
    <p:sldId id="278" r:id="rId20"/>
    <p:sldId id="279" r:id="rId21"/>
    <p:sldId id="281" r:id="rId22"/>
    <p:sldId id="286" r:id="rId23"/>
    <p:sldId id="283" r:id="rId24"/>
    <p:sldId id="284"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HR Attrition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69346" cy="2083168"/>
          </a:xfrm>
        </p:spPr>
        <p:txBody>
          <a:bodyPr>
            <a:normAutofit fontScale="62500" lnSpcReduction="20000"/>
          </a:bodyPr>
          <a:lstStyle/>
          <a:p>
            <a:pPr marL="1905" algn="ctr">
              <a:lnSpc>
                <a:spcPct val="100000"/>
              </a:lnSpc>
            </a:pPr>
            <a:r>
              <a:rPr lang="en-IN" sz="7200" spc="-5" dirty="0">
                <a:solidFill>
                  <a:srgbClr val="6E2E9F"/>
                </a:solidFill>
                <a:latin typeface="Arial" panose="020B0604020202020204" pitchFamily="34" charset="0"/>
                <a:cs typeface="Arial" panose="020B0604020202020204" pitchFamily="34" charset="0"/>
              </a:rPr>
              <a:t>Project</a:t>
            </a:r>
            <a:r>
              <a:rPr lang="en-IN" sz="7200" spc="30" dirty="0">
                <a:solidFill>
                  <a:srgbClr val="6E2E9F"/>
                </a:solidFill>
                <a:latin typeface="Arial" panose="020B0604020202020204" pitchFamily="34" charset="0"/>
                <a:cs typeface="Arial" panose="020B0604020202020204" pitchFamily="34" charset="0"/>
              </a:rPr>
              <a:t> </a:t>
            </a:r>
            <a:r>
              <a:rPr lang="en-IN" sz="7200" spc="35" dirty="0">
                <a:solidFill>
                  <a:srgbClr val="6E2E9F"/>
                </a:solidFill>
                <a:latin typeface="Arial" panose="020B0604020202020204" pitchFamily="34" charset="0"/>
                <a:cs typeface="Arial" panose="020B0604020202020204" pitchFamily="34" charset="0"/>
              </a:rPr>
              <a:t> </a:t>
            </a:r>
            <a:r>
              <a:rPr lang="en-IN" sz="7200" spc="-5" dirty="0">
                <a:solidFill>
                  <a:srgbClr val="6E2E9F"/>
                </a:solidFill>
                <a:latin typeface="Arial" panose="020B0604020202020204" pitchFamily="34" charset="0"/>
                <a:cs typeface="Arial" panose="020B0604020202020204" pitchFamily="34" charset="0"/>
              </a:rPr>
              <a:t>Submitted</a:t>
            </a:r>
            <a:r>
              <a:rPr lang="en-IN" sz="7200" spc="10" dirty="0">
                <a:solidFill>
                  <a:srgbClr val="6E2E9F"/>
                </a:solidFill>
                <a:latin typeface="Arial" panose="020B0604020202020204" pitchFamily="34" charset="0"/>
                <a:cs typeface="Arial" panose="020B0604020202020204" pitchFamily="34" charset="0"/>
              </a:rPr>
              <a:t> </a:t>
            </a:r>
            <a:r>
              <a:rPr lang="en-IN" sz="7200" spc="-5" dirty="0">
                <a:solidFill>
                  <a:srgbClr val="6E2E9F"/>
                </a:solidFill>
                <a:latin typeface="Arial" panose="020B0604020202020204" pitchFamily="34" charset="0"/>
                <a:cs typeface="Arial" panose="020B0604020202020204" pitchFamily="34" charset="0"/>
              </a:rPr>
              <a:t>by:</a:t>
            </a:r>
            <a:endParaRPr lang="en-IN" sz="7200" dirty="0">
              <a:latin typeface="Arial" panose="020B0604020202020204" pitchFamily="34" charset="0"/>
              <a:cs typeface="Arial" panose="020B0604020202020204" pitchFamily="34" charset="0"/>
            </a:endParaRPr>
          </a:p>
          <a:p>
            <a:pPr algn="ctr"/>
            <a:r>
              <a:rPr lang="en-IN" sz="7200" dirty="0">
                <a:latin typeface="Arial" panose="020B0604020202020204" pitchFamily="34" charset="0"/>
                <a:cs typeface="Arial" panose="020B0604020202020204" pitchFamily="34" charset="0"/>
              </a:rPr>
              <a:t>Arati Chavan</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object 3">
            <a:extLst>
              <a:ext uri="{FF2B5EF4-FFF2-40B4-BE49-F238E27FC236}">
                <a16:creationId xmlns:a16="http://schemas.microsoft.com/office/drawing/2014/main" id="{F99BD65F-FDDF-4D31-A12E-1C84A4ED9CEA}"/>
              </a:ext>
            </a:extLst>
          </p:cNvPr>
          <p:cNvPicPr/>
          <p:nvPr/>
        </p:nvPicPr>
        <p:blipFill>
          <a:blip r:embed="rId3" cstate="print"/>
          <a:stretch>
            <a:fillRect/>
          </a:stretch>
        </p:blipFill>
        <p:spPr>
          <a:xfrm>
            <a:off x="7164354" y="236947"/>
            <a:ext cx="2498606" cy="2783381"/>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3849EA-7962-4708-A418-777459C85AA0}"/>
              </a:ext>
            </a:extLst>
          </p:cNvPr>
          <p:cNvPicPr>
            <a:picLocks noChangeAspect="1"/>
          </p:cNvPicPr>
          <p:nvPr/>
        </p:nvPicPr>
        <p:blipFill rotWithShape="1">
          <a:blip r:embed="rId2"/>
          <a:srcRect t="13698" r="41852"/>
          <a:stretch/>
        </p:blipFill>
        <p:spPr>
          <a:xfrm>
            <a:off x="3195961" y="1961965"/>
            <a:ext cx="5921407" cy="4184111"/>
          </a:xfrm>
          <a:prstGeom prst="rect">
            <a:avLst/>
          </a:prstGeom>
        </p:spPr>
      </p:pic>
      <p:sp>
        <p:nvSpPr>
          <p:cNvPr id="5" name="TextBox 4">
            <a:extLst>
              <a:ext uri="{FF2B5EF4-FFF2-40B4-BE49-F238E27FC236}">
                <a16:creationId xmlns:a16="http://schemas.microsoft.com/office/drawing/2014/main" id="{C53ED3D6-1B88-430B-9721-99D10AE04766}"/>
              </a:ext>
            </a:extLst>
          </p:cNvPr>
          <p:cNvSpPr txBox="1"/>
          <p:nvPr/>
        </p:nvSpPr>
        <p:spPr>
          <a:xfrm>
            <a:off x="680770" y="509889"/>
            <a:ext cx="10389685" cy="1426031"/>
          </a:xfrm>
          <a:prstGeom prst="rect">
            <a:avLst/>
          </a:prstGeom>
          <a:noFill/>
        </p:spPr>
        <p:txBody>
          <a:bodyPr wrap="square">
            <a:spAutoFit/>
          </a:bodyPr>
          <a:lstStyle/>
          <a:p>
            <a:pPr lvl="0">
              <a:spcBef>
                <a:spcPts val="350"/>
              </a:spcBef>
              <a:buClr>
                <a:srgbClr val="006EC0"/>
              </a:buClr>
              <a:buSzPts val="1600"/>
              <a:tabLst>
                <a:tab pos="1001395" algn="l"/>
              </a:tabLst>
            </a:pPr>
            <a:r>
              <a:rPr lang="en-US" sz="2800" b="1" kern="0" spc="-5" dirty="0">
                <a:effectLst/>
                <a:latin typeface="Algerian" panose="04020705040A02060702" pitchFamily="82" charset="0"/>
                <a:ea typeface="Arial" panose="020B0604020202020204" pitchFamily="34" charset="0"/>
              </a:rPr>
              <a:t>5) Data</a:t>
            </a:r>
            <a:r>
              <a:rPr lang="en-US" sz="2800" b="1" kern="0" spc="-40" dirty="0">
                <a:effectLst/>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Visualization :</a:t>
            </a:r>
          </a:p>
          <a:p>
            <a:pPr>
              <a:spcBef>
                <a:spcPts val="350"/>
              </a:spcBef>
              <a:buClr>
                <a:srgbClr val="006EC0"/>
              </a:buClr>
              <a:buSzPts val="1600"/>
              <a:tabLst>
                <a:tab pos="1001395" algn="l"/>
              </a:tabLst>
            </a:pPr>
            <a:r>
              <a:rPr lang="en-US" sz="2400" b="1" kern="0" spc="-5" dirty="0">
                <a:latin typeface="Bahnschrift Light" panose="020B0502040204020203" pitchFamily="34" charset="0"/>
                <a:ea typeface="Arial" panose="020B0604020202020204" pitchFamily="34" charset="0"/>
              </a:rPr>
              <a:t>a) </a:t>
            </a:r>
            <a:r>
              <a:rPr lang="en-US" sz="2400" dirty="0">
                <a:effectLst/>
                <a:latin typeface="Bahnschrift Light" panose="020B0502040204020203" pitchFamily="34" charset="0"/>
                <a:ea typeface="Microsoft Sans Serif" panose="020B0604020202020204" pitchFamily="34" charset="0"/>
              </a:rPr>
              <a:t>Distribution</a:t>
            </a:r>
            <a:r>
              <a:rPr lang="en-US" sz="2400" spc="-5" dirty="0">
                <a:effectLst/>
                <a:latin typeface="Bahnschrift Light" panose="020B0502040204020203" pitchFamily="34" charset="0"/>
                <a:ea typeface="Microsoft Sans Serif" panose="020B0604020202020204" pitchFamily="34" charset="0"/>
              </a:rPr>
              <a:t> </a:t>
            </a:r>
            <a:r>
              <a:rPr lang="en-US" sz="2400" dirty="0">
                <a:effectLst/>
                <a:latin typeface="Bahnschrift Light" panose="020B0502040204020203" pitchFamily="34" charset="0"/>
                <a:ea typeface="Microsoft Sans Serif" panose="020B0604020202020204" pitchFamily="34" charset="0"/>
              </a:rPr>
              <a:t>of</a:t>
            </a:r>
            <a:r>
              <a:rPr lang="en-US" sz="2400" dirty="0">
                <a:solidFill>
                  <a:srgbClr val="C00000"/>
                </a:solidFill>
                <a:latin typeface="Bahnschrift Light" panose="020B0502040204020203" pitchFamily="34" charset="0"/>
                <a:ea typeface="Microsoft Sans Serif" panose="020B0604020202020204" pitchFamily="34" charset="0"/>
              </a:rPr>
              <a:t> ‘Employee Category’</a:t>
            </a:r>
            <a:r>
              <a:rPr lang="en-US" sz="2400" spc="5" dirty="0">
                <a:solidFill>
                  <a:srgbClr val="C00000"/>
                </a:solidFill>
                <a:effectLst/>
                <a:latin typeface="Bahnschrift Light" panose="020B0502040204020203" pitchFamily="34" charset="0"/>
                <a:ea typeface="Microsoft Sans Serif" panose="020B0604020202020204" pitchFamily="34" charset="0"/>
              </a:rPr>
              <a:t> </a:t>
            </a:r>
            <a:r>
              <a:rPr lang="en-US" sz="2400" dirty="0">
                <a:effectLst/>
                <a:latin typeface="Bahnschrift Light" panose="020B0502040204020203" pitchFamily="34" charset="0"/>
                <a:ea typeface="Microsoft Sans Serif" panose="020B0604020202020204" pitchFamily="34" charset="0"/>
              </a:rPr>
              <a:t>shown</a:t>
            </a:r>
            <a:r>
              <a:rPr lang="en-US" sz="2400" spc="5" dirty="0">
                <a:effectLst/>
                <a:latin typeface="Bahnschrift Light" panose="020B0502040204020203" pitchFamily="34" charset="0"/>
                <a:ea typeface="Microsoft Sans Serif" panose="020B0604020202020204" pitchFamily="34" charset="0"/>
              </a:rPr>
              <a:t> </a:t>
            </a:r>
            <a:r>
              <a:rPr lang="en-US" sz="2400" dirty="0">
                <a:effectLst/>
                <a:latin typeface="Bahnschrift Light" panose="020B0502040204020203" pitchFamily="34" charset="0"/>
                <a:ea typeface="Microsoft Sans Serif" panose="020B0604020202020204" pitchFamily="34" charset="0"/>
              </a:rPr>
              <a:t>below:____________</a:t>
            </a:r>
            <a:endParaRPr lang="en-IN" sz="2400" dirty="0">
              <a:latin typeface="Bahnschrift Light" panose="020B0502040204020203" pitchFamily="34" charset="0"/>
            </a:endParaRPr>
          </a:p>
          <a:p>
            <a:pPr lvl="0">
              <a:spcBef>
                <a:spcPts val="350"/>
              </a:spcBef>
              <a:buClr>
                <a:srgbClr val="006EC0"/>
              </a:buClr>
              <a:buSzPts val="1600"/>
              <a:tabLst>
                <a:tab pos="1001395" algn="l"/>
              </a:tabLst>
            </a:pPr>
            <a:r>
              <a:rPr lang="en-US" sz="2800" b="1" kern="0" spc="-5" dirty="0">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 </a:t>
            </a:r>
            <a:r>
              <a:rPr lang="en-US" sz="2400" dirty="0">
                <a:latin typeface="Microsoft Sans Serif" panose="020B0604020202020204" pitchFamily="34" charset="0"/>
                <a:ea typeface="Microsoft Sans Serif" panose="020B0604020202020204" pitchFamily="34" charset="0"/>
              </a:rPr>
              <a:t>  </a:t>
            </a:r>
          </a:p>
        </p:txBody>
      </p:sp>
    </p:spTree>
    <p:extLst>
      <p:ext uri="{BB962C8B-B14F-4D97-AF65-F5344CB8AC3E}">
        <p14:creationId xmlns:p14="http://schemas.microsoft.com/office/powerpoint/2010/main" val="26213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6C3D8B-06F3-4A92-A44B-701F5A2BB58D}"/>
              </a:ext>
            </a:extLst>
          </p:cNvPr>
          <p:cNvPicPr>
            <a:picLocks noChangeAspect="1"/>
          </p:cNvPicPr>
          <p:nvPr/>
        </p:nvPicPr>
        <p:blipFill rotWithShape="1">
          <a:blip r:embed="rId2"/>
          <a:srcRect t="18439"/>
          <a:stretch/>
        </p:blipFill>
        <p:spPr>
          <a:xfrm>
            <a:off x="2189178" y="1926454"/>
            <a:ext cx="7334250" cy="3746377"/>
          </a:xfrm>
          <a:prstGeom prst="rect">
            <a:avLst/>
          </a:prstGeom>
        </p:spPr>
      </p:pic>
      <p:sp>
        <p:nvSpPr>
          <p:cNvPr id="7" name="TextBox 6">
            <a:extLst>
              <a:ext uri="{FF2B5EF4-FFF2-40B4-BE49-F238E27FC236}">
                <a16:creationId xmlns:a16="http://schemas.microsoft.com/office/drawing/2014/main" id="{171FB188-1449-4D97-8AA2-102451D32E1B}"/>
              </a:ext>
            </a:extLst>
          </p:cNvPr>
          <p:cNvSpPr txBox="1"/>
          <p:nvPr/>
        </p:nvSpPr>
        <p:spPr>
          <a:xfrm>
            <a:off x="680770" y="509889"/>
            <a:ext cx="10389685" cy="1313180"/>
          </a:xfrm>
          <a:prstGeom prst="rect">
            <a:avLst/>
          </a:prstGeom>
          <a:noFill/>
        </p:spPr>
        <p:txBody>
          <a:bodyPr wrap="square">
            <a:spAutoFit/>
          </a:bodyPr>
          <a:lstStyle/>
          <a:p>
            <a:pPr lvl="0">
              <a:spcBef>
                <a:spcPts val="350"/>
              </a:spcBef>
              <a:buClr>
                <a:srgbClr val="006EC0"/>
              </a:buClr>
              <a:buSzPts val="1600"/>
              <a:tabLst>
                <a:tab pos="1001395" algn="l"/>
              </a:tabLst>
            </a:pPr>
            <a:r>
              <a:rPr lang="en-US" sz="2800" b="1" kern="0" spc="-5" dirty="0">
                <a:effectLst/>
                <a:latin typeface="Algerian" panose="04020705040A02060702" pitchFamily="82" charset="0"/>
                <a:ea typeface="Arial" panose="020B0604020202020204" pitchFamily="34" charset="0"/>
              </a:rPr>
              <a:t>5) Data</a:t>
            </a:r>
            <a:r>
              <a:rPr lang="en-US" sz="2800" b="1" kern="0" spc="-40" dirty="0">
                <a:effectLst/>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Visualization :</a:t>
            </a:r>
          </a:p>
          <a:p>
            <a:r>
              <a:rPr lang="en-US" sz="2000" dirty="0">
                <a:effectLst/>
                <a:latin typeface="Bahnschrift" panose="020B0502040204020203" pitchFamily="34" charset="0"/>
                <a:ea typeface="Microsoft Sans Serif" panose="020B0604020202020204" pitchFamily="34" charset="0"/>
              </a:rPr>
              <a:t>b) Distribution</a:t>
            </a:r>
            <a:r>
              <a:rPr lang="en-US" sz="2000" spc="-5" dirty="0">
                <a:effectLst/>
                <a:latin typeface="Bahnschrift" panose="020B0502040204020203" pitchFamily="34" charset="0"/>
                <a:ea typeface="Microsoft Sans Serif" panose="020B0604020202020204" pitchFamily="34" charset="0"/>
              </a:rPr>
              <a:t> </a:t>
            </a:r>
            <a:r>
              <a:rPr lang="en-US" sz="2000" dirty="0">
                <a:effectLst/>
                <a:latin typeface="Bahnschrift" panose="020B0502040204020203" pitchFamily="34" charset="0"/>
                <a:ea typeface="Microsoft Sans Serif" panose="020B0604020202020204" pitchFamily="34" charset="0"/>
              </a:rPr>
              <a:t>of</a:t>
            </a:r>
            <a:r>
              <a:rPr lang="en-US" sz="2000" spc="-25" dirty="0">
                <a:effectLst/>
                <a:latin typeface="Bahnschrift" panose="020B0502040204020203" pitchFamily="34" charset="0"/>
                <a:ea typeface="Microsoft Sans Serif" panose="020B0604020202020204" pitchFamily="34" charset="0"/>
              </a:rPr>
              <a:t> </a:t>
            </a:r>
            <a:r>
              <a:rPr lang="en-US" sz="2000" spc="-25" dirty="0">
                <a:latin typeface="Bahnschrift" panose="020B0502040204020203" pitchFamily="34" charset="0"/>
                <a:ea typeface="Microsoft Sans Serif" panose="020B0604020202020204" pitchFamily="34" charset="0"/>
              </a:rPr>
              <a:t>Male</a:t>
            </a:r>
            <a:r>
              <a:rPr lang="en-US" sz="2000" spc="-5" dirty="0">
                <a:effectLst/>
                <a:latin typeface="Bahnschrift" panose="020B0502040204020203" pitchFamily="34" charset="0"/>
                <a:ea typeface="Microsoft Sans Serif" panose="020B0604020202020204" pitchFamily="34" charset="0"/>
              </a:rPr>
              <a:t> </a:t>
            </a:r>
            <a:r>
              <a:rPr lang="en-US" sz="2000" dirty="0">
                <a:effectLst/>
                <a:latin typeface="Bahnschrift" panose="020B0502040204020203" pitchFamily="34" charset="0"/>
                <a:ea typeface="Microsoft Sans Serif" panose="020B0604020202020204" pitchFamily="34" charset="0"/>
              </a:rPr>
              <a:t>and</a:t>
            </a:r>
            <a:r>
              <a:rPr lang="en-US" sz="2000" spc="-5" dirty="0">
                <a:effectLst/>
                <a:latin typeface="Bahnschrift" panose="020B0502040204020203" pitchFamily="34" charset="0"/>
                <a:ea typeface="Microsoft Sans Serif" panose="020B0604020202020204" pitchFamily="34" charset="0"/>
              </a:rPr>
              <a:t> </a:t>
            </a:r>
            <a:r>
              <a:rPr lang="en-US" sz="2000" spc="-5" dirty="0">
                <a:latin typeface="Bahnschrift" panose="020B0502040204020203" pitchFamily="34" charset="0"/>
                <a:ea typeface="Microsoft Sans Serif" panose="020B0604020202020204" pitchFamily="34" charset="0"/>
              </a:rPr>
              <a:t>Female</a:t>
            </a:r>
            <a:r>
              <a:rPr lang="en-US" sz="2000" spc="-10" dirty="0">
                <a:effectLst/>
                <a:latin typeface="Bahnschrift" panose="020B0502040204020203" pitchFamily="34" charset="0"/>
                <a:ea typeface="Microsoft Sans Serif" panose="020B0604020202020204" pitchFamily="34" charset="0"/>
              </a:rPr>
              <a:t> </a:t>
            </a:r>
            <a:r>
              <a:rPr lang="en-US" sz="2000" dirty="0">
                <a:effectLst/>
                <a:latin typeface="Bahnschrift" panose="020B0502040204020203" pitchFamily="34" charset="0"/>
                <a:ea typeface="Microsoft Sans Serif" panose="020B0604020202020204" pitchFamily="34" charset="0"/>
              </a:rPr>
              <a:t>according to</a:t>
            </a:r>
            <a:r>
              <a:rPr lang="en-US" sz="2000" spc="-5" dirty="0">
                <a:effectLst/>
                <a:latin typeface="Bahnschrift" panose="020B0502040204020203" pitchFamily="34" charset="0"/>
                <a:ea typeface="Microsoft Sans Serif" panose="020B0604020202020204" pitchFamily="34" charset="0"/>
              </a:rPr>
              <a:t> </a:t>
            </a:r>
            <a:r>
              <a:rPr lang="en-US" sz="2000" dirty="0">
                <a:solidFill>
                  <a:srgbClr val="C00000"/>
                </a:solidFill>
                <a:effectLst/>
                <a:latin typeface="Bahnschrift" panose="020B0502040204020203" pitchFamily="34" charset="0"/>
                <a:ea typeface="Microsoft Sans Serif" panose="020B0604020202020204" pitchFamily="34" charset="0"/>
              </a:rPr>
              <a:t>‘</a:t>
            </a:r>
            <a:r>
              <a:rPr lang="en-US" sz="2000" dirty="0">
                <a:solidFill>
                  <a:srgbClr val="C00000"/>
                </a:solidFill>
                <a:latin typeface="Bahnschrift" panose="020B0502040204020203" pitchFamily="34" charset="0"/>
                <a:ea typeface="Microsoft Sans Serif" panose="020B0604020202020204" pitchFamily="34" charset="0"/>
              </a:rPr>
              <a:t>Current status</a:t>
            </a:r>
            <a:r>
              <a:rPr lang="en-US" sz="2000" dirty="0">
                <a:solidFill>
                  <a:srgbClr val="C00000"/>
                </a:solidFill>
                <a:effectLst/>
                <a:latin typeface="Bahnschrift" panose="020B0502040204020203" pitchFamily="34" charset="0"/>
                <a:ea typeface="Microsoft Sans Serif" panose="020B0604020202020204" pitchFamily="34" charset="0"/>
              </a:rPr>
              <a:t>’</a:t>
            </a:r>
            <a:r>
              <a:rPr lang="en-US" sz="2000" spc="5" dirty="0">
                <a:solidFill>
                  <a:srgbClr val="C00000"/>
                </a:solidFill>
                <a:effectLst/>
                <a:latin typeface="Bahnschrift" panose="020B0502040204020203" pitchFamily="34" charset="0"/>
                <a:ea typeface="Microsoft Sans Serif" panose="020B0604020202020204" pitchFamily="34" charset="0"/>
              </a:rPr>
              <a:t> </a:t>
            </a:r>
            <a:r>
              <a:rPr lang="en-US" sz="2000" dirty="0">
                <a:effectLst/>
                <a:latin typeface="Bahnschrift" panose="020B0502040204020203" pitchFamily="34" charset="0"/>
                <a:ea typeface="Microsoft Sans Serif" panose="020B0604020202020204" pitchFamily="34" charset="0"/>
              </a:rPr>
              <a:t>shown</a:t>
            </a:r>
            <a:r>
              <a:rPr lang="en-US" sz="2000" spc="5" dirty="0">
                <a:effectLst/>
                <a:latin typeface="Bahnschrift" panose="020B0502040204020203" pitchFamily="34" charset="0"/>
                <a:ea typeface="Microsoft Sans Serif" panose="020B0604020202020204" pitchFamily="34" charset="0"/>
              </a:rPr>
              <a:t> </a:t>
            </a:r>
            <a:r>
              <a:rPr lang="en-US" sz="2000" dirty="0">
                <a:effectLst/>
                <a:latin typeface="Bahnschrift" panose="020B0502040204020203" pitchFamily="34" charset="0"/>
                <a:ea typeface="Microsoft Sans Serif" panose="020B0604020202020204" pitchFamily="34" charset="0"/>
              </a:rPr>
              <a:t>below:________</a:t>
            </a:r>
            <a:endParaRPr lang="en-IN" sz="2000" dirty="0">
              <a:latin typeface="Bahnschrift" panose="020B0502040204020203" pitchFamily="34" charset="0"/>
            </a:endParaRPr>
          </a:p>
          <a:p>
            <a:pPr lvl="0">
              <a:spcBef>
                <a:spcPts val="350"/>
              </a:spcBef>
              <a:buClr>
                <a:srgbClr val="006EC0"/>
              </a:buClr>
              <a:buSzPts val="1600"/>
              <a:tabLst>
                <a:tab pos="1001395" algn="l"/>
              </a:tabLst>
            </a:pPr>
            <a:r>
              <a:rPr lang="en-US" sz="2800" b="1" kern="0" spc="-5" dirty="0">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 </a:t>
            </a:r>
            <a:r>
              <a:rPr lang="en-US" sz="2400" dirty="0">
                <a:latin typeface="Microsoft Sans Serif" panose="020B0604020202020204" pitchFamily="34" charset="0"/>
                <a:ea typeface="Microsoft Sans Serif" panose="020B0604020202020204" pitchFamily="34" charset="0"/>
              </a:rPr>
              <a:t>  </a:t>
            </a:r>
          </a:p>
        </p:txBody>
      </p:sp>
    </p:spTree>
    <p:extLst>
      <p:ext uri="{BB962C8B-B14F-4D97-AF65-F5344CB8AC3E}">
        <p14:creationId xmlns:p14="http://schemas.microsoft.com/office/powerpoint/2010/main" val="283612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EB89C-A33B-4EAB-9890-C5167833E53C}"/>
              </a:ext>
            </a:extLst>
          </p:cNvPr>
          <p:cNvPicPr>
            <a:picLocks noChangeAspect="1"/>
          </p:cNvPicPr>
          <p:nvPr/>
        </p:nvPicPr>
        <p:blipFill rotWithShape="1">
          <a:blip r:embed="rId2"/>
          <a:srcRect t="15419" r="41962"/>
          <a:stretch/>
        </p:blipFill>
        <p:spPr>
          <a:xfrm>
            <a:off x="2863556" y="2263805"/>
            <a:ext cx="5854315" cy="3544780"/>
          </a:xfrm>
          <a:prstGeom prst="rect">
            <a:avLst/>
          </a:prstGeom>
        </p:spPr>
      </p:pic>
      <p:sp>
        <p:nvSpPr>
          <p:cNvPr id="4" name="TextBox 3">
            <a:extLst>
              <a:ext uri="{FF2B5EF4-FFF2-40B4-BE49-F238E27FC236}">
                <a16:creationId xmlns:a16="http://schemas.microsoft.com/office/drawing/2014/main" id="{663563A3-FE9F-4AD0-97F9-784F5E76D644}"/>
              </a:ext>
            </a:extLst>
          </p:cNvPr>
          <p:cNvSpPr txBox="1"/>
          <p:nvPr/>
        </p:nvSpPr>
        <p:spPr>
          <a:xfrm>
            <a:off x="6003524" y="3241219"/>
            <a:ext cx="6094520" cy="369332"/>
          </a:xfrm>
          <a:prstGeom prst="rect">
            <a:avLst/>
          </a:prstGeom>
          <a:noFill/>
        </p:spPr>
        <p:txBody>
          <a:bodyPr wrap="square">
            <a:spAutoFit/>
          </a:bodyPr>
          <a:lstStyle/>
          <a:p>
            <a:endParaRPr lang="en-IN" dirty="0"/>
          </a:p>
        </p:txBody>
      </p:sp>
      <p:sp>
        <p:nvSpPr>
          <p:cNvPr id="5" name="TextBox 4">
            <a:extLst>
              <a:ext uri="{FF2B5EF4-FFF2-40B4-BE49-F238E27FC236}">
                <a16:creationId xmlns:a16="http://schemas.microsoft.com/office/drawing/2014/main" id="{1176FB04-4FAA-4C97-8BF2-347DAB171DB4}"/>
              </a:ext>
            </a:extLst>
          </p:cNvPr>
          <p:cNvSpPr txBox="1"/>
          <p:nvPr/>
        </p:nvSpPr>
        <p:spPr>
          <a:xfrm>
            <a:off x="1211875" y="714711"/>
            <a:ext cx="10389685" cy="1313180"/>
          </a:xfrm>
          <a:prstGeom prst="rect">
            <a:avLst/>
          </a:prstGeom>
          <a:noFill/>
        </p:spPr>
        <p:txBody>
          <a:bodyPr wrap="square">
            <a:spAutoFit/>
          </a:bodyPr>
          <a:lstStyle/>
          <a:p>
            <a:pPr lvl="0">
              <a:spcBef>
                <a:spcPts val="350"/>
              </a:spcBef>
              <a:buClr>
                <a:srgbClr val="006EC0"/>
              </a:buClr>
              <a:buSzPts val="1600"/>
              <a:tabLst>
                <a:tab pos="1001395" algn="l"/>
              </a:tabLst>
            </a:pPr>
            <a:r>
              <a:rPr lang="en-US" sz="2800" b="1" kern="0" spc="-5" dirty="0">
                <a:effectLst/>
                <a:latin typeface="Algerian" panose="04020705040A02060702" pitchFamily="82" charset="0"/>
                <a:ea typeface="Arial" panose="020B0604020202020204" pitchFamily="34" charset="0"/>
              </a:rPr>
              <a:t>5) Data</a:t>
            </a:r>
            <a:r>
              <a:rPr lang="en-US" sz="2800" b="1" kern="0" spc="-40" dirty="0">
                <a:effectLst/>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Visualization :</a:t>
            </a:r>
          </a:p>
          <a:p>
            <a:r>
              <a:rPr lang="en-US" sz="2000" dirty="0">
                <a:latin typeface="Bahnschrift" panose="020B0502040204020203" pitchFamily="34" charset="0"/>
                <a:ea typeface="Microsoft Sans Serif" panose="020B0604020202020204" pitchFamily="34" charset="0"/>
              </a:rPr>
              <a:t>c) </a:t>
            </a:r>
            <a:r>
              <a:rPr lang="en-US" sz="2000" dirty="0">
                <a:effectLst/>
                <a:latin typeface="Microsoft Sans Serif" panose="020B0604020202020204" pitchFamily="34" charset="0"/>
                <a:ea typeface="Microsoft Sans Serif" panose="020B0604020202020204" pitchFamily="34" charset="0"/>
              </a:rPr>
              <a:t>Distribution</a:t>
            </a:r>
            <a:r>
              <a:rPr lang="en-US" sz="2000" spc="-5" dirty="0">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of</a:t>
            </a:r>
            <a:r>
              <a:rPr lang="en-US" sz="2000" spc="-25" dirty="0">
                <a:effectLst/>
                <a:latin typeface="Microsoft Sans Serif" panose="020B0604020202020204" pitchFamily="34" charset="0"/>
                <a:ea typeface="Microsoft Sans Serif" panose="020B0604020202020204" pitchFamily="34" charset="0"/>
              </a:rPr>
              <a:t> Level</a:t>
            </a:r>
            <a:r>
              <a:rPr lang="en-US" sz="2000" spc="-10" dirty="0">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according to</a:t>
            </a:r>
            <a:r>
              <a:rPr lang="en-US" sz="2000" spc="-5" dirty="0">
                <a:effectLst/>
                <a:latin typeface="Microsoft Sans Serif" panose="020B0604020202020204" pitchFamily="34" charset="0"/>
                <a:ea typeface="Microsoft Sans Serif" panose="020B0604020202020204" pitchFamily="34" charset="0"/>
              </a:rPr>
              <a:t> </a:t>
            </a:r>
            <a:r>
              <a:rPr lang="en-US" sz="2000" dirty="0">
                <a:solidFill>
                  <a:srgbClr val="C00000"/>
                </a:solidFill>
                <a:effectLst/>
                <a:latin typeface="Microsoft Sans Serif" panose="020B0604020202020204" pitchFamily="34" charset="0"/>
                <a:ea typeface="Microsoft Sans Serif" panose="020B0604020202020204" pitchFamily="34" charset="0"/>
              </a:rPr>
              <a:t>‘Employee Position’</a:t>
            </a:r>
            <a:r>
              <a:rPr lang="en-US" sz="2000" spc="5" dirty="0">
                <a:solidFill>
                  <a:srgbClr val="C00000"/>
                </a:solidFill>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shown</a:t>
            </a:r>
            <a:r>
              <a:rPr lang="en-US" sz="2000" spc="5" dirty="0">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below:__________</a:t>
            </a:r>
            <a:endParaRPr lang="en-IN" sz="2000" dirty="0">
              <a:latin typeface="Bahnschrift" panose="020B0502040204020203" pitchFamily="34" charset="0"/>
            </a:endParaRPr>
          </a:p>
          <a:p>
            <a:pPr lvl="0">
              <a:spcBef>
                <a:spcPts val="350"/>
              </a:spcBef>
              <a:buClr>
                <a:srgbClr val="006EC0"/>
              </a:buClr>
              <a:buSzPts val="1600"/>
              <a:tabLst>
                <a:tab pos="1001395" algn="l"/>
              </a:tabLst>
            </a:pPr>
            <a:r>
              <a:rPr lang="en-US" sz="2800" b="1" kern="0" spc="-5" dirty="0">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 </a:t>
            </a:r>
            <a:r>
              <a:rPr lang="en-US" sz="2400" dirty="0">
                <a:latin typeface="Microsoft Sans Serif" panose="020B0604020202020204" pitchFamily="34" charset="0"/>
                <a:ea typeface="Microsoft Sans Serif" panose="020B0604020202020204" pitchFamily="34" charset="0"/>
              </a:rPr>
              <a:t>  </a:t>
            </a:r>
          </a:p>
        </p:txBody>
      </p:sp>
    </p:spTree>
    <p:extLst>
      <p:ext uri="{BB962C8B-B14F-4D97-AF65-F5344CB8AC3E}">
        <p14:creationId xmlns:p14="http://schemas.microsoft.com/office/powerpoint/2010/main" val="22829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EDB2AA-5FC7-40E0-8F7B-8D8F2F3B85E6}"/>
              </a:ext>
            </a:extLst>
          </p:cNvPr>
          <p:cNvPicPr>
            <a:picLocks noChangeAspect="1"/>
          </p:cNvPicPr>
          <p:nvPr/>
        </p:nvPicPr>
        <p:blipFill rotWithShape="1">
          <a:blip r:embed="rId2"/>
          <a:srcRect t="13083" r="41778"/>
          <a:stretch/>
        </p:blipFill>
        <p:spPr>
          <a:xfrm>
            <a:off x="4375027" y="2104007"/>
            <a:ext cx="5301633" cy="4122846"/>
          </a:xfrm>
          <a:prstGeom prst="rect">
            <a:avLst/>
          </a:prstGeom>
        </p:spPr>
      </p:pic>
      <p:sp>
        <p:nvSpPr>
          <p:cNvPr id="5" name="TextBox 4">
            <a:extLst>
              <a:ext uri="{FF2B5EF4-FFF2-40B4-BE49-F238E27FC236}">
                <a16:creationId xmlns:a16="http://schemas.microsoft.com/office/drawing/2014/main" id="{61E3AE40-ABBC-4A92-B970-7A0F8ACDF505}"/>
              </a:ext>
            </a:extLst>
          </p:cNvPr>
          <p:cNvSpPr txBox="1"/>
          <p:nvPr/>
        </p:nvSpPr>
        <p:spPr>
          <a:xfrm>
            <a:off x="901157" y="759932"/>
            <a:ext cx="10389685" cy="830997"/>
          </a:xfrm>
          <a:prstGeom prst="rect">
            <a:avLst/>
          </a:prstGeom>
          <a:noFill/>
        </p:spPr>
        <p:txBody>
          <a:bodyPr wrap="square">
            <a:spAutoFit/>
          </a:bodyPr>
          <a:lstStyle/>
          <a:p>
            <a:pPr lvl="0">
              <a:spcBef>
                <a:spcPts val="350"/>
              </a:spcBef>
              <a:buClr>
                <a:srgbClr val="006EC0"/>
              </a:buClr>
              <a:buSzPts val="1600"/>
              <a:tabLst>
                <a:tab pos="1001395" algn="l"/>
              </a:tabLst>
            </a:pPr>
            <a:r>
              <a:rPr lang="en-US" sz="2800" b="1" kern="0" spc="-5" dirty="0">
                <a:effectLst/>
                <a:latin typeface="Algerian" panose="04020705040A02060702" pitchFamily="82" charset="0"/>
                <a:ea typeface="Arial" panose="020B0604020202020204" pitchFamily="34" charset="0"/>
              </a:rPr>
              <a:t>5) Data</a:t>
            </a:r>
            <a:r>
              <a:rPr lang="en-US" sz="2800" b="1" kern="0" spc="-40" dirty="0">
                <a:effectLst/>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Visualization :</a:t>
            </a:r>
          </a:p>
          <a:p>
            <a:r>
              <a:rPr lang="en-US" sz="2000" dirty="0">
                <a:latin typeface="Bahnschrift" panose="020B0502040204020203" pitchFamily="34" charset="0"/>
                <a:ea typeface="Microsoft Sans Serif" panose="020B0604020202020204" pitchFamily="34" charset="0"/>
              </a:rPr>
              <a:t>d) </a:t>
            </a:r>
            <a:r>
              <a:rPr lang="en-US" sz="2000" dirty="0">
                <a:effectLst/>
                <a:latin typeface="Microsoft Sans Serif" panose="020B0604020202020204" pitchFamily="34" charset="0"/>
                <a:ea typeface="Microsoft Sans Serif" panose="020B0604020202020204" pitchFamily="34" charset="0"/>
              </a:rPr>
              <a:t>Distribution</a:t>
            </a:r>
            <a:r>
              <a:rPr lang="en-US" sz="2000" spc="-5" dirty="0">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of</a:t>
            </a:r>
            <a:r>
              <a:rPr lang="en-US" sz="2000" spc="-25" dirty="0">
                <a:effectLst/>
                <a:latin typeface="Microsoft Sans Serif" panose="020B0604020202020204" pitchFamily="34" charset="0"/>
                <a:ea typeface="Microsoft Sans Serif" panose="020B0604020202020204" pitchFamily="34" charset="0"/>
              </a:rPr>
              <a:t> </a:t>
            </a:r>
            <a:r>
              <a:rPr lang="en-US" sz="2000" spc="-5" dirty="0">
                <a:effectLst/>
                <a:latin typeface="Microsoft Sans Serif" panose="020B0604020202020204" pitchFamily="34" charset="0"/>
                <a:ea typeface="Microsoft Sans Serif" panose="020B0604020202020204" pitchFamily="34" charset="0"/>
              </a:rPr>
              <a:t> </a:t>
            </a:r>
            <a:r>
              <a:rPr lang="en-US" sz="2000" dirty="0">
                <a:solidFill>
                  <a:srgbClr val="C00000"/>
                </a:solidFill>
                <a:effectLst/>
                <a:latin typeface="Microsoft Sans Serif" panose="020B0604020202020204" pitchFamily="34" charset="0"/>
                <a:ea typeface="Microsoft Sans Serif" panose="020B0604020202020204" pitchFamily="34" charset="0"/>
              </a:rPr>
              <a:t>‘Leaving Reason’</a:t>
            </a:r>
            <a:r>
              <a:rPr lang="en-US" sz="2000" spc="5" dirty="0">
                <a:solidFill>
                  <a:srgbClr val="C00000"/>
                </a:solidFill>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shown</a:t>
            </a:r>
            <a:r>
              <a:rPr lang="en-US" sz="2000" spc="5" dirty="0">
                <a:effectLst/>
                <a:latin typeface="Microsoft Sans Serif" panose="020B0604020202020204" pitchFamily="34" charset="0"/>
                <a:ea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rPr>
              <a:t>below: _____________</a:t>
            </a:r>
            <a:endParaRPr lang="en-IN" sz="2000" dirty="0">
              <a:latin typeface="Bahnschrift" panose="020B0502040204020203" pitchFamily="34" charset="0"/>
            </a:endParaRPr>
          </a:p>
        </p:txBody>
      </p:sp>
    </p:spTree>
    <p:extLst>
      <p:ext uri="{BB962C8B-B14F-4D97-AF65-F5344CB8AC3E}">
        <p14:creationId xmlns:p14="http://schemas.microsoft.com/office/powerpoint/2010/main" val="84020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1E239-2FC5-425E-BE7D-F72480E4CC24}"/>
              </a:ext>
            </a:extLst>
          </p:cNvPr>
          <p:cNvSpPr txBox="1"/>
          <p:nvPr/>
        </p:nvSpPr>
        <p:spPr>
          <a:xfrm>
            <a:off x="626616" y="1559796"/>
            <a:ext cx="11565384" cy="2518446"/>
          </a:xfrm>
          <a:prstGeom prst="rect">
            <a:avLst/>
          </a:prstGeom>
          <a:noFill/>
        </p:spPr>
        <p:txBody>
          <a:bodyPr wrap="square">
            <a:spAutoFit/>
          </a:bodyPr>
          <a:lstStyle/>
          <a:p>
            <a:pPr lvl="0">
              <a:spcBef>
                <a:spcPts val="350"/>
              </a:spcBef>
              <a:buClr>
                <a:srgbClr val="006EC0"/>
              </a:buClr>
              <a:buSzPts val="1600"/>
              <a:tabLst>
                <a:tab pos="1001395" algn="l"/>
              </a:tabLst>
            </a:pPr>
            <a:endParaRPr lang="en-US" b="1" kern="0" spc="-5" dirty="0">
              <a:solidFill>
                <a:srgbClr val="C00000"/>
              </a:solidFill>
              <a:latin typeface="Microsoft Sans Serif" panose="020B0604020202020204" pitchFamily="34" charset="0"/>
              <a:ea typeface="Microsoft Sans Serif" panose="020B0604020202020204" pitchFamily="34" charset="0"/>
            </a:endParaRPr>
          </a:p>
          <a:p>
            <a:pPr marL="774700" marR="904875" algn="just">
              <a:lnSpc>
                <a:spcPct val="100000"/>
              </a:lnSpc>
              <a:spcBef>
                <a:spcPts val="1460"/>
              </a:spcBef>
              <a:spcAft>
                <a:spcPts val="0"/>
              </a:spcAft>
            </a:pPr>
            <a:r>
              <a:rPr lang="en-US" sz="1800" dirty="0">
                <a:effectLst/>
                <a:latin typeface="Microsoft Sans Serif" panose="020B0604020202020204" pitchFamily="34" charset="0"/>
                <a:ea typeface="Microsoft Sans Serif" panose="020B0604020202020204" pitchFamily="34" charset="0"/>
              </a:rPr>
              <a:t>Data cleansing or</a:t>
            </a:r>
            <a:r>
              <a:rPr lang="en-US" sz="1800" spc="31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data   cleaning is   the   process    of   detecting   and   correcting</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(or removing) corrupt or inaccurate records from a record set, table, or database. It</a:t>
            </a:r>
            <a:r>
              <a:rPr lang="en-US" sz="1800" spc="5" dirty="0">
                <a:effectLst/>
                <a:latin typeface="Microsoft Sans Serif" panose="020B0604020202020204" pitchFamily="34" charset="0"/>
                <a:ea typeface="Microsoft Sans Serif" panose="020B0604020202020204" pitchFamily="34" charset="0"/>
              </a:rPr>
              <a:t> </a:t>
            </a:r>
            <a:r>
              <a:rPr lang="en-US" sz="1800" spc="-5" dirty="0">
                <a:effectLst/>
                <a:latin typeface="Microsoft Sans Serif" panose="020B0604020202020204" pitchFamily="34" charset="0"/>
                <a:ea typeface="Microsoft Sans Serif" panose="020B0604020202020204" pitchFamily="34" charset="0"/>
              </a:rPr>
              <a:t>refers</a:t>
            </a:r>
            <a:r>
              <a:rPr lang="en-US" sz="1800" spc="-75" dirty="0">
                <a:effectLst/>
                <a:latin typeface="Microsoft Sans Serif" panose="020B0604020202020204" pitchFamily="34" charset="0"/>
                <a:ea typeface="Microsoft Sans Serif" panose="020B0604020202020204" pitchFamily="34" charset="0"/>
              </a:rPr>
              <a:t> </a:t>
            </a:r>
            <a:r>
              <a:rPr lang="en-US" sz="1800" spc="-5" dirty="0">
                <a:effectLst/>
                <a:latin typeface="Microsoft Sans Serif" panose="020B0604020202020204" pitchFamily="34" charset="0"/>
                <a:ea typeface="Microsoft Sans Serif" panose="020B0604020202020204" pitchFamily="34" charset="0"/>
              </a:rPr>
              <a:t>to</a:t>
            </a:r>
            <a:r>
              <a:rPr lang="en-US" sz="1800" spc="-75" dirty="0">
                <a:effectLst/>
                <a:latin typeface="Microsoft Sans Serif" panose="020B0604020202020204" pitchFamily="34" charset="0"/>
                <a:ea typeface="Microsoft Sans Serif" panose="020B0604020202020204" pitchFamily="34" charset="0"/>
              </a:rPr>
              <a:t> </a:t>
            </a:r>
            <a:r>
              <a:rPr lang="en-US" sz="1800" spc="-5" dirty="0">
                <a:effectLst/>
                <a:latin typeface="Microsoft Sans Serif" panose="020B0604020202020204" pitchFamily="34" charset="0"/>
                <a:ea typeface="Microsoft Sans Serif" panose="020B0604020202020204" pitchFamily="34" charset="0"/>
              </a:rPr>
              <a:t>identifying</a:t>
            </a:r>
            <a:r>
              <a:rPr lang="en-US" sz="1800" spc="-70" dirty="0">
                <a:effectLst/>
                <a:latin typeface="Microsoft Sans Serif" panose="020B0604020202020204" pitchFamily="34" charset="0"/>
                <a:ea typeface="Microsoft Sans Serif" panose="020B0604020202020204" pitchFamily="34" charset="0"/>
              </a:rPr>
              <a:t> </a:t>
            </a:r>
            <a:r>
              <a:rPr lang="en-US" sz="1800" spc="-5" dirty="0">
                <a:effectLst/>
                <a:latin typeface="Microsoft Sans Serif" panose="020B0604020202020204" pitchFamily="34" charset="0"/>
                <a:ea typeface="Microsoft Sans Serif" panose="020B0604020202020204" pitchFamily="34" charset="0"/>
              </a:rPr>
              <a:t>incomplete,</a:t>
            </a:r>
            <a:r>
              <a:rPr lang="en-US" sz="1800" spc="-70" dirty="0">
                <a:effectLst/>
                <a:latin typeface="Microsoft Sans Serif" panose="020B0604020202020204" pitchFamily="34" charset="0"/>
                <a:ea typeface="Microsoft Sans Serif" panose="020B0604020202020204" pitchFamily="34" charset="0"/>
              </a:rPr>
              <a:t> </a:t>
            </a:r>
            <a:r>
              <a:rPr lang="en-US" sz="1800" spc="-5" dirty="0">
                <a:effectLst/>
                <a:latin typeface="Microsoft Sans Serif" panose="020B0604020202020204" pitchFamily="34" charset="0"/>
                <a:ea typeface="Microsoft Sans Serif" panose="020B0604020202020204" pitchFamily="34" charset="0"/>
              </a:rPr>
              <a:t>incorrect,</a:t>
            </a:r>
            <a:r>
              <a:rPr lang="en-US" sz="1800" spc="-7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inaccurate</a:t>
            </a:r>
            <a:r>
              <a:rPr lang="en-US" sz="1800" spc="5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or irrelevant</a:t>
            </a:r>
            <a:r>
              <a:rPr lang="en-US" sz="1800" spc="-4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parts</a:t>
            </a:r>
            <a:r>
              <a:rPr lang="en-US" sz="1800" spc="-5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of</a:t>
            </a:r>
            <a:r>
              <a:rPr lang="en-US" sz="1800" spc="-5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the</a:t>
            </a:r>
            <a:r>
              <a:rPr lang="en-US" sz="1800" spc="2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data</a:t>
            </a:r>
            <a:r>
              <a:rPr lang="en-US" sz="1800" spc="5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and</a:t>
            </a:r>
            <a:r>
              <a:rPr lang="en-US" sz="1800" spc="-31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then</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replacing</a:t>
            </a:r>
            <a:r>
              <a:rPr lang="en-US" sz="1800" spc="3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or modifying</a:t>
            </a:r>
            <a:r>
              <a:rPr lang="en-US" sz="1800" spc="5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the</a:t>
            </a:r>
            <a:r>
              <a:rPr lang="en-US" sz="1800" spc="1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data.</a:t>
            </a:r>
            <a:endParaRPr lang="en-IN" sz="1800" dirty="0">
              <a:effectLst/>
              <a:latin typeface="Microsoft Sans Serif" panose="020B0604020202020204" pitchFamily="34" charset="0"/>
              <a:ea typeface="Microsoft Sans Serif" panose="020B0604020202020204" pitchFamily="34" charset="0"/>
            </a:endParaRPr>
          </a:p>
          <a:p>
            <a:pPr>
              <a:spcBef>
                <a:spcPts val="15"/>
              </a:spcBef>
            </a:pPr>
            <a:r>
              <a:rPr lang="en-US" sz="1800" dirty="0">
                <a:effectLst/>
                <a:latin typeface="Microsoft Sans Serif" panose="020B0604020202020204" pitchFamily="34" charset="0"/>
                <a:ea typeface="Microsoft Sans Serif" panose="020B0604020202020204" pitchFamily="34" charset="0"/>
              </a:rPr>
              <a:t> </a:t>
            </a:r>
            <a:endParaRPr lang="en-IN" sz="1800" dirty="0">
              <a:effectLst/>
              <a:latin typeface="Microsoft Sans Serif" panose="020B0604020202020204" pitchFamily="34" charset="0"/>
              <a:ea typeface="Microsoft Sans Serif" panose="020B0604020202020204" pitchFamily="34" charset="0"/>
            </a:endParaRPr>
          </a:p>
          <a:p>
            <a:pPr marL="774700" marR="916940" algn="just">
              <a:lnSpc>
                <a:spcPct val="101000"/>
              </a:lnSpc>
              <a:spcAft>
                <a:spcPts val="0"/>
              </a:spcAft>
            </a:pPr>
            <a:r>
              <a:rPr lang="en-US" sz="1800" dirty="0">
                <a:effectLst/>
                <a:latin typeface="Microsoft Sans Serif" panose="020B0604020202020204" pitchFamily="34" charset="0"/>
                <a:ea typeface="Microsoft Sans Serif" panose="020B0604020202020204" pitchFamily="34" charset="0"/>
              </a:rPr>
              <a:t>Data pre-processing is a process of preparing the raw data and making it suitable for</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a</a:t>
            </a:r>
            <a:r>
              <a:rPr lang="en-US" sz="1800" spc="1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machine</a:t>
            </a:r>
            <a:r>
              <a:rPr lang="en-US" sz="1800" spc="2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learning</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model.</a:t>
            </a:r>
            <a:endParaRPr lang="en-IN" sz="1800" spc="0" dirty="0">
              <a:effectLst/>
              <a:latin typeface="Microsoft Sans Serif"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419A2BA3-8954-47EF-97F9-1C861A4942CF}"/>
              </a:ext>
            </a:extLst>
          </p:cNvPr>
          <p:cNvSpPr txBox="1"/>
          <p:nvPr/>
        </p:nvSpPr>
        <p:spPr>
          <a:xfrm>
            <a:off x="2077744" y="704781"/>
            <a:ext cx="8036511"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b="1" kern="0" spc="-5" dirty="0">
                <a:latin typeface="Algerian" panose="04020705040A02060702" pitchFamily="82" charset="0"/>
                <a:ea typeface="Arial" panose="020B0604020202020204" pitchFamily="34" charset="0"/>
              </a:rPr>
              <a:t>6</a:t>
            </a:r>
            <a:r>
              <a:rPr lang="en-US" sz="2400" b="1" kern="0" spc="-5" dirty="0">
                <a:effectLst/>
                <a:latin typeface="Algerian" panose="04020705040A02060702" pitchFamily="82" charset="0"/>
                <a:ea typeface="Arial" panose="020B0604020202020204" pitchFamily="34" charset="0"/>
              </a:rPr>
              <a:t>) Data</a:t>
            </a:r>
            <a:r>
              <a:rPr lang="en-US" sz="2400" b="1" kern="0" spc="-40" dirty="0">
                <a:effectLst/>
                <a:latin typeface="Algerian" panose="04020705040A02060702" pitchFamily="82" charset="0"/>
                <a:ea typeface="Arial" panose="020B0604020202020204" pitchFamily="34" charset="0"/>
              </a:rPr>
              <a:t> </a:t>
            </a:r>
            <a:r>
              <a:rPr lang="en-US" sz="2400" b="1" kern="0" spc="-5" dirty="0">
                <a:latin typeface="Algerian" panose="04020705040A02060702" pitchFamily="82" charset="0"/>
                <a:ea typeface="Arial" panose="020B0604020202020204" pitchFamily="34" charset="0"/>
              </a:rPr>
              <a:t>cleaning / data Pre- processing </a:t>
            </a:r>
            <a:r>
              <a:rPr lang="en-US" sz="2400" b="1" kern="0" spc="-5" dirty="0">
                <a:effectLst/>
                <a:latin typeface="Algerian" panose="04020705040A02060702" pitchFamily="82" charset="0"/>
                <a:ea typeface="Arial" panose="020B0604020202020204" pitchFamily="34" charset="0"/>
              </a:rPr>
              <a:t>:</a:t>
            </a:r>
          </a:p>
        </p:txBody>
      </p:sp>
    </p:spTree>
    <p:extLst>
      <p:ext uri="{BB962C8B-B14F-4D97-AF65-F5344CB8AC3E}">
        <p14:creationId xmlns:p14="http://schemas.microsoft.com/office/powerpoint/2010/main" val="383504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2109B7-9A11-4255-A399-234CE7DE1241}"/>
              </a:ext>
            </a:extLst>
          </p:cNvPr>
          <p:cNvPicPr>
            <a:picLocks noChangeAspect="1"/>
          </p:cNvPicPr>
          <p:nvPr/>
        </p:nvPicPr>
        <p:blipFill rotWithShape="1">
          <a:blip r:embed="rId2"/>
          <a:srcRect l="10872" t="4974" r="11629" b="1276"/>
          <a:stretch/>
        </p:blipFill>
        <p:spPr>
          <a:xfrm>
            <a:off x="4465468" y="821184"/>
            <a:ext cx="7395099" cy="5215631"/>
          </a:xfrm>
          <a:prstGeom prst="rect">
            <a:avLst/>
          </a:prstGeom>
        </p:spPr>
      </p:pic>
      <p:sp>
        <p:nvSpPr>
          <p:cNvPr id="5" name="TextBox 4">
            <a:extLst>
              <a:ext uri="{FF2B5EF4-FFF2-40B4-BE49-F238E27FC236}">
                <a16:creationId xmlns:a16="http://schemas.microsoft.com/office/drawing/2014/main" id="{3F292E48-F933-4C71-9BC0-60CEDB20C0AC}"/>
              </a:ext>
            </a:extLst>
          </p:cNvPr>
          <p:cNvSpPr txBox="1"/>
          <p:nvPr/>
        </p:nvSpPr>
        <p:spPr>
          <a:xfrm>
            <a:off x="722791" y="1567648"/>
            <a:ext cx="5642498" cy="400110"/>
          </a:xfrm>
          <a:prstGeom prst="rect">
            <a:avLst/>
          </a:prstGeom>
          <a:noFill/>
        </p:spPr>
        <p:txBody>
          <a:bodyPr wrap="square">
            <a:spAutoFit/>
          </a:bodyPr>
          <a:lstStyle/>
          <a:p>
            <a:pPr lvl="0">
              <a:spcBef>
                <a:spcPts val="350"/>
              </a:spcBef>
              <a:buClr>
                <a:srgbClr val="006EC0"/>
              </a:buClr>
              <a:buSzPts val="1600"/>
              <a:tabLst>
                <a:tab pos="1001395" algn="l"/>
              </a:tabLst>
            </a:pPr>
            <a:r>
              <a:rPr lang="en-US" sz="2000" b="1" kern="0" spc="-5" dirty="0">
                <a:latin typeface="Algerian" panose="04020705040A02060702" pitchFamily="82" charset="0"/>
                <a:ea typeface="Arial" panose="020B0604020202020204" pitchFamily="34" charset="0"/>
              </a:rPr>
              <a:t>a) </a:t>
            </a:r>
            <a:r>
              <a:rPr lang="en-US" sz="2000" b="1" cap="none" spc="0" dirty="0">
                <a:ln w="0"/>
                <a:solidFill>
                  <a:schemeClr val="tx1"/>
                </a:solidFill>
                <a:effectLst>
                  <a:outerShdw blurRad="38100" dist="19050" dir="2700000" algn="tl" rotWithShape="0">
                    <a:schemeClr val="dk1">
                      <a:alpha val="40000"/>
                    </a:schemeClr>
                  </a:outerShdw>
                </a:effectLst>
              </a:rPr>
              <a:t>Feature Importance </a:t>
            </a:r>
          </a:p>
        </p:txBody>
      </p:sp>
      <p:sp>
        <p:nvSpPr>
          <p:cNvPr id="6" name="TextBox 5">
            <a:extLst>
              <a:ext uri="{FF2B5EF4-FFF2-40B4-BE49-F238E27FC236}">
                <a16:creationId xmlns:a16="http://schemas.microsoft.com/office/drawing/2014/main" id="{4862F704-17EE-44DA-83C7-18D4653FAC07}"/>
              </a:ext>
            </a:extLst>
          </p:cNvPr>
          <p:cNvSpPr txBox="1"/>
          <p:nvPr/>
        </p:nvSpPr>
        <p:spPr>
          <a:xfrm>
            <a:off x="1474062" y="123891"/>
            <a:ext cx="8036511"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b="1" kern="0" spc="-5" dirty="0">
                <a:latin typeface="Algerian" panose="04020705040A02060702" pitchFamily="82" charset="0"/>
                <a:ea typeface="Arial" panose="020B0604020202020204" pitchFamily="34" charset="0"/>
              </a:rPr>
              <a:t>6</a:t>
            </a:r>
            <a:r>
              <a:rPr lang="en-US" sz="2400" b="1" kern="0" spc="-5" dirty="0">
                <a:effectLst/>
                <a:latin typeface="Algerian" panose="04020705040A02060702" pitchFamily="82" charset="0"/>
                <a:ea typeface="Arial" panose="020B0604020202020204" pitchFamily="34" charset="0"/>
              </a:rPr>
              <a:t>) Data</a:t>
            </a:r>
            <a:r>
              <a:rPr lang="en-US" sz="2400" b="1" kern="0" spc="-40" dirty="0">
                <a:effectLst/>
                <a:latin typeface="Algerian" panose="04020705040A02060702" pitchFamily="82" charset="0"/>
                <a:ea typeface="Arial" panose="020B0604020202020204" pitchFamily="34" charset="0"/>
              </a:rPr>
              <a:t> </a:t>
            </a:r>
            <a:r>
              <a:rPr lang="en-US" sz="2400" b="1" kern="0" spc="-5" dirty="0">
                <a:latin typeface="Algerian" panose="04020705040A02060702" pitchFamily="82" charset="0"/>
                <a:ea typeface="Arial" panose="020B0604020202020204" pitchFamily="34" charset="0"/>
              </a:rPr>
              <a:t>cleaning / data Pre- processing </a:t>
            </a:r>
            <a:r>
              <a:rPr lang="en-US" sz="2400" b="1" kern="0" spc="-5" dirty="0">
                <a:effectLst/>
                <a:latin typeface="Algerian" panose="04020705040A02060702" pitchFamily="82" charset="0"/>
                <a:ea typeface="Arial" panose="020B0604020202020204" pitchFamily="34" charset="0"/>
              </a:rPr>
              <a:t>:</a:t>
            </a:r>
          </a:p>
        </p:txBody>
      </p:sp>
    </p:spTree>
    <p:extLst>
      <p:ext uri="{BB962C8B-B14F-4D97-AF65-F5344CB8AC3E}">
        <p14:creationId xmlns:p14="http://schemas.microsoft.com/office/powerpoint/2010/main" val="157197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31605-C733-4366-B4AB-F5629199FC83}"/>
              </a:ext>
            </a:extLst>
          </p:cNvPr>
          <p:cNvPicPr>
            <a:picLocks noChangeAspect="1"/>
          </p:cNvPicPr>
          <p:nvPr/>
        </p:nvPicPr>
        <p:blipFill rotWithShape="1">
          <a:blip r:embed="rId2"/>
          <a:srcRect t="15927" r="31871"/>
          <a:stretch/>
        </p:blipFill>
        <p:spPr>
          <a:xfrm>
            <a:off x="5321924" y="1162975"/>
            <a:ext cx="6698446" cy="5206752"/>
          </a:xfrm>
          <a:prstGeom prst="rect">
            <a:avLst/>
          </a:prstGeom>
        </p:spPr>
      </p:pic>
      <p:sp>
        <p:nvSpPr>
          <p:cNvPr id="4" name="TextBox 3">
            <a:extLst>
              <a:ext uri="{FF2B5EF4-FFF2-40B4-BE49-F238E27FC236}">
                <a16:creationId xmlns:a16="http://schemas.microsoft.com/office/drawing/2014/main" id="{6B0414FA-EC64-435D-8965-85A6F16345AD}"/>
              </a:ext>
            </a:extLst>
          </p:cNvPr>
          <p:cNvSpPr txBox="1"/>
          <p:nvPr/>
        </p:nvSpPr>
        <p:spPr>
          <a:xfrm>
            <a:off x="764098" y="750141"/>
            <a:ext cx="4284214" cy="2708434"/>
          </a:xfrm>
          <a:prstGeom prst="rect">
            <a:avLst/>
          </a:prstGeom>
          <a:noFill/>
        </p:spPr>
        <p:txBody>
          <a:bodyPr wrap="square">
            <a:spAutoFit/>
          </a:bodyPr>
          <a:lstStyle/>
          <a:p>
            <a:pPr lvl="0">
              <a:spcBef>
                <a:spcPts val="350"/>
              </a:spcBef>
              <a:buClr>
                <a:srgbClr val="006EC0"/>
              </a:buClr>
              <a:buSzPts val="1600"/>
              <a:tabLst>
                <a:tab pos="1001395" algn="l"/>
              </a:tabLst>
            </a:pPr>
            <a:endParaRPr lang="en-US" sz="2000" b="1" kern="0" spc="-5" dirty="0">
              <a:effectLst/>
              <a:latin typeface="Algerian" panose="04020705040A02060702" pitchFamily="82" charset="0"/>
              <a:ea typeface="Arial" panose="020B0604020202020204" pitchFamily="34" charset="0"/>
            </a:endParaRPr>
          </a:p>
          <a:p>
            <a:pPr lvl="0">
              <a:spcBef>
                <a:spcPts val="350"/>
              </a:spcBef>
              <a:buClr>
                <a:srgbClr val="006EC0"/>
              </a:buClr>
              <a:buSzPts val="1600"/>
              <a:tabLst>
                <a:tab pos="1001395" algn="l"/>
              </a:tabLst>
            </a:pPr>
            <a:endParaRPr lang="en-US" sz="2000" b="1" kern="0" spc="-5" dirty="0">
              <a:effectLst/>
              <a:latin typeface="Algerian" panose="04020705040A02060702" pitchFamily="82" charset="0"/>
              <a:ea typeface="Arial" panose="020B0604020202020204" pitchFamily="34" charset="0"/>
            </a:endParaRPr>
          </a:p>
          <a:p>
            <a:pPr>
              <a:spcBef>
                <a:spcPts val="350"/>
              </a:spcBef>
              <a:buClr>
                <a:srgbClr val="006EC0"/>
              </a:buClr>
              <a:buSzPts val="1600"/>
              <a:tabLst>
                <a:tab pos="1001395" algn="l"/>
              </a:tabLst>
            </a:pPr>
            <a:r>
              <a:rPr lang="en-US" sz="2000" b="1" kern="0" spc="-5" dirty="0">
                <a:latin typeface="Algerian" panose="04020705040A02060702" pitchFamily="82" charset="0"/>
                <a:ea typeface="Arial" panose="020B0604020202020204" pitchFamily="34" charset="0"/>
              </a:rPr>
              <a:t>     B) </a:t>
            </a:r>
            <a:r>
              <a:rPr lang="en-US" sz="2000" b="1" cap="none" spc="0" dirty="0">
                <a:ln w="0"/>
                <a:solidFill>
                  <a:schemeClr val="tx1"/>
                </a:solidFill>
                <a:effectLst>
                  <a:outerShdw blurRad="38100" dist="19050" dir="2700000" algn="tl" rotWithShape="0">
                    <a:schemeClr val="dk1">
                      <a:alpha val="40000"/>
                    </a:schemeClr>
                  </a:outerShdw>
                </a:effectLst>
              </a:rPr>
              <a:t>Feature Selection:</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1" spc="0" dirty="0">
                <a:effectLst/>
                <a:latin typeface="Arial" panose="020B0604020202020204" pitchFamily="34" charset="0"/>
                <a:ea typeface="Arial" panose="020B0604020202020204" pitchFamily="34" charset="0"/>
                <a:cs typeface="Microsoft Sans Serif" panose="020B0604020202020204" pitchFamily="34" charset="0"/>
              </a:rPr>
              <a:t> </a:t>
            </a:r>
            <a:r>
              <a:rPr lang="en-US" sz="2000" b="1" spc="0" dirty="0">
                <a:solidFill>
                  <a:srgbClr val="FF0000"/>
                </a:solidFill>
                <a:effectLst/>
                <a:latin typeface="Arial" panose="020B0604020202020204" pitchFamily="34" charset="0"/>
                <a:ea typeface="Arial" panose="020B0604020202020204" pitchFamily="34" charset="0"/>
                <a:cs typeface="Microsoft Sans Serif" panose="020B0604020202020204" pitchFamily="34" charset="0"/>
              </a:rPr>
              <a:t>Correlation </a:t>
            </a:r>
            <a:r>
              <a:rPr lang="en-US" sz="2000" spc="0" dirty="0">
                <a:effectLst/>
                <a:latin typeface="Microsoft Sans Serif" panose="020B0604020202020204" pitchFamily="34" charset="0"/>
                <a:ea typeface="Arial" panose="020B0604020202020204" pitchFamily="34" charset="0"/>
              </a:rPr>
              <a:t>between variables is established using</a:t>
            </a:r>
            <a:r>
              <a:rPr lang="en-US" sz="2000" spc="-305" dirty="0">
                <a:effectLst/>
                <a:latin typeface="Microsoft Sans Serif" panose="020B0604020202020204" pitchFamily="34" charset="0"/>
                <a:ea typeface="Arial" panose="020B0604020202020204" pitchFamily="34" charset="0"/>
              </a:rPr>
              <a:t> </a:t>
            </a:r>
            <a:r>
              <a:rPr lang="en-US" sz="2000" spc="0" dirty="0">
                <a:effectLst/>
                <a:latin typeface="Microsoft Sans Serif" panose="020B0604020202020204" pitchFamily="34" charset="0"/>
                <a:ea typeface="Arial" panose="020B0604020202020204" pitchFamily="34" charset="0"/>
              </a:rPr>
              <a:t>correlation function and correlation matrix. Highly correlated variables</a:t>
            </a:r>
            <a:r>
              <a:rPr lang="en-US" sz="2000" spc="5" dirty="0">
                <a:effectLst/>
                <a:latin typeface="Microsoft Sans Serif" panose="020B0604020202020204" pitchFamily="34" charset="0"/>
                <a:ea typeface="Arial" panose="020B0604020202020204" pitchFamily="34" charset="0"/>
              </a:rPr>
              <a:t> </a:t>
            </a:r>
            <a:r>
              <a:rPr lang="en-US" sz="2000" spc="0" dirty="0">
                <a:effectLst/>
                <a:latin typeface="Microsoft Sans Serif" panose="020B0604020202020204" pitchFamily="34" charset="0"/>
                <a:ea typeface="Arial" panose="020B0604020202020204" pitchFamily="34" charset="0"/>
              </a:rPr>
              <a:t>are</a:t>
            </a:r>
            <a:r>
              <a:rPr lang="en-US" sz="2000" spc="20" dirty="0">
                <a:effectLst/>
                <a:latin typeface="Microsoft Sans Serif" panose="020B0604020202020204" pitchFamily="34" charset="0"/>
                <a:ea typeface="Arial" panose="020B0604020202020204" pitchFamily="34" charset="0"/>
              </a:rPr>
              <a:t> </a:t>
            </a:r>
            <a:r>
              <a:rPr lang="en-US" sz="2000" spc="0" dirty="0">
                <a:effectLst/>
                <a:latin typeface="Microsoft Sans Serif" panose="020B0604020202020204" pitchFamily="34" charset="0"/>
                <a:ea typeface="Arial" panose="020B0604020202020204" pitchFamily="34" charset="0"/>
              </a:rPr>
              <a:t>removed.</a:t>
            </a:r>
            <a:endParaRPr lang="en-IN" sz="1800" spc="0" dirty="0">
              <a:effectLst/>
              <a:latin typeface="Microsoft Sans Serif" panose="020B0604020202020204" pitchFamily="34" charset="0"/>
              <a:ea typeface="Arial" panose="020B0604020202020204" pitchFamily="34" charset="0"/>
            </a:endParaRPr>
          </a:p>
          <a:p>
            <a:pPr>
              <a:spcBef>
                <a:spcPts val="350"/>
              </a:spcBef>
              <a:buClr>
                <a:srgbClr val="006EC0"/>
              </a:buClr>
              <a:buSzPts val="1600"/>
              <a:tabLst>
                <a:tab pos="1001395" algn="l"/>
              </a:tabLst>
            </a:pPr>
            <a:r>
              <a:rPr lang="en-US" sz="2000" b="0" cap="none" spc="0" dirty="0">
                <a:ln w="0"/>
                <a:solidFill>
                  <a:schemeClr val="tx1"/>
                </a:solidFill>
                <a:effectLst>
                  <a:outerShdw blurRad="38100" dist="19050" dir="2700000" algn="tl" rotWithShape="0">
                    <a:schemeClr val="dk1">
                      <a:alpha val="40000"/>
                    </a:schemeClr>
                  </a:outerShdw>
                </a:effectLst>
              </a:rPr>
              <a:t> </a:t>
            </a:r>
          </a:p>
        </p:txBody>
      </p:sp>
      <p:sp>
        <p:nvSpPr>
          <p:cNvPr id="6" name="TextBox 5">
            <a:extLst>
              <a:ext uri="{FF2B5EF4-FFF2-40B4-BE49-F238E27FC236}">
                <a16:creationId xmlns:a16="http://schemas.microsoft.com/office/drawing/2014/main" id="{EEBE57C9-57F2-4E5C-8ADC-A8E5BB155F79}"/>
              </a:ext>
            </a:extLst>
          </p:cNvPr>
          <p:cNvSpPr txBox="1"/>
          <p:nvPr/>
        </p:nvSpPr>
        <p:spPr>
          <a:xfrm>
            <a:off x="1553962" y="310648"/>
            <a:ext cx="8036511"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b="1" kern="0" spc="-5" dirty="0">
                <a:latin typeface="Algerian" panose="04020705040A02060702" pitchFamily="82" charset="0"/>
                <a:ea typeface="Arial" panose="020B0604020202020204" pitchFamily="34" charset="0"/>
              </a:rPr>
              <a:t>6</a:t>
            </a:r>
            <a:r>
              <a:rPr lang="en-US" sz="2400" b="1" kern="0" spc="-5" dirty="0">
                <a:effectLst/>
                <a:latin typeface="Algerian" panose="04020705040A02060702" pitchFamily="82" charset="0"/>
                <a:ea typeface="Arial" panose="020B0604020202020204" pitchFamily="34" charset="0"/>
              </a:rPr>
              <a:t>) Data</a:t>
            </a:r>
            <a:r>
              <a:rPr lang="en-US" sz="2400" b="1" kern="0" spc="-40" dirty="0">
                <a:effectLst/>
                <a:latin typeface="Algerian" panose="04020705040A02060702" pitchFamily="82" charset="0"/>
                <a:ea typeface="Arial" panose="020B0604020202020204" pitchFamily="34" charset="0"/>
              </a:rPr>
              <a:t> </a:t>
            </a:r>
            <a:r>
              <a:rPr lang="en-US" sz="2400" b="1" kern="0" spc="-5" dirty="0">
                <a:latin typeface="Algerian" panose="04020705040A02060702" pitchFamily="82" charset="0"/>
                <a:ea typeface="Arial" panose="020B0604020202020204" pitchFamily="34" charset="0"/>
              </a:rPr>
              <a:t>cleaning / data Pre- processing </a:t>
            </a:r>
            <a:r>
              <a:rPr lang="en-US" sz="2400" b="1" kern="0" spc="-5" dirty="0">
                <a:effectLst/>
                <a:latin typeface="Algerian" panose="04020705040A02060702" pitchFamily="82" charset="0"/>
                <a:ea typeface="Arial" panose="020B0604020202020204" pitchFamily="34" charset="0"/>
              </a:rPr>
              <a:t>:</a:t>
            </a:r>
          </a:p>
        </p:txBody>
      </p:sp>
    </p:spTree>
    <p:extLst>
      <p:ext uri="{BB962C8B-B14F-4D97-AF65-F5344CB8AC3E}">
        <p14:creationId xmlns:p14="http://schemas.microsoft.com/office/powerpoint/2010/main" val="90766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2FC5FE-8A69-4172-9938-069021E83079}"/>
              </a:ext>
            </a:extLst>
          </p:cNvPr>
          <p:cNvSpPr>
            <a:spLocks noChangeArrowheads="1"/>
          </p:cNvSpPr>
          <p:nvPr/>
        </p:nvSpPr>
        <p:spPr bwMode="auto">
          <a:xfrm>
            <a:off x="775317" y="1276005"/>
            <a:ext cx="107242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460500" algn="l"/>
              </a:tabLst>
              <a:defRPr>
                <a:solidFill>
                  <a:schemeClr val="tx1"/>
                </a:solidFill>
                <a:latin typeface="Arial" panose="020B0604020202020204" pitchFamily="34" charset="0"/>
              </a:defRPr>
            </a:lvl1pPr>
            <a:lvl2pPr eaLnBrk="0" fontAlgn="base" hangingPunct="0">
              <a:spcBef>
                <a:spcPct val="0"/>
              </a:spcBef>
              <a:spcAft>
                <a:spcPct val="0"/>
              </a:spcAft>
              <a:tabLst>
                <a:tab pos="1460500" algn="l"/>
              </a:tabLst>
              <a:defRPr>
                <a:solidFill>
                  <a:schemeClr val="tx1"/>
                </a:solidFill>
                <a:latin typeface="Arial" panose="020B0604020202020204" pitchFamily="34" charset="0"/>
              </a:defRPr>
            </a:lvl2pPr>
            <a:lvl3pPr eaLnBrk="0" fontAlgn="base" hangingPunct="0">
              <a:spcBef>
                <a:spcPct val="0"/>
              </a:spcBef>
              <a:spcAft>
                <a:spcPct val="0"/>
              </a:spcAft>
              <a:tabLst>
                <a:tab pos="1460500" algn="l"/>
              </a:tabLst>
              <a:defRPr>
                <a:solidFill>
                  <a:schemeClr val="tx1"/>
                </a:solidFill>
                <a:latin typeface="Arial" panose="020B0604020202020204" pitchFamily="34" charset="0"/>
              </a:defRPr>
            </a:lvl3pPr>
            <a:lvl4pPr eaLnBrk="0" fontAlgn="base" hangingPunct="0">
              <a:spcBef>
                <a:spcPct val="0"/>
              </a:spcBef>
              <a:spcAft>
                <a:spcPct val="0"/>
              </a:spcAft>
              <a:tabLst>
                <a:tab pos="1460500" algn="l"/>
              </a:tabLst>
              <a:defRPr>
                <a:solidFill>
                  <a:schemeClr val="tx1"/>
                </a:solidFill>
                <a:latin typeface="Arial" panose="020B0604020202020204" pitchFamily="34" charset="0"/>
              </a:defRPr>
            </a:lvl4pPr>
            <a:lvl5pPr eaLnBrk="0" fontAlgn="base" hangingPunct="0">
              <a:spcBef>
                <a:spcPct val="0"/>
              </a:spcBef>
              <a:spcAft>
                <a:spcPct val="0"/>
              </a:spcAft>
              <a:tabLst>
                <a:tab pos="1460500" algn="l"/>
              </a:tabLst>
              <a:defRPr>
                <a:solidFill>
                  <a:schemeClr val="tx1"/>
                </a:solidFill>
                <a:latin typeface="Arial" panose="020B0604020202020204" pitchFamily="34" charset="0"/>
              </a:defRPr>
            </a:lvl5pPr>
            <a:lvl6pPr eaLnBrk="0" fontAlgn="base" hangingPunct="0">
              <a:spcBef>
                <a:spcPct val="0"/>
              </a:spcBef>
              <a:spcAft>
                <a:spcPct val="0"/>
              </a:spcAft>
              <a:tabLst>
                <a:tab pos="1460500" algn="l"/>
              </a:tabLst>
              <a:defRPr>
                <a:solidFill>
                  <a:schemeClr val="tx1"/>
                </a:solidFill>
                <a:latin typeface="Arial" panose="020B0604020202020204" pitchFamily="34" charset="0"/>
              </a:defRPr>
            </a:lvl6pPr>
            <a:lvl7pPr eaLnBrk="0" fontAlgn="base" hangingPunct="0">
              <a:spcBef>
                <a:spcPct val="0"/>
              </a:spcBef>
              <a:spcAft>
                <a:spcPct val="0"/>
              </a:spcAft>
              <a:tabLst>
                <a:tab pos="1460500" algn="l"/>
              </a:tabLst>
              <a:defRPr>
                <a:solidFill>
                  <a:schemeClr val="tx1"/>
                </a:solidFill>
                <a:latin typeface="Arial" panose="020B0604020202020204" pitchFamily="34" charset="0"/>
              </a:defRPr>
            </a:lvl7pPr>
            <a:lvl8pPr eaLnBrk="0" fontAlgn="base" hangingPunct="0">
              <a:spcBef>
                <a:spcPct val="0"/>
              </a:spcBef>
              <a:spcAft>
                <a:spcPct val="0"/>
              </a:spcAft>
              <a:tabLst>
                <a:tab pos="1460500" algn="l"/>
              </a:tabLst>
              <a:defRPr>
                <a:solidFill>
                  <a:schemeClr val="tx1"/>
                </a:solidFill>
                <a:latin typeface="Arial" panose="020B0604020202020204" pitchFamily="34" charset="0"/>
              </a:defRPr>
            </a:lvl8pPr>
            <a:lvl9pPr eaLnBrk="0" fontAlgn="base" hangingPunct="0">
              <a:spcBef>
                <a:spcPct val="0"/>
              </a:spcBef>
              <a:spcAft>
                <a:spcPct val="0"/>
              </a:spcAft>
              <a:tabLst>
                <a:tab pos="1460500" algn="l"/>
              </a:tabLst>
              <a:defRPr>
                <a:solidFill>
                  <a:schemeClr val="tx1"/>
                </a:solidFill>
                <a:latin typeface="Arial" panose="020B0604020202020204" pitchFamily="34" charset="0"/>
              </a:defRPr>
            </a:lvl9pPr>
          </a:lstStyle>
          <a:p>
            <a:pPr algn="l"/>
            <a:endParaRPr lang="en-US" altLang="en-US" sz="2400" dirty="0">
              <a:ea typeface="Microsoft Sans Serif" panose="020B0604020202020204" pitchFamily="34" charset="0"/>
              <a:cs typeface="Arial" panose="020B0604020202020204" pitchFamily="34" charset="0"/>
            </a:endParaRPr>
          </a:p>
          <a:p>
            <a:pPr algn="l"/>
            <a:r>
              <a:rPr lang="en-US" altLang="en-US" sz="2400" b="1" dirty="0">
                <a:latin typeface="Algerian" panose="04020705040A02060702" pitchFamily="82" charset="0"/>
                <a:ea typeface="Microsoft Sans Serif" panose="020B0604020202020204" pitchFamily="34" charset="0"/>
                <a:cs typeface="Arial" panose="020B0604020202020204" pitchFamily="34" charset="0"/>
              </a:rPr>
              <a:t>C</a:t>
            </a:r>
            <a:r>
              <a:rPr kumimoji="0" lang="en-US" altLang="en-US" sz="2400" b="1" i="0" u="none" strike="noStrike" cap="none" normalizeH="0" baseline="0" dirty="0">
                <a:ln>
                  <a:noFill/>
                </a:ln>
                <a:solidFill>
                  <a:schemeClr val="tx1"/>
                </a:solidFill>
                <a:effectLst/>
                <a:latin typeface="Algerian" panose="04020705040A02060702" pitchFamily="82" charset="0"/>
                <a:ea typeface="Microsoft Sans Serif" panose="020B0604020202020204" pitchFamily="34" charset="0"/>
                <a:cs typeface="Arial" panose="020B0604020202020204" pitchFamily="34" charset="0"/>
              </a:rPr>
              <a:t>)</a:t>
            </a:r>
            <a:r>
              <a:rPr kumimoji="0" lang="en-US" altLang="en-US" sz="2400" b="1" i="0" u="none" strike="noStrike" cap="none" normalizeH="0" baseline="0" dirty="0">
                <a:ln>
                  <a:noFill/>
                </a:ln>
                <a:solidFill>
                  <a:schemeClr val="tx1"/>
                </a:solidFill>
                <a:effectLst/>
                <a:ea typeface="Microsoft Sans Serif" panose="020B0604020202020204" pitchFamily="34" charset="0"/>
                <a:cs typeface="Arial" panose="020B0604020202020204" pitchFamily="34" charset="0"/>
              </a:rPr>
              <a:t> Dropping </a:t>
            </a:r>
            <a:r>
              <a:rPr lang="en-IN" sz="2400" b="1" i="0" dirty="0">
                <a:solidFill>
                  <a:srgbClr val="202124"/>
                </a:solidFill>
                <a:effectLst/>
                <a:cs typeface="Arial" panose="020B0604020202020204" pitchFamily="34" charset="0"/>
              </a:rPr>
              <a:t>undesirable </a:t>
            </a:r>
            <a:r>
              <a:rPr kumimoji="0" lang="en-US" altLang="en-US" sz="2400" b="1" i="0" u="none" strike="noStrike" cap="none" normalizeH="0" baseline="0" dirty="0">
                <a:ln>
                  <a:noFill/>
                </a:ln>
                <a:solidFill>
                  <a:schemeClr val="tx1"/>
                </a:solidFill>
                <a:effectLst/>
                <a:ea typeface="Microsoft Sans Serif" panose="020B0604020202020204" pitchFamily="34" charset="0"/>
                <a:cs typeface="Arial" panose="020B0604020202020204" pitchFamily="34" charset="0"/>
              </a:rPr>
              <a:t>columns:</a:t>
            </a:r>
            <a:r>
              <a:rPr kumimoji="0" lang="en-US" altLang="en-US" sz="2400" b="0" i="0" u="none" strike="noStrike" cap="none" normalizeH="0" baseline="0" dirty="0">
                <a:ln>
                  <a:noFill/>
                </a:ln>
                <a:solidFill>
                  <a:srgbClr val="C00000"/>
                </a:solidFill>
                <a:effectLst/>
                <a:ea typeface="Microsoft Sans Serif" panose="020B0604020202020204" pitchFamily="34" charset="0"/>
              </a:rPr>
              <a:t> Employee Name, Profit Center, Employee Location, People Group, Termination Date, Join Date, Employee Category, BD Hours </a:t>
            </a:r>
            <a:r>
              <a:rPr kumimoji="0" lang="en-US" altLang="en-US" sz="2400" b="0" i="0" u="none" strike="noStrike" cap="none" normalizeH="0" baseline="0" dirty="0">
                <a:ln>
                  <a:noFill/>
                </a:ln>
                <a:solidFill>
                  <a:schemeClr val="tx1"/>
                </a:solidFill>
                <a:effectLst/>
                <a:ea typeface="Microsoft Sans Serif" panose="020B0604020202020204" pitchFamily="34" charset="0"/>
              </a:rPr>
              <a:t>are the columns that were deleted.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0" algn="l"/>
              </a:tabLst>
            </a:pPr>
            <a:endParaRPr kumimoji="0" lang="en-US" altLang="en-US" sz="2400" b="0"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BFDA4ABE-4DF3-45DF-BE1B-755E8237F48E}"/>
              </a:ext>
            </a:extLst>
          </p:cNvPr>
          <p:cNvSpPr>
            <a:spLocks noChangeArrowheads="1"/>
          </p:cNvSpPr>
          <p:nvPr/>
        </p:nvSpPr>
        <p:spPr bwMode="auto">
          <a:xfrm>
            <a:off x="692458" y="2296262"/>
            <a:ext cx="107242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Microsoft Sans Serif"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094224F-B84D-4EEB-B475-D3DC120B3260}"/>
              </a:ext>
            </a:extLst>
          </p:cNvPr>
          <p:cNvSpPr txBox="1"/>
          <p:nvPr/>
        </p:nvSpPr>
        <p:spPr>
          <a:xfrm>
            <a:off x="818225" y="3189953"/>
            <a:ext cx="10472690" cy="813749"/>
          </a:xfrm>
          <a:prstGeom prst="rect">
            <a:avLst/>
          </a:prstGeom>
          <a:noFill/>
        </p:spPr>
        <p:txBody>
          <a:bodyPr wrap="square">
            <a:spAutoFit/>
          </a:bodyPr>
          <a:lstStyle/>
          <a:p>
            <a:pPr marR="916305" lvl="0" algn="just">
              <a:lnSpc>
                <a:spcPct val="101000"/>
              </a:lnSpc>
              <a:spcBef>
                <a:spcPts val="70"/>
              </a:spcBef>
              <a:spcAft>
                <a:spcPts val="0"/>
              </a:spcAft>
              <a:buSzPts val="1200"/>
              <a:tabLst>
                <a:tab pos="1461135" algn="l"/>
              </a:tabLst>
            </a:pPr>
            <a:r>
              <a:rPr lang="en-US" sz="2400" b="1" dirty="0">
                <a:effectLst/>
                <a:latin typeface="Algerian" panose="04020705040A02060702" pitchFamily="82" charset="0"/>
                <a:ea typeface="Microsoft Sans Serif" panose="020B0604020202020204" pitchFamily="34" charset="0"/>
                <a:cs typeface="Microsoft Sans Serif" panose="020B0604020202020204" pitchFamily="34" charset="0"/>
              </a:rPr>
              <a:t>D</a:t>
            </a:r>
            <a:r>
              <a:rPr lang="en-US" sz="2400" b="1" dirty="0">
                <a:effectLst/>
                <a:latin typeface="Arial" panose="020B0604020202020204" pitchFamily="34" charset="0"/>
                <a:ea typeface="Microsoft Sans Serif" panose="020B0604020202020204" pitchFamily="34" charset="0"/>
                <a:cs typeface="Microsoft Sans Serif" panose="020B0604020202020204" pitchFamily="34" charset="0"/>
              </a:rPr>
              <a:t>) Handling Missing values</a:t>
            </a:r>
            <a:r>
              <a:rPr lang="en-US" sz="2400" dirty="0">
                <a:effectLst/>
                <a:latin typeface="Microsoft Sans Serif" panose="020B0604020202020204" pitchFamily="34" charset="0"/>
                <a:ea typeface="Microsoft Sans Serif" panose="020B0604020202020204" pitchFamily="34" charset="0"/>
              </a:rPr>
              <a:t>: The next is to identify variables with Missing</a:t>
            </a:r>
            <a:r>
              <a:rPr lang="en-US" sz="2400" spc="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values.</a:t>
            </a:r>
            <a:r>
              <a:rPr lang="en-US" sz="2400" spc="20"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There</a:t>
            </a:r>
            <a:r>
              <a:rPr lang="en-US" sz="2400" spc="-10"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is</a:t>
            </a:r>
            <a:r>
              <a:rPr lang="en-US" sz="2400" spc="10"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no</a:t>
            </a:r>
            <a:r>
              <a:rPr lang="en-US" sz="2400" spc="10"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missing</a:t>
            </a:r>
            <a:r>
              <a:rPr lang="en-US" sz="2400" spc="1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value</a:t>
            </a:r>
            <a:r>
              <a:rPr lang="en-US" sz="2400" spc="30"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present</a:t>
            </a:r>
            <a:r>
              <a:rPr lang="en-US" sz="2400" spc="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in</a:t>
            </a:r>
            <a:r>
              <a:rPr lang="en-US" sz="2400" spc="-10"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the</a:t>
            </a:r>
            <a:r>
              <a:rPr lang="en-US" sz="2400" spc="1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dataset.</a:t>
            </a:r>
            <a:endParaRPr lang="en-IN" sz="2000" dirty="0">
              <a:effectLst/>
              <a:latin typeface="Microsoft Sans Serif" panose="020B0604020202020204" pitchFamily="34" charset="0"/>
              <a:ea typeface="Microsoft Sans Serif" panose="020B0604020202020204" pitchFamily="34" charset="0"/>
            </a:endParaRPr>
          </a:p>
        </p:txBody>
      </p:sp>
      <p:sp>
        <p:nvSpPr>
          <p:cNvPr id="7" name="TextBox 6">
            <a:extLst>
              <a:ext uri="{FF2B5EF4-FFF2-40B4-BE49-F238E27FC236}">
                <a16:creationId xmlns:a16="http://schemas.microsoft.com/office/drawing/2014/main" id="{612E5533-287C-43E0-8CDD-CE189B1CD815}"/>
              </a:ext>
            </a:extLst>
          </p:cNvPr>
          <p:cNvSpPr txBox="1"/>
          <p:nvPr/>
        </p:nvSpPr>
        <p:spPr>
          <a:xfrm>
            <a:off x="2077744" y="704781"/>
            <a:ext cx="8036511"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b="1" kern="0" spc="-5" dirty="0">
                <a:latin typeface="Algerian" panose="04020705040A02060702" pitchFamily="82" charset="0"/>
                <a:ea typeface="Arial" panose="020B0604020202020204" pitchFamily="34" charset="0"/>
              </a:rPr>
              <a:t>6</a:t>
            </a:r>
            <a:r>
              <a:rPr lang="en-US" sz="2400" b="1" kern="0" spc="-5" dirty="0">
                <a:effectLst/>
                <a:latin typeface="Algerian" panose="04020705040A02060702" pitchFamily="82" charset="0"/>
                <a:ea typeface="Arial" panose="020B0604020202020204" pitchFamily="34" charset="0"/>
              </a:rPr>
              <a:t>) Data</a:t>
            </a:r>
            <a:r>
              <a:rPr lang="en-US" sz="2400" b="1" kern="0" spc="-40" dirty="0">
                <a:effectLst/>
                <a:latin typeface="Algerian" panose="04020705040A02060702" pitchFamily="82" charset="0"/>
                <a:ea typeface="Arial" panose="020B0604020202020204" pitchFamily="34" charset="0"/>
              </a:rPr>
              <a:t> </a:t>
            </a:r>
            <a:r>
              <a:rPr lang="en-US" sz="2400" b="1" kern="0" spc="-5" dirty="0">
                <a:latin typeface="Algerian" panose="04020705040A02060702" pitchFamily="82" charset="0"/>
                <a:ea typeface="Arial" panose="020B0604020202020204" pitchFamily="34" charset="0"/>
              </a:rPr>
              <a:t>cleaning / data Pre- processing </a:t>
            </a:r>
            <a:r>
              <a:rPr lang="en-US" sz="2400" b="1" kern="0" spc="-5" dirty="0">
                <a:effectLst/>
                <a:latin typeface="Algerian" panose="04020705040A02060702" pitchFamily="82" charset="0"/>
                <a:ea typeface="Arial" panose="020B0604020202020204" pitchFamily="34" charset="0"/>
              </a:rPr>
              <a:t>:</a:t>
            </a:r>
          </a:p>
        </p:txBody>
      </p:sp>
      <p:sp>
        <p:nvSpPr>
          <p:cNvPr id="10" name="TextBox 9">
            <a:extLst>
              <a:ext uri="{FF2B5EF4-FFF2-40B4-BE49-F238E27FC236}">
                <a16:creationId xmlns:a16="http://schemas.microsoft.com/office/drawing/2014/main" id="{5EFDA59E-4945-4A92-B622-E318E38D455B}"/>
              </a:ext>
            </a:extLst>
          </p:cNvPr>
          <p:cNvSpPr txBox="1"/>
          <p:nvPr/>
        </p:nvSpPr>
        <p:spPr>
          <a:xfrm>
            <a:off x="385193" y="4235254"/>
            <a:ext cx="10472690" cy="1559851"/>
          </a:xfrm>
          <a:prstGeom prst="rect">
            <a:avLst/>
          </a:prstGeom>
          <a:noFill/>
        </p:spPr>
        <p:txBody>
          <a:bodyPr wrap="square">
            <a:spAutoFit/>
          </a:bodyPr>
          <a:lstStyle/>
          <a:p>
            <a:pPr marR="904875" lvl="1" algn="just">
              <a:lnSpc>
                <a:spcPct val="101000"/>
              </a:lnSpc>
              <a:spcAft>
                <a:spcPts val="0"/>
              </a:spcAft>
              <a:buSzPts val="1200"/>
              <a:tabLst>
                <a:tab pos="1689735" algn="l"/>
              </a:tabLst>
            </a:pPr>
            <a:r>
              <a:rPr lang="en-US" sz="2400" b="1" dirty="0">
                <a:latin typeface="Algerian" panose="04020705040A02060702" pitchFamily="82" charset="0"/>
                <a:ea typeface="Microsoft Sans Serif" panose="020B0604020202020204" pitchFamily="34" charset="0"/>
                <a:cs typeface="Microsoft Sans Serif" panose="020B0604020202020204" pitchFamily="34" charset="0"/>
              </a:rPr>
              <a:t>e</a:t>
            </a:r>
            <a:r>
              <a:rPr lang="en-US" sz="2400" b="1" dirty="0">
                <a:effectLst/>
                <a:latin typeface="Arial" panose="020B0604020202020204" pitchFamily="34" charset="0"/>
                <a:ea typeface="Microsoft Sans Serif" panose="020B0604020202020204" pitchFamily="34" charset="0"/>
                <a:cs typeface="Microsoft Sans Serif" panose="020B0604020202020204" pitchFamily="34" charset="0"/>
              </a:rPr>
              <a:t>) Dummy Variable</a:t>
            </a:r>
            <a:r>
              <a:rPr lang="en-US" sz="2400" dirty="0">
                <a:effectLst/>
                <a:latin typeface="Microsoft Sans Serif" panose="020B0604020202020204" pitchFamily="34" charset="0"/>
                <a:ea typeface="Microsoft Sans Serif" panose="020B0604020202020204" pitchFamily="34" charset="0"/>
              </a:rPr>
              <a:t>: </a:t>
            </a:r>
            <a:r>
              <a:rPr lang="en-US" sz="2400" spc="0" dirty="0">
                <a:effectLst/>
                <a:latin typeface="Microsoft Sans Serif" panose="020B0604020202020204" pitchFamily="34" charset="0"/>
                <a:ea typeface="Arial" panose="020B0604020202020204" pitchFamily="34" charset="0"/>
              </a:rPr>
              <a:t>data</a:t>
            </a:r>
            <a:r>
              <a:rPr lang="en-US" sz="2400" spc="-50"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variables</a:t>
            </a:r>
            <a:r>
              <a:rPr lang="en-US" sz="2400" spc="-70"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which</a:t>
            </a:r>
            <a:r>
              <a:rPr lang="en-US" sz="2400" spc="-70"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are</a:t>
            </a:r>
            <a:r>
              <a:rPr lang="en-US" sz="2400" spc="-70"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nominal</a:t>
            </a:r>
            <a:r>
              <a:rPr lang="en-US" sz="2400" spc="-75"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categorical</a:t>
            </a:r>
            <a:r>
              <a:rPr lang="en-US" sz="2400" spc="-55"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types</a:t>
            </a:r>
            <a:r>
              <a:rPr lang="en-US" sz="2400" spc="-305"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are encoded and assign 1 where class is Resigned and 0 where class is</a:t>
            </a:r>
            <a:r>
              <a:rPr lang="en-US" sz="2400" spc="5" dirty="0">
                <a:effectLst/>
                <a:latin typeface="Microsoft Sans Serif" panose="020B0604020202020204" pitchFamily="34" charset="0"/>
                <a:ea typeface="Arial" panose="020B0604020202020204" pitchFamily="34" charset="0"/>
              </a:rPr>
              <a:t> </a:t>
            </a:r>
            <a:r>
              <a:rPr lang="en-US" sz="2400" spc="0" dirty="0">
                <a:effectLst/>
                <a:latin typeface="Microsoft Sans Serif" panose="020B0604020202020204" pitchFamily="34" charset="0"/>
                <a:ea typeface="Arial" panose="020B0604020202020204" pitchFamily="34" charset="0"/>
              </a:rPr>
              <a:t>Active.</a:t>
            </a:r>
            <a:r>
              <a:rPr lang="en-IN" sz="2400" dirty="0">
                <a:latin typeface="Microsoft Sans Serif" panose="020B0604020202020204" pitchFamily="34" charset="0"/>
                <a:ea typeface="Arial"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The</a:t>
            </a:r>
            <a:r>
              <a:rPr lang="en-US" sz="2400" spc="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variables</a:t>
            </a:r>
            <a:r>
              <a:rPr lang="en-US" sz="2400" spc="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such</a:t>
            </a:r>
            <a:r>
              <a:rPr lang="en-US" sz="2400" spc="5" dirty="0">
                <a:effectLst/>
                <a:latin typeface="Microsoft Sans Serif" panose="020B0604020202020204" pitchFamily="34" charset="0"/>
                <a:ea typeface="Microsoft Sans Serif" panose="020B0604020202020204" pitchFamily="34" charset="0"/>
              </a:rPr>
              <a:t> </a:t>
            </a:r>
            <a:r>
              <a:rPr lang="en-US" sz="2400" dirty="0">
                <a:effectLst/>
                <a:latin typeface="Microsoft Sans Serif" panose="020B0604020202020204" pitchFamily="34" charset="0"/>
                <a:ea typeface="Microsoft Sans Serif" panose="020B0604020202020204" pitchFamily="34" charset="0"/>
              </a:rPr>
              <a:t>as</a:t>
            </a:r>
            <a:r>
              <a:rPr lang="en-US" sz="2400" spc="5" dirty="0">
                <a:effectLst/>
                <a:latin typeface="Microsoft Sans Serif" panose="020B0604020202020204" pitchFamily="34" charset="0"/>
                <a:ea typeface="Microsoft Sans Serif" panose="020B0604020202020204" pitchFamily="34" charset="0"/>
              </a:rPr>
              <a:t> </a:t>
            </a:r>
            <a:r>
              <a:rPr lang="en-US" sz="2400" spc="5" dirty="0">
                <a:latin typeface="Microsoft Sans Serif" panose="020B0604020202020204" pitchFamily="34" charset="0"/>
                <a:ea typeface="Microsoft Sans Serif" panose="020B0604020202020204" pitchFamily="34" charset="0"/>
              </a:rPr>
              <a:t>Current Status, Employee Position, Profit Center and Supervisor Name.</a:t>
            </a:r>
            <a:endParaRPr lang="en-IN" sz="2400" dirty="0">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86825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5AC79E-4BB2-4A07-9137-3007E4261EB6}"/>
              </a:ext>
            </a:extLst>
          </p:cNvPr>
          <p:cNvSpPr txBox="1"/>
          <p:nvPr/>
        </p:nvSpPr>
        <p:spPr>
          <a:xfrm>
            <a:off x="2871778" y="538864"/>
            <a:ext cx="4951422"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algn="just">
              <a:spcBef>
                <a:spcPts val="460"/>
              </a:spcBef>
              <a:spcAft>
                <a:spcPts val="0"/>
              </a:spcAft>
              <a:buClr>
                <a:srgbClr val="006EC0"/>
              </a:buClr>
              <a:buSzPts val="1600"/>
              <a:tabLst>
                <a:tab pos="945515" algn="l"/>
              </a:tabLst>
            </a:pPr>
            <a:r>
              <a:rPr lang="en-US"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7) Model Building</a:t>
            </a:r>
            <a:endParaRPr lang="en-IN"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3C6A614F-949E-4BA1-8832-7F47565259C9}"/>
              </a:ext>
            </a:extLst>
          </p:cNvPr>
          <p:cNvSpPr txBox="1"/>
          <p:nvPr/>
        </p:nvSpPr>
        <p:spPr>
          <a:xfrm>
            <a:off x="1378258" y="1353780"/>
            <a:ext cx="10020671" cy="3693319"/>
          </a:xfrm>
          <a:prstGeom prst="rect">
            <a:avLst/>
          </a:prstGeom>
          <a:noFill/>
        </p:spPr>
        <p:txBody>
          <a:bodyPr wrap="square">
            <a:spAutoFit/>
          </a:bodyPr>
          <a:lstStyle/>
          <a:p>
            <a:pPr marL="0" indent="0">
              <a:buNone/>
            </a:pPr>
            <a:r>
              <a:rPr lang="en-US" sz="1800" spc="-5" dirty="0">
                <a:solidFill>
                  <a:prstClr val="black"/>
                </a:solidFill>
                <a:latin typeface="Microsoft Sans Serif"/>
                <a:cs typeface="Microsoft Sans Serif"/>
              </a:rPr>
              <a:t>After</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data</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cleaning</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and</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processing,</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it</a:t>
            </a:r>
            <a:r>
              <a:rPr lang="en-US" sz="1800" spc="1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is</a:t>
            </a:r>
            <a:r>
              <a:rPr lang="en-US" sz="1800" spc="1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ready</a:t>
            </a:r>
            <a:r>
              <a:rPr lang="en-US" sz="1800" dirty="0">
                <a:solidFill>
                  <a:prstClr val="black"/>
                </a:solidFill>
                <a:latin typeface="Microsoft Sans Serif"/>
                <a:cs typeface="Microsoft Sans Serif"/>
              </a:rPr>
              <a:t> for</a:t>
            </a:r>
            <a:r>
              <a:rPr lang="en-US" sz="1800" spc="5" dirty="0">
                <a:solidFill>
                  <a:prstClr val="black"/>
                </a:solidFill>
                <a:latin typeface="Microsoft Sans Serif"/>
                <a:cs typeface="Microsoft Sans Serif"/>
              </a:rPr>
              <a:t> </a:t>
            </a:r>
            <a:r>
              <a:rPr lang="en-US" sz="1800" spc="-10" dirty="0">
                <a:solidFill>
                  <a:prstClr val="black"/>
                </a:solidFill>
                <a:latin typeface="Microsoft Sans Serif"/>
                <a:cs typeface="Microsoft Sans Serif"/>
              </a:rPr>
              <a:t>building</a:t>
            </a:r>
            <a:r>
              <a:rPr lang="en-US" sz="1800" spc="-5" dirty="0">
                <a:solidFill>
                  <a:prstClr val="black"/>
                </a:solidFill>
                <a:latin typeface="Microsoft Sans Serif"/>
                <a:cs typeface="Microsoft Sans Serif"/>
              </a:rPr>
              <a:t> different</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models</a:t>
            </a:r>
            <a:r>
              <a:rPr lang="en-US" sz="1800" dirty="0">
                <a:solidFill>
                  <a:prstClr val="black"/>
                </a:solidFill>
                <a:latin typeface="Microsoft Sans Serif"/>
                <a:cs typeface="Microsoft Sans Serif"/>
              </a:rPr>
              <a:t> for </a:t>
            </a:r>
            <a:r>
              <a:rPr lang="en-US" sz="1800" spc="5"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prediction. </a:t>
            </a:r>
            <a:r>
              <a:rPr lang="en-US" sz="1800" spc="-10" dirty="0">
                <a:solidFill>
                  <a:prstClr val="black"/>
                </a:solidFill>
                <a:latin typeface="Microsoft Sans Serif"/>
                <a:cs typeface="Microsoft Sans Serif"/>
              </a:rPr>
              <a:t>Model </a:t>
            </a:r>
            <a:r>
              <a:rPr lang="en-US" sz="1800" spc="-5" dirty="0">
                <a:solidFill>
                  <a:prstClr val="black"/>
                </a:solidFill>
                <a:latin typeface="Microsoft Sans Serif"/>
                <a:cs typeface="Microsoft Sans Serif"/>
              </a:rPr>
              <a:t>building </a:t>
            </a:r>
            <a:r>
              <a:rPr lang="en-US" sz="1800" spc="5" dirty="0">
                <a:solidFill>
                  <a:prstClr val="black"/>
                </a:solidFill>
                <a:latin typeface="Microsoft Sans Serif"/>
                <a:cs typeface="Microsoft Sans Serif"/>
              </a:rPr>
              <a:t>is </a:t>
            </a:r>
            <a:r>
              <a:rPr lang="en-US" sz="1800" dirty="0">
                <a:solidFill>
                  <a:prstClr val="black"/>
                </a:solidFill>
                <a:latin typeface="Microsoft Sans Serif"/>
                <a:cs typeface="Microsoft Sans Serif"/>
              </a:rPr>
              <a:t>the </a:t>
            </a:r>
            <a:r>
              <a:rPr lang="en-US" sz="1800" spc="-5" dirty="0">
                <a:solidFill>
                  <a:prstClr val="black"/>
                </a:solidFill>
                <a:latin typeface="Microsoft Sans Serif"/>
                <a:cs typeface="Microsoft Sans Serif"/>
              </a:rPr>
              <a:t>process </a:t>
            </a:r>
            <a:r>
              <a:rPr lang="en-US" sz="1800" dirty="0">
                <a:solidFill>
                  <a:prstClr val="black"/>
                </a:solidFill>
                <a:latin typeface="Microsoft Sans Serif"/>
                <a:cs typeface="Microsoft Sans Serif"/>
              </a:rPr>
              <a:t>of </a:t>
            </a:r>
            <a:r>
              <a:rPr lang="en-US" sz="1800" spc="-5" dirty="0">
                <a:solidFill>
                  <a:prstClr val="black"/>
                </a:solidFill>
                <a:latin typeface="Microsoft Sans Serif"/>
                <a:cs typeface="Microsoft Sans Serif"/>
              </a:rPr>
              <a:t>developing a probabilistic </a:t>
            </a:r>
            <a:r>
              <a:rPr lang="en-US" sz="1800" spc="-10" dirty="0">
                <a:solidFill>
                  <a:prstClr val="black"/>
                </a:solidFill>
                <a:latin typeface="Microsoft Sans Serif"/>
                <a:cs typeface="Microsoft Sans Serif"/>
              </a:rPr>
              <a:t>model </a:t>
            </a:r>
            <a:r>
              <a:rPr lang="en-US" sz="1800" spc="-5" dirty="0">
                <a:solidFill>
                  <a:prstClr val="black"/>
                </a:solidFill>
                <a:latin typeface="Microsoft Sans Serif"/>
                <a:cs typeface="Microsoft Sans Serif"/>
              </a:rPr>
              <a:t>that best </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describes </a:t>
            </a:r>
            <a:r>
              <a:rPr lang="en-US" sz="1800" dirty="0">
                <a:solidFill>
                  <a:prstClr val="black"/>
                </a:solidFill>
                <a:latin typeface="Microsoft Sans Serif"/>
                <a:cs typeface="Microsoft Sans Serif"/>
              </a:rPr>
              <a:t>the </a:t>
            </a:r>
            <a:r>
              <a:rPr lang="en-US" sz="1800" spc="-5" dirty="0">
                <a:solidFill>
                  <a:prstClr val="black"/>
                </a:solidFill>
                <a:latin typeface="Microsoft Sans Serif"/>
                <a:cs typeface="Microsoft Sans Serif"/>
              </a:rPr>
              <a:t>relationship between</a:t>
            </a:r>
            <a:r>
              <a:rPr lang="en-US" sz="1800" dirty="0">
                <a:solidFill>
                  <a:prstClr val="black"/>
                </a:solidFill>
                <a:latin typeface="Microsoft Sans Serif"/>
                <a:cs typeface="Microsoft Sans Serif"/>
              </a:rPr>
              <a:t> the </a:t>
            </a:r>
            <a:r>
              <a:rPr lang="en-US" sz="1800" spc="-5" dirty="0">
                <a:solidFill>
                  <a:prstClr val="black"/>
                </a:solidFill>
                <a:latin typeface="Microsoft Sans Serif"/>
                <a:cs typeface="Microsoft Sans Serif"/>
              </a:rPr>
              <a:t>dependent </a:t>
            </a:r>
            <a:r>
              <a:rPr lang="en-US" sz="1800" spc="-10" dirty="0">
                <a:solidFill>
                  <a:prstClr val="black"/>
                </a:solidFill>
                <a:latin typeface="Microsoft Sans Serif"/>
                <a:cs typeface="Microsoft Sans Serif"/>
              </a:rPr>
              <a:t>and </a:t>
            </a:r>
            <a:r>
              <a:rPr lang="en-US" sz="1800" spc="-5" dirty="0">
                <a:solidFill>
                  <a:prstClr val="black"/>
                </a:solidFill>
                <a:latin typeface="Microsoft Sans Serif"/>
                <a:cs typeface="Microsoft Sans Serif"/>
              </a:rPr>
              <a:t>independent variables. </a:t>
            </a:r>
          </a:p>
          <a:p>
            <a:pPr marL="12700" indent="0" algn="just">
              <a:spcBef>
                <a:spcPts val="0"/>
              </a:spcBef>
              <a:buNone/>
            </a:pPr>
            <a:endParaRPr lang="en-US" sz="1800" spc="-5" dirty="0">
              <a:solidFill>
                <a:prstClr val="black"/>
              </a:solidFill>
              <a:latin typeface="Microsoft Sans Serif"/>
              <a:cs typeface="Microsoft Sans Serif"/>
            </a:endParaRPr>
          </a:p>
          <a:p>
            <a:pPr marL="12700" indent="0" algn="just">
              <a:spcBef>
                <a:spcPts val="0"/>
              </a:spcBef>
              <a:buNone/>
            </a:pPr>
            <a:r>
              <a:rPr lang="en-US" sz="1800" dirty="0">
                <a:solidFill>
                  <a:prstClr val="black"/>
                </a:solidFill>
                <a:latin typeface="Microsoft Sans Serif"/>
                <a:cs typeface="Microsoft Sans Serif"/>
              </a:rPr>
              <a:t>Three </a:t>
            </a:r>
            <a:r>
              <a:rPr lang="en-US" sz="1800" spc="-5" dirty="0">
                <a:solidFill>
                  <a:prstClr val="black"/>
                </a:solidFill>
                <a:latin typeface="Microsoft Sans Serif"/>
                <a:cs typeface="Microsoft Sans Serif"/>
              </a:rPr>
              <a:t>different</a:t>
            </a:r>
            <a:r>
              <a:rPr lang="en-US" sz="1800"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models</a:t>
            </a:r>
            <a:r>
              <a:rPr lang="en-US" sz="1800" spc="5" dirty="0">
                <a:solidFill>
                  <a:prstClr val="black"/>
                </a:solidFill>
                <a:latin typeface="Microsoft Sans Serif"/>
                <a:cs typeface="Microsoft Sans Serif"/>
              </a:rPr>
              <a:t> </a:t>
            </a:r>
            <a:r>
              <a:rPr lang="en-US" sz="1800" dirty="0">
                <a:solidFill>
                  <a:prstClr val="black"/>
                </a:solidFill>
                <a:latin typeface="Microsoft Sans Serif"/>
                <a:cs typeface="Microsoft Sans Serif"/>
              </a:rPr>
              <a:t>are </a:t>
            </a:r>
            <a:r>
              <a:rPr lang="en-US" sz="1800" spc="-10" dirty="0">
                <a:solidFill>
                  <a:prstClr val="black"/>
                </a:solidFill>
                <a:latin typeface="Microsoft Sans Serif"/>
                <a:cs typeface="Microsoft Sans Serif"/>
              </a:rPr>
              <a:t>being</a:t>
            </a:r>
            <a:r>
              <a:rPr lang="en-US" sz="1800" spc="5"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developed</a:t>
            </a:r>
            <a:r>
              <a:rPr lang="en-US" sz="1800" spc="30" dirty="0">
                <a:solidFill>
                  <a:prstClr val="black"/>
                </a:solidFill>
                <a:latin typeface="Microsoft Sans Serif"/>
                <a:cs typeface="Microsoft Sans Serif"/>
              </a:rPr>
              <a:t> </a:t>
            </a:r>
            <a:r>
              <a:rPr lang="en-US" sz="1800" dirty="0">
                <a:solidFill>
                  <a:prstClr val="black"/>
                </a:solidFill>
                <a:latin typeface="Microsoft Sans Serif"/>
                <a:cs typeface="Microsoft Sans Serif"/>
              </a:rPr>
              <a:t>to</a:t>
            </a:r>
            <a:r>
              <a:rPr lang="en-US" sz="1800" spc="-25"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predict</a:t>
            </a:r>
            <a:r>
              <a:rPr lang="en-US" sz="1800" spc="25" dirty="0">
                <a:solidFill>
                  <a:prstClr val="black"/>
                </a:solidFill>
                <a:latin typeface="Microsoft Sans Serif"/>
                <a:cs typeface="Microsoft Sans Serif"/>
              </a:rPr>
              <a:t> </a:t>
            </a:r>
            <a:r>
              <a:rPr lang="en-US" sz="1800" spc="-10" dirty="0">
                <a:solidFill>
                  <a:prstClr val="black"/>
                </a:solidFill>
                <a:latin typeface="Microsoft Sans Serif"/>
                <a:cs typeface="Microsoft Sans Serif"/>
              </a:rPr>
              <a:t>the</a:t>
            </a:r>
            <a:r>
              <a:rPr lang="en-US" sz="1800" spc="25" dirty="0">
                <a:solidFill>
                  <a:prstClr val="black"/>
                </a:solidFill>
                <a:latin typeface="Microsoft Sans Serif"/>
                <a:cs typeface="Microsoft Sans Serif"/>
              </a:rPr>
              <a:t> </a:t>
            </a:r>
            <a:r>
              <a:rPr lang="en-US" sz="1800" spc="-5" dirty="0">
                <a:solidFill>
                  <a:prstClr val="black"/>
                </a:solidFill>
                <a:latin typeface="Microsoft Sans Serif"/>
                <a:cs typeface="Microsoft Sans Serif"/>
              </a:rPr>
              <a:t>values. </a:t>
            </a:r>
            <a:r>
              <a:rPr lang="en-US" sz="1800" dirty="0">
                <a:solidFill>
                  <a:prstClr val="black"/>
                </a:solidFill>
                <a:latin typeface="Microsoft Sans Serif"/>
                <a:cs typeface="Microsoft Sans Serif"/>
              </a:rPr>
              <a:t>They</a:t>
            </a:r>
            <a:r>
              <a:rPr lang="en-US" sz="1800" spc="-5" dirty="0">
                <a:solidFill>
                  <a:prstClr val="black"/>
                </a:solidFill>
                <a:latin typeface="Microsoft Sans Serif"/>
                <a:cs typeface="Microsoft Sans Serif"/>
              </a:rPr>
              <a:t> </a:t>
            </a:r>
            <a:r>
              <a:rPr lang="en-US" sz="1800" dirty="0">
                <a:solidFill>
                  <a:prstClr val="black"/>
                </a:solidFill>
                <a:latin typeface="Microsoft Sans Serif"/>
                <a:cs typeface="Microsoft Sans Serif"/>
              </a:rPr>
              <a:t>are:</a:t>
            </a:r>
          </a:p>
          <a:p>
            <a:pPr marL="12700" indent="0" algn="just">
              <a:spcBef>
                <a:spcPts val="0"/>
              </a:spcBef>
              <a:buNone/>
            </a:pPr>
            <a:endParaRPr lang="en-US" dirty="0">
              <a:solidFill>
                <a:prstClr val="black"/>
              </a:solidFill>
              <a:latin typeface="Microsoft Sans Serif"/>
              <a:cs typeface="Microsoft Sans Serif"/>
            </a:endParaRPr>
          </a:p>
          <a:p>
            <a:pPr marL="0" indent="0">
              <a:buNone/>
            </a:pPr>
            <a:r>
              <a:rPr lang="en-IN" sz="1800" b="1" spc="-5" dirty="0">
                <a:solidFill>
                  <a:srgbClr val="C00000"/>
                </a:solidFill>
                <a:latin typeface="Arial"/>
                <a:cs typeface="Arial"/>
              </a:rPr>
              <a:t>1)  Logistic</a:t>
            </a:r>
            <a:r>
              <a:rPr lang="en-IN" sz="1800" b="1" spc="-35" dirty="0">
                <a:solidFill>
                  <a:srgbClr val="C00000"/>
                </a:solidFill>
                <a:latin typeface="Arial"/>
                <a:cs typeface="Arial"/>
              </a:rPr>
              <a:t> </a:t>
            </a:r>
            <a:r>
              <a:rPr lang="en-IN" sz="1800" b="1" spc="-5" dirty="0">
                <a:solidFill>
                  <a:srgbClr val="C00000"/>
                </a:solidFill>
                <a:latin typeface="Arial"/>
                <a:cs typeface="Arial"/>
              </a:rPr>
              <a:t>Regression</a:t>
            </a:r>
            <a:endParaRPr lang="en-IN" sz="1800" dirty="0">
              <a:latin typeface="Arial"/>
              <a:cs typeface="Arial"/>
            </a:endParaRPr>
          </a:p>
          <a:p>
            <a:pPr marL="12700" algn="just">
              <a:spcBef>
                <a:spcPts val="0"/>
              </a:spcBef>
            </a:pPr>
            <a:endParaRPr lang="en-US" dirty="0">
              <a:solidFill>
                <a:prstClr val="black"/>
              </a:solidFill>
              <a:latin typeface="Microsoft Sans Serif"/>
              <a:cs typeface="Microsoft Sans Serif"/>
            </a:endParaRPr>
          </a:p>
          <a:p>
            <a:pPr marL="12700" algn="just"/>
            <a:r>
              <a:rPr lang="en-IN" sz="1800" b="1" spc="-5" dirty="0">
                <a:solidFill>
                  <a:srgbClr val="C00000"/>
                </a:solidFill>
                <a:latin typeface="Arial"/>
                <a:cs typeface="Arial"/>
              </a:rPr>
              <a:t>2)  K-Nearest </a:t>
            </a:r>
            <a:r>
              <a:rPr lang="en-IN" sz="1800" b="1" spc="-5" dirty="0" err="1">
                <a:solidFill>
                  <a:srgbClr val="C00000"/>
                </a:solidFill>
                <a:latin typeface="Arial"/>
                <a:cs typeface="Arial"/>
              </a:rPr>
              <a:t>Neighbor</a:t>
            </a:r>
            <a:r>
              <a:rPr lang="en-IN" sz="1800" b="1" spc="-5" dirty="0">
                <a:solidFill>
                  <a:srgbClr val="C00000"/>
                </a:solidFill>
                <a:latin typeface="Arial"/>
                <a:cs typeface="Arial"/>
              </a:rPr>
              <a:t> (KNN)</a:t>
            </a:r>
          </a:p>
          <a:p>
            <a:pPr marL="355600" indent="-342900" algn="just">
              <a:spcBef>
                <a:spcPts val="0"/>
              </a:spcBef>
              <a:buAutoNum type="arabicParenR"/>
            </a:pPr>
            <a:endParaRPr lang="en-US" dirty="0">
              <a:solidFill>
                <a:prstClr val="black"/>
              </a:solidFill>
              <a:latin typeface="Microsoft Sans Serif"/>
              <a:cs typeface="Microsoft Sans Serif"/>
            </a:endParaRPr>
          </a:p>
          <a:p>
            <a:pPr marL="12700" algn="just"/>
            <a:r>
              <a:rPr lang="en-IN" sz="1800" b="1" spc="-5" dirty="0">
                <a:solidFill>
                  <a:srgbClr val="C00000"/>
                </a:solidFill>
                <a:latin typeface="Arial"/>
                <a:cs typeface="Arial"/>
              </a:rPr>
              <a:t>3)  Random</a:t>
            </a:r>
            <a:r>
              <a:rPr lang="en-IN" sz="1800" b="1" spc="-20" dirty="0">
                <a:solidFill>
                  <a:srgbClr val="C00000"/>
                </a:solidFill>
                <a:latin typeface="Arial"/>
                <a:cs typeface="Arial"/>
              </a:rPr>
              <a:t> </a:t>
            </a:r>
            <a:r>
              <a:rPr lang="en-IN" sz="1800" b="1" spc="-5" dirty="0">
                <a:solidFill>
                  <a:srgbClr val="C00000"/>
                </a:solidFill>
                <a:latin typeface="Arial"/>
                <a:cs typeface="Arial"/>
              </a:rPr>
              <a:t>Forest</a:t>
            </a:r>
            <a:r>
              <a:rPr lang="en-IN" sz="1800" b="1" spc="5" dirty="0">
                <a:solidFill>
                  <a:srgbClr val="C00000"/>
                </a:solidFill>
                <a:latin typeface="Arial"/>
                <a:cs typeface="Arial"/>
              </a:rPr>
              <a:t> </a:t>
            </a:r>
            <a:r>
              <a:rPr lang="en-IN" sz="1800" b="1" spc="-10" dirty="0">
                <a:solidFill>
                  <a:srgbClr val="C00000"/>
                </a:solidFill>
                <a:latin typeface="Arial"/>
                <a:cs typeface="Arial"/>
              </a:rPr>
              <a:t>Model</a:t>
            </a:r>
            <a:endParaRPr lang="en-IN" sz="1800" dirty="0">
              <a:latin typeface="Arial"/>
              <a:cs typeface="Arial"/>
            </a:endParaRPr>
          </a:p>
          <a:p>
            <a:pPr marL="12700" algn="just">
              <a:spcBef>
                <a:spcPts val="0"/>
              </a:spcBef>
            </a:pPr>
            <a:endParaRPr lang="en-US" dirty="0">
              <a:solidFill>
                <a:prstClr val="black"/>
              </a:solidFill>
              <a:latin typeface="Microsoft Sans Serif"/>
              <a:cs typeface="Microsoft Sans Serif"/>
            </a:endParaRPr>
          </a:p>
          <a:p>
            <a:pPr marL="355600" indent="-342900" algn="just">
              <a:spcBef>
                <a:spcPts val="0"/>
              </a:spcBef>
              <a:buAutoNum type="arabicParenR"/>
            </a:pPr>
            <a:endParaRPr lang="en-US" sz="1800" dirty="0">
              <a:solidFill>
                <a:prstClr val="black"/>
              </a:solidFill>
              <a:latin typeface="Microsoft Sans Serif"/>
              <a:cs typeface="Microsoft Sans Serif"/>
            </a:endParaRPr>
          </a:p>
        </p:txBody>
      </p:sp>
    </p:spTree>
    <p:extLst>
      <p:ext uri="{BB962C8B-B14F-4D97-AF65-F5344CB8AC3E}">
        <p14:creationId xmlns:p14="http://schemas.microsoft.com/office/powerpoint/2010/main" val="208810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0DE632C-8B7C-45BA-89BA-EA1203D101D1}"/>
              </a:ext>
            </a:extLst>
          </p:cNvPr>
          <p:cNvSpPr txBox="1">
            <a:spLocks/>
          </p:cNvSpPr>
          <p:nvPr/>
        </p:nvSpPr>
        <p:spPr>
          <a:xfrm>
            <a:off x="689400" y="515049"/>
            <a:ext cx="11035239" cy="187255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400" dirty="0">
              <a:solidFill>
                <a:prstClr val="black"/>
              </a:solidFill>
              <a:latin typeface="Microsoft Sans Serif"/>
              <a:cs typeface="Microsoft Sans Serif"/>
            </a:endParaRPr>
          </a:p>
          <a:p>
            <a:pPr marL="0" indent="0">
              <a:buFont typeface="Calibri" panose="020F0502020204030204" pitchFamily="34" charset="0"/>
              <a:buNone/>
            </a:pPr>
            <a:r>
              <a:rPr lang="en-IN" sz="2400" b="1" spc="-5" dirty="0">
                <a:solidFill>
                  <a:srgbClr val="C00000"/>
                </a:solidFill>
                <a:latin typeface="Arial"/>
                <a:cs typeface="Arial"/>
              </a:rPr>
              <a:t>1) Logistic</a:t>
            </a:r>
            <a:r>
              <a:rPr lang="en-IN" sz="2400" b="1" spc="-35" dirty="0">
                <a:solidFill>
                  <a:srgbClr val="C00000"/>
                </a:solidFill>
                <a:latin typeface="Arial"/>
                <a:cs typeface="Arial"/>
              </a:rPr>
              <a:t> </a:t>
            </a:r>
            <a:r>
              <a:rPr lang="en-IN" sz="2400" b="1" spc="-5" dirty="0">
                <a:solidFill>
                  <a:srgbClr val="C00000"/>
                </a:solidFill>
                <a:latin typeface="Arial"/>
                <a:cs typeface="Arial"/>
              </a:rPr>
              <a:t>Regression:</a:t>
            </a:r>
            <a:endParaRPr lang="en-IN" sz="2400" dirty="0">
              <a:latin typeface="Arial"/>
              <a:cs typeface="Arial"/>
            </a:endParaRPr>
          </a:p>
          <a:p>
            <a:pPr marL="0" indent="0">
              <a:buFont typeface="Calibri" panose="020F0502020204030204" pitchFamily="34" charset="0"/>
              <a:buNone/>
            </a:pPr>
            <a:r>
              <a:rPr lang="en-US" sz="1600" dirty="0">
                <a:latin typeface="Microsoft Sans Serif"/>
                <a:cs typeface="Microsoft Sans Serif"/>
              </a:rPr>
              <a:t>Logistic</a:t>
            </a:r>
            <a:r>
              <a:rPr lang="en-US" sz="1600" spc="-25" dirty="0">
                <a:latin typeface="Microsoft Sans Serif"/>
                <a:cs typeface="Microsoft Sans Serif"/>
              </a:rPr>
              <a:t> </a:t>
            </a:r>
            <a:r>
              <a:rPr lang="en-US" sz="1600" spc="-5" dirty="0">
                <a:latin typeface="Microsoft Sans Serif"/>
                <a:cs typeface="Microsoft Sans Serif"/>
              </a:rPr>
              <a:t>regression</a:t>
            </a:r>
            <a:r>
              <a:rPr lang="en-US" sz="1600" spc="-20" dirty="0">
                <a:latin typeface="Microsoft Sans Serif"/>
                <a:cs typeface="Microsoft Sans Serif"/>
              </a:rPr>
              <a:t> </a:t>
            </a:r>
            <a:r>
              <a:rPr lang="en-US" sz="1600" spc="5" dirty="0">
                <a:latin typeface="Microsoft Sans Serif"/>
                <a:cs typeface="Microsoft Sans Serif"/>
              </a:rPr>
              <a:t>is</a:t>
            </a:r>
            <a:r>
              <a:rPr lang="en-US" sz="1600" spc="-35" dirty="0">
                <a:latin typeface="Microsoft Sans Serif"/>
                <a:cs typeface="Microsoft Sans Serif"/>
              </a:rPr>
              <a:t> </a:t>
            </a:r>
            <a:r>
              <a:rPr lang="en-US" sz="1600" spc="-5" dirty="0">
                <a:latin typeface="Microsoft Sans Serif"/>
                <a:cs typeface="Microsoft Sans Serif"/>
              </a:rPr>
              <a:t>a</a:t>
            </a:r>
            <a:r>
              <a:rPr lang="en-US" sz="1600" spc="-25" dirty="0">
                <a:latin typeface="Microsoft Sans Serif"/>
                <a:cs typeface="Microsoft Sans Serif"/>
              </a:rPr>
              <a:t> </a:t>
            </a:r>
            <a:r>
              <a:rPr lang="en-US" sz="1600" spc="-5" dirty="0">
                <a:latin typeface="Microsoft Sans Serif"/>
                <a:cs typeface="Microsoft Sans Serif"/>
              </a:rPr>
              <a:t>supervised</a:t>
            </a:r>
            <a:r>
              <a:rPr lang="en-US" sz="1600" spc="-20" dirty="0">
                <a:latin typeface="Microsoft Sans Serif"/>
                <a:cs typeface="Microsoft Sans Serif"/>
              </a:rPr>
              <a:t> </a:t>
            </a:r>
            <a:r>
              <a:rPr lang="en-US" sz="1600" spc="-5" dirty="0">
                <a:latin typeface="Microsoft Sans Serif"/>
                <a:cs typeface="Microsoft Sans Serif"/>
              </a:rPr>
              <a:t>learning</a:t>
            </a:r>
            <a:r>
              <a:rPr lang="en-US" sz="1600" spc="-20" dirty="0">
                <a:latin typeface="Microsoft Sans Serif"/>
                <a:cs typeface="Microsoft Sans Serif"/>
              </a:rPr>
              <a:t> </a:t>
            </a:r>
            <a:r>
              <a:rPr lang="en-US" sz="1600" spc="-5" dirty="0">
                <a:latin typeface="Microsoft Sans Serif"/>
                <a:cs typeface="Microsoft Sans Serif"/>
              </a:rPr>
              <a:t>classification</a:t>
            </a:r>
            <a:r>
              <a:rPr lang="en-US" sz="1600" spc="10" dirty="0">
                <a:latin typeface="Microsoft Sans Serif"/>
                <a:cs typeface="Microsoft Sans Serif"/>
              </a:rPr>
              <a:t> </a:t>
            </a:r>
            <a:r>
              <a:rPr lang="en-US" sz="1600" spc="-5" dirty="0">
                <a:latin typeface="Microsoft Sans Serif"/>
                <a:cs typeface="Microsoft Sans Serif"/>
              </a:rPr>
              <a:t>algorithm</a:t>
            </a:r>
            <a:r>
              <a:rPr lang="en-US" sz="1600" spc="-40" dirty="0">
                <a:latin typeface="Microsoft Sans Serif"/>
                <a:cs typeface="Microsoft Sans Serif"/>
              </a:rPr>
              <a:t> </a:t>
            </a:r>
            <a:r>
              <a:rPr lang="en-US" sz="1600" spc="-5" dirty="0">
                <a:latin typeface="Microsoft Sans Serif"/>
                <a:cs typeface="Microsoft Sans Serif"/>
              </a:rPr>
              <a:t>used</a:t>
            </a:r>
            <a:r>
              <a:rPr lang="en-US" sz="1600" dirty="0">
                <a:latin typeface="Microsoft Sans Serif"/>
                <a:cs typeface="Microsoft Sans Serif"/>
              </a:rPr>
              <a:t> to</a:t>
            </a:r>
            <a:r>
              <a:rPr lang="en-US" sz="1600" spc="-25" dirty="0">
                <a:latin typeface="Microsoft Sans Serif"/>
                <a:cs typeface="Microsoft Sans Serif"/>
              </a:rPr>
              <a:t> </a:t>
            </a:r>
            <a:r>
              <a:rPr lang="en-US" sz="1600" spc="-5" dirty="0">
                <a:latin typeface="Microsoft Sans Serif"/>
                <a:cs typeface="Microsoft Sans Serif"/>
              </a:rPr>
              <a:t>predict</a:t>
            </a:r>
            <a:r>
              <a:rPr lang="en-US" sz="1600" spc="-25" dirty="0">
                <a:latin typeface="Microsoft Sans Serif"/>
                <a:cs typeface="Microsoft Sans Serif"/>
              </a:rPr>
              <a:t> </a:t>
            </a:r>
            <a:r>
              <a:rPr lang="en-US" sz="1600" dirty="0">
                <a:latin typeface="Microsoft Sans Serif"/>
                <a:cs typeface="Microsoft Sans Serif"/>
              </a:rPr>
              <a:t>the </a:t>
            </a:r>
            <a:r>
              <a:rPr lang="en-US" sz="1600" spc="-305" dirty="0">
                <a:latin typeface="Microsoft Sans Serif"/>
                <a:cs typeface="Microsoft Sans Serif"/>
              </a:rPr>
              <a:t> </a:t>
            </a:r>
            <a:r>
              <a:rPr lang="en-US" sz="1600" spc="-5" dirty="0">
                <a:latin typeface="Microsoft Sans Serif"/>
                <a:cs typeface="Microsoft Sans Serif"/>
              </a:rPr>
              <a:t>probability </a:t>
            </a:r>
            <a:r>
              <a:rPr lang="en-US" sz="1600" dirty="0">
                <a:latin typeface="Microsoft Sans Serif"/>
                <a:cs typeface="Microsoft Sans Serif"/>
              </a:rPr>
              <a:t>of </a:t>
            </a:r>
            <a:r>
              <a:rPr lang="en-US" sz="1600" spc="-5" dirty="0">
                <a:latin typeface="Microsoft Sans Serif"/>
                <a:cs typeface="Microsoft Sans Serif"/>
              </a:rPr>
              <a:t>a target variable. Generally, logistic regression </a:t>
            </a:r>
            <a:r>
              <a:rPr lang="en-US" sz="1600" spc="-10" dirty="0">
                <a:latin typeface="Microsoft Sans Serif"/>
                <a:cs typeface="Microsoft Sans Serif"/>
              </a:rPr>
              <a:t>means </a:t>
            </a:r>
            <a:r>
              <a:rPr lang="en-US" sz="1600" dirty="0">
                <a:latin typeface="Microsoft Sans Serif"/>
                <a:cs typeface="Microsoft Sans Serif"/>
              </a:rPr>
              <a:t>binary </a:t>
            </a:r>
            <a:r>
              <a:rPr lang="en-US" sz="1600" spc="-5" dirty="0">
                <a:latin typeface="Microsoft Sans Serif"/>
                <a:cs typeface="Microsoft Sans Serif"/>
              </a:rPr>
              <a:t>logistic </a:t>
            </a:r>
            <a:r>
              <a:rPr lang="en-US" sz="1600" dirty="0">
                <a:latin typeface="Microsoft Sans Serif"/>
                <a:cs typeface="Microsoft Sans Serif"/>
              </a:rPr>
              <a:t> </a:t>
            </a:r>
            <a:r>
              <a:rPr lang="en-US" sz="1600" spc="-5" dirty="0">
                <a:latin typeface="Microsoft Sans Serif"/>
                <a:cs typeface="Microsoft Sans Serif"/>
              </a:rPr>
              <a:t>regression having binary </a:t>
            </a:r>
            <a:r>
              <a:rPr lang="en-US" sz="1600" spc="-10" dirty="0">
                <a:latin typeface="Microsoft Sans Serif"/>
                <a:cs typeface="Microsoft Sans Serif"/>
              </a:rPr>
              <a:t>target </a:t>
            </a:r>
            <a:r>
              <a:rPr lang="en-US" sz="1600" spc="-5" dirty="0">
                <a:latin typeface="Microsoft Sans Serif"/>
                <a:cs typeface="Microsoft Sans Serif"/>
              </a:rPr>
              <a:t>variables, </a:t>
            </a:r>
            <a:r>
              <a:rPr lang="en-US" sz="1600" spc="-10" dirty="0">
                <a:latin typeface="Microsoft Sans Serif"/>
                <a:cs typeface="Microsoft Sans Serif"/>
              </a:rPr>
              <a:t>but </a:t>
            </a:r>
            <a:r>
              <a:rPr lang="en-US" sz="1600" dirty="0">
                <a:latin typeface="Microsoft Sans Serif"/>
                <a:cs typeface="Microsoft Sans Serif"/>
              </a:rPr>
              <a:t>there </a:t>
            </a:r>
            <a:r>
              <a:rPr lang="en-US" sz="1600" spc="-10" dirty="0">
                <a:latin typeface="Microsoft Sans Serif"/>
                <a:cs typeface="Microsoft Sans Serif"/>
              </a:rPr>
              <a:t>can </a:t>
            </a:r>
            <a:r>
              <a:rPr lang="en-US" sz="1600" spc="-5" dirty="0">
                <a:latin typeface="Microsoft Sans Serif"/>
                <a:cs typeface="Microsoft Sans Serif"/>
              </a:rPr>
              <a:t>be </a:t>
            </a:r>
            <a:r>
              <a:rPr lang="en-US" sz="1600" spc="-10" dirty="0">
                <a:latin typeface="Microsoft Sans Serif"/>
                <a:cs typeface="Microsoft Sans Serif"/>
              </a:rPr>
              <a:t>two more </a:t>
            </a:r>
            <a:r>
              <a:rPr lang="en-US" sz="1600" spc="-5" dirty="0">
                <a:latin typeface="Microsoft Sans Serif"/>
                <a:cs typeface="Microsoft Sans Serif"/>
              </a:rPr>
              <a:t>categories </a:t>
            </a:r>
            <a:r>
              <a:rPr lang="en-US" sz="1600" dirty="0">
                <a:latin typeface="Microsoft Sans Serif"/>
                <a:cs typeface="Microsoft Sans Serif"/>
              </a:rPr>
              <a:t>of </a:t>
            </a:r>
            <a:r>
              <a:rPr lang="en-US" sz="1600" spc="5" dirty="0">
                <a:latin typeface="Microsoft Sans Serif"/>
                <a:cs typeface="Microsoft Sans Serif"/>
              </a:rPr>
              <a:t> </a:t>
            </a:r>
            <a:r>
              <a:rPr lang="en-US" sz="1600" dirty="0">
                <a:latin typeface="Microsoft Sans Serif"/>
                <a:cs typeface="Microsoft Sans Serif"/>
              </a:rPr>
              <a:t>target</a:t>
            </a:r>
            <a:r>
              <a:rPr lang="en-US" sz="1600" spc="-40" dirty="0">
                <a:latin typeface="Microsoft Sans Serif"/>
                <a:cs typeface="Microsoft Sans Serif"/>
              </a:rPr>
              <a:t> </a:t>
            </a:r>
            <a:r>
              <a:rPr lang="en-US" sz="1600" spc="-5" dirty="0">
                <a:latin typeface="Microsoft Sans Serif"/>
                <a:cs typeface="Microsoft Sans Serif"/>
              </a:rPr>
              <a:t>variables</a:t>
            </a:r>
            <a:r>
              <a:rPr lang="en-US" sz="1600" spc="-45" dirty="0">
                <a:latin typeface="Microsoft Sans Serif"/>
                <a:cs typeface="Microsoft Sans Serif"/>
              </a:rPr>
              <a:t> </a:t>
            </a:r>
            <a:r>
              <a:rPr lang="en-US" sz="1600" dirty="0">
                <a:latin typeface="Microsoft Sans Serif"/>
                <a:cs typeface="Microsoft Sans Serif"/>
              </a:rPr>
              <a:t>that</a:t>
            </a:r>
            <a:r>
              <a:rPr lang="en-US" sz="1600" spc="-45" dirty="0">
                <a:latin typeface="Microsoft Sans Serif"/>
                <a:cs typeface="Microsoft Sans Serif"/>
              </a:rPr>
              <a:t> </a:t>
            </a:r>
            <a:r>
              <a:rPr lang="en-US" sz="1600" spc="-5" dirty="0">
                <a:latin typeface="Microsoft Sans Serif"/>
                <a:cs typeface="Microsoft Sans Serif"/>
              </a:rPr>
              <a:t>can</a:t>
            </a:r>
            <a:r>
              <a:rPr lang="en-US" sz="1600" spc="-45" dirty="0">
                <a:latin typeface="Microsoft Sans Serif"/>
                <a:cs typeface="Microsoft Sans Serif"/>
              </a:rPr>
              <a:t> </a:t>
            </a:r>
            <a:r>
              <a:rPr lang="en-US" sz="1600" spc="-5" dirty="0">
                <a:latin typeface="Microsoft Sans Serif"/>
                <a:cs typeface="Microsoft Sans Serif"/>
              </a:rPr>
              <a:t>be</a:t>
            </a:r>
            <a:r>
              <a:rPr lang="en-US" sz="1600" spc="-40" dirty="0">
                <a:latin typeface="Microsoft Sans Serif"/>
                <a:cs typeface="Microsoft Sans Serif"/>
              </a:rPr>
              <a:t> </a:t>
            </a:r>
            <a:r>
              <a:rPr lang="en-US" sz="1600" spc="-5" dirty="0">
                <a:latin typeface="Microsoft Sans Serif"/>
                <a:cs typeface="Microsoft Sans Serif"/>
              </a:rPr>
              <a:t>predicted</a:t>
            </a:r>
            <a:r>
              <a:rPr lang="en-US" sz="1600" spc="-40" dirty="0">
                <a:latin typeface="Microsoft Sans Serif"/>
                <a:cs typeface="Microsoft Sans Serif"/>
              </a:rPr>
              <a:t> </a:t>
            </a:r>
            <a:r>
              <a:rPr lang="en-US" sz="1600" spc="-5" dirty="0">
                <a:latin typeface="Microsoft Sans Serif"/>
                <a:cs typeface="Microsoft Sans Serif"/>
              </a:rPr>
              <a:t>by</a:t>
            </a:r>
            <a:r>
              <a:rPr lang="en-US" sz="1600" spc="-75" dirty="0">
                <a:latin typeface="Microsoft Sans Serif"/>
                <a:cs typeface="Microsoft Sans Serif"/>
              </a:rPr>
              <a:t> </a:t>
            </a:r>
            <a:r>
              <a:rPr lang="en-US" sz="1600" dirty="0">
                <a:latin typeface="Microsoft Sans Serif"/>
                <a:cs typeface="Microsoft Sans Serif"/>
              </a:rPr>
              <a:t>it,</a:t>
            </a:r>
            <a:r>
              <a:rPr lang="en-US" sz="1600" spc="-45" dirty="0">
                <a:latin typeface="Microsoft Sans Serif"/>
                <a:cs typeface="Microsoft Sans Serif"/>
              </a:rPr>
              <a:t> </a:t>
            </a:r>
            <a:r>
              <a:rPr lang="en-US" sz="1600" spc="-15" dirty="0">
                <a:latin typeface="Microsoft Sans Serif"/>
                <a:cs typeface="Microsoft Sans Serif"/>
              </a:rPr>
              <a:t>named</a:t>
            </a:r>
            <a:r>
              <a:rPr lang="en-US" sz="1600" spc="-45" dirty="0">
                <a:latin typeface="Microsoft Sans Serif"/>
                <a:cs typeface="Microsoft Sans Serif"/>
              </a:rPr>
              <a:t> </a:t>
            </a:r>
            <a:r>
              <a:rPr lang="en-US" sz="1600" spc="-5" dirty="0">
                <a:latin typeface="Microsoft Sans Serif"/>
                <a:cs typeface="Microsoft Sans Serif"/>
              </a:rPr>
              <a:t>as</a:t>
            </a:r>
            <a:r>
              <a:rPr lang="en-US" sz="1600" spc="-25" dirty="0">
                <a:latin typeface="Microsoft Sans Serif"/>
                <a:cs typeface="Microsoft Sans Serif"/>
              </a:rPr>
              <a:t> </a:t>
            </a:r>
            <a:r>
              <a:rPr lang="en-US" sz="1600" spc="-5" dirty="0">
                <a:latin typeface="Microsoft Sans Serif"/>
                <a:cs typeface="Microsoft Sans Serif"/>
              </a:rPr>
              <a:t>Multinomial</a:t>
            </a:r>
            <a:r>
              <a:rPr lang="en-US" sz="1600" spc="-20" dirty="0">
                <a:latin typeface="Microsoft Sans Serif"/>
                <a:cs typeface="Microsoft Sans Serif"/>
              </a:rPr>
              <a:t> </a:t>
            </a:r>
            <a:r>
              <a:rPr lang="en-US" sz="1600" spc="-5" dirty="0">
                <a:latin typeface="Microsoft Sans Serif"/>
                <a:cs typeface="Microsoft Sans Serif"/>
              </a:rPr>
              <a:t>Logistic</a:t>
            </a:r>
            <a:r>
              <a:rPr lang="en-US" sz="1600" spc="-45" dirty="0">
                <a:latin typeface="Microsoft Sans Serif"/>
                <a:cs typeface="Microsoft Sans Serif"/>
              </a:rPr>
              <a:t> </a:t>
            </a:r>
            <a:r>
              <a:rPr lang="en-US" sz="1600" spc="-5" dirty="0">
                <a:latin typeface="Microsoft Sans Serif"/>
                <a:cs typeface="Microsoft Sans Serif"/>
              </a:rPr>
              <a:t>Regression.</a:t>
            </a:r>
          </a:p>
        </p:txBody>
      </p:sp>
      <p:pic>
        <p:nvPicPr>
          <p:cNvPr id="4" name="Picture 3">
            <a:extLst>
              <a:ext uri="{FF2B5EF4-FFF2-40B4-BE49-F238E27FC236}">
                <a16:creationId xmlns:a16="http://schemas.microsoft.com/office/drawing/2014/main" id="{2026BF6F-2145-4102-9521-65D723102426}"/>
              </a:ext>
            </a:extLst>
          </p:cNvPr>
          <p:cNvPicPr>
            <a:picLocks noChangeAspect="1"/>
          </p:cNvPicPr>
          <p:nvPr/>
        </p:nvPicPr>
        <p:blipFill rotWithShape="1">
          <a:blip r:embed="rId2"/>
          <a:srcRect b="3882"/>
          <a:stretch/>
        </p:blipFill>
        <p:spPr>
          <a:xfrm>
            <a:off x="6841739" y="2527336"/>
            <a:ext cx="5210175" cy="3744496"/>
          </a:xfrm>
          <a:prstGeom prst="rect">
            <a:avLst/>
          </a:prstGeom>
        </p:spPr>
      </p:pic>
      <p:sp>
        <p:nvSpPr>
          <p:cNvPr id="5" name="TextBox 4">
            <a:extLst>
              <a:ext uri="{FF2B5EF4-FFF2-40B4-BE49-F238E27FC236}">
                <a16:creationId xmlns:a16="http://schemas.microsoft.com/office/drawing/2014/main" id="{978B5FB4-0C4B-4F9C-9C66-EEC6CA987539}"/>
              </a:ext>
            </a:extLst>
          </p:cNvPr>
          <p:cNvSpPr txBox="1"/>
          <p:nvPr/>
        </p:nvSpPr>
        <p:spPr>
          <a:xfrm>
            <a:off x="2871778" y="235503"/>
            <a:ext cx="4951422"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algn="just">
              <a:spcBef>
                <a:spcPts val="460"/>
              </a:spcBef>
              <a:spcAft>
                <a:spcPts val="0"/>
              </a:spcAft>
              <a:buClr>
                <a:srgbClr val="006EC0"/>
              </a:buClr>
              <a:buSzPts val="1600"/>
              <a:tabLst>
                <a:tab pos="945515" algn="l"/>
              </a:tabLst>
            </a:pPr>
            <a:r>
              <a:rPr lang="en-US"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7) Model Building</a:t>
            </a:r>
            <a:endParaRPr lang="en-IN"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0C801FEA-C0CD-4FD0-860A-21F192E58F31}"/>
              </a:ext>
            </a:extLst>
          </p:cNvPr>
          <p:cNvSpPr txBox="1"/>
          <p:nvPr/>
        </p:nvSpPr>
        <p:spPr>
          <a:xfrm>
            <a:off x="745739" y="3042196"/>
            <a:ext cx="6096000" cy="1200329"/>
          </a:xfrm>
          <a:prstGeom prst="rect">
            <a:avLst/>
          </a:prstGeom>
          <a:noFill/>
        </p:spPr>
        <p:txBody>
          <a:bodyPr wrap="square">
            <a:spAutoFit/>
          </a:bodyPr>
          <a:lstStyle/>
          <a:p>
            <a:pPr marL="0" indent="0">
              <a:buFont typeface="Calibri" panose="020F0502020204030204" pitchFamily="34" charset="0"/>
              <a:buNone/>
            </a:pPr>
            <a:r>
              <a:rPr lang="en-US" sz="1800" b="1" dirty="0">
                <a:solidFill>
                  <a:srgbClr val="202020"/>
                </a:solidFill>
                <a:effectLst/>
                <a:latin typeface="Arial" panose="020B0604020202020204" pitchFamily="34" charset="0"/>
                <a:ea typeface="Microsoft Sans Serif" panose="020B0604020202020204" pitchFamily="34" charset="0"/>
                <a:cs typeface="Microsoft Sans Serif" panose="020B0604020202020204" pitchFamily="34" charset="0"/>
              </a:rPr>
              <a:t>Roc Curve: </a:t>
            </a:r>
            <a:r>
              <a:rPr lang="en-US" sz="1800" dirty="0">
                <a:effectLst/>
                <a:latin typeface="Microsoft Sans Serif" panose="020B0604020202020204" pitchFamily="34" charset="0"/>
                <a:ea typeface="Microsoft Sans Serif" panose="020B0604020202020204" pitchFamily="34" charset="0"/>
              </a:rPr>
              <a:t>Roc curve shows the true positive rates against the false positive rate</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at various cut points. It also demonstrates a trade-off between sensitivity (recall</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and</a:t>
            </a:r>
            <a:r>
              <a:rPr lang="en-US" sz="1800" spc="1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specificity</a:t>
            </a:r>
            <a:r>
              <a:rPr lang="en-US" sz="1800" spc="1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or</a:t>
            </a:r>
            <a:r>
              <a:rPr lang="en-US" sz="1800" spc="20"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the</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true</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negative</a:t>
            </a:r>
            <a:r>
              <a:rPr lang="en-US" sz="1800" spc="-5" dirty="0">
                <a:effectLst/>
                <a:latin typeface="Microsoft Sans Serif" panose="020B0604020202020204" pitchFamily="34" charset="0"/>
                <a:ea typeface="Microsoft Sans Serif" panose="020B0604020202020204" pitchFamily="34" charset="0"/>
              </a:rPr>
              <a:t> </a:t>
            </a:r>
            <a:r>
              <a:rPr lang="en-US" sz="1800" dirty="0">
                <a:effectLst/>
                <a:latin typeface="Microsoft Sans Serif" panose="020B0604020202020204" pitchFamily="34" charset="0"/>
                <a:ea typeface="Microsoft Sans Serif" panose="020B0604020202020204" pitchFamily="34" charset="0"/>
              </a:rPr>
              <a:t>rate.</a:t>
            </a:r>
            <a:endParaRPr lang="en-IN" sz="2000" dirty="0">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206795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2240B-B650-4B77-A467-7A26568C6D94}"/>
              </a:ext>
            </a:extLst>
          </p:cNvPr>
          <p:cNvSpPr/>
          <p:nvPr/>
        </p:nvSpPr>
        <p:spPr>
          <a:xfrm>
            <a:off x="3042059" y="324719"/>
            <a:ext cx="5745325" cy="369332"/>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1767205" marR="1901825" algn="ctr">
              <a:spcBef>
                <a:spcPts val="1305"/>
              </a:spcBef>
              <a:spcAft>
                <a:spcPts val="0"/>
              </a:spcAft>
            </a:pPr>
            <a:r>
              <a:rPr lang="en-US" b="1" dirty="0">
                <a:effectLst/>
                <a:latin typeface="Arial" panose="020B0604020202020204" pitchFamily="34" charset="0"/>
                <a:ea typeface="Microsoft Sans Serif" panose="020B0604020202020204" pitchFamily="34" charset="0"/>
              </a:rPr>
              <a:t>Table</a:t>
            </a:r>
            <a:r>
              <a:rPr lang="en-US" b="1" spc="-5" dirty="0">
                <a:effectLst/>
                <a:latin typeface="Arial" panose="020B0604020202020204" pitchFamily="34" charset="0"/>
                <a:ea typeface="Microsoft Sans Serif" panose="020B0604020202020204" pitchFamily="34" charset="0"/>
              </a:rPr>
              <a:t> </a:t>
            </a:r>
            <a:r>
              <a:rPr lang="en-US" b="1" dirty="0">
                <a:effectLst/>
                <a:latin typeface="Arial" panose="020B0604020202020204" pitchFamily="34" charset="0"/>
                <a:ea typeface="Microsoft Sans Serif" panose="020B0604020202020204" pitchFamily="34" charset="0"/>
              </a:rPr>
              <a:t>of</a:t>
            </a:r>
            <a:r>
              <a:rPr lang="en-US" b="1" spc="-30" dirty="0">
                <a:effectLst/>
                <a:latin typeface="Arial" panose="020B0604020202020204" pitchFamily="34" charset="0"/>
                <a:ea typeface="Microsoft Sans Serif" panose="020B0604020202020204" pitchFamily="34" charset="0"/>
              </a:rPr>
              <a:t> </a:t>
            </a:r>
            <a:r>
              <a:rPr lang="en-US" b="1" dirty="0">
                <a:effectLst/>
                <a:latin typeface="Arial" panose="020B0604020202020204" pitchFamily="34" charset="0"/>
                <a:ea typeface="Microsoft Sans Serif" panose="020B0604020202020204" pitchFamily="34" charset="0"/>
              </a:rPr>
              <a:t>contents</a:t>
            </a:r>
            <a:endParaRPr lang="en-IN" dirty="0">
              <a:effectLst/>
              <a:latin typeface="Microsoft Sans Serif" panose="020B0604020202020204" pitchFamily="34" charset="0"/>
              <a:ea typeface="Microsoft Sans Serif" panose="020B0604020202020204" pitchFamily="34" charset="0"/>
            </a:endParaRPr>
          </a:p>
        </p:txBody>
      </p:sp>
      <p:graphicFrame>
        <p:nvGraphicFramePr>
          <p:cNvPr id="3" name="Table 3">
            <a:extLst>
              <a:ext uri="{FF2B5EF4-FFF2-40B4-BE49-F238E27FC236}">
                <a16:creationId xmlns:a16="http://schemas.microsoft.com/office/drawing/2014/main" id="{597E5BD7-13A3-4C39-9B1A-6D7296732BE0}"/>
              </a:ext>
            </a:extLst>
          </p:cNvPr>
          <p:cNvGraphicFramePr>
            <a:graphicFrameLocks noGrp="1"/>
          </p:cNvGraphicFramePr>
          <p:nvPr>
            <p:extLst>
              <p:ext uri="{D42A27DB-BD31-4B8C-83A1-F6EECF244321}">
                <p14:modId xmlns:p14="http://schemas.microsoft.com/office/powerpoint/2010/main" val="1494249328"/>
              </p:ext>
            </p:extLst>
          </p:nvPr>
        </p:nvGraphicFramePr>
        <p:xfrm>
          <a:off x="2721421" y="994299"/>
          <a:ext cx="7052894" cy="4427660"/>
        </p:xfrm>
        <a:graphic>
          <a:graphicData uri="http://schemas.openxmlformats.org/drawingml/2006/table">
            <a:tbl>
              <a:tblPr firstRow="1" bandRow="1">
                <a:tableStyleId>{21E4AEA4-8DFA-4A89-87EB-49C32662AFE0}</a:tableStyleId>
              </a:tblPr>
              <a:tblGrid>
                <a:gridCol w="996858">
                  <a:extLst>
                    <a:ext uri="{9D8B030D-6E8A-4147-A177-3AD203B41FA5}">
                      <a16:colId xmlns:a16="http://schemas.microsoft.com/office/drawing/2014/main" val="2980971929"/>
                    </a:ext>
                  </a:extLst>
                </a:gridCol>
                <a:gridCol w="6056036">
                  <a:extLst>
                    <a:ext uri="{9D8B030D-6E8A-4147-A177-3AD203B41FA5}">
                      <a16:colId xmlns:a16="http://schemas.microsoft.com/office/drawing/2014/main" val="799483206"/>
                    </a:ext>
                  </a:extLst>
                </a:gridCol>
              </a:tblGrid>
              <a:tr h="442766">
                <a:tc>
                  <a:txBody>
                    <a:bodyPr/>
                    <a:lstStyle/>
                    <a:p>
                      <a:pPr algn="ctr"/>
                      <a:r>
                        <a:rPr lang="en-US" dirty="0"/>
                        <a:t>Sr. No</a:t>
                      </a:r>
                      <a:endParaRPr lang="en-IN" dirty="0"/>
                    </a:p>
                  </a:txBody>
                  <a:tcPr/>
                </a:tc>
                <a:tc>
                  <a:txBody>
                    <a:bodyPr/>
                    <a:lstStyle/>
                    <a:p>
                      <a:pPr algn="ctr"/>
                      <a:r>
                        <a:rPr lang="en-US" dirty="0"/>
                        <a:t>Particular</a:t>
                      </a:r>
                      <a:endParaRPr lang="en-IN" dirty="0"/>
                    </a:p>
                  </a:txBody>
                  <a:tcPr/>
                </a:tc>
                <a:extLst>
                  <a:ext uri="{0D108BD9-81ED-4DB2-BD59-A6C34878D82A}">
                    <a16:rowId xmlns:a16="http://schemas.microsoft.com/office/drawing/2014/main" val="2291354388"/>
                  </a:ext>
                </a:extLst>
              </a:tr>
              <a:tr h="442766">
                <a:tc>
                  <a:txBody>
                    <a:bodyPr/>
                    <a:lstStyle/>
                    <a:p>
                      <a:pPr algn="ctr"/>
                      <a:r>
                        <a:rPr lang="en-US" dirty="0"/>
                        <a:t>1</a:t>
                      </a:r>
                    </a:p>
                  </a:txBody>
                  <a:tcPr/>
                </a:tc>
                <a:tc>
                  <a:txBody>
                    <a:bodyPr/>
                    <a:lstStyle/>
                    <a:p>
                      <a:pPr marL="69850" algn="l">
                        <a:lnSpc>
                          <a:spcPct val="100000"/>
                        </a:lnSpc>
                      </a:pPr>
                      <a:r>
                        <a:rPr lang="en-US" sz="1600" dirty="0">
                          <a:effectLst/>
                        </a:rPr>
                        <a:t>Introduction</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617886022"/>
                  </a:ext>
                </a:extLst>
              </a:tr>
              <a:tr h="442766">
                <a:tc>
                  <a:txBody>
                    <a:bodyPr/>
                    <a:lstStyle/>
                    <a:p>
                      <a:pPr algn="ctr"/>
                      <a:r>
                        <a:rPr lang="en-US" dirty="0"/>
                        <a:t>2</a:t>
                      </a:r>
                      <a:endParaRPr lang="en-IN" dirty="0"/>
                    </a:p>
                  </a:txBody>
                  <a:tcPr/>
                </a:tc>
                <a:tc>
                  <a:txBody>
                    <a:bodyPr/>
                    <a:lstStyle/>
                    <a:p>
                      <a:pPr marL="69850" algn="l">
                        <a:lnSpc>
                          <a:spcPct val="100000"/>
                        </a:lnSpc>
                        <a:spcBef>
                          <a:spcPts val="20"/>
                        </a:spcBef>
                        <a:spcAft>
                          <a:spcPts val="0"/>
                        </a:spcAft>
                      </a:pPr>
                      <a:r>
                        <a:rPr lang="en-US" sz="1600" dirty="0">
                          <a:effectLst/>
                        </a:rPr>
                        <a:t>Problem</a:t>
                      </a:r>
                      <a:r>
                        <a:rPr lang="en-US" sz="1600" spc="-25" dirty="0">
                          <a:effectLst/>
                        </a:rPr>
                        <a:t> </a:t>
                      </a:r>
                      <a:r>
                        <a:rPr lang="en-US" sz="1600" dirty="0">
                          <a:effectLst/>
                        </a:rPr>
                        <a:t>statement</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294367703"/>
                  </a:ext>
                </a:extLst>
              </a:tr>
              <a:tr h="442766">
                <a:tc>
                  <a:txBody>
                    <a:bodyPr/>
                    <a:lstStyle/>
                    <a:p>
                      <a:pPr algn="ctr"/>
                      <a:r>
                        <a:rPr lang="en-US" dirty="0"/>
                        <a:t>3</a:t>
                      </a:r>
                      <a:endParaRPr lang="en-IN" dirty="0"/>
                    </a:p>
                  </a:txBody>
                  <a:tcPr/>
                </a:tc>
                <a:tc>
                  <a:txBody>
                    <a:bodyPr/>
                    <a:lstStyle/>
                    <a:p>
                      <a:pPr marL="69850" algn="l">
                        <a:lnSpc>
                          <a:spcPct val="100000"/>
                        </a:lnSpc>
                      </a:pPr>
                      <a:r>
                        <a:rPr lang="en-US" sz="1600" dirty="0">
                          <a:effectLst/>
                        </a:rPr>
                        <a:t>Analyzing</a:t>
                      </a:r>
                      <a:r>
                        <a:rPr lang="en-US" sz="1600" spc="-15" dirty="0">
                          <a:effectLst/>
                        </a:rPr>
                        <a:t> </a:t>
                      </a:r>
                      <a:r>
                        <a:rPr lang="en-US" sz="1600" dirty="0">
                          <a:effectLst/>
                        </a:rPr>
                        <a:t>Business</a:t>
                      </a:r>
                      <a:r>
                        <a:rPr lang="en-US" sz="1600" spc="-5" dirty="0">
                          <a:effectLst/>
                        </a:rPr>
                        <a:t> </a:t>
                      </a:r>
                      <a:r>
                        <a:rPr lang="en-US" sz="1600" dirty="0">
                          <a:effectLst/>
                        </a:rPr>
                        <a:t>Problem</a:t>
                      </a:r>
                      <a:r>
                        <a:rPr lang="en-US" sz="1600" spc="-10" dirty="0">
                          <a:effectLst/>
                        </a:rPr>
                        <a:t> </a:t>
                      </a:r>
                      <a:r>
                        <a:rPr lang="en-US" sz="1600" dirty="0">
                          <a:effectLst/>
                        </a:rPr>
                        <a:t>with</a:t>
                      </a:r>
                      <a:r>
                        <a:rPr lang="en-US" sz="1600" spc="-20" dirty="0">
                          <a:effectLst/>
                        </a:rPr>
                        <a:t> </a:t>
                      </a:r>
                      <a:r>
                        <a:rPr lang="en-US" sz="1600" dirty="0">
                          <a:effectLst/>
                        </a:rPr>
                        <a:t>data</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847149464"/>
                  </a:ext>
                </a:extLst>
              </a:tr>
              <a:tr h="442766">
                <a:tc>
                  <a:txBody>
                    <a:bodyPr/>
                    <a:lstStyle/>
                    <a:p>
                      <a:pPr algn="ctr"/>
                      <a:r>
                        <a:rPr lang="en-US" dirty="0"/>
                        <a:t>4</a:t>
                      </a:r>
                      <a:endParaRPr lang="en-IN" dirty="0"/>
                    </a:p>
                  </a:txBody>
                  <a:tcPr/>
                </a:tc>
                <a:tc>
                  <a:txBody>
                    <a:bodyPr/>
                    <a:lstStyle/>
                    <a:p>
                      <a:pPr marL="69850" algn="l">
                        <a:lnSpc>
                          <a:spcPct val="100000"/>
                        </a:lnSpc>
                        <a:spcBef>
                          <a:spcPts val="20"/>
                        </a:spcBef>
                        <a:spcAft>
                          <a:spcPts val="0"/>
                        </a:spcAft>
                      </a:pPr>
                      <a:r>
                        <a:rPr lang="en-US" sz="1600" dirty="0">
                          <a:effectLst/>
                        </a:rPr>
                        <a:t>Insight</a:t>
                      </a:r>
                      <a:r>
                        <a:rPr lang="en-US" sz="1600" spc="-10" dirty="0">
                          <a:effectLst/>
                        </a:rPr>
                        <a:t> </a:t>
                      </a:r>
                      <a:r>
                        <a:rPr lang="en-US" sz="1600" dirty="0">
                          <a:effectLst/>
                        </a:rPr>
                        <a:t>on</a:t>
                      </a:r>
                      <a:r>
                        <a:rPr lang="en-US" sz="1600" spc="15" dirty="0">
                          <a:effectLst/>
                        </a:rPr>
                        <a:t> </a:t>
                      </a:r>
                      <a:r>
                        <a:rPr lang="en-US" sz="1600" dirty="0">
                          <a:effectLst/>
                        </a:rPr>
                        <a:t>the</a:t>
                      </a:r>
                      <a:r>
                        <a:rPr lang="en-US" sz="1600" spc="5" dirty="0">
                          <a:effectLst/>
                        </a:rPr>
                        <a:t> </a:t>
                      </a:r>
                      <a:r>
                        <a:rPr lang="en-US" sz="1600" dirty="0">
                          <a:effectLst/>
                        </a:rPr>
                        <a:t>Data Set</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934402735"/>
                  </a:ext>
                </a:extLst>
              </a:tr>
              <a:tr h="442766">
                <a:tc>
                  <a:txBody>
                    <a:bodyPr/>
                    <a:lstStyle/>
                    <a:p>
                      <a:pPr algn="ctr"/>
                      <a:r>
                        <a:rPr lang="en-US" dirty="0"/>
                        <a:t>5</a:t>
                      </a:r>
                      <a:endParaRPr lang="en-IN" dirty="0"/>
                    </a:p>
                  </a:txBody>
                  <a:tcPr/>
                </a:tc>
                <a:tc>
                  <a:txBody>
                    <a:bodyPr/>
                    <a:lstStyle/>
                    <a:p>
                      <a:pPr marL="69850" algn="l">
                        <a:lnSpc>
                          <a:spcPct val="100000"/>
                        </a:lnSpc>
                      </a:pPr>
                      <a:r>
                        <a:rPr lang="en-US" sz="1600" dirty="0">
                          <a:effectLst/>
                        </a:rPr>
                        <a:t>Data</a:t>
                      </a:r>
                      <a:r>
                        <a:rPr lang="en-US" sz="1600" spc="-5" dirty="0">
                          <a:effectLst/>
                        </a:rPr>
                        <a:t> </a:t>
                      </a:r>
                      <a:r>
                        <a:rPr lang="en-US" sz="1600" dirty="0">
                          <a:effectLst/>
                        </a:rPr>
                        <a:t>Visualization</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4107873206"/>
                  </a:ext>
                </a:extLst>
              </a:tr>
              <a:tr h="442766">
                <a:tc>
                  <a:txBody>
                    <a:bodyPr/>
                    <a:lstStyle/>
                    <a:p>
                      <a:pPr algn="ctr"/>
                      <a:r>
                        <a:rPr lang="en-US" dirty="0"/>
                        <a:t>6</a:t>
                      </a:r>
                      <a:endParaRPr lang="en-IN" dirty="0"/>
                    </a:p>
                  </a:txBody>
                  <a:tcPr/>
                </a:tc>
                <a:tc>
                  <a:txBody>
                    <a:bodyPr/>
                    <a:lstStyle/>
                    <a:p>
                      <a:pPr marL="69850" algn="l">
                        <a:lnSpc>
                          <a:spcPct val="100000"/>
                        </a:lnSpc>
                      </a:pPr>
                      <a:r>
                        <a:rPr lang="en-US" sz="1600" dirty="0">
                          <a:effectLst/>
                        </a:rPr>
                        <a:t>Data</a:t>
                      </a:r>
                      <a:r>
                        <a:rPr lang="en-US" sz="1600" spc="5" dirty="0">
                          <a:effectLst/>
                        </a:rPr>
                        <a:t> </a:t>
                      </a:r>
                      <a:r>
                        <a:rPr lang="en-US" sz="1600" dirty="0">
                          <a:effectLst/>
                        </a:rPr>
                        <a:t>Cleaning/</a:t>
                      </a:r>
                      <a:r>
                        <a:rPr lang="en-US" sz="1600" spc="-10" dirty="0">
                          <a:effectLst/>
                        </a:rPr>
                        <a:t> </a:t>
                      </a:r>
                      <a:r>
                        <a:rPr lang="en-US" sz="1600" dirty="0">
                          <a:effectLst/>
                        </a:rPr>
                        <a:t>Data</a:t>
                      </a:r>
                      <a:r>
                        <a:rPr lang="en-US" sz="1600" spc="-20" dirty="0">
                          <a:effectLst/>
                        </a:rPr>
                        <a:t> </a:t>
                      </a:r>
                      <a:r>
                        <a:rPr lang="en-US" sz="1600" dirty="0">
                          <a:effectLst/>
                        </a:rPr>
                        <a:t>Pre-processing</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46317334"/>
                  </a:ext>
                </a:extLst>
              </a:tr>
              <a:tr h="442766">
                <a:tc>
                  <a:txBody>
                    <a:bodyPr/>
                    <a:lstStyle/>
                    <a:p>
                      <a:pPr algn="ctr"/>
                      <a:r>
                        <a:rPr lang="en-US" dirty="0"/>
                        <a:t>7</a:t>
                      </a:r>
                      <a:endParaRPr lang="en-IN" dirty="0"/>
                    </a:p>
                  </a:txBody>
                  <a:tcPr/>
                </a:tc>
                <a:tc>
                  <a:txBody>
                    <a:bodyPr/>
                    <a:lstStyle/>
                    <a:p>
                      <a:pPr marL="69850" algn="l">
                        <a:lnSpc>
                          <a:spcPct val="100000"/>
                        </a:lnSpc>
                      </a:pPr>
                      <a:r>
                        <a:rPr lang="en-US" sz="1600" dirty="0">
                          <a:effectLst/>
                        </a:rPr>
                        <a:t>Models</a:t>
                      </a:r>
                      <a:r>
                        <a:rPr lang="en-US" sz="1600" spc="-20" dirty="0">
                          <a:effectLst/>
                        </a:rPr>
                        <a:t> </a:t>
                      </a:r>
                      <a:r>
                        <a:rPr lang="en-US" sz="1600" dirty="0">
                          <a:effectLst/>
                        </a:rPr>
                        <a:t>building</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686384004"/>
                  </a:ext>
                </a:extLst>
              </a:tr>
              <a:tr h="442766">
                <a:tc>
                  <a:txBody>
                    <a:bodyPr/>
                    <a:lstStyle/>
                    <a:p>
                      <a:pPr algn="ctr"/>
                      <a:r>
                        <a:rPr lang="en-US" dirty="0"/>
                        <a:t>8</a:t>
                      </a:r>
                      <a:endParaRPr lang="en-IN" dirty="0"/>
                    </a:p>
                  </a:txBody>
                  <a:tcPr/>
                </a:tc>
                <a:tc>
                  <a:txBody>
                    <a:bodyPr/>
                    <a:lstStyle/>
                    <a:p>
                      <a:pPr marL="69850" algn="l">
                        <a:lnSpc>
                          <a:spcPct val="100000"/>
                        </a:lnSpc>
                        <a:spcBef>
                          <a:spcPts val="20"/>
                        </a:spcBef>
                        <a:spcAft>
                          <a:spcPts val="0"/>
                        </a:spcAft>
                      </a:pPr>
                      <a:r>
                        <a:rPr lang="en-US" sz="1600" dirty="0">
                          <a:effectLst/>
                        </a:rPr>
                        <a:t>Comparison</a:t>
                      </a:r>
                      <a:r>
                        <a:rPr lang="en-US" sz="1600" spc="-10" dirty="0">
                          <a:effectLst/>
                        </a:rPr>
                        <a:t> </a:t>
                      </a:r>
                      <a:r>
                        <a:rPr lang="en-US" sz="1600" dirty="0">
                          <a:effectLst/>
                        </a:rPr>
                        <a:t>of</a:t>
                      </a:r>
                      <a:r>
                        <a:rPr lang="en-US" sz="1600" spc="5" dirty="0">
                          <a:effectLst/>
                        </a:rPr>
                        <a:t> </a:t>
                      </a:r>
                      <a:r>
                        <a:rPr lang="en-US" sz="1600" dirty="0">
                          <a:effectLst/>
                        </a:rPr>
                        <a:t>Models</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505692264"/>
                  </a:ext>
                </a:extLst>
              </a:tr>
              <a:tr h="442766">
                <a:tc>
                  <a:txBody>
                    <a:bodyPr/>
                    <a:lstStyle/>
                    <a:p>
                      <a:pPr algn="ctr"/>
                      <a:r>
                        <a:rPr lang="en-US" dirty="0"/>
                        <a:t>9</a:t>
                      </a:r>
                      <a:endParaRPr lang="en-IN" dirty="0"/>
                    </a:p>
                  </a:txBody>
                  <a:tcPr/>
                </a:tc>
                <a:tc>
                  <a:txBody>
                    <a:bodyPr/>
                    <a:lstStyle/>
                    <a:p>
                      <a:pPr marL="69850" algn="l">
                        <a:lnSpc>
                          <a:spcPct val="100000"/>
                        </a:lnSpc>
                      </a:pPr>
                      <a:r>
                        <a:rPr lang="en-US" sz="1600" dirty="0">
                          <a:effectLst/>
                        </a:rPr>
                        <a:t>Interpretation</a:t>
                      </a:r>
                      <a:r>
                        <a:rPr lang="en-US" sz="1600" spc="-5" dirty="0">
                          <a:effectLst/>
                        </a:rPr>
                        <a:t> </a:t>
                      </a:r>
                      <a:r>
                        <a:rPr lang="en-US" sz="1600" dirty="0">
                          <a:effectLst/>
                        </a:rPr>
                        <a:t>of</a:t>
                      </a:r>
                      <a:r>
                        <a:rPr lang="en-US" sz="1600" spc="-15" dirty="0">
                          <a:effectLst/>
                        </a:rPr>
                        <a:t> </a:t>
                      </a:r>
                      <a:r>
                        <a:rPr lang="en-US" sz="1600" dirty="0">
                          <a:effectLst/>
                        </a:rPr>
                        <a:t>Models</a:t>
                      </a:r>
                      <a:endParaRPr lang="en-IN" sz="140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688202184"/>
                  </a:ext>
                </a:extLst>
              </a:tr>
            </a:tbl>
          </a:graphicData>
        </a:graphic>
      </p:graphicFrame>
    </p:spTree>
    <p:extLst>
      <p:ext uri="{BB962C8B-B14F-4D97-AF65-F5344CB8AC3E}">
        <p14:creationId xmlns:p14="http://schemas.microsoft.com/office/powerpoint/2010/main" val="3868730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79526-CECC-4DD1-A886-7ADE57AEF7B0}"/>
              </a:ext>
            </a:extLst>
          </p:cNvPr>
          <p:cNvSpPr txBox="1"/>
          <p:nvPr/>
        </p:nvSpPr>
        <p:spPr>
          <a:xfrm>
            <a:off x="903795" y="1184599"/>
            <a:ext cx="10801906" cy="1477328"/>
          </a:xfrm>
          <a:prstGeom prst="rect">
            <a:avLst/>
          </a:prstGeom>
          <a:noFill/>
        </p:spPr>
        <p:txBody>
          <a:bodyPr wrap="square">
            <a:spAutoFit/>
          </a:bodyPr>
          <a:lstStyle/>
          <a:p>
            <a:pPr marL="0" indent="0">
              <a:buFont typeface="Calibri" panose="020F0502020204030204" pitchFamily="34" charset="0"/>
              <a:buNone/>
            </a:pPr>
            <a:r>
              <a:rPr lang="en-IN" sz="1800" b="1" spc="-5" dirty="0">
                <a:solidFill>
                  <a:srgbClr val="C00000"/>
                </a:solidFill>
                <a:latin typeface="Arial"/>
                <a:cs typeface="Arial"/>
              </a:rPr>
              <a:t>2) K-Nearest </a:t>
            </a:r>
            <a:r>
              <a:rPr lang="en-IN" sz="1800" b="1" spc="-5" dirty="0" err="1">
                <a:solidFill>
                  <a:srgbClr val="C00000"/>
                </a:solidFill>
                <a:latin typeface="Arial"/>
                <a:cs typeface="Arial"/>
              </a:rPr>
              <a:t>Neighbor</a:t>
            </a:r>
            <a:r>
              <a:rPr lang="en-IN" sz="1800" b="1" spc="-5" dirty="0">
                <a:solidFill>
                  <a:srgbClr val="C00000"/>
                </a:solidFill>
                <a:latin typeface="Arial"/>
                <a:cs typeface="Arial"/>
              </a:rPr>
              <a:t> (KNN)</a:t>
            </a:r>
          </a:p>
          <a:p>
            <a:pPr marL="0" indent="0">
              <a:buFont typeface="Calibri" panose="020F0502020204030204" pitchFamily="34" charset="0"/>
              <a:buNone/>
            </a:pPr>
            <a:r>
              <a:rPr lang="en-US" sz="1800" dirty="0">
                <a:latin typeface="Microsoft Sans Serif"/>
                <a:cs typeface="Microsoft Sans Serif"/>
              </a:rPr>
              <a:t>The </a:t>
            </a:r>
            <a:r>
              <a:rPr lang="en-US" sz="1800" spc="-5" dirty="0">
                <a:latin typeface="Microsoft Sans Serif"/>
                <a:cs typeface="Microsoft Sans Serif"/>
              </a:rPr>
              <a:t>k-nearest neighbors (KNN) algorithm </a:t>
            </a:r>
            <a:r>
              <a:rPr lang="en-US" sz="1800" spc="5" dirty="0">
                <a:latin typeface="Microsoft Sans Serif"/>
                <a:cs typeface="Microsoft Sans Serif"/>
              </a:rPr>
              <a:t>is </a:t>
            </a:r>
            <a:r>
              <a:rPr lang="en-US" sz="1800" spc="-5" dirty="0">
                <a:latin typeface="Microsoft Sans Serif"/>
                <a:cs typeface="Microsoft Sans Serif"/>
              </a:rPr>
              <a:t>a simple, easy-to-implement supervised </a:t>
            </a:r>
            <a:r>
              <a:rPr lang="en-US" sz="1800" dirty="0">
                <a:latin typeface="Microsoft Sans Serif"/>
                <a:cs typeface="Microsoft Sans Serif"/>
              </a:rPr>
              <a:t> </a:t>
            </a:r>
            <a:r>
              <a:rPr lang="en-US" sz="1800" spc="-5" dirty="0">
                <a:latin typeface="Microsoft Sans Serif"/>
                <a:cs typeface="Microsoft Sans Serif"/>
              </a:rPr>
              <a:t>machine</a:t>
            </a:r>
            <a:r>
              <a:rPr lang="en-US" sz="1800" spc="-50" dirty="0">
                <a:latin typeface="Microsoft Sans Serif"/>
                <a:cs typeface="Microsoft Sans Serif"/>
              </a:rPr>
              <a:t> </a:t>
            </a:r>
            <a:r>
              <a:rPr lang="en-US" sz="1800" spc="-5" dirty="0">
                <a:latin typeface="Microsoft Sans Serif"/>
                <a:cs typeface="Microsoft Sans Serif"/>
              </a:rPr>
              <a:t>learning</a:t>
            </a:r>
            <a:r>
              <a:rPr lang="en-US" sz="1800" spc="-50" dirty="0">
                <a:latin typeface="Microsoft Sans Serif"/>
                <a:cs typeface="Microsoft Sans Serif"/>
              </a:rPr>
              <a:t> </a:t>
            </a:r>
            <a:r>
              <a:rPr lang="en-US" sz="1800" spc="-5" dirty="0">
                <a:latin typeface="Microsoft Sans Serif"/>
                <a:cs typeface="Microsoft Sans Serif"/>
              </a:rPr>
              <a:t>algorithm</a:t>
            </a:r>
            <a:r>
              <a:rPr lang="en-US" sz="1800" spc="-90" dirty="0">
                <a:latin typeface="Microsoft Sans Serif"/>
                <a:cs typeface="Microsoft Sans Serif"/>
              </a:rPr>
              <a:t> </a:t>
            </a:r>
            <a:r>
              <a:rPr lang="en-US" sz="1800" dirty="0">
                <a:latin typeface="Microsoft Sans Serif"/>
                <a:cs typeface="Microsoft Sans Serif"/>
              </a:rPr>
              <a:t>that</a:t>
            </a:r>
            <a:r>
              <a:rPr lang="en-US" sz="1800" spc="-50" dirty="0">
                <a:latin typeface="Microsoft Sans Serif"/>
                <a:cs typeface="Microsoft Sans Serif"/>
              </a:rPr>
              <a:t> </a:t>
            </a:r>
            <a:r>
              <a:rPr lang="en-US" sz="1800" spc="-5" dirty="0">
                <a:latin typeface="Microsoft Sans Serif"/>
                <a:cs typeface="Microsoft Sans Serif"/>
              </a:rPr>
              <a:t>can</a:t>
            </a:r>
            <a:r>
              <a:rPr lang="en-US" sz="1800" spc="-70" dirty="0">
                <a:latin typeface="Microsoft Sans Serif"/>
                <a:cs typeface="Microsoft Sans Serif"/>
              </a:rPr>
              <a:t> </a:t>
            </a:r>
            <a:r>
              <a:rPr lang="en-US" sz="1800" spc="-5" dirty="0">
                <a:latin typeface="Microsoft Sans Serif"/>
                <a:cs typeface="Microsoft Sans Serif"/>
              </a:rPr>
              <a:t>be</a:t>
            </a:r>
            <a:r>
              <a:rPr lang="en-US" sz="1800" spc="-70" dirty="0">
                <a:latin typeface="Microsoft Sans Serif"/>
                <a:cs typeface="Microsoft Sans Serif"/>
              </a:rPr>
              <a:t> </a:t>
            </a:r>
            <a:r>
              <a:rPr lang="en-US" sz="1800" spc="-5" dirty="0">
                <a:latin typeface="Microsoft Sans Serif"/>
                <a:cs typeface="Microsoft Sans Serif"/>
              </a:rPr>
              <a:t>used</a:t>
            </a:r>
            <a:r>
              <a:rPr lang="en-US" sz="1800" spc="-70" dirty="0">
                <a:latin typeface="Microsoft Sans Serif"/>
                <a:cs typeface="Microsoft Sans Serif"/>
              </a:rPr>
              <a:t> </a:t>
            </a:r>
            <a:r>
              <a:rPr lang="en-US" sz="1800" dirty="0">
                <a:latin typeface="Microsoft Sans Serif"/>
                <a:cs typeface="Microsoft Sans Serif"/>
              </a:rPr>
              <a:t>to</a:t>
            </a:r>
            <a:r>
              <a:rPr lang="en-US" sz="1800" spc="-70" dirty="0">
                <a:latin typeface="Microsoft Sans Serif"/>
                <a:cs typeface="Microsoft Sans Serif"/>
              </a:rPr>
              <a:t> </a:t>
            </a:r>
            <a:r>
              <a:rPr lang="en-US" sz="1800" spc="-5" dirty="0">
                <a:latin typeface="Microsoft Sans Serif"/>
                <a:cs typeface="Microsoft Sans Serif"/>
              </a:rPr>
              <a:t>solve</a:t>
            </a:r>
            <a:r>
              <a:rPr lang="en-US" sz="1800" spc="-50" dirty="0">
                <a:latin typeface="Microsoft Sans Serif"/>
                <a:cs typeface="Microsoft Sans Serif"/>
              </a:rPr>
              <a:t> </a:t>
            </a:r>
            <a:r>
              <a:rPr lang="en-US" sz="1800" spc="-10" dirty="0">
                <a:latin typeface="Microsoft Sans Serif"/>
                <a:cs typeface="Microsoft Sans Serif"/>
              </a:rPr>
              <a:t>both</a:t>
            </a:r>
            <a:r>
              <a:rPr lang="en-US" sz="1800" spc="-40" dirty="0">
                <a:latin typeface="Microsoft Sans Serif"/>
                <a:cs typeface="Microsoft Sans Serif"/>
              </a:rPr>
              <a:t> </a:t>
            </a:r>
            <a:r>
              <a:rPr lang="en-US" sz="1800" spc="-5" dirty="0">
                <a:latin typeface="Microsoft Sans Serif"/>
                <a:cs typeface="Microsoft Sans Serif"/>
              </a:rPr>
              <a:t>classification</a:t>
            </a:r>
            <a:r>
              <a:rPr lang="en-US" sz="1800" spc="-70" dirty="0">
                <a:latin typeface="Microsoft Sans Serif"/>
                <a:cs typeface="Microsoft Sans Serif"/>
              </a:rPr>
              <a:t> </a:t>
            </a:r>
            <a:r>
              <a:rPr lang="en-US" sz="1800" spc="-5" dirty="0">
                <a:latin typeface="Microsoft Sans Serif"/>
                <a:cs typeface="Microsoft Sans Serif"/>
              </a:rPr>
              <a:t>and</a:t>
            </a:r>
            <a:r>
              <a:rPr lang="en-US" sz="1800" spc="-70" dirty="0">
                <a:latin typeface="Microsoft Sans Serif"/>
                <a:cs typeface="Microsoft Sans Serif"/>
              </a:rPr>
              <a:t> </a:t>
            </a:r>
            <a:r>
              <a:rPr lang="en-US" sz="1800" spc="-5" dirty="0">
                <a:latin typeface="Microsoft Sans Serif"/>
                <a:cs typeface="Microsoft Sans Serif"/>
              </a:rPr>
              <a:t>regression </a:t>
            </a:r>
            <a:r>
              <a:rPr lang="en-US" sz="1800" spc="-310" dirty="0">
                <a:latin typeface="Microsoft Sans Serif"/>
                <a:cs typeface="Microsoft Sans Serif"/>
              </a:rPr>
              <a:t> </a:t>
            </a:r>
            <a:r>
              <a:rPr lang="en-US" sz="1800" spc="-5" dirty="0">
                <a:latin typeface="Microsoft Sans Serif"/>
                <a:cs typeface="Microsoft Sans Serif"/>
              </a:rPr>
              <a:t>problems.</a:t>
            </a:r>
            <a:r>
              <a:rPr lang="en-US" sz="1800" spc="20" dirty="0">
                <a:latin typeface="Microsoft Sans Serif"/>
                <a:cs typeface="Microsoft Sans Serif"/>
              </a:rPr>
              <a:t> </a:t>
            </a:r>
            <a:r>
              <a:rPr lang="en-US" sz="1800" spc="-5" dirty="0">
                <a:latin typeface="Microsoft Sans Serif"/>
                <a:cs typeface="Microsoft Sans Serif"/>
              </a:rPr>
              <a:t>KNN</a:t>
            </a:r>
            <a:r>
              <a:rPr lang="en-US" sz="1800" spc="10" dirty="0">
                <a:latin typeface="Microsoft Sans Serif"/>
                <a:cs typeface="Microsoft Sans Serif"/>
              </a:rPr>
              <a:t> </a:t>
            </a:r>
            <a:r>
              <a:rPr lang="en-US" sz="1800" spc="5" dirty="0">
                <a:latin typeface="Microsoft Sans Serif"/>
                <a:cs typeface="Microsoft Sans Serif"/>
              </a:rPr>
              <a:t>is</a:t>
            </a:r>
            <a:r>
              <a:rPr lang="en-US" sz="1800" spc="10" dirty="0">
                <a:latin typeface="Microsoft Sans Serif"/>
                <a:cs typeface="Microsoft Sans Serif"/>
              </a:rPr>
              <a:t> </a:t>
            </a:r>
            <a:r>
              <a:rPr lang="en-US" sz="1800" spc="-5" dirty="0">
                <a:latin typeface="Microsoft Sans Serif"/>
                <a:cs typeface="Microsoft Sans Serif"/>
              </a:rPr>
              <a:t>non-parametric</a:t>
            </a:r>
            <a:r>
              <a:rPr lang="en-US" sz="1800" spc="10" dirty="0">
                <a:latin typeface="Microsoft Sans Serif"/>
                <a:cs typeface="Microsoft Sans Serif"/>
              </a:rPr>
              <a:t> </a:t>
            </a:r>
            <a:r>
              <a:rPr lang="en-US" sz="1800" spc="-10" dirty="0">
                <a:latin typeface="Microsoft Sans Serif"/>
                <a:cs typeface="Microsoft Sans Serif"/>
              </a:rPr>
              <a:t>algorithm.</a:t>
            </a:r>
            <a:endParaRPr lang="en-US" sz="1800" dirty="0">
              <a:latin typeface="Microsoft Sans Serif"/>
              <a:cs typeface="Microsoft Sans Serif"/>
            </a:endParaRPr>
          </a:p>
          <a:p>
            <a:pPr marL="0" indent="0">
              <a:buFont typeface="Calibri" panose="020F0502020204030204" pitchFamily="34" charset="0"/>
              <a:buNone/>
            </a:pPr>
            <a:r>
              <a:rPr lang="en-US" sz="1800" spc="-5" dirty="0">
                <a:latin typeface="Microsoft Sans Serif"/>
                <a:cs typeface="Microsoft Sans Serif"/>
              </a:rPr>
              <a:t>However it is not a good choice for our problem</a:t>
            </a:r>
          </a:p>
        </p:txBody>
      </p:sp>
      <p:pic>
        <p:nvPicPr>
          <p:cNvPr id="5" name="Picture 4">
            <a:extLst>
              <a:ext uri="{FF2B5EF4-FFF2-40B4-BE49-F238E27FC236}">
                <a16:creationId xmlns:a16="http://schemas.microsoft.com/office/drawing/2014/main" id="{88B866DA-DEC2-4062-8E04-5F8382F2C20F}"/>
              </a:ext>
            </a:extLst>
          </p:cNvPr>
          <p:cNvPicPr>
            <a:picLocks noChangeAspect="1"/>
          </p:cNvPicPr>
          <p:nvPr/>
        </p:nvPicPr>
        <p:blipFill>
          <a:blip r:embed="rId2"/>
          <a:stretch>
            <a:fillRect/>
          </a:stretch>
        </p:blipFill>
        <p:spPr>
          <a:xfrm>
            <a:off x="6645376" y="2522177"/>
            <a:ext cx="5161925" cy="3796959"/>
          </a:xfrm>
          <a:prstGeom prst="rect">
            <a:avLst/>
          </a:prstGeom>
        </p:spPr>
      </p:pic>
      <p:sp>
        <p:nvSpPr>
          <p:cNvPr id="4" name="TextBox 3">
            <a:extLst>
              <a:ext uri="{FF2B5EF4-FFF2-40B4-BE49-F238E27FC236}">
                <a16:creationId xmlns:a16="http://schemas.microsoft.com/office/drawing/2014/main" id="{401F8505-323F-4851-A2F8-00BCF34B1B01}"/>
              </a:ext>
            </a:extLst>
          </p:cNvPr>
          <p:cNvSpPr txBox="1"/>
          <p:nvPr/>
        </p:nvSpPr>
        <p:spPr>
          <a:xfrm>
            <a:off x="3014018" y="246476"/>
            <a:ext cx="4951422"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algn="just">
              <a:spcBef>
                <a:spcPts val="460"/>
              </a:spcBef>
              <a:spcAft>
                <a:spcPts val="0"/>
              </a:spcAft>
              <a:buClr>
                <a:srgbClr val="006EC0"/>
              </a:buClr>
              <a:buSzPts val="1600"/>
              <a:tabLst>
                <a:tab pos="945515" algn="l"/>
              </a:tabLst>
            </a:pPr>
            <a:r>
              <a:rPr lang="en-US"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7) Model Building</a:t>
            </a:r>
            <a:endParaRPr lang="en-IN"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554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65470-879D-4E91-A881-805BCC3FED3E}"/>
              </a:ext>
            </a:extLst>
          </p:cNvPr>
          <p:cNvSpPr txBox="1"/>
          <p:nvPr/>
        </p:nvSpPr>
        <p:spPr>
          <a:xfrm>
            <a:off x="939899" y="880857"/>
            <a:ext cx="9488010" cy="1754326"/>
          </a:xfrm>
          <a:prstGeom prst="rect">
            <a:avLst/>
          </a:prstGeom>
          <a:noFill/>
        </p:spPr>
        <p:txBody>
          <a:bodyPr wrap="square">
            <a:spAutoFit/>
          </a:bodyPr>
          <a:lstStyle/>
          <a:p>
            <a:pPr marL="0" indent="0">
              <a:buFont typeface="Calibri" panose="020F0502020204030204" pitchFamily="34" charset="0"/>
              <a:buNone/>
            </a:pPr>
            <a:endParaRPr lang="en-US" sz="1800" b="1" spc="-5" dirty="0">
              <a:solidFill>
                <a:srgbClr val="C00000"/>
              </a:solidFill>
              <a:latin typeface="Arial"/>
              <a:cs typeface="Arial"/>
            </a:endParaRPr>
          </a:p>
          <a:p>
            <a:pPr marL="0" indent="0">
              <a:buFont typeface="Calibri" panose="020F0502020204030204" pitchFamily="34" charset="0"/>
              <a:buNone/>
            </a:pPr>
            <a:r>
              <a:rPr lang="en-IN" sz="1800" b="1" spc="-5" dirty="0">
                <a:solidFill>
                  <a:srgbClr val="C00000"/>
                </a:solidFill>
                <a:latin typeface="Arial"/>
                <a:cs typeface="Arial"/>
              </a:rPr>
              <a:t>3) Random</a:t>
            </a:r>
            <a:r>
              <a:rPr lang="en-IN" sz="1800" b="1" spc="-20" dirty="0">
                <a:solidFill>
                  <a:srgbClr val="C00000"/>
                </a:solidFill>
                <a:latin typeface="Arial"/>
                <a:cs typeface="Arial"/>
              </a:rPr>
              <a:t> </a:t>
            </a:r>
            <a:r>
              <a:rPr lang="en-IN" sz="1800" b="1" spc="-5" dirty="0">
                <a:solidFill>
                  <a:srgbClr val="C00000"/>
                </a:solidFill>
                <a:latin typeface="Arial"/>
                <a:cs typeface="Arial"/>
              </a:rPr>
              <a:t>Forest</a:t>
            </a:r>
            <a:r>
              <a:rPr lang="en-IN" sz="1800" b="1" spc="5" dirty="0">
                <a:solidFill>
                  <a:srgbClr val="C00000"/>
                </a:solidFill>
                <a:latin typeface="Arial"/>
                <a:cs typeface="Arial"/>
              </a:rPr>
              <a:t> </a:t>
            </a:r>
            <a:r>
              <a:rPr lang="en-IN" sz="1800" b="1" spc="-10" dirty="0">
                <a:solidFill>
                  <a:srgbClr val="C00000"/>
                </a:solidFill>
                <a:latin typeface="Arial"/>
                <a:cs typeface="Arial"/>
              </a:rPr>
              <a:t>Model</a:t>
            </a:r>
            <a:endParaRPr lang="en-IN" sz="1800" dirty="0">
              <a:latin typeface="Arial"/>
              <a:cs typeface="Arial"/>
            </a:endParaRPr>
          </a:p>
          <a:p>
            <a:pPr marL="0" indent="0">
              <a:buFont typeface="Calibri" panose="020F0502020204030204" pitchFamily="34" charset="0"/>
              <a:buNone/>
            </a:pPr>
            <a:r>
              <a:rPr lang="en-US" sz="1800" dirty="0">
                <a:latin typeface="Microsoft Sans Serif"/>
                <a:cs typeface="Microsoft Sans Serif"/>
              </a:rPr>
              <a:t>Random</a:t>
            </a:r>
            <a:r>
              <a:rPr lang="en-US" sz="1800" spc="5" dirty="0">
                <a:latin typeface="Microsoft Sans Serif"/>
                <a:cs typeface="Microsoft Sans Serif"/>
              </a:rPr>
              <a:t> </a:t>
            </a:r>
            <a:r>
              <a:rPr lang="en-US" sz="1800" dirty="0">
                <a:latin typeface="Microsoft Sans Serif"/>
                <a:cs typeface="Microsoft Sans Serif"/>
              </a:rPr>
              <a:t>forest</a:t>
            </a:r>
            <a:r>
              <a:rPr lang="en-US" sz="1800" spc="5" dirty="0">
                <a:latin typeface="Microsoft Sans Serif"/>
                <a:cs typeface="Microsoft Sans Serif"/>
              </a:rPr>
              <a:t> is</a:t>
            </a:r>
            <a:r>
              <a:rPr lang="en-US" sz="1800" spc="10" dirty="0">
                <a:latin typeface="Microsoft Sans Serif"/>
                <a:cs typeface="Microsoft Sans Serif"/>
              </a:rPr>
              <a:t> </a:t>
            </a:r>
            <a:r>
              <a:rPr lang="en-US" sz="1800" spc="-5" dirty="0">
                <a:latin typeface="Microsoft Sans Serif"/>
                <a:cs typeface="Microsoft Sans Serif"/>
              </a:rPr>
              <a:t>a</a:t>
            </a:r>
            <a:r>
              <a:rPr lang="en-US" sz="1800" dirty="0">
                <a:latin typeface="Microsoft Sans Serif"/>
                <a:cs typeface="Microsoft Sans Serif"/>
              </a:rPr>
              <a:t> </a:t>
            </a:r>
            <a:r>
              <a:rPr lang="en-US" sz="1800" spc="-5" dirty="0">
                <a:latin typeface="Microsoft Sans Serif"/>
                <a:cs typeface="Microsoft Sans Serif"/>
              </a:rPr>
              <a:t>tree-based</a:t>
            </a:r>
            <a:r>
              <a:rPr lang="en-US" sz="1800" dirty="0">
                <a:latin typeface="Microsoft Sans Serif"/>
                <a:cs typeface="Microsoft Sans Serif"/>
              </a:rPr>
              <a:t> </a:t>
            </a:r>
            <a:r>
              <a:rPr lang="en-US" sz="1800" spc="-5" dirty="0">
                <a:latin typeface="Microsoft Sans Serif"/>
                <a:cs typeface="Microsoft Sans Serif"/>
              </a:rPr>
              <a:t>algorithm</a:t>
            </a:r>
            <a:r>
              <a:rPr lang="en-US" sz="1800" dirty="0">
                <a:latin typeface="Microsoft Sans Serif"/>
                <a:cs typeface="Microsoft Sans Serif"/>
              </a:rPr>
              <a:t> </a:t>
            </a:r>
            <a:r>
              <a:rPr lang="en-US" sz="1800" spc="-5" dirty="0">
                <a:latin typeface="Microsoft Sans Serif"/>
                <a:cs typeface="Microsoft Sans Serif"/>
              </a:rPr>
              <a:t>which</a:t>
            </a:r>
            <a:r>
              <a:rPr lang="en-US" sz="1800" dirty="0">
                <a:latin typeface="Microsoft Sans Serif"/>
                <a:cs typeface="Microsoft Sans Serif"/>
              </a:rPr>
              <a:t> involves</a:t>
            </a:r>
            <a:r>
              <a:rPr lang="en-US" sz="1800" spc="5" dirty="0">
                <a:latin typeface="Microsoft Sans Serif"/>
                <a:cs typeface="Microsoft Sans Serif"/>
              </a:rPr>
              <a:t> </a:t>
            </a:r>
            <a:r>
              <a:rPr lang="en-US" sz="1800" spc="-5" dirty="0">
                <a:latin typeface="Microsoft Sans Serif"/>
                <a:cs typeface="Microsoft Sans Serif"/>
              </a:rPr>
              <a:t>building</a:t>
            </a:r>
            <a:r>
              <a:rPr lang="en-US" sz="1800" dirty="0">
                <a:latin typeface="Microsoft Sans Serif"/>
                <a:cs typeface="Microsoft Sans Serif"/>
              </a:rPr>
              <a:t> </a:t>
            </a:r>
            <a:r>
              <a:rPr lang="en-US" sz="1800" spc="-5" dirty="0">
                <a:latin typeface="Microsoft Sans Serif"/>
                <a:cs typeface="Microsoft Sans Serif"/>
              </a:rPr>
              <a:t>several</a:t>
            </a:r>
            <a:r>
              <a:rPr lang="en-US" sz="1800" dirty="0">
                <a:latin typeface="Microsoft Sans Serif"/>
                <a:cs typeface="Microsoft Sans Serif"/>
              </a:rPr>
              <a:t> </a:t>
            </a:r>
            <a:r>
              <a:rPr lang="en-US" sz="1800" spc="-5" dirty="0">
                <a:latin typeface="Microsoft Sans Serif"/>
                <a:cs typeface="Microsoft Sans Serif"/>
              </a:rPr>
              <a:t>trees </a:t>
            </a:r>
            <a:r>
              <a:rPr lang="en-US" sz="1800" dirty="0">
                <a:latin typeface="Microsoft Sans Serif"/>
                <a:cs typeface="Microsoft Sans Serif"/>
              </a:rPr>
              <a:t> </a:t>
            </a:r>
            <a:r>
              <a:rPr lang="en-US" sz="1800" spc="-5" dirty="0">
                <a:latin typeface="Microsoft Sans Serif"/>
                <a:cs typeface="Microsoft Sans Serif"/>
              </a:rPr>
              <a:t>(decision trees), </a:t>
            </a:r>
            <a:r>
              <a:rPr lang="en-US" sz="1800" dirty="0">
                <a:latin typeface="Microsoft Sans Serif"/>
                <a:cs typeface="Microsoft Sans Serif"/>
              </a:rPr>
              <a:t>then </a:t>
            </a:r>
            <a:r>
              <a:rPr lang="en-US" sz="1800" spc="-5" dirty="0">
                <a:latin typeface="Microsoft Sans Serif"/>
                <a:cs typeface="Microsoft Sans Serif"/>
              </a:rPr>
              <a:t>combining </a:t>
            </a:r>
            <a:r>
              <a:rPr lang="en-US" sz="1800" spc="-10" dirty="0">
                <a:latin typeface="Microsoft Sans Serif"/>
                <a:cs typeface="Microsoft Sans Serif"/>
              </a:rPr>
              <a:t>their </a:t>
            </a:r>
            <a:r>
              <a:rPr lang="en-US" sz="1800" spc="-5" dirty="0">
                <a:latin typeface="Microsoft Sans Serif"/>
                <a:cs typeface="Microsoft Sans Serif"/>
              </a:rPr>
              <a:t>output </a:t>
            </a:r>
            <a:r>
              <a:rPr lang="en-US" sz="1800" dirty="0">
                <a:latin typeface="Microsoft Sans Serif"/>
                <a:cs typeface="Microsoft Sans Serif"/>
              </a:rPr>
              <a:t>to </a:t>
            </a:r>
            <a:r>
              <a:rPr lang="en-US" sz="1800" spc="-5" dirty="0">
                <a:latin typeface="Microsoft Sans Serif"/>
                <a:cs typeface="Microsoft Sans Serif"/>
              </a:rPr>
              <a:t>improve generalization ability </a:t>
            </a:r>
            <a:r>
              <a:rPr lang="en-US" sz="1800" dirty="0">
                <a:latin typeface="Microsoft Sans Serif"/>
                <a:cs typeface="Microsoft Sans Serif"/>
              </a:rPr>
              <a:t>of </a:t>
            </a:r>
            <a:r>
              <a:rPr lang="en-US" sz="1800" spc="-10" dirty="0">
                <a:latin typeface="Microsoft Sans Serif"/>
                <a:cs typeface="Microsoft Sans Serif"/>
              </a:rPr>
              <a:t>the </a:t>
            </a:r>
            <a:r>
              <a:rPr lang="en-US" sz="1800" spc="-5" dirty="0">
                <a:latin typeface="Microsoft Sans Serif"/>
                <a:cs typeface="Microsoft Sans Serif"/>
              </a:rPr>
              <a:t> model.</a:t>
            </a:r>
            <a:r>
              <a:rPr lang="en-US" sz="1800" spc="25" dirty="0">
                <a:latin typeface="Microsoft Sans Serif"/>
                <a:cs typeface="Microsoft Sans Serif"/>
              </a:rPr>
              <a:t> </a:t>
            </a:r>
            <a:r>
              <a:rPr lang="en-US" sz="1800" dirty="0">
                <a:latin typeface="Microsoft Sans Serif"/>
                <a:cs typeface="Microsoft Sans Serif"/>
              </a:rPr>
              <a:t>The </a:t>
            </a:r>
            <a:r>
              <a:rPr lang="en-US" sz="1800" spc="-10" dirty="0">
                <a:latin typeface="Microsoft Sans Serif"/>
                <a:cs typeface="Microsoft Sans Serif"/>
              </a:rPr>
              <a:t>method</a:t>
            </a:r>
            <a:r>
              <a:rPr lang="en-US" sz="1800" dirty="0">
                <a:latin typeface="Microsoft Sans Serif"/>
                <a:cs typeface="Microsoft Sans Serif"/>
              </a:rPr>
              <a:t> of</a:t>
            </a:r>
            <a:r>
              <a:rPr lang="en-US" sz="1800" spc="15" dirty="0">
                <a:latin typeface="Microsoft Sans Serif"/>
                <a:cs typeface="Microsoft Sans Serif"/>
              </a:rPr>
              <a:t> </a:t>
            </a:r>
            <a:r>
              <a:rPr lang="en-US" sz="1800" spc="-5" dirty="0">
                <a:latin typeface="Microsoft Sans Serif"/>
                <a:cs typeface="Microsoft Sans Serif"/>
              </a:rPr>
              <a:t>combining</a:t>
            </a:r>
            <a:r>
              <a:rPr lang="en-US" sz="1800" spc="30" dirty="0">
                <a:latin typeface="Microsoft Sans Serif"/>
                <a:cs typeface="Microsoft Sans Serif"/>
              </a:rPr>
              <a:t> </a:t>
            </a:r>
            <a:r>
              <a:rPr lang="en-US" sz="1800" spc="-5" dirty="0">
                <a:latin typeface="Microsoft Sans Serif"/>
                <a:cs typeface="Microsoft Sans Serif"/>
              </a:rPr>
              <a:t>trees</a:t>
            </a:r>
            <a:r>
              <a:rPr lang="en-US" sz="1800" spc="-10" dirty="0">
                <a:latin typeface="Microsoft Sans Serif"/>
                <a:cs typeface="Microsoft Sans Serif"/>
              </a:rPr>
              <a:t> </a:t>
            </a:r>
            <a:r>
              <a:rPr lang="en-US" sz="1800" spc="5" dirty="0">
                <a:latin typeface="Microsoft Sans Serif"/>
                <a:cs typeface="Microsoft Sans Serif"/>
              </a:rPr>
              <a:t>is</a:t>
            </a:r>
            <a:r>
              <a:rPr lang="en-US" sz="1800" spc="20" dirty="0">
                <a:latin typeface="Microsoft Sans Serif"/>
                <a:cs typeface="Microsoft Sans Serif"/>
              </a:rPr>
              <a:t> </a:t>
            </a:r>
            <a:r>
              <a:rPr lang="en-US" sz="1800" spc="-20" dirty="0">
                <a:latin typeface="Microsoft Sans Serif"/>
                <a:cs typeface="Microsoft Sans Serif"/>
              </a:rPr>
              <a:t>known</a:t>
            </a:r>
            <a:r>
              <a:rPr lang="en-US" sz="1800" spc="15" dirty="0">
                <a:latin typeface="Microsoft Sans Serif"/>
                <a:cs typeface="Microsoft Sans Serif"/>
              </a:rPr>
              <a:t> </a:t>
            </a:r>
            <a:r>
              <a:rPr lang="en-US" sz="1800" dirty="0">
                <a:latin typeface="Microsoft Sans Serif"/>
                <a:cs typeface="Microsoft Sans Serif"/>
              </a:rPr>
              <a:t>as</a:t>
            </a:r>
            <a:r>
              <a:rPr lang="en-US" sz="1800" spc="20" dirty="0">
                <a:latin typeface="Microsoft Sans Serif"/>
                <a:cs typeface="Microsoft Sans Serif"/>
              </a:rPr>
              <a:t> </a:t>
            </a:r>
            <a:r>
              <a:rPr lang="en-US" sz="1800" spc="-5" dirty="0">
                <a:latin typeface="Microsoft Sans Serif"/>
                <a:cs typeface="Microsoft Sans Serif"/>
              </a:rPr>
              <a:t>an</a:t>
            </a:r>
            <a:r>
              <a:rPr lang="en-US" sz="1800" spc="15" dirty="0">
                <a:latin typeface="Microsoft Sans Serif"/>
                <a:cs typeface="Microsoft Sans Serif"/>
              </a:rPr>
              <a:t> </a:t>
            </a:r>
            <a:r>
              <a:rPr lang="en-US" sz="1800" spc="-5" dirty="0">
                <a:latin typeface="Microsoft Sans Serif"/>
                <a:cs typeface="Microsoft Sans Serif"/>
              </a:rPr>
              <a:t>ensemble</a:t>
            </a:r>
            <a:r>
              <a:rPr lang="en-US" sz="1800" spc="5" dirty="0">
                <a:latin typeface="Microsoft Sans Serif"/>
                <a:cs typeface="Microsoft Sans Serif"/>
              </a:rPr>
              <a:t> </a:t>
            </a:r>
            <a:r>
              <a:rPr lang="en-US" sz="1800" spc="-5" dirty="0">
                <a:latin typeface="Microsoft Sans Serif"/>
                <a:cs typeface="Microsoft Sans Serif"/>
              </a:rPr>
              <a:t>method.</a:t>
            </a:r>
          </a:p>
          <a:p>
            <a:pPr marL="0" indent="0">
              <a:buFont typeface="Calibri" panose="020F0502020204030204" pitchFamily="34" charset="0"/>
              <a:buNone/>
            </a:pPr>
            <a:r>
              <a:rPr lang="en-US" sz="1800" spc="-5" dirty="0">
                <a:latin typeface="Microsoft Sans Serif"/>
                <a:cs typeface="Microsoft Sans Serif"/>
              </a:rPr>
              <a:t>Random forest looks a good choice for our problem</a:t>
            </a:r>
            <a:endParaRPr lang="en-IN" sz="1800" spc="-5" dirty="0">
              <a:latin typeface="Microsoft Sans Serif"/>
              <a:cs typeface="Microsoft Sans Serif"/>
            </a:endParaRPr>
          </a:p>
        </p:txBody>
      </p:sp>
      <p:pic>
        <p:nvPicPr>
          <p:cNvPr id="5" name="Picture 4">
            <a:extLst>
              <a:ext uri="{FF2B5EF4-FFF2-40B4-BE49-F238E27FC236}">
                <a16:creationId xmlns:a16="http://schemas.microsoft.com/office/drawing/2014/main" id="{EAC2D165-FADE-4317-B368-F609E7C2BE74}"/>
              </a:ext>
            </a:extLst>
          </p:cNvPr>
          <p:cNvPicPr>
            <a:picLocks noChangeAspect="1"/>
          </p:cNvPicPr>
          <p:nvPr/>
        </p:nvPicPr>
        <p:blipFill rotWithShape="1">
          <a:blip r:embed="rId2"/>
          <a:srcRect r="14791" b="11160"/>
          <a:stretch/>
        </p:blipFill>
        <p:spPr>
          <a:xfrm>
            <a:off x="6751629" y="2635183"/>
            <a:ext cx="5291720" cy="3714817"/>
          </a:xfrm>
          <a:prstGeom prst="rect">
            <a:avLst/>
          </a:prstGeom>
        </p:spPr>
      </p:pic>
      <p:sp>
        <p:nvSpPr>
          <p:cNvPr id="4" name="TextBox 3">
            <a:extLst>
              <a:ext uri="{FF2B5EF4-FFF2-40B4-BE49-F238E27FC236}">
                <a16:creationId xmlns:a16="http://schemas.microsoft.com/office/drawing/2014/main" id="{A2BCB75D-3D4F-4A79-BD8C-3AA5AE421672}"/>
              </a:ext>
            </a:extLst>
          </p:cNvPr>
          <p:cNvSpPr txBox="1"/>
          <p:nvPr/>
        </p:nvSpPr>
        <p:spPr>
          <a:xfrm>
            <a:off x="2881938" y="296082"/>
            <a:ext cx="4951422"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algn="just">
              <a:spcBef>
                <a:spcPts val="460"/>
              </a:spcBef>
              <a:spcAft>
                <a:spcPts val="0"/>
              </a:spcAft>
              <a:buClr>
                <a:srgbClr val="006EC0"/>
              </a:buClr>
              <a:buSzPts val="1600"/>
              <a:tabLst>
                <a:tab pos="945515" algn="l"/>
              </a:tabLst>
            </a:pPr>
            <a:r>
              <a:rPr lang="en-US"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7) Model Building</a:t>
            </a:r>
            <a:endParaRPr lang="en-IN" sz="32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5597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1BE73-D0EA-4D2B-BF98-E721329CDD9B}"/>
              </a:ext>
            </a:extLst>
          </p:cNvPr>
          <p:cNvSpPr txBox="1"/>
          <p:nvPr/>
        </p:nvSpPr>
        <p:spPr>
          <a:xfrm>
            <a:off x="2377440" y="219761"/>
            <a:ext cx="6746240"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algn="just">
              <a:spcBef>
                <a:spcPts val="460"/>
              </a:spcBef>
              <a:spcAft>
                <a:spcPts val="0"/>
              </a:spcAft>
              <a:buClr>
                <a:srgbClr val="006EC0"/>
              </a:buClr>
              <a:buSzPts val="1600"/>
              <a:tabLst>
                <a:tab pos="945515" algn="l"/>
              </a:tabLst>
            </a:pPr>
            <a:r>
              <a:rPr lang="en-US" sz="3200" dirty="0"/>
              <a:t>Handling Imbalanced Dataset</a:t>
            </a:r>
            <a:endParaRPr lang="en-IN" sz="11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38E6FC5E-693F-4B5B-B10C-B8420B0440A0}"/>
              </a:ext>
            </a:extLst>
          </p:cNvPr>
          <p:cNvSpPr txBox="1">
            <a:spLocks/>
          </p:cNvSpPr>
          <p:nvPr/>
        </p:nvSpPr>
        <p:spPr>
          <a:xfrm>
            <a:off x="1464664" y="1041621"/>
            <a:ext cx="8229600" cy="5145435"/>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dirty="0"/>
              <a:t>Technique to handle imbalanced dataset</a:t>
            </a:r>
          </a:p>
          <a:p>
            <a:pPr marL="0" indent="0">
              <a:buFont typeface="Calibri" panose="020F0502020204030204" pitchFamily="34" charset="0"/>
              <a:buNone/>
            </a:pPr>
            <a:endParaRPr lang="en-US" sz="1800" dirty="0"/>
          </a:p>
          <a:p>
            <a:pPr marL="55244" indent="0" algn="just">
              <a:lnSpc>
                <a:spcPts val="1430"/>
              </a:lnSpc>
              <a:spcBef>
                <a:spcPts val="0"/>
              </a:spcBef>
              <a:buFont typeface="Calibri" panose="020F0502020204030204" pitchFamily="34" charset="0"/>
              <a:buNone/>
            </a:pPr>
            <a:r>
              <a:rPr lang="en-US" sz="1400" spc="-5" dirty="0">
                <a:solidFill>
                  <a:prstClr val="black"/>
                </a:solidFill>
                <a:latin typeface="Microsoft Sans Serif"/>
                <a:cs typeface="Microsoft Sans Serif"/>
              </a:rPr>
              <a:t>The provided data</a:t>
            </a:r>
            <a:r>
              <a:rPr lang="en-US" sz="1400" spc="-10" dirty="0">
                <a:solidFill>
                  <a:prstClr val="black"/>
                </a:solidFill>
                <a:latin typeface="Microsoft Sans Serif"/>
                <a:cs typeface="Microsoft Sans Serif"/>
              </a:rPr>
              <a:t>set</a:t>
            </a:r>
            <a:r>
              <a:rPr lang="en-US" sz="1400" spc="-5"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is</a:t>
            </a:r>
            <a:r>
              <a:rPr lang="en-US" sz="1400" spc="1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highly</a:t>
            </a:r>
            <a:r>
              <a:rPr lang="en-US" sz="1400" spc="-1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imbalanced</a:t>
            </a:r>
            <a:r>
              <a:rPr lang="en-US" sz="1400" spc="2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with</a:t>
            </a:r>
            <a:r>
              <a:rPr lang="en-US" sz="1400" spc="25" dirty="0">
                <a:solidFill>
                  <a:prstClr val="black"/>
                </a:solidFill>
                <a:latin typeface="Microsoft Sans Serif"/>
                <a:cs typeface="Microsoft Sans Serif"/>
              </a:rPr>
              <a:t> </a:t>
            </a:r>
            <a:r>
              <a:rPr lang="en-US" sz="1400" spc="-5" dirty="0">
                <a:solidFill>
                  <a:srgbClr val="C00000"/>
                </a:solidFill>
                <a:latin typeface="Microsoft Sans Serif"/>
                <a:cs typeface="Microsoft Sans Serif"/>
              </a:rPr>
              <a:t>majority</a:t>
            </a:r>
            <a:r>
              <a:rPr lang="en-US" sz="1400" spc="15" dirty="0">
                <a:solidFill>
                  <a:srgbClr val="C00000"/>
                </a:solidFill>
                <a:latin typeface="Microsoft Sans Serif"/>
                <a:cs typeface="Microsoft Sans Serif"/>
              </a:rPr>
              <a:t> </a:t>
            </a:r>
            <a:r>
              <a:rPr lang="en-US" sz="1400" dirty="0">
                <a:solidFill>
                  <a:srgbClr val="C00000"/>
                </a:solidFill>
                <a:latin typeface="Microsoft Sans Serif"/>
                <a:cs typeface="Microsoft Sans Serif"/>
              </a:rPr>
              <a:t>class</a:t>
            </a:r>
            <a:r>
              <a:rPr lang="en-US" sz="1400" spc="-10" dirty="0">
                <a:solidFill>
                  <a:srgbClr val="C00000"/>
                </a:solidFill>
                <a:latin typeface="Microsoft Sans Serif"/>
                <a:cs typeface="Microsoft Sans Serif"/>
              </a:rPr>
              <a:t> </a:t>
            </a:r>
            <a:r>
              <a:rPr lang="en-US" sz="1400" spc="5" dirty="0">
                <a:solidFill>
                  <a:srgbClr val="C00000"/>
                </a:solidFill>
                <a:latin typeface="Microsoft Sans Serif"/>
                <a:cs typeface="Microsoft Sans Serif"/>
              </a:rPr>
              <a:t>is Current Status = ‘Active’</a:t>
            </a:r>
          </a:p>
          <a:p>
            <a:pPr marL="55244" indent="0" algn="just">
              <a:lnSpc>
                <a:spcPts val="1430"/>
              </a:lnSpc>
              <a:spcBef>
                <a:spcPts val="0"/>
              </a:spcBef>
              <a:buFont typeface="Calibri" panose="020F0502020204030204" pitchFamily="34" charset="0"/>
              <a:buNone/>
            </a:pPr>
            <a:endParaRPr lang="en-US" sz="1400" spc="5" dirty="0">
              <a:latin typeface="Microsoft Sans Serif"/>
              <a:cs typeface="Microsoft Sans Serif"/>
            </a:endParaRPr>
          </a:p>
          <a:p>
            <a:pPr marL="55244" indent="0" algn="just">
              <a:lnSpc>
                <a:spcPts val="1430"/>
              </a:lnSpc>
              <a:spcBef>
                <a:spcPts val="0"/>
              </a:spcBef>
              <a:buFont typeface="Calibri" panose="020F0502020204030204" pitchFamily="34" charset="0"/>
              <a:buNone/>
            </a:pPr>
            <a:endParaRPr lang="en-US" sz="1200" dirty="0">
              <a:solidFill>
                <a:prstClr val="black"/>
              </a:solidFill>
              <a:latin typeface="Microsoft Sans Serif"/>
              <a:cs typeface="Microsoft Sans Serif"/>
            </a:endParaRPr>
          </a:p>
          <a:p>
            <a:pPr marL="0" indent="0">
              <a:buFont typeface="Calibri" panose="020F0502020204030204" pitchFamily="34" charset="0"/>
              <a:buNone/>
            </a:pPr>
            <a:endParaRPr lang="en-US" dirty="0"/>
          </a:p>
          <a:p>
            <a:pPr marL="0" indent="0">
              <a:buFont typeface="Calibri" panose="020F0502020204030204" pitchFamily="34" charset="0"/>
              <a:buNone/>
            </a:pPr>
            <a:endParaRPr lang="en-IN" dirty="0"/>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a:p>
            <a:pPr marL="0" indent="0">
              <a:buFont typeface="Calibri" panose="020F0502020204030204" pitchFamily="34" charset="0"/>
              <a:buNone/>
            </a:pPr>
            <a:r>
              <a:rPr lang="en-US" sz="1600" dirty="0">
                <a:solidFill>
                  <a:prstClr val="black"/>
                </a:solidFill>
              </a:rPr>
              <a:t>One approach to addressing imbalanced datasets is to oversample the minority class. This approach involves duplicating examples in the minority class, although these examples don’t add any new information to the model. Instead, new examples can be synthesized from the existing examples. It is referred to as the Synthetic Minority Oversampling Technique, or </a:t>
            </a:r>
            <a:r>
              <a:rPr lang="en-US" sz="1600" b="1" dirty="0">
                <a:solidFill>
                  <a:prstClr val="black"/>
                </a:solidFill>
              </a:rPr>
              <a:t>SMOTE</a:t>
            </a:r>
            <a:r>
              <a:rPr lang="en-US" sz="1600" dirty="0">
                <a:solidFill>
                  <a:prstClr val="black"/>
                </a:solidFill>
              </a:rPr>
              <a:t> for short.</a:t>
            </a:r>
            <a:endParaRPr lang="en-IN" sz="1600" dirty="0">
              <a:solidFill>
                <a:prstClr val="black"/>
              </a:solidFill>
            </a:endParaRP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4" name="Picture 3">
            <a:extLst>
              <a:ext uri="{FF2B5EF4-FFF2-40B4-BE49-F238E27FC236}">
                <a16:creationId xmlns:a16="http://schemas.microsoft.com/office/drawing/2014/main" id="{FCBE4D11-4A4A-429D-91E4-C5DB68DFD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977455"/>
            <a:ext cx="5416904" cy="1296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6FF4787-34D7-4F74-8576-98BFB89BB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997" y="3501009"/>
            <a:ext cx="5416904" cy="13075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48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CBCF548-4DFB-4D24-BDB9-12A1764BC9B9}"/>
              </a:ext>
            </a:extLst>
          </p:cNvPr>
          <p:cNvSpPr txBox="1"/>
          <p:nvPr/>
        </p:nvSpPr>
        <p:spPr>
          <a:xfrm>
            <a:off x="1661282" y="428192"/>
            <a:ext cx="8508877" cy="107721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b="1" kern="0" spc="-5" dirty="0">
                <a:solidFill>
                  <a:schemeClr val="bg1"/>
                </a:solidFill>
                <a:latin typeface="Algerian" panose="04020705040A02060702" pitchFamily="82" charset="0"/>
                <a:ea typeface="Arial" panose="020B0604020202020204" pitchFamily="34" charset="0"/>
              </a:rPr>
              <a:t>8)</a:t>
            </a:r>
            <a:r>
              <a:rPr lang="en-US" sz="3200" b="1" kern="0" spc="-5" dirty="0">
                <a:solidFill>
                  <a:schemeClr val="bg1"/>
                </a:solidFill>
                <a:latin typeface="Algerian" panose="04020705040A02060702" pitchFamily="82" charset="0"/>
                <a:ea typeface="Arial"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Comparison</a:t>
            </a:r>
            <a:r>
              <a:rPr lang="en-US" sz="2400" spc="135"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of</a:t>
            </a:r>
            <a:r>
              <a:rPr lang="en-US" sz="2400" spc="100"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Models</a:t>
            </a:r>
            <a:r>
              <a:rPr lang="en-US" sz="2400" spc="125"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using</a:t>
            </a:r>
            <a:r>
              <a:rPr lang="en-US" sz="2400" spc="105"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the</a:t>
            </a:r>
            <a:r>
              <a:rPr lang="en-US" sz="2400" spc="120"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different</a:t>
            </a:r>
            <a:r>
              <a:rPr lang="en-US" sz="2400" spc="130"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performance</a:t>
            </a:r>
            <a:r>
              <a:rPr lang="en-US" sz="2400" spc="-430"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measures</a:t>
            </a:r>
            <a:r>
              <a:rPr lang="en-US" sz="2400" spc="-20" dirty="0">
                <a:solidFill>
                  <a:schemeClr val="bg1"/>
                </a:solidFill>
                <a:effectLst/>
                <a:latin typeface="Algerian" panose="04020705040A02060702" pitchFamily="82" charset="0"/>
                <a:ea typeface="Microsoft Sans Serif" panose="020B0604020202020204" pitchFamily="34" charset="0"/>
              </a:rPr>
              <a:t> </a:t>
            </a:r>
            <a:r>
              <a:rPr lang="en-US" sz="2400" dirty="0">
                <a:solidFill>
                  <a:schemeClr val="bg1"/>
                </a:solidFill>
                <a:effectLst/>
                <a:latin typeface="Algerian" panose="04020705040A02060702" pitchFamily="82" charset="0"/>
                <a:ea typeface="Microsoft Sans Serif" panose="020B0604020202020204" pitchFamily="34" charset="0"/>
              </a:rPr>
              <a:t>obtained</a:t>
            </a:r>
            <a:r>
              <a:rPr lang="en-US" sz="3200" b="1" kern="0" spc="-5" dirty="0">
                <a:solidFill>
                  <a:schemeClr val="tx1"/>
                </a:solidFill>
                <a:latin typeface="Algerian" panose="04020705040A02060702" pitchFamily="82" charset="0"/>
                <a:ea typeface="Arial" panose="020B0604020202020204" pitchFamily="34" charset="0"/>
              </a:rPr>
              <a:t> </a:t>
            </a:r>
            <a:endParaRPr lang="en-US" sz="3200" b="1" kern="0" spc="-5" dirty="0">
              <a:solidFill>
                <a:schemeClr val="tx1"/>
              </a:solidFill>
              <a:effectLst/>
              <a:latin typeface="Algerian" panose="04020705040A02060702" pitchFamily="82" charset="0"/>
              <a:ea typeface="Arial" panose="020B0604020202020204" pitchFamily="34" charset="0"/>
            </a:endParaRPr>
          </a:p>
        </p:txBody>
      </p:sp>
      <p:graphicFrame>
        <p:nvGraphicFramePr>
          <p:cNvPr id="4" name="Table 4">
            <a:extLst>
              <a:ext uri="{FF2B5EF4-FFF2-40B4-BE49-F238E27FC236}">
                <a16:creationId xmlns:a16="http://schemas.microsoft.com/office/drawing/2014/main" id="{ED3B1879-5455-464B-806B-77F881580A08}"/>
              </a:ext>
            </a:extLst>
          </p:cNvPr>
          <p:cNvGraphicFramePr>
            <a:graphicFrameLocks noGrp="1"/>
          </p:cNvGraphicFramePr>
          <p:nvPr>
            <p:extLst>
              <p:ext uri="{D42A27DB-BD31-4B8C-83A1-F6EECF244321}">
                <p14:modId xmlns:p14="http://schemas.microsoft.com/office/powerpoint/2010/main" val="3442924019"/>
              </p:ext>
            </p:extLst>
          </p:nvPr>
        </p:nvGraphicFramePr>
        <p:xfrm>
          <a:off x="1304030" y="2166151"/>
          <a:ext cx="10201428" cy="2805345"/>
        </p:xfrm>
        <a:graphic>
          <a:graphicData uri="http://schemas.openxmlformats.org/drawingml/2006/table">
            <a:tbl>
              <a:tblPr firstRow="1" bandRow="1">
                <a:tableStyleId>{5C22544A-7EE6-4342-B048-85BDC9FD1C3A}</a:tableStyleId>
              </a:tblPr>
              <a:tblGrid>
                <a:gridCol w="1700238">
                  <a:extLst>
                    <a:ext uri="{9D8B030D-6E8A-4147-A177-3AD203B41FA5}">
                      <a16:colId xmlns:a16="http://schemas.microsoft.com/office/drawing/2014/main" val="1618036376"/>
                    </a:ext>
                  </a:extLst>
                </a:gridCol>
                <a:gridCol w="1700238">
                  <a:extLst>
                    <a:ext uri="{9D8B030D-6E8A-4147-A177-3AD203B41FA5}">
                      <a16:colId xmlns:a16="http://schemas.microsoft.com/office/drawing/2014/main" val="2436002745"/>
                    </a:ext>
                  </a:extLst>
                </a:gridCol>
                <a:gridCol w="1700238">
                  <a:extLst>
                    <a:ext uri="{9D8B030D-6E8A-4147-A177-3AD203B41FA5}">
                      <a16:colId xmlns:a16="http://schemas.microsoft.com/office/drawing/2014/main" val="3967549545"/>
                    </a:ext>
                  </a:extLst>
                </a:gridCol>
                <a:gridCol w="1700238">
                  <a:extLst>
                    <a:ext uri="{9D8B030D-6E8A-4147-A177-3AD203B41FA5}">
                      <a16:colId xmlns:a16="http://schemas.microsoft.com/office/drawing/2014/main" val="1262386389"/>
                    </a:ext>
                  </a:extLst>
                </a:gridCol>
                <a:gridCol w="1700238">
                  <a:extLst>
                    <a:ext uri="{9D8B030D-6E8A-4147-A177-3AD203B41FA5}">
                      <a16:colId xmlns:a16="http://schemas.microsoft.com/office/drawing/2014/main" val="1642859091"/>
                    </a:ext>
                  </a:extLst>
                </a:gridCol>
                <a:gridCol w="1700238">
                  <a:extLst>
                    <a:ext uri="{9D8B030D-6E8A-4147-A177-3AD203B41FA5}">
                      <a16:colId xmlns:a16="http://schemas.microsoft.com/office/drawing/2014/main" val="3682176639"/>
                    </a:ext>
                  </a:extLst>
                </a:gridCol>
              </a:tblGrid>
              <a:tr h="935115">
                <a:tc>
                  <a:txBody>
                    <a:bodyPr/>
                    <a:lstStyle/>
                    <a:p>
                      <a:pPr algn="ctr"/>
                      <a:r>
                        <a:rPr lang="en-US" sz="1600" dirty="0">
                          <a:latin typeface="Arial" panose="020B0604020202020204" pitchFamily="34" charset="0"/>
                          <a:cs typeface="Arial" panose="020B0604020202020204" pitchFamily="34" charset="0"/>
                        </a:rPr>
                        <a:t>Model</a:t>
                      </a:r>
                      <a:endParaRPr lang="en-IN" sz="1600" dirty="0">
                        <a:latin typeface="Arial" panose="020B0604020202020204" pitchFamily="34" charset="0"/>
                        <a:cs typeface="Arial" panose="020B0604020202020204" pitchFamily="34" charset="0"/>
                      </a:endParaRPr>
                    </a:p>
                  </a:txBody>
                  <a:tcPr anchor="ctr"/>
                </a:tc>
                <a:tc>
                  <a:txBody>
                    <a:bodyPr/>
                    <a:lstStyle/>
                    <a:p>
                      <a:pPr marL="55245" marR="50800" algn="ctr">
                        <a:lnSpc>
                          <a:spcPts val="1335"/>
                        </a:lnSpc>
                        <a:spcAft>
                          <a:spcPts val="0"/>
                        </a:spcAft>
                      </a:pPr>
                      <a:r>
                        <a:rPr lang="en-US" sz="1600" b="1" dirty="0" err="1">
                          <a:effectLst/>
                          <a:latin typeface="Arial" panose="020B0604020202020204" pitchFamily="34" charset="0"/>
                          <a:ea typeface="Microsoft Sans Serif" panose="020B0604020202020204" pitchFamily="34" charset="0"/>
                          <a:cs typeface="Arial" panose="020B0604020202020204" pitchFamily="34" charset="0"/>
                        </a:rPr>
                        <a:t>accuracy_score</a:t>
                      </a:r>
                      <a:endParaRPr lang="en-IN" sz="1600" dirty="0">
                        <a:effectLst/>
                        <a:latin typeface="Arial" panose="020B0604020202020204" pitchFamily="34" charset="0"/>
                        <a:ea typeface="Microsoft Sans Serif" panose="020B0604020202020204" pitchFamily="34" charset="0"/>
                        <a:cs typeface="Arial" panose="020B0604020202020204" pitchFamily="34" charset="0"/>
                      </a:endParaRPr>
                    </a:p>
                  </a:txBody>
                  <a:tcPr marL="0" marR="0" marT="0" marB="0" anchor="ctr"/>
                </a:tc>
                <a:tc>
                  <a:txBody>
                    <a:bodyPr/>
                    <a:lstStyle/>
                    <a:p>
                      <a:pPr marL="55880" marR="51435" algn="ctr">
                        <a:lnSpc>
                          <a:spcPts val="1335"/>
                        </a:lnSpc>
                        <a:spcAft>
                          <a:spcPts val="0"/>
                        </a:spcAft>
                      </a:pPr>
                      <a:r>
                        <a:rPr lang="en-US" sz="1600" b="1" dirty="0" err="1">
                          <a:effectLst/>
                          <a:latin typeface="Arial" panose="020B0604020202020204" pitchFamily="34" charset="0"/>
                          <a:ea typeface="Microsoft Sans Serif" panose="020B0604020202020204" pitchFamily="34" charset="0"/>
                          <a:cs typeface="Arial" panose="020B0604020202020204" pitchFamily="34" charset="0"/>
                        </a:rPr>
                        <a:t>precision_score</a:t>
                      </a:r>
                      <a:endParaRPr lang="en-IN" sz="1600" dirty="0">
                        <a:effectLst/>
                        <a:latin typeface="Arial" panose="020B0604020202020204" pitchFamily="34" charset="0"/>
                        <a:ea typeface="Microsoft Sans Serif" panose="020B0604020202020204" pitchFamily="34" charset="0"/>
                        <a:cs typeface="Arial" panose="020B0604020202020204" pitchFamily="34" charset="0"/>
                      </a:endParaRPr>
                    </a:p>
                  </a:txBody>
                  <a:tcPr marL="0" marR="0" marT="0" marB="0" anchor="ctr"/>
                </a:tc>
                <a:tc>
                  <a:txBody>
                    <a:bodyPr/>
                    <a:lstStyle/>
                    <a:p>
                      <a:pPr marL="65405" algn="ctr">
                        <a:lnSpc>
                          <a:spcPts val="1335"/>
                        </a:lnSpc>
                      </a:pPr>
                      <a:r>
                        <a:rPr lang="en-US" sz="1600" b="1" dirty="0" err="1">
                          <a:effectLst/>
                          <a:latin typeface="Arial" panose="020B0604020202020204" pitchFamily="34" charset="0"/>
                          <a:ea typeface="Microsoft Sans Serif" panose="020B0604020202020204" pitchFamily="34" charset="0"/>
                          <a:cs typeface="Arial" panose="020B0604020202020204" pitchFamily="34" charset="0"/>
                        </a:rPr>
                        <a:t>recall_score</a:t>
                      </a:r>
                      <a:endParaRPr lang="en-IN" sz="1600" dirty="0">
                        <a:effectLst/>
                        <a:latin typeface="Arial" panose="020B0604020202020204" pitchFamily="34" charset="0"/>
                        <a:ea typeface="Microsoft Sans Serif" panose="020B0604020202020204" pitchFamily="34" charset="0"/>
                        <a:cs typeface="Arial" panose="020B0604020202020204" pitchFamily="34" charset="0"/>
                      </a:endParaRPr>
                    </a:p>
                  </a:txBody>
                  <a:tcPr marL="0" marR="0" marT="0" marB="0" anchor="ctr"/>
                </a:tc>
                <a:tc>
                  <a:txBody>
                    <a:bodyPr/>
                    <a:lstStyle/>
                    <a:p>
                      <a:pPr marL="52070" marR="53975" algn="ctr">
                        <a:lnSpc>
                          <a:spcPts val="1335"/>
                        </a:lnSpc>
                        <a:spcAft>
                          <a:spcPts val="0"/>
                        </a:spcAft>
                      </a:pPr>
                      <a:r>
                        <a:rPr lang="en-US" sz="1600" b="1" dirty="0">
                          <a:effectLst/>
                          <a:latin typeface="Arial" panose="020B0604020202020204" pitchFamily="34" charset="0"/>
                          <a:ea typeface="Microsoft Sans Serif" panose="020B0604020202020204" pitchFamily="34" charset="0"/>
                          <a:cs typeface="Arial" panose="020B0604020202020204" pitchFamily="34" charset="0"/>
                        </a:rPr>
                        <a:t>f1_score</a:t>
                      </a:r>
                      <a:endParaRPr lang="en-IN" sz="1600" dirty="0">
                        <a:effectLst/>
                        <a:latin typeface="Arial" panose="020B0604020202020204" pitchFamily="34" charset="0"/>
                        <a:ea typeface="Microsoft Sans Serif" panose="020B0604020202020204" pitchFamily="34" charset="0"/>
                        <a:cs typeface="Arial" panose="020B0604020202020204" pitchFamily="34" charset="0"/>
                      </a:endParaRPr>
                    </a:p>
                  </a:txBody>
                  <a:tcPr marL="0" marR="0" marT="0" marB="0" anchor="ctr"/>
                </a:tc>
                <a:tc>
                  <a:txBody>
                    <a:bodyPr/>
                    <a:lstStyle/>
                    <a:p>
                      <a:pPr algn="ctr"/>
                      <a:r>
                        <a:rPr lang="en-US" sz="1600" b="1" kern="1200" dirty="0">
                          <a:solidFill>
                            <a:schemeClr val="lt1"/>
                          </a:solidFill>
                          <a:effectLst/>
                          <a:latin typeface="Arial" panose="020B0604020202020204" pitchFamily="34" charset="0"/>
                          <a:ea typeface="+mn-ea"/>
                          <a:cs typeface="Arial" panose="020B0604020202020204" pitchFamily="34" charset="0"/>
                        </a:rPr>
                        <a:t>AUC</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8078860"/>
                  </a:ext>
                </a:extLst>
              </a:tr>
              <a:tr h="935115">
                <a:tc>
                  <a:txBody>
                    <a:bodyPr/>
                    <a:lstStyle/>
                    <a:p>
                      <a:r>
                        <a:rPr lang="en-US" dirty="0"/>
                        <a:t>Logistic Regression</a:t>
                      </a:r>
                      <a:endParaRPr lang="en-IN" dirty="0"/>
                    </a:p>
                  </a:txBody>
                  <a:tcPr/>
                </a:tc>
                <a:tc>
                  <a:txBody>
                    <a:bodyPr/>
                    <a:lstStyle/>
                    <a:p>
                      <a:r>
                        <a:rPr lang="en-US" dirty="0"/>
                        <a:t>0.69</a:t>
                      </a:r>
                      <a:endParaRPr lang="en-IN" dirty="0"/>
                    </a:p>
                  </a:txBody>
                  <a:tcPr/>
                </a:tc>
                <a:tc>
                  <a:txBody>
                    <a:bodyPr/>
                    <a:lstStyle/>
                    <a:p>
                      <a:r>
                        <a:rPr lang="en-US" dirty="0"/>
                        <a:t>0.42</a:t>
                      </a:r>
                      <a:endParaRPr lang="en-IN" dirty="0"/>
                    </a:p>
                  </a:txBody>
                  <a:tcPr/>
                </a:tc>
                <a:tc>
                  <a:txBody>
                    <a:bodyPr/>
                    <a:lstStyle/>
                    <a:p>
                      <a:r>
                        <a:rPr lang="en-US" dirty="0"/>
                        <a:t>0.81</a:t>
                      </a:r>
                      <a:endParaRPr lang="en-IN" dirty="0"/>
                    </a:p>
                  </a:txBody>
                  <a:tcPr/>
                </a:tc>
                <a:tc>
                  <a:txBody>
                    <a:bodyPr/>
                    <a:lstStyle/>
                    <a:p>
                      <a:r>
                        <a:rPr lang="en-US" dirty="0"/>
                        <a:t>0.56</a:t>
                      </a:r>
                      <a:endParaRPr lang="en-IN" dirty="0"/>
                    </a:p>
                  </a:txBody>
                  <a:tcPr/>
                </a:tc>
                <a:tc>
                  <a:txBody>
                    <a:bodyPr/>
                    <a:lstStyle/>
                    <a:p>
                      <a:r>
                        <a:rPr lang="en-US" dirty="0"/>
                        <a:t>0.85</a:t>
                      </a:r>
                      <a:endParaRPr lang="en-IN" dirty="0"/>
                    </a:p>
                  </a:txBody>
                  <a:tcPr/>
                </a:tc>
                <a:extLst>
                  <a:ext uri="{0D108BD9-81ED-4DB2-BD59-A6C34878D82A}">
                    <a16:rowId xmlns:a16="http://schemas.microsoft.com/office/drawing/2014/main" val="1274659151"/>
                  </a:ext>
                </a:extLst>
              </a:tr>
              <a:tr h="935115">
                <a:tc>
                  <a:txBody>
                    <a:bodyPr/>
                    <a:lstStyle/>
                    <a:p>
                      <a:r>
                        <a:rPr lang="en-US" dirty="0"/>
                        <a:t>Random Forest</a:t>
                      </a:r>
                      <a:endParaRPr lang="en-IN" dirty="0"/>
                    </a:p>
                  </a:txBody>
                  <a:tcPr/>
                </a:tc>
                <a:tc>
                  <a:txBody>
                    <a:bodyPr/>
                    <a:lstStyle/>
                    <a:p>
                      <a:r>
                        <a:rPr lang="en-US" dirty="0"/>
                        <a:t>0.81</a:t>
                      </a:r>
                      <a:endParaRPr lang="en-IN" dirty="0"/>
                    </a:p>
                  </a:txBody>
                  <a:tcPr/>
                </a:tc>
                <a:tc>
                  <a:txBody>
                    <a:bodyPr/>
                    <a:lstStyle/>
                    <a:p>
                      <a:r>
                        <a:rPr lang="en-US" dirty="0"/>
                        <a:t>0.66</a:t>
                      </a:r>
                      <a:endParaRPr lang="en-IN" dirty="0"/>
                    </a:p>
                  </a:txBody>
                  <a:tcPr/>
                </a:tc>
                <a:tc>
                  <a:txBody>
                    <a:bodyPr/>
                    <a:lstStyle/>
                    <a:p>
                      <a:r>
                        <a:rPr lang="en-US" dirty="0"/>
                        <a:t>0.78</a:t>
                      </a:r>
                      <a:endParaRPr lang="en-IN" dirty="0"/>
                    </a:p>
                  </a:txBody>
                  <a:tcPr/>
                </a:tc>
                <a:tc>
                  <a:txBody>
                    <a:bodyPr/>
                    <a:lstStyle/>
                    <a:p>
                      <a:r>
                        <a:rPr lang="en-US" dirty="0"/>
                        <a:t>0.72</a:t>
                      </a:r>
                      <a:endParaRPr lang="en-IN" dirty="0"/>
                    </a:p>
                  </a:txBody>
                  <a:tcPr/>
                </a:tc>
                <a:tc>
                  <a:txBody>
                    <a:bodyPr/>
                    <a:lstStyle/>
                    <a:p>
                      <a:r>
                        <a:rPr lang="en-US" dirty="0"/>
                        <a:t>0.92</a:t>
                      </a:r>
                      <a:endParaRPr lang="en-IN" dirty="0"/>
                    </a:p>
                  </a:txBody>
                  <a:tcPr/>
                </a:tc>
                <a:extLst>
                  <a:ext uri="{0D108BD9-81ED-4DB2-BD59-A6C34878D82A}">
                    <a16:rowId xmlns:a16="http://schemas.microsoft.com/office/drawing/2014/main" val="2625338005"/>
                  </a:ext>
                </a:extLst>
              </a:tr>
            </a:tbl>
          </a:graphicData>
        </a:graphic>
      </p:graphicFrame>
    </p:spTree>
    <p:extLst>
      <p:ext uri="{BB962C8B-B14F-4D97-AF65-F5344CB8AC3E}">
        <p14:creationId xmlns:p14="http://schemas.microsoft.com/office/powerpoint/2010/main" val="350575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68DFB-C2F6-4EB6-ACCB-0CB186D0DE9A}"/>
              </a:ext>
            </a:extLst>
          </p:cNvPr>
          <p:cNvSpPr txBox="1"/>
          <p:nvPr/>
        </p:nvSpPr>
        <p:spPr>
          <a:xfrm>
            <a:off x="2306320" y="483921"/>
            <a:ext cx="6746240" cy="8181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spcBef>
                <a:spcPts val="460"/>
              </a:spcBef>
              <a:buClr>
                <a:srgbClr val="006EC0"/>
              </a:buClr>
              <a:buSzPts val="1600"/>
              <a:tabLst>
                <a:tab pos="945515" algn="l"/>
              </a:tabLst>
            </a:pPr>
            <a:r>
              <a:rPr lang="en-US" sz="2800" dirty="0"/>
              <a:t>9</a:t>
            </a:r>
            <a:r>
              <a:rPr lang="en-US" sz="3200" dirty="0"/>
              <a:t>) </a:t>
            </a:r>
            <a:r>
              <a:rPr lang="en-US" sz="3200" dirty="0">
                <a:effectLst/>
              </a:rPr>
              <a:t>Interpretation</a:t>
            </a:r>
            <a:r>
              <a:rPr lang="en-US" sz="3200" spc="-5" dirty="0">
                <a:effectLst/>
              </a:rPr>
              <a:t> </a:t>
            </a:r>
            <a:r>
              <a:rPr lang="en-US" sz="3200" dirty="0">
                <a:effectLst/>
              </a:rPr>
              <a:t>of</a:t>
            </a:r>
            <a:r>
              <a:rPr lang="en-US" sz="3200" spc="-15" dirty="0">
                <a:effectLst/>
              </a:rPr>
              <a:t> </a:t>
            </a:r>
            <a:r>
              <a:rPr lang="en-US" sz="3200" dirty="0">
                <a:effectLst/>
              </a:rPr>
              <a:t>Models</a:t>
            </a:r>
            <a:endParaRPr lang="en-IN" sz="1050" dirty="0">
              <a:effectLst/>
              <a:latin typeface="Bahnschrift SemiBold" panose="020B0502040204020203" pitchFamily="34" charset="0"/>
              <a:ea typeface="Microsoft Sans Serif" panose="020B0604020202020204" pitchFamily="34" charset="0"/>
              <a:cs typeface="Times New Roman" panose="02020603050405020304" pitchFamily="18" charset="0"/>
            </a:endParaRPr>
          </a:p>
          <a:p>
            <a:pPr lvl="0" algn="just">
              <a:spcBef>
                <a:spcPts val="460"/>
              </a:spcBef>
              <a:spcAft>
                <a:spcPts val="0"/>
              </a:spcAft>
              <a:buClr>
                <a:srgbClr val="006EC0"/>
              </a:buClr>
              <a:buSzPts val="1600"/>
              <a:tabLst>
                <a:tab pos="945515" algn="l"/>
              </a:tabLst>
            </a:pPr>
            <a:endParaRPr lang="en-IN" sz="1100" kern="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D436B037-3EE4-47E3-BEF9-D99ED435D000}"/>
              </a:ext>
            </a:extLst>
          </p:cNvPr>
          <p:cNvSpPr txBox="1"/>
          <p:nvPr/>
        </p:nvSpPr>
        <p:spPr>
          <a:xfrm>
            <a:off x="2306320" y="1707670"/>
            <a:ext cx="6890946" cy="3911327"/>
          </a:xfrm>
          <a:prstGeom prst="rect">
            <a:avLst/>
          </a:prstGeom>
          <a:noFill/>
        </p:spPr>
        <p:txBody>
          <a:bodyPr wrap="square">
            <a:spAutoFit/>
          </a:bodyPr>
          <a:lstStyle/>
          <a:p>
            <a:pPr marL="774700" marR="908685" algn="just">
              <a:lnSpc>
                <a:spcPct val="100000"/>
              </a:lnSpc>
              <a:spcBef>
                <a:spcPts val="480"/>
              </a:spcBef>
              <a:spcAft>
                <a:spcPts val="0"/>
              </a:spcAft>
            </a:pPr>
            <a:r>
              <a:rPr lang="en-US" sz="2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the above comparative table, it is observed that among all the models listed</a:t>
            </a:r>
            <a:r>
              <a:rPr lang="en-US" sz="2000" spc="5" dirty="0">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therein, </a:t>
            </a:r>
            <a:r>
              <a:rPr lang="en-US" sz="200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Random Forest gives the best results i.e. accurate with 81% </a:t>
            </a:r>
            <a:r>
              <a:rPr lang="en-US" sz="2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when it comes</a:t>
            </a:r>
            <a:r>
              <a:rPr lang="en-US" sz="2000" spc="-305" dirty="0">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to prediction. </a:t>
            </a:r>
            <a:r>
              <a:rPr lang="en-US" sz="200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Further, with the optimum parametric values the accuracy improves to</a:t>
            </a:r>
            <a:r>
              <a:rPr lang="en-US" sz="2000" spc="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91%.</a:t>
            </a:r>
          </a:p>
          <a:p>
            <a:pPr marL="774700" marR="908685" algn="just">
              <a:lnSpc>
                <a:spcPct val="100000"/>
              </a:lnSpc>
              <a:spcBef>
                <a:spcPts val="480"/>
              </a:spcBef>
              <a:spcAft>
                <a:spcPts val="0"/>
              </a:spcAft>
            </a:pPr>
            <a:endParaRPr lang="en-IN" sz="20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74700" marR="782320">
              <a:lnSpc>
                <a:spcPct val="100000"/>
              </a:lnSpc>
              <a:spcAft>
                <a:spcPts val="0"/>
              </a:spcAft>
            </a:pP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This</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implies</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that</a:t>
            </a:r>
            <a:r>
              <a:rPr lang="en-US" sz="2000" b="1" spc="2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a:t>
            </a:r>
            <a:r>
              <a:rPr lang="en-US" sz="2000" b="1" spc="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Employee</a:t>
            </a:r>
            <a:r>
              <a:rPr lang="en-US" sz="2000" b="1" spc="2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Attrition</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will</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be</a:t>
            </a:r>
            <a:r>
              <a:rPr lang="en-US" sz="2000" b="1" spc="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predicted</a:t>
            </a:r>
            <a:r>
              <a:rPr lang="en-US" sz="2000" b="1" spc="2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91%</a:t>
            </a:r>
            <a:r>
              <a:rPr lang="en-US" sz="2000" b="1" spc="-5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accurately</a:t>
            </a:r>
            <a:r>
              <a:rPr lang="en-US" sz="2000" b="1" spc="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using</a:t>
            </a:r>
            <a:r>
              <a:rPr lang="en-US" sz="2000" b="1" spc="-31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Random</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Forest</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with</a:t>
            </a:r>
            <a:r>
              <a:rPr lang="en-US" sz="2000" b="1" spc="-4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a:t>
            </a:r>
            <a:r>
              <a:rPr lang="en-US" sz="2000" b="1" spc="1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optimum</a:t>
            </a:r>
            <a:r>
              <a:rPr lang="en-US" sz="2000" b="1" spc="-20"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parametric</a:t>
            </a:r>
            <a:r>
              <a:rPr lang="en-US" sz="2000" b="1" spc="-5"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b="1" dirty="0">
                <a:solidFill>
                  <a:srgbClr val="C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values.</a:t>
            </a:r>
            <a:endParaRPr lang="en-IN"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N"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016985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9A401-9F56-436D-8BCF-3F08986A6DA7}"/>
              </a:ext>
            </a:extLst>
          </p:cNvPr>
          <p:cNvSpPr txBox="1"/>
          <p:nvPr/>
        </p:nvSpPr>
        <p:spPr>
          <a:xfrm>
            <a:off x="3225652" y="2698811"/>
            <a:ext cx="5740696" cy="7694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spcBef>
                <a:spcPts val="460"/>
              </a:spcBef>
              <a:buClr>
                <a:srgbClr val="006EC0"/>
              </a:buClr>
              <a:buSzPts val="1600"/>
              <a:tabLst>
                <a:tab pos="945515" algn="l"/>
              </a:tabLst>
            </a:pPr>
            <a:r>
              <a:rPr lang="en-US" sz="4400" dirty="0"/>
              <a:t>Thank u </a:t>
            </a:r>
          </a:p>
        </p:txBody>
      </p:sp>
    </p:spTree>
    <p:extLst>
      <p:ext uri="{BB962C8B-B14F-4D97-AF65-F5344CB8AC3E}">
        <p14:creationId xmlns:p14="http://schemas.microsoft.com/office/powerpoint/2010/main" val="366667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5492FF-E2E0-4670-8041-996DA3CC6ABB}"/>
              </a:ext>
            </a:extLst>
          </p:cNvPr>
          <p:cNvSpPr/>
          <p:nvPr/>
        </p:nvSpPr>
        <p:spPr>
          <a:xfrm>
            <a:off x="1549004" y="454706"/>
            <a:ext cx="7009163" cy="707886"/>
          </a:xfrm>
          <a:prstGeom prst="rect">
            <a:avLst/>
          </a:prstGeom>
          <a:noFill/>
        </p:spPr>
        <p:txBody>
          <a:bodyPr wrap="none" lIns="91440" tIns="45720" rIns="91440" bIns="45720">
            <a:spAutoFit/>
          </a:bodyPr>
          <a:lstStyle/>
          <a:p>
            <a:pPr marL="1767205" marR="1901825" algn="ctr">
              <a:spcBef>
                <a:spcPts val="350"/>
              </a:spcBef>
              <a:spcAft>
                <a:spcPts val="0"/>
              </a:spcAft>
            </a:pPr>
            <a:r>
              <a:rPr lang="en-US" sz="4000" b="1" dirty="0">
                <a:solidFill>
                  <a:srgbClr val="002060"/>
                </a:solidFill>
                <a:effectLst/>
                <a:latin typeface="Arial" panose="020B0604020202020204" pitchFamily="34" charset="0"/>
                <a:ea typeface="Microsoft Sans Serif" panose="020B0604020202020204" pitchFamily="34" charset="0"/>
              </a:rPr>
              <a:t>HR</a:t>
            </a:r>
            <a:r>
              <a:rPr lang="en-US" sz="4000" b="1" spc="-20" dirty="0">
                <a:solidFill>
                  <a:srgbClr val="002060"/>
                </a:solidFill>
                <a:effectLst/>
                <a:latin typeface="Arial" panose="020B0604020202020204" pitchFamily="34" charset="0"/>
                <a:ea typeface="Microsoft Sans Serif" panose="020B0604020202020204" pitchFamily="34" charset="0"/>
              </a:rPr>
              <a:t> Analytics</a:t>
            </a:r>
          </a:p>
        </p:txBody>
      </p:sp>
      <p:sp>
        <p:nvSpPr>
          <p:cNvPr id="3" name="TextBox 2">
            <a:extLst>
              <a:ext uri="{FF2B5EF4-FFF2-40B4-BE49-F238E27FC236}">
                <a16:creationId xmlns:a16="http://schemas.microsoft.com/office/drawing/2014/main" id="{97B64F79-3919-4328-A597-78FF6F870805}"/>
              </a:ext>
            </a:extLst>
          </p:cNvPr>
          <p:cNvSpPr txBox="1"/>
          <p:nvPr/>
        </p:nvSpPr>
        <p:spPr>
          <a:xfrm>
            <a:off x="541330" y="2441448"/>
            <a:ext cx="8321040" cy="3693319"/>
          </a:xfrm>
          <a:prstGeom prst="rect">
            <a:avLst/>
          </a:prstGeom>
          <a:noFill/>
        </p:spPr>
        <p:txBody>
          <a:bodyPr wrap="square" rtlCol="0">
            <a:spAutoFit/>
          </a:bodyPr>
          <a:lstStyle/>
          <a:p>
            <a:r>
              <a:rPr lang="en-US" sz="2000" dirty="0">
                <a:effectLst/>
                <a:latin typeface="Arial" panose="020B0604020202020204" pitchFamily="34" charset="0"/>
                <a:ea typeface="Microsoft Sans Serif" panose="020B0604020202020204" pitchFamily="34" charset="0"/>
              </a:rPr>
              <a:t>This project gives an overview of the attrition analysis </a:t>
            </a:r>
          </a:p>
          <a:p>
            <a:r>
              <a:rPr lang="en-US" sz="2000" dirty="0">
                <a:latin typeface="Arial" panose="020B0604020202020204" pitchFamily="34" charset="0"/>
                <a:ea typeface="Microsoft Sans Serif" panose="020B0604020202020204" pitchFamily="34" charset="0"/>
              </a:rPr>
              <a:t>       </a:t>
            </a:r>
            <a:r>
              <a:rPr lang="en-US" sz="2000" dirty="0">
                <a:effectLst/>
                <a:latin typeface="Arial" panose="020B0604020202020204" pitchFamily="34" charset="0"/>
                <a:ea typeface="Microsoft Sans Serif" panose="020B0604020202020204" pitchFamily="34" charset="0"/>
              </a:rPr>
              <a:t>for a consulting firm and allows us to understand and</a:t>
            </a:r>
          </a:p>
          <a:p>
            <a:r>
              <a:rPr lang="en-US" sz="2000" dirty="0">
                <a:latin typeface="Arial" panose="020B0604020202020204" pitchFamily="34" charset="0"/>
                <a:ea typeface="Microsoft Sans Serif" panose="020B0604020202020204" pitchFamily="34" charset="0"/>
              </a:rPr>
              <a:t>       </a:t>
            </a:r>
            <a:r>
              <a:rPr lang="en-US" sz="2000" dirty="0">
                <a:effectLst/>
                <a:latin typeface="Arial" panose="020B0604020202020204" pitchFamily="34" charset="0"/>
                <a:ea typeface="Microsoft Sans Serif" panose="020B0604020202020204" pitchFamily="34" charset="0"/>
              </a:rPr>
              <a:t> identify factors that help in retaining employees.</a:t>
            </a:r>
            <a:endParaRPr lang="en-IN" sz="2000" dirty="0">
              <a:effectLst/>
              <a:latin typeface="Microsoft Sans Serif" panose="020B0604020202020204" pitchFamily="34" charset="0"/>
              <a:ea typeface="Microsoft Sans Serif" panose="020B0604020202020204" pitchFamily="34" charset="0"/>
            </a:endParaRPr>
          </a:p>
          <a:p>
            <a:r>
              <a:rPr lang="en-US" sz="2000" dirty="0"/>
              <a:t> </a:t>
            </a:r>
          </a:p>
          <a:p>
            <a:r>
              <a:rPr lang="en-IN" sz="1800" b="1" dirty="0">
                <a:solidFill>
                  <a:srgbClr val="ED7D31"/>
                </a:solidFill>
                <a:effectLst/>
                <a:latin typeface="Arial" panose="020B0604020202020204" pitchFamily="34" charset="0"/>
                <a:ea typeface="Microsoft Sans Serif" panose="020B0604020202020204" pitchFamily="34" charset="0"/>
              </a:rPr>
              <a:t> Employee </a:t>
            </a:r>
            <a:r>
              <a:rPr lang="en-US" sz="1800" b="1" dirty="0">
                <a:solidFill>
                  <a:srgbClr val="ED7D31"/>
                </a:solidFill>
                <a:effectLst/>
                <a:latin typeface="Arial" panose="020B0604020202020204" pitchFamily="34" charset="0"/>
                <a:ea typeface="Microsoft Sans Serif" panose="020B0604020202020204" pitchFamily="34" charset="0"/>
              </a:rPr>
              <a:t>Attrition has the following impacts on the organization:</a:t>
            </a:r>
            <a:endParaRPr lang="en-IN" sz="1800" dirty="0">
              <a:effectLst/>
              <a:latin typeface="Microsoft Sans Serif" panose="020B0604020202020204" pitchFamily="34" charset="0"/>
              <a:ea typeface="Microsoft Sans Serif" panose="020B0604020202020204" pitchFamily="34" charset="0"/>
            </a:endParaRPr>
          </a:p>
          <a:p>
            <a:r>
              <a:rPr lang="en-US" sz="2000" dirty="0"/>
              <a:t>1)</a:t>
            </a:r>
            <a:r>
              <a:rPr lang="en-US" sz="1800" dirty="0">
                <a:effectLst/>
                <a:latin typeface="Arial" panose="020B0604020202020204" pitchFamily="34" charset="0"/>
                <a:ea typeface="Microsoft Sans Serif" panose="020B0604020202020204" pitchFamily="34" charset="0"/>
              </a:rPr>
              <a:t> Employee Attrition refers to the loss of employees through several circumstances, such as resignation. </a:t>
            </a:r>
            <a:endParaRPr lang="en-IN" sz="1800" dirty="0">
              <a:effectLst/>
              <a:latin typeface="Microsoft Sans Serif" panose="020B0604020202020204" pitchFamily="34" charset="0"/>
              <a:ea typeface="Microsoft Sans Serif" panose="020B0604020202020204" pitchFamily="34" charset="0"/>
            </a:endParaRPr>
          </a:p>
          <a:p>
            <a:endParaRPr lang="en-US" sz="2000" dirty="0"/>
          </a:p>
          <a:p>
            <a:r>
              <a:rPr lang="en-US" sz="2000" dirty="0"/>
              <a:t>2)</a:t>
            </a:r>
            <a:r>
              <a:rPr lang="en-US" sz="1800" dirty="0">
                <a:effectLst/>
                <a:latin typeface="Arial" panose="020B0604020202020204" pitchFamily="34" charset="0"/>
                <a:ea typeface="Microsoft Sans Serif" panose="020B0604020202020204" pitchFamily="34" charset="0"/>
              </a:rPr>
              <a:t> Due to the expenses associated with training new employees, any type of employee attrition is typically seen to have a monetary cost.</a:t>
            </a:r>
            <a:endParaRPr lang="en-IN" sz="1800" dirty="0">
              <a:effectLst/>
              <a:latin typeface="Microsoft Sans Serif" panose="020B0604020202020204" pitchFamily="34" charset="0"/>
              <a:ea typeface="Microsoft Sans Serif" panose="020B0604020202020204" pitchFamily="34" charset="0"/>
            </a:endParaRPr>
          </a:p>
          <a:p>
            <a:endParaRPr lang="en-US" sz="2000" dirty="0"/>
          </a:p>
          <a:p>
            <a:r>
              <a:rPr lang="en-US" sz="2000" dirty="0"/>
              <a:t>                    </a:t>
            </a:r>
            <a:endParaRPr lang="en-IN" sz="2000" dirty="0"/>
          </a:p>
        </p:txBody>
      </p:sp>
      <p:pic>
        <p:nvPicPr>
          <p:cNvPr id="3074" name="Picture 2" descr="Employee Attrition Prediction - Einstein Predictions in Tableau | SpringML,  Inc.">
            <a:extLst>
              <a:ext uri="{FF2B5EF4-FFF2-40B4-BE49-F238E27FC236}">
                <a16:creationId xmlns:a16="http://schemas.microsoft.com/office/drawing/2014/main" id="{D289D5B2-99FA-4C3A-86E4-52EB317EC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696" y="418557"/>
            <a:ext cx="4204546" cy="29716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F12219-E65C-4D5D-86BD-222C2A89407F}"/>
              </a:ext>
            </a:extLst>
          </p:cNvPr>
          <p:cNvSpPr txBox="1"/>
          <p:nvPr/>
        </p:nvSpPr>
        <p:spPr>
          <a:xfrm>
            <a:off x="2463691" y="1862034"/>
            <a:ext cx="3632309"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400" b="1" dirty="0">
                <a:latin typeface="Algerian" panose="04020705040A02060702" pitchFamily="82" charset="0"/>
              </a:rPr>
              <a:t> 1) Introduction:</a:t>
            </a:r>
          </a:p>
        </p:txBody>
      </p:sp>
    </p:spTree>
    <p:extLst>
      <p:ext uri="{BB962C8B-B14F-4D97-AF65-F5344CB8AC3E}">
        <p14:creationId xmlns:p14="http://schemas.microsoft.com/office/powerpoint/2010/main" val="409641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F21EA-2E85-433B-8E64-04A30A104CE4}"/>
              </a:ext>
            </a:extLst>
          </p:cNvPr>
          <p:cNvSpPr txBox="1"/>
          <p:nvPr/>
        </p:nvSpPr>
        <p:spPr>
          <a:xfrm>
            <a:off x="725719" y="1250975"/>
            <a:ext cx="10557682" cy="1631216"/>
          </a:xfrm>
          <a:prstGeom prst="rect">
            <a:avLst/>
          </a:prstGeom>
          <a:noFill/>
        </p:spPr>
        <p:txBody>
          <a:bodyPr wrap="square" rtlCol="0">
            <a:spAutoFit/>
          </a:bodyPr>
          <a:lstStyle/>
          <a:p>
            <a:r>
              <a:rPr lang="en-US" sz="2000" dirty="0">
                <a:effectLst/>
                <a:latin typeface="Arial" panose="020B0604020202020204" pitchFamily="34" charset="0"/>
                <a:ea typeface="Microsoft Sans Serif" panose="020B0604020202020204" pitchFamily="34" charset="0"/>
              </a:rPr>
              <a:t> </a:t>
            </a:r>
          </a:p>
          <a:p>
            <a:r>
              <a:rPr lang="en-US" sz="2000" dirty="0">
                <a:latin typeface="Arial" panose="020B0604020202020204" pitchFamily="34" charset="0"/>
                <a:ea typeface="Microsoft Sans Serif" panose="020B0604020202020204" pitchFamily="34" charset="0"/>
              </a:rPr>
              <a:t> </a:t>
            </a:r>
            <a:r>
              <a:rPr lang="en-US" sz="2000" dirty="0">
                <a:effectLst/>
              </a:rPr>
              <a:t>In the above backdrop, it may be stated</a:t>
            </a:r>
            <a:r>
              <a:rPr lang="en-US" sz="2000" spc="5" dirty="0">
                <a:effectLst/>
              </a:rPr>
              <a:t> </a:t>
            </a:r>
            <a:r>
              <a:rPr lang="en-US" sz="2000" dirty="0">
                <a:effectLst/>
              </a:rPr>
              <a:t>that</a:t>
            </a:r>
            <a:r>
              <a:rPr lang="en-US" sz="2000" spc="5" dirty="0">
                <a:effectLst/>
              </a:rPr>
              <a:t> </a:t>
            </a:r>
            <a:r>
              <a:rPr lang="en-US" sz="2000" dirty="0">
                <a:effectLst/>
              </a:rPr>
              <a:t>the</a:t>
            </a:r>
            <a:r>
              <a:rPr lang="en-US" sz="2000" spc="5" dirty="0">
                <a:effectLst/>
              </a:rPr>
              <a:t> </a:t>
            </a:r>
            <a:r>
              <a:rPr lang="en-US" sz="2000" dirty="0">
                <a:effectLst/>
              </a:rPr>
              <a:t>employee</a:t>
            </a:r>
            <a:r>
              <a:rPr lang="en-US" sz="2000" spc="5" dirty="0">
                <a:effectLst/>
              </a:rPr>
              <a:t> </a:t>
            </a:r>
            <a:r>
              <a:rPr lang="en-US" sz="2000" dirty="0">
                <a:effectLst/>
              </a:rPr>
              <a:t>attrition</a:t>
            </a:r>
            <a:r>
              <a:rPr lang="en-US" sz="2000" spc="5" dirty="0">
                <a:effectLst/>
              </a:rPr>
              <a:t> </a:t>
            </a:r>
            <a:r>
              <a:rPr lang="en-US" sz="2000" dirty="0">
                <a:effectLst/>
              </a:rPr>
              <a:t>can</a:t>
            </a:r>
            <a:r>
              <a:rPr lang="en-US" sz="2000" spc="5" dirty="0">
                <a:effectLst/>
              </a:rPr>
              <a:t> </a:t>
            </a:r>
            <a:r>
              <a:rPr lang="en-US" sz="2000" dirty="0">
                <a:effectLst/>
              </a:rPr>
              <a:t>cause</a:t>
            </a:r>
            <a:r>
              <a:rPr lang="en-US" sz="2000" spc="5" dirty="0">
                <a:effectLst/>
              </a:rPr>
              <a:t> </a:t>
            </a:r>
            <a:r>
              <a:rPr lang="en-US" sz="2000" dirty="0">
                <a:effectLst/>
              </a:rPr>
              <a:t>company</a:t>
            </a:r>
            <a:r>
              <a:rPr lang="en-US" sz="2000" spc="5" dirty="0">
                <a:effectLst/>
              </a:rPr>
              <a:t> </a:t>
            </a:r>
            <a:r>
              <a:rPr lang="en-US" sz="2000" dirty="0">
                <a:effectLst/>
              </a:rPr>
              <a:t>a</a:t>
            </a:r>
            <a:r>
              <a:rPr lang="en-US" sz="2000" spc="20" dirty="0">
                <a:effectLst/>
              </a:rPr>
              <a:t> </a:t>
            </a:r>
            <a:r>
              <a:rPr lang="en-US" sz="2000" dirty="0">
                <a:effectLst/>
              </a:rPr>
              <a:t>lot.</a:t>
            </a:r>
          </a:p>
          <a:p>
            <a:r>
              <a:rPr lang="en-US" sz="2000" dirty="0">
                <a:effectLst/>
              </a:rPr>
              <a:t> This can also lead to loss of business,</a:t>
            </a:r>
            <a:r>
              <a:rPr lang="en-US" sz="2000" spc="5" dirty="0">
                <a:effectLst/>
              </a:rPr>
              <a:t> </a:t>
            </a:r>
            <a:r>
              <a:rPr lang="en-US" sz="2000" dirty="0">
                <a:effectLst/>
              </a:rPr>
              <a:t>whereas the ultimate goal is to find  out</a:t>
            </a:r>
            <a:r>
              <a:rPr lang="en-US" sz="2000" spc="5" dirty="0">
                <a:effectLst/>
              </a:rPr>
              <a:t> </a:t>
            </a:r>
            <a:r>
              <a:rPr lang="en-US" sz="2000" dirty="0">
                <a:effectLst/>
              </a:rPr>
              <a:t>the main factors that cause influencing attrition of the employee and</a:t>
            </a:r>
            <a:r>
              <a:rPr lang="en-US" sz="2000" spc="5" dirty="0">
                <a:effectLst/>
              </a:rPr>
              <a:t> </a:t>
            </a:r>
            <a:r>
              <a:rPr lang="en-US" sz="2000" dirty="0">
                <a:effectLst/>
              </a:rPr>
              <a:t>work</a:t>
            </a:r>
            <a:r>
              <a:rPr lang="en-US" sz="2000" spc="10" dirty="0">
                <a:effectLst/>
              </a:rPr>
              <a:t> </a:t>
            </a:r>
            <a:r>
              <a:rPr lang="en-US" sz="2000" dirty="0">
                <a:effectLst/>
              </a:rPr>
              <a:t>on</a:t>
            </a:r>
            <a:r>
              <a:rPr lang="en-US" sz="2000" spc="20" dirty="0">
                <a:effectLst/>
              </a:rPr>
              <a:t> </a:t>
            </a:r>
            <a:r>
              <a:rPr lang="en-US" sz="2000" dirty="0">
                <a:effectLst/>
              </a:rPr>
              <a:t>them</a:t>
            </a:r>
            <a:r>
              <a:rPr lang="en-US" sz="2000" spc="-5" dirty="0">
                <a:effectLst/>
              </a:rPr>
              <a:t> </a:t>
            </a:r>
            <a:r>
              <a:rPr lang="en-US" sz="2000" dirty="0">
                <a:effectLst/>
              </a:rPr>
              <a:t>to</a:t>
            </a:r>
            <a:r>
              <a:rPr lang="en-US" sz="2000" spc="20" dirty="0">
                <a:effectLst/>
              </a:rPr>
              <a:t> </a:t>
            </a:r>
            <a:r>
              <a:rPr lang="en-US" sz="2000" dirty="0">
                <a:effectLst/>
              </a:rPr>
              <a:t>reduce</a:t>
            </a:r>
            <a:r>
              <a:rPr lang="en-US" sz="2000" spc="15" dirty="0">
                <a:effectLst/>
              </a:rPr>
              <a:t> </a:t>
            </a:r>
            <a:r>
              <a:rPr lang="en-US" sz="2000" dirty="0">
                <a:effectLst/>
              </a:rPr>
              <a:t>it.</a:t>
            </a:r>
          </a:p>
          <a:p>
            <a:r>
              <a:rPr lang="en-US" sz="2000" dirty="0">
                <a:effectLst/>
                <a:latin typeface="Arial" panose="020B0604020202020204" pitchFamily="34" charset="0"/>
                <a:ea typeface="Microsoft Sans Serif" panose="020B0604020202020204" pitchFamily="34" charset="0"/>
              </a:rPr>
              <a:t>   </a:t>
            </a:r>
            <a:r>
              <a:rPr lang="en-US" sz="2000" dirty="0"/>
              <a:t>                 </a:t>
            </a:r>
            <a:endParaRPr lang="en-IN" sz="2000" dirty="0"/>
          </a:p>
        </p:txBody>
      </p:sp>
      <p:pic>
        <p:nvPicPr>
          <p:cNvPr id="2049" name="image2.png">
            <a:extLst>
              <a:ext uri="{FF2B5EF4-FFF2-40B4-BE49-F238E27FC236}">
                <a16:creationId xmlns:a16="http://schemas.microsoft.com/office/drawing/2014/main" id="{DC503DF3-28F7-4AB3-B731-E6C49C4DE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774" y="2907559"/>
            <a:ext cx="5747829" cy="25949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2">
            <a:extLst>
              <a:ext uri="{FF2B5EF4-FFF2-40B4-BE49-F238E27FC236}">
                <a16:creationId xmlns:a16="http://schemas.microsoft.com/office/drawing/2014/main" id="{A2B25291-EACF-4485-8366-CE707C5C891E}"/>
              </a:ext>
            </a:extLst>
          </p:cNvPr>
          <p:cNvSpPr>
            <a:spLocks noChangeArrowheads="1"/>
          </p:cNvSpPr>
          <p:nvPr/>
        </p:nvSpPr>
        <p:spPr bwMode="auto">
          <a:xfrm>
            <a:off x="2052003" y="19223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F4A31A89-EC1D-4E54-AE64-DAF95BCC0FEC}"/>
              </a:ext>
            </a:extLst>
          </p:cNvPr>
          <p:cNvSpPr/>
          <p:nvPr/>
        </p:nvSpPr>
        <p:spPr>
          <a:xfrm>
            <a:off x="10109824" y="2732841"/>
            <a:ext cx="695703" cy="67986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marL="316865" marR="130175" algn="just">
              <a:lnSpc>
                <a:spcPct val="101000"/>
              </a:lnSpc>
              <a:spcAft>
                <a:spcPts val="0"/>
              </a:spcAft>
            </a:pPr>
            <a:endParaRPr lang="en-IN" dirty="0">
              <a:effectLst/>
            </a:endParaRPr>
          </a:p>
          <a:p>
            <a:pPr marL="316865" marR="125730" algn="just">
              <a:lnSpc>
                <a:spcPct val="100000"/>
              </a:lnSpc>
              <a:spcAft>
                <a:spcPts val="0"/>
              </a:spcAft>
            </a:pPr>
            <a:r>
              <a:rPr lang="en-US" sz="2000" dirty="0">
                <a:effectLst/>
              </a:rPr>
              <a:t> </a:t>
            </a:r>
            <a:endParaRPr lang="en-IN"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0313B1A-FF3F-4B7D-91B6-AB399885EB4F}"/>
              </a:ext>
            </a:extLst>
          </p:cNvPr>
          <p:cNvSpPr txBox="1"/>
          <p:nvPr/>
        </p:nvSpPr>
        <p:spPr>
          <a:xfrm>
            <a:off x="3232404" y="684293"/>
            <a:ext cx="426567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400" b="1" dirty="0">
                <a:latin typeface="Algerian" panose="04020705040A02060702" pitchFamily="82" charset="0"/>
              </a:rPr>
              <a:t> 2) Problem Statement:</a:t>
            </a:r>
          </a:p>
        </p:txBody>
      </p:sp>
    </p:spTree>
    <p:extLst>
      <p:ext uri="{BB962C8B-B14F-4D97-AF65-F5344CB8AC3E}">
        <p14:creationId xmlns:p14="http://schemas.microsoft.com/office/powerpoint/2010/main" val="340854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8FB73-EE6A-4F44-99D5-5ED2276FDE21}"/>
              </a:ext>
            </a:extLst>
          </p:cNvPr>
          <p:cNvSpPr txBox="1"/>
          <p:nvPr/>
        </p:nvSpPr>
        <p:spPr>
          <a:xfrm>
            <a:off x="1704927" y="470517"/>
            <a:ext cx="6595695"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a:latin typeface="Algerian" panose="04020705040A02060702" pitchFamily="82" charset="0"/>
              </a:rPr>
              <a:t> </a:t>
            </a:r>
            <a:r>
              <a:rPr lang="en-US" sz="2400" b="1" dirty="0">
                <a:latin typeface="Algerian" panose="04020705040A02060702" pitchFamily="82" charset="0"/>
              </a:rPr>
              <a:t> 2) Problem Statement:</a:t>
            </a:r>
          </a:p>
          <a:p>
            <a:pPr algn="ctr"/>
            <a:r>
              <a:rPr lang="en-US" sz="2400" b="1" dirty="0">
                <a:solidFill>
                  <a:schemeClr val="bg1"/>
                </a:solidFill>
                <a:latin typeface="Arial" panose="020B0604020202020204" pitchFamily="34" charset="0"/>
                <a:ea typeface="Microsoft Sans Serif" panose="020B0604020202020204" pitchFamily="34" charset="0"/>
              </a:rPr>
              <a:t>a) Objective</a:t>
            </a:r>
            <a:r>
              <a:rPr lang="en-US" sz="2400" b="1" dirty="0">
                <a:solidFill>
                  <a:schemeClr val="bg1"/>
                </a:solidFill>
                <a:effectLst/>
                <a:latin typeface="Arial" panose="020B0604020202020204" pitchFamily="34" charset="0"/>
                <a:ea typeface="Microsoft Sans Serif" panose="020B0604020202020204" pitchFamily="34" charset="0"/>
              </a:rPr>
              <a:t> </a:t>
            </a:r>
            <a:r>
              <a:rPr lang="en-US" sz="2400" b="1" dirty="0">
                <a:solidFill>
                  <a:schemeClr val="bg1"/>
                </a:solidFill>
                <a:latin typeface="Arial" panose="020B0604020202020204" pitchFamily="34" charset="0"/>
                <a:ea typeface="Microsoft Sans Serif" panose="020B0604020202020204" pitchFamily="34" charset="0"/>
              </a:rPr>
              <a:t>of</a:t>
            </a:r>
            <a:r>
              <a:rPr lang="en-US" sz="2400" b="1" spc="-20" dirty="0">
                <a:solidFill>
                  <a:schemeClr val="bg1"/>
                </a:solidFill>
                <a:effectLst/>
                <a:latin typeface="Arial" panose="020B0604020202020204" pitchFamily="34" charset="0"/>
                <a:ea typeface="Microsoft Sans Serif" panose="020B0604020202020204" pitchFamily="34" charset="0"/>
              </a:rPr>
              <a:t> </a:t>
            </a:r>
            <a:r>
              <a:rPr lang="en-US" sz="2400" b="1" dirty="0">
                <a:solidFill>
                  <a:schemeClr val="bg1"/>
                </a:solidFill>
                <a:effectLst/>
                <a:latin typeface="Arial" panose="020B0604020202020204" pitchFamily="34" charset="0"/>
                <a:ea typeface="Microsoft Sans Serif" panose="020B0604020202020204" pitchFamily="34" charset="0"/>
              </a:rPr>
              <a:t>the</a:t>
            </a:r>
            <a:r>
              <a:rPr lang="en-US" sz="2400" b="1" spc="-20" dirty="0">
                <a:solidFill>
                  <a:schemeClr val="bg1"/>
                </a:solidFill>
                <a:effectLst/>
                <a:latin typeface="Arial" panose="020B0604020202020204" pitchFamily="34" charset="0"/>
                <a:ea typeface="Microsoft Sans Serif" panose="020B0604020202020204" pitchFamily="34" charset="0"/>
              </a:rPr>
              <a:t> </a:t>
            </a:r>
            <a:r>
              <a:rPr lang="en-US" sz="2400" b="1" dirty="0">
                <a:solidFill>
                  <a:schemeClr val="bg1"/>
                </a:solidFill>
                <a:effectLst/>
                <a:latin typeface="Arial" panose="020B0604020202020204" pitchFamily="34" charset="0"/>
                <a:ea typeface="Microsoft Sans Serif" panose="020B0604020202020204" pitchFamily="34" charset="0"/>
              </a:rPr>
              <a:t>employee</a:t>
            </a:r>
            <a:r>
              <a:rPr lang="en-US" sz="2400" b="1" spc="-5" dirty="0">
                <a:solidFill>
                  <a:schemeClr val="bg1"/>
                </a:solidFill>
                <a:effectLst/>
                <a:latin typeface="Arial" panose="020B0604020202020204" pitchFamily="34" charset="0"/>
                <a:ea typeface="Microsoft Sans Serif" panose="020B0604020202020204" pitchFamily="34" charset="0"/>
              </a:rPr>
              <a:t> </a:t>
            </a:r>
            <a:r>
              <a:rPr lang="en-US" sz="2400" b="1" dirty="0">
                <a:solidFill>
                  <a:schemeClr val="bg1"/>
                </a:solidFill>
                <a:effectLst/>
                <a:latin typeface="Arial" panose="020B0604020202020204" pitchFamily="34" charset="0"/>
                <a:ea typeface="Microsoft Sans Serif" panose="020B0604020202020204" pitchFamily="34" charset="0"/>
              </a:rPr>
              <a:t>attrition:</a:t>
            </a:r>
            <a:endParaRPr lang="en-IN" sz="2000" spc="0" dirty="0">
              <a:solidFill>
                <a:schemeClr val="bg1"/>
              </a:solidFill>
              <a:effectLst/>
              <a:latin typeface="Microsoft Sans Serif" panose="020B0604020202020204" pitchFamily="34" charset="0"/>
              <a:ea typeface="Microsoft Sans Serif" panose="020B0604020202020204" pitchFamily="34" charset="0"/>
            </a:endParaRPr>
          </a:p>
          <a:p>
            <a:endParaRPr lang="en-IN" sz="2000" dirty="0"/>
          </a:p>
        </p:txBody>
      </p:sp>
      <p:sp>
        <p:nvSpPr>
          <p:cNvPr id="3" name="TextBox 2">
            <a:extLst>
              <a:ext uri="{FF2B5EF4-FFF2-40B4-BE49-F238E27FC236}">
                <a16:creationId xmlns:a16="http://schemas.microsoft.com/office/drawing/2014/main" id="{2AC43E72-3586-492D-A5CB-306501D9CAE5}"/>
              </a:ext>
            </a:extLst>
          </p:cNvPr>
          <p:cNvSpPr txBox="1"/>
          <p:nvPr/>
        </p:nvSpPr>
        <p:spPr>
          <a:xfrm>
            <a:off x="1544714" y="2521257"/>
            <a:ext cx="9818703" cy="1569660"/>
          </a:xfrm>
          <a:prstGeom prst="rect">
            <a:avLst/>
          </a:prstGeom>
          <a:noFill/>
        </p:spPr>
        <p:txBody>
          <a:bodyPr wrap="square" rtlCol="0">
            <a:spAutoFit/>
          </a:bodyPr>
          <a:lstStyle/>
          <a:p>
            <a:r>
              <a:rPr lang="en-US" sz="3200" dirty="0"/>
              <a:t>1) </a:t>
            </a:r>
            <a:r>
              <a:rPr lang="en-IN" sz="3200" dirty="0"/>
              <a:t> Identify factors influencing attrition.</a:t>
            </a:r>
            <a:r>
              <a:rPr lang="en-US" sz="3200" dirty="0"/>
              <a:t>                            </a:t>
            </a:r>
          </a:p>
          <a:p>
            <a:r>
              <a:rPr lang="en-US" sz="3200" dirty="0"/>
              <a:t>2) </a:t>
            </a:r>
            <a:r>
              <a:rPr lang="en-IN" sz="3200" dirty="0"/>
              <a:t> Predict possible attritions.</a:t>
            </a:r>
            <a:endParaRPr lang="en-US" sz="3200" dirty="0"/>
          </a:p>
          <a:p>
            <a:r>
              <a:rPr lang="en-US" sz="3200" dirty="0"/>
              <a:t>3)  Identify possible ways to retain high performers.</a:t>
            </a:r>
            <a:endParaRPr lang="en-IN" sz="3200" dirty="0"/>
          </a:p>
        </p:txBody>
      </p:sp>
    </p:spTree>
    <p:extLst>
      <p:ext uri="{BB962C8B-B14F-4D97-AF65-F5344CB8AC3E}">
        <p14:creationId xmlns:p14="http://schemas.microsoft.com/office/powerpoint/2010/main" val="145034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E117D-FE87-4972-95C4-119142A0DCDC}"/>
              </a:ext>
            </a:extLst>
          </p:cNvPr>
          <p:cNvSpPr txBox="1"/>
          <p:nvPr/>
        </p:nvSpPr>
        <p:spPr>
          <a:xfrm>
            <a:off x="982045" y="2447450"/>
            <a:ext cx="10557682" cy="2215991"/>
          </a:xfrm>
          <a:prstGeom prst="rect">
            <a:avLst/>
          </a:prstGeom>
          <a:noFill/>
        </p:spPr>
        <p:txBody>
          <a:bodyPr wrap="square" rtlCol="0">
            <a:spAutoFit/>
          </a:bodyPr>
          <a:lstStyle/>
          <a:p>
            <a:r>
              <a:rPr lang="en-US" sz="2000" dirty="0">
                <a:effectLst/>
                <a:latin typeface="Arial" panose="020B0604020202020204" pitchFamily="34" charset="0"/>
                <a:ea typeface="Microsoft Sans Serif" panose="020B0604020202020204" pitchFamily="34" charset="0"/>
              </a:rPr>
              <a:t> </a:t>
            </a:r>
            <a:r>
              <a:rPr lang="en-US" sz="2000" dirty="0">
                <a:latin typeface="Arial" panose="020B0604020202020204" pitchFamily="34" charset="0"/>
                <a:ea typeface="Microsoft Sans Serif" panose="020B0604020202020204" pitchFamily="34" charset="0"/>
              </a:rPr>
              <a:t> The steps for DATA  Analysis are followed,</a:t>
            </a:r>
          </a:p>
          <a:p>
            <a:r>
              <a:rPr lang="en-US" sz="2000" dirty="0">
                <a:effectLst/>
                <a:latin typeface="Arial" panose="020B0604020202020204" pitchFamily="34" charset="0"/>
                <a:ea typeface="Microsoft Sans Serif" panose="020B0604020202020204" pitchFamily="34" charset="0"/>
              </a:rPr>
              <a:t>  a) </a:t>
            </a:r>
            <a:r>
              <a:rPr lang="en-US" sz="1800" b="1" spc="0" dirty="0">
                <a:effectLst/>
                <a:latin typeface="Arial" panose="020B0604020202020204" pitchFamily="34" charset="0"/>
                <a:ea typeface="Microsoft Sans Serif" panose="020B0604020202020204" pitchFamily="34" charset="0"/>
              </a:rPr>
              <a:t>Data</a:t>
            </a:r>
            <a:r>
              <a:rPr lang="en-US" sz="1800" b="1" spc="-45" dirty="0">
                <a:effectLst/>
                <a:latin typeface="Arial" panose="020B0604020202020204" pitchFamily="34" charset="0"/>
                <a:ea typeface="Microsoft Sans Serif" panose="020B0604020202020204" pitchFamily="34" charset="0"/>
              </a:rPr>
              <a:t> </a:t>
            </a:r>
            <a:r>
              <a:rPr lang="en-US" b="1" dirty="0">
                <a:latin typeface="Arial" panose="020B0604020202020204" pitchFamily="34" charset="0"/>
                <a:ea typeface="Microsoft Sans Serif" panose="020B0604020202020204" pitchFamily="34" charset="0"/>
              </a:rPr>
              <a:t>understanding</a:t>
            </a:r>
            <a:r>
              <a:rPr lang="en-US" sz="1800" b="1" spc="-2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process,</a:t>
            </a:r>
            <a:r>
              <a:rPr lang="en-US" sz="1800" spc="-45" dirty="0">
                <a:effectLst/>
                <a:latin typeface="Arial" panose="020B0604020202020204" pitchFamily="34" charset="0"/>
                <a:ea typeface="Microsoft Sans Serif" panose="020B0604020202020204" pitchFamily="34" charset="0"/>
              </a:rPr>
              <a:t> </a:t>
            </a:r>
            <a:r>
              <a:rPr lang="en-US" sz="1800" spc="0" dirty="0" err="1">
                <a:effectLst/>
                <a:latin typeface="Arial" panose="020B0604020202020204" pitchFamily="34" charset="0"/>
                <a:ea typeface="Microsoft Sans Serif" panose="020B0604020202020204" pitchFamily="34" charset="0"/>
              </a:rPr>
              <a:t>i.e</a:t>
            </a:r>
            <a:r>
              <a:rPr lang="en-US" sz="1800" spc="-25" dirty="0">
                <a:effectLst/>
                <a:latin typeface="Arial" panose="020B0604020202020204" pitchFamily="34" charset="0"/>
                <a:ea typeface="Microsoft Sans Serif" panose="020B0604020202020204" pitchFamily="34" charset="0"/>
              </a:rPr>
              <a:t> </a:t>
            </a:r>
            <a:r>
              <a:rPr lang="en-US" dirty="0">
                <a:latin typeface="Arial" panose="020B0604020202020204" pitchFamily="34" charset="0"/>
                <a:ea typeface="Microsoft Sans Serif" panose="020B0604020202020204" pitchFamily="34" charset="0"/>
              </a:rPr>
              <a:t> read data and find Dependent and Independent factors or      variables</a:t>
            </a:r>
            <a:r>
              <a:rPr lang="en-US" sz="1800" spc="0" dirty="0">
                <a:effectLst/>
                <a:latin typeface="Arial" panose="020B0604020202020204" pitchFamily="34" charset="0"/>
                <a:ea typeface="Microsoft Sans Serif" panose="020B0604020202020204" pitchFamily="34" charset="0"/>
              </a:rPr>
              <a:t>.</a:t>
            </a:r>
            <a:endParaRPr lang="en-IN" sz="1800" spc="0" dirty="0">
              <a:effectLst/>
              <a:latin typeface="Microsoft Sans Serif" panose="020B0604020202020204" pitchFamily="34" charset="0"/>
              <a:ea typeface="Microsoft Sans Serif" panose="020B0604020202020204" pitchFamily="34" charset="0"/>
            </a:endParaRPr>
          </a:p>
          <a:p>
            <a:r>
              <a:rPr lang="en-US" sz="2000" dirty="0">
                <a:effectLst/>
              </a:rPr>
              <a:t>  b) </a:t>
            </a:r>
            <a:r>
              <a:rPr lang="en-US" sz="1800" b="1" spc="0" dirty="0">
                <a:effectLst/>
                <a:latin typeface="Arial" panose="020B0604020202020204" pitchFamily="34" charset="0"/>
                <a:ea typeface="Microsoft Sans Serif" panose="020B0604020202020204" pitchFamily="34" charset="0"/>
              </a:rPr>
              <a:t>Data</a:t>
            </a:r>
            <a:r>
              <a:rPr lang="en-US" sz="1800" b="1" spc="-45" dirty="0">
                <a:effectLst/>
                <a:latin typeface="Arial" panose="020B0604020202020204" pitchFamily="34" charset="0"/>
                <a:ea typeface="Microsoft Sans Serif" panose="020B0604020202020204" pitchFamily="34" charset="0"/>
              </a:rPr>
              <a:t> </a:t>
            </a:r>
            <a:r>
              <a:rPr lang="en-US" sz="1800" b="1" spc="0" dirty="0">
                <a:effectLst/>
                <a:latin typeface="Arial" panose="020B0604020202020204" pitchFamily="34" charset="0"/>
                <a:ea typeface="Microsoft Sans Serif" panose="020B0604020202020204" pitchFamily="34" charset="0"/>
              </a:rPr>
              <a:t>cleaning</a:t>
            </a:r>
            <a:r>
              <a:rPr lang="en-US" sz="1800" b="1" spc="-2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process,</a:t>
            </a:r>
            <a:r>
              <a:rPr lang="en-US" sz="1800" spc="-45" dirty="0">
                <a:effectLst/>
                <a:latin typeface="Arial" panose="020B0604020202020204" pitchFamily="34" charset="0"/>
                <a:ea typeface="Microsoft Sans Serif" panose="020B0604020202020204" pitchFamily="34" charset="0"/>
              </a:rPr>
              <a:t> </a:t>
            </a:r>
            <a:r>
              <a:rPr lang="en-US" sz="1800" spc="0" dirty="0" err="1">
                <a:effectLst/>
                <a:latin typeface="Arial" panose="020B0604020202020204" pitchFamily="34" charset="0"/>
                <a:ea typeface="Microsoft Sans Serif" panose="020B0604020202020204" pitchFamily="34" charset="0"/>
              </a:rPr>
              <a:t>i.e</a:t>
            </a:r>
            <a:r>
              <a:rPr lang="en-US" sz="1800" spc="-2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removing</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anomalies</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or</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‘noise’</a:t>
            </a:r>
            <a:r>
              <a:rPr lang="en-US" sz="1800" spc="-2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from</a:t>
            </a:r>
            <a:r>
              <a:rPr lang="en-US" sz="1800" spc="-6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the</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given</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data.</a:t>
            </a:r>
            <a:endParaRPr lang="en-IN" sz="1800" spc="0" dirty="0">
              <a:effectLst/>
              <a:latin typeface="Microsoft Sans Serif" panose="020B0604020202020204" pitchFamily="34" charset="0"/>
              <a:ea typeface="Microsoft Sans Serif" panose="020B0604020202020204" pitchFamily="34" charset="0"/>
            </a:endParaRPr>
          </a:p>
          <a:p>
            <a:r>
              <a:rPr lang="en-US" sz="2000" dirty="0">
                <a:effectLst/>
              </a:rPr>
              <a:t>  c) </a:t>
            </a:r>
            <a:r>
              <a:rPr lang="en-US" sz="1800" b="1" spc="0" dirty="0">
                <a:effectLst/>
                <a:latin typeface="Arial" panose="020B0604020202020204" pitchFamily="34" charset="0"/>
                <a:ea typeface="Microsoft Sans Serif" panose="020B0604020202020204" pitchFamily="34" charset="0"/>
              </a:rPr>
              <a:t>Data</a:t>
            </a:r>
            <a:r>
              <a:rPr lang="en-US" sz="1800" b="1" spc="-25" dirty="0">
                <a:effectLst/>
                <a:latin typeface="Arial" panose="020B0604020202020204" pitchFamily="34" charset="0"/>
                <a:ea typeface="Microsoft Sans Serif" panose="020B0604020202020204" pitchFamily="34" charset="0"/>
              </a:rPr>
              <a:t> </a:t>
            </a:r>
            <a:r>
              <a:rPr lang="en-US" sz="1800" b="1" spc="0" dirty="0">
                <a:effectLst/>
                <a:latin typeface="Arial" panose="020B0604020202020204" pitchFamily="34" charset="0"/>
                <a:ea typeface="Microsoft Sans Serif" panose="020B0604020202020204" pitchFamily="34" charset="0"/>
              </a:rPr>
              <a:t>Analysis</a:t>
            </a:r>
            <a:r>
              <a:rPr lang="en-US" sz="1800" b="1" spc="-1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using</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Algorithms </a:t>
            </a:r>
            <a:r>
              <a:rPr lang="en-US" dirty="0">
                <a:latin typeface="Arial" panose="020B0604020202020204" pitchFamily="34" charset="0"/>
                <a:ea typeface="Microsoft Sans Serif" panose="020B0604020202020204" pitchFamily="34" charset="0"/>
              </a:rPr>
              <a:t>(</a:t>
            </a:r>
            <a:r>
              <a:rPr lang="en-US" sz="1800" spc="0" dirty="0">
                <a:effectLst/>
                <a:latin typeface="Arial" panose="020B0604020202020204" pitchFamily="34" charset="0"/>
                <a:ea typeface="Microsoft Sans Serif" panose="020B0604020202020204" pitchFamily="34" charset="0"/>
              </a:rPr>
              <a:t>Python).</a:t>
            </a:r>
            <a:endParaRPr lang="en-IN" sz="1800" spc="0" dirty="0">
              <a:effectLst/>
              <a:latin typeface="Microsoft Sans Serif" panose="020B0604020202020204" pitchFamily="34" charset="0"/>
              <a:ea typeface="Microsoft Sans Serif" panose="020B0604020202020204" pitchFamily="34" charset="0"/>
            </a:endParaRPr>
          </a:p>
          <a:p>
            <a:r>
              <a:rPr lang="en-US" sz="2000" dirty="0">
                <a:effectLst/>
              </a:rPr>
              <a:t>  d) </a:t>
            </a:r>
            <a:r>
              <a:rPr lang="en-US" sz="1800" b="1" spc="0" dirty="0">
                <a:effectLst/>
                <a:latin typeface="Arial" panose="020B0604020202020204" pitchFamily="34" charset="0"/>
                <a:ea typeface="Microsoft Sans Serif" panose="020B0604020202020204" pitchFamily="34" charset="0"/>
              </a:rPr>
              <a:t>Data</a:t>
            </a:r>
            <a:r>
              <a:rPr lang="en-US" sz="1800" b="1" spc="-10" dirty="0">
                <a:effectLst/>
                <a:latin typeface="Arial" panose="020B0604020202020204" pitchFamily="34" charset="0"/>
                <a:ea typeface="Microsoft Sans Serif" panose="020B0604020202020204" pitchFamily="34" charset="0"/>
              </a:rPr>
              <a:t> </a:t>
            </a:r>
            <a:r>
              <a:rPr lang="en-US" sz="1800" b="1" spc="0" dirty="0">
                <a:effectLst/>
                <a:latin typeface="Arial" panose="020B0604020202020204" pitchFamily="34" charset="0"/>
                <a:ea typeface="Microsoft Sans Serif" panose="020B0604020202020204" pitchFamily="34" charset="0"/>
              </a:rPr>
              <a:t>Interpretation</a:t>
            </a:r>
            <a:r>
              <a:rPr lang="en-US" sz="1800" b="1" spc="-1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is</a:t>
            </a:r>
            <a:r>
              <a:rPr lang="en-US" sz="1800" spc="-2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to</a:t>
            </a:r>
            <a:r>
              <a:rPr lang="en-US" sz="1800" spc="-1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explain</a:t>
            </a:r>
            <a:r>
              <a:rPr lang="en-US" sz="1800" spc="15"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the</a:t>
            </a:r>
            <a:r>
              <a:rPr lang="en-US" sz="1800" spc="-20" dirty="0">
                <a:effectLst/>
                <a:latin typeface="Arial" panose="020B0604020202020204" pitchFamily="34" charset="0"/>
                <a:ea typeface="Microsoft Sans Serif" panose="020B0604020202020204" pitchFamily="34" charset="0"/>
              </a:rPr>
              <a:t> </a:t>
            </a:r>
            <a:r>
              <a:rPr lang="en-US" sz="1800" spc="0" dirty="0">
                <a:effectLst/>
                <a:latin typeface="Arial" panose="020B0604020202020204" pitchFamily="34" charset="0"/>
                <a:ea typeface="Microsoft Sans Serif" panose="020B0604020202020204" pitchFamily="34" charset="0"/>
              </a:rPr>
              <a:t>results</a:t>
            </a:r>
            <a:endParaRPr lang="en-IN" sz="1800" spc="0" dirty="0">
              <a:effectLst/>
              <a:latin typeface="Microsoft Sans Serif" panose="020B0604020202020204" pitchFamily="34" charset="0"/>
              <a:ea typeface="Microsoft Sans Serif" panose="020B0604020202020204" pitchFamily="34" charset="0"/>
            </a:endParaRPr>
          </a:p>
          <a:p>
            <a:r>
              <a:rPr lang="en-US" sz="2000" dirty="0"/>
              <a:t>           </a:t>
            </a:r>
            <a:endParaRPr lang="en-IN" sz="2000" dirty="0"/>
          </a:p>
        </p:txBody>
      </p:sp>
      <p:pic>
        <p:nvPicPr>
          <p:cNvPr id="1028" name="Picture 4" descr="9 Best Data Mining and Data Collection tools | AirTract">
            <a:extLst>
              <a:ext uri="{FF2B5EF4-FFF2-40B4-BE49-F238E27FC236}">
                <a16:creationId xmlns:a16="http://schemas.microsoft.com/office/drawing/2014/main" id="{7FC5D982-7060-4732-99A3-B98C2A5B2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506" y="486687"/>
            <a:ext cx="3616221" cy="1707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E0631E-40A6-4C49-A0C5-F90A05C9B8A0}"/>
              </a:ext>
            </a:extLst>
          </p:cNvPr>
          <p:cNvSpPr txBox="1"/>
          <p:nvPr/>
        </p:nvSpPr>
        <p:spPr>
          <a:xfrm>
            <a:off x="1828190" y="1109790"/>
            <a:ext cx="4880610" cy="46166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b="1" dirty="0">
                <a:latin typeface="Algerian" panose="04020705040A02060702" pitchFamily="82" charset="0"/>
              </a:rPr>
              <a:t> 3) Steps for DATA Analysis:</a:t>
            </a:r>
          </a:p>
        </p:txBody>
      </p:sp>
    </p:spTree>
    <p:extLst>
      <p:ext uri="{BB962C8B-B14F-4D97-AF65-F5344CB8AC3E}">
        <p14:creationId xmlns:p14="http://schemas.microsoft.com/office/powerpoint/2010/main" val="19615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7CE25-50E3-4A66-B1C9-FA09832E7ACC}"/>
              </a:ext>
            </a:extLst>
          </p:cNvPr>
          <p:cNvSpPr txBox="1"/>
          <p:nvPr/>
        </p:nvSpPr>
        <p:spPr>
          <a:xfrm>
            <a:off x="203447" y="1220390"/>
            <a:ext cx="6818790" cy="1588897"/>
          </a:xfrm>
          <a:prstGeom prst="rect">
            <a:avLst/>
          </a:prstGeom>
          <a:noFill/>
        </p:spPr>
        <p:txBody>
          <a:bodyPr wrap="square">
            <a:spAutoFit/>
          </a:bodyPr>
          <a:lstStyle/>
          <a:p>
            <a:pPr marL="774700">
              <a:spcBef>
                <a:spcPts val="460"/>
              </a:spcBef>
            </a:pPr>
            <a:r>
              <a:rPr lang="en-US" b="1" dirty="0">
                <a:solidFill>
                  <a:srgbClr val="006EC0"/>
                </a:solidFill>
                <a:latin typeface="Arial" panose="020B0604020202020204" pitchFamily="34" charset="0"/>
                <a:ea typeface="Arial" panose="020B0604020202020204" pitchFamily="34" charset="0"/>
              </a:rPr>
              <a:t>WE are using 2 data sets staff_16-17 and staff_17-18 </a:t>
            </a:r>
            <a:r>
              <a:rPr lang="en-US" b="1" dirty="0">
                <a:solidFill>
                  <a:srgbClr val="006EC0"/>
                </a:solidFill>
                <a:effectLst/>
                <a:latin typeface="Arial" panose="020B0604020202020204" pitchFamily="34" charset="0"/>
                <a:ea typeface="Arial" panose="020B0604020202020204" pitchFamily="34" charset="0"/>
              </a:rPr>
              <a:t>.</a:t>
            </a:r>
            <a:endParaRPr lang="en-IN" b="1" dirty="0">
              <a:effectLst/>
              <a:latin typeface="Arial" panose="020B0604020202020204" pitchFamily="34" charset="0"/>
              <a:ea typeface="Arial" panose="020B0604020202020204" pitchFamily="34" charset="0"/>
            </a:endParaRPr>
          </a:p>
          <a:p>
            <a:pPr marL="774700" marR="782320">
              <a:lnSpc>
                <a:spcPct val="97000"/>
              </a:lnSpc>
              <a:spcBef>
                <a:spcPts val="480"/>
              </a:spcBef>
              <a:spcAft>
                <a:spcPts val="0"/>
              </a:spcAft>
            </a:pPr>
            <a:r>
              <a:rPr lang="en-US" b="1" spc="-5" dirty="0">
                <a:solidFill>
                  <a:srgbClr val="006EC0"/>
                </a:solidFill>
                <a:latin typeface="Arial" panose="020B0604020202020204" pitchFamily="34" charset="0"/>
                <a:ea typeface="Microsoft Sans Serif" panose="020B0604020202020204" pitchFamily="34" charset="0"/>
              </a:rPr>
              <a:t>Staff _16-17 we are using as train data</a:t>
            </a:r>
            <a:r>
              <a:rPr lang="en-US" b="1" dirty="0">
                <a:solidFill>
                  <a:srgbClr val="006EC0"/>
                </a:solidFill>
                <a:effectLst/>
                <a:latin typeface="Arial" panose="020B0604020202020204" pitchFamily="34" charset="0"/>
                <a:ea typeface="Microsoft Sans Serif" panose="020B0604020202020204" pitchFamily="34" charset="0"/>
              </a:rPr>
              <a:t>.</a:t>
            </a:r>
          </a:p>
          <a:p>
            <a:pPr marL="774700" marR="782320">
              <a:lnSpc>
                <a:spcPct val="97000"/>
              </a:lnSpc>
              <a:spcBef>
                <a:spcPts val="480"/>
              </a:spcBef>
              <a:spcAft>
                <a:spcPts val="0"/>
              </a:spcAft>
            </a:pPr>
            <a:r>
              <a:rPr lang="en-US" b="1" dirty="0">
                <a:solidFill>
                  <a:srgbClr val="006EC0"/>
                </a:solidFill>
                <a:latin typeface="Arial" panose="020B0604020202020204" pitchFamily="34" charset="0"/>
                <a:ea typeface="Microsoft Sans Serif" panose="020B0604020202020204" pitchFamily="34" charset="0"/>
              </a:rPr>
              <a:t>Staff_17-18 we are using as Test data.</a:t>
            </a:r>
            <a:endParaRPr lang="en-IN" sz="1600" dirty="0">
              <a:effectLst/>
              <a:latin typeface="Microsoft Sans Serif" panose="020B0604020202020204" pitchFamily="34" charset="0"/>
              <a:ea typeface="Microsoft Sans Serif" panose="020B0604020202020204" pitchFamily="34" charset="0"/>
            </a:endParaRPr>
          </a:p>
          <a:p>
            <a:br>
              <a:rPr lang="en-US" b="1" dirty="0">
                <a:effectLst/>
                <a:latin typeface="Arial" panose="020B0604020202020204" pitchFamily="34" charset="0"/>
                <a:ea typeface="Microsoft Sans Serif" panose="020B0604020202020204" pitchFamily="34" charset="0"/>
              </a:rPr>
            </a:br>
            <a:endParaRPr lang="en-IN" dirty="0"/>
          </a:p>
        </p:txBody>
      </p:sp>
      <p:pic>
        <p:nvPicPr>
          <p:cNvPr id="1026" name="Picture 2" descr="Best Data Collection Methods for Quantitative Research - Conjoint.ly">
            <a:extLst>
              <a:ext uri="{FF2B5EF4-FFF2-40B4-BE49-F238E27FC236}">
                <a16:creationId xmlns:a16="http://schemas.microsoft.com/office/drawing/2014/main" id="{22AC9503-7D83-4945-84BE-D889E6312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753" y="589113"/>
            <a:ext cx="3896558" cy="2003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34FA27-3BD4-4FEF-A72E-221F738519FB}"/>
              </a:ext>
            </a:extLst>
          </p:cNvPr>
          <p:cNvSpPr txBox="1"/>
          <p:nvPr/>
        </p:nvSpPr>
        <p:spPr>
          <a:xfrm>
            <a:off x="582595" y="2809287"/>
            <a:ext cx="11026807" cy="1051570"/>
          </a:xfrm>
          <a:prstGeom prst="rect">
            <a:avLst/>
          </a:prstGeom>
          <a:noFill/>
        </p:spPr>
        <p:txBody>
          <a:bodyPr wrap="square">
            <a:spAutoFit/>
          </a:bodyPr>
          <a:lstStyle/>
          <a:p>
            <a:pPr marL="12700" lvl="0" indent="0">
              <a:spcBef>
                <a:spcPts val="509"/>
              </a:spcBef>
              <a:buNone/>
            </a:pPr>
            <a:r>
              <a:rPr lang="en-US" sz="1800" b="1" spc="-10" dirty="0">
                <a:solidFill>
                  <a:srgbClr val="006EC0"/>
                </a:solidFill>
                <a:latin typeface="Arial"/>
                <a:cs typeface="Arial"/>
              </a:rPr>
              <a:t>Train dataset - There</a:t>
            </a:r>
            <a:r>
              <a:rPr lang="en-US" sz="1800" b="1" spc="-20" dirty="0">
                <a:solidFill>
                  <a:srgbClr val="006EC0"/>
                </a:solidFill>
                <a:latin typeface="Arial"/>
                <a:cs typeface="Arial"/>
              </a:rPr>
              <a:t> </a:t>
            </a:r>
            <a:r>
              <a:rPr lang="en-US" sz="1800" b="1" spc="-10" dirty="0">
                <a:solidFill>
                  <a:srgbClr val="006EC0"/>
                </a:solidFill>
                <a:latin typeface="Arial"/>
                <a:cs typeface="Arial"/>
              </a:rPr>
              <a:t>are</a:t>
            </a:r>
            <a:r>
              <a:rPr lang="en-US" sz="1800" b="1" spc="-15" dirty="0">
                <a:solidFill>
                  <a:srgbClr val="006EC0"/>
                </a:solidFill>
                <a:latin typeface="Arial"/>
                <a:cs typeface="Arial"/>
              </a:rPr>
              <a:t> </a:t>
            </a:r>
            <a:r>
              <a:rPr lang="en-US" sz="1800" b="1" spc="-5" dirty="0">
                <a:solidFill>
                  <a:srgbClr val="006EC0"/>
                </a:solidFill>
                <a:latin typeface="Arial"/>
                <a:cs typeface="Arial"/>
              </a:rPr>
              <a:t>total</a:t>
            </a:r>
            <a:r>
              <a:rPr lang="en-US" sz="1800" b="1" spc="20" dirty="0">
                <a:solidFill>
                  <a:srgbClr val="006EC0"/>
                </a:solidFill>
                <a:latin typeface="Arial"/>
                <a:cs typeface="Arial"/>
              </a:rPr>
              <a:t> </a:t>
            </a:r>
            <a:r>
              <a:rPr lang="en-US" sz="1800" b="1" spc="-15" dirty="0">
                <a:solidFill>
                  <a:srgbClr val="C00000"/>
                </a:solidFill>
                <a:latin typeface="Arial"/>
                <a:cs typeface="Arial"/>
              </a:rPr>
              <a:t>10 </a:t>
            </a:r>
            <a:r>
              <a:rPr lang="en-US" sz="1800" b="1" spc="-10" dirty="0">
                <a:solidFill>
                  <a:srgbClr val="C00000"/>
                </a:solidFill>
                <a:latin typeface="Arial"/>
                <a:cs typeface="Arial"/>
              </a:rPr>
              <a:t>columns</a:t>
            </a:r>
            <a:r>
              <a:rPr lang="en-US" sz="1800" b="1" spc="-15" dirty="0">
                <a:solidFill>
                  <a:srgbClr val="C00000"/>
                </a:solidFill>
                <a:latin typeface="Arial"/>
                <a:cs typeface="Arial"/>
              </a:rPr>
              <a:t>  </a:t>
            </a:r>
            <a:r>
              <a:rPr lang="en-US" sz="1800" b="1" spc="-10" dirty="0">
                <a:solidFill>
                  <a:srgbClr val="006EC0"/>
                </a:solidFill>
                <a:latin typeface="Arial"/>
                <a:cs typeface="Arial"/>
              </a:rPr>
              <a:t>and</a:t>
            </a:r>
            <a:r>
              <a:rPr lang="en-US" sz="1800" b="1" spc="-5" dirty="0">
                <a:solidFill>
                  <a:srgbClr val="006EC0"/>
                </a:solidFill>
                <a:latin typeface="Arial"/>
                <a:cs typeface="Arial"/>
              </a:rPr>
              <a:t> </a:t>
            </a:r>
            <a:r>
              <a:rPr lang="en-US" sz="1800" b="1" spc="-10" dirty="0">
                <a:solidFill>
                  <a:srgbClr val="C00000"/>
                </a:solidFill>
                <a:latin typeface="Arial"/>
                <a:cs typeface="Arial"/>
              </a:rPr>
              <a:t>789 rows</a:t>
            </a:r>
            <a:r>
              <a:rPr lang="en-US" sz="1800" b="1" spc="-30" dirty="0">
                <a:solidFill>
                  <a:srgbClr val="C00000"/>
                </a:solidFill>
                <a:latin typeface="Arial"/>
                <a:cs typeface="Arial"/>
              </a:rPr>
              <a:t> </a:t>
            </a:r>
            <a:r>
              <a:rPr lang="en-US" sz="1800" b="1" spc="-10" dirty="0">
                <a:solidFill>
                  <a:srgbClr val="006EC0"/>
                </a:solidFill>
                <a:latin typeface="Arial"/>
                <a:cs typeface="Arial"/>
              </a:rPr>
              <a:t>present</a:t>
            </a:r>
            <a:r>
              <a:rPr lang="en-US" sz="1800" b="1" spc="-15" dirty="0">
                <a:solidFill>
                  <a:srgbClr val="006EC0"/>
                </a:solidFill>
                <a:latin typeface="Arial"/>
                <a:cs typeface="Arial"/>
              </a:rPr>
              <a:t> </a:t>
            </a:r>
            <a:r>
              <a:rPr lang="en-US" sz="1800" b="1" dirty="0">
                <a:solidFill>
                  <a:srgbClr val="006EC0"/>
                </a:solidFill>
                <a:latin typeface="Arial"/>
                <a:cs typeface="Arial"/>
              </a:rPr>
              <a:t>in</a:t>
            </a:r>
            <a:r>
              <a:rPr lang="en-US" sz="1800" b="1" spc="-10" dirty="0">
                <a:solidFill>
                  <a:srgbClr val="006EC0"/>
                </a:solidFill>
                <a:latin typeface="Arial"/>
                <a:cs typeface="Arial"/>
              </a:rPr>
              <a:t> </a:t>
            </a:r>
            <a:r>
              <a:rPr lang="en-US" sz="1800" b="1" spc="-5" dirty="0">
                <a:solidFill>
                  <a:srgbClr val="006EC0"/>
                </a:solidFill>
                <a:latin typeface="Arial"/>
                <a:cs typeface="Arial"/>
              </a:rPr>
              <a:t>the</a:t>
            </a:r>
            <a:r>
              <a:rPr lang="en-US" sz="1800" b="1" spc="-15" dirty="0">
                <a:solidFill>
                  <a:srgbClr val="006EC0"/>
                </a:solidFill>
                <a:latin typeface="Arial"/>
                <a:cs typeface="Arial"/>
              </a:rPr>
              <a:t> </a:t>
            </a:r>
            <a:r>
              <a:rPr lang="en-US" sz="1800" b="1" spc="-5" dirty="0">
                <a:solidFill>
                  <a:srgbClr val="006EC0"/>
                </a:solidFill>
                <a:latin typeface="Arial"/>
                <a:cs typeface="Arial"/>
              </a:rPr>
              <a:t>data</a:t>
            </a:r>
            <a:r>
              <a:rPr lang="en-US" sz="1800" b="1" spc="-15" dirty="0">
                <a:solidFill>
                  <a:srgbClr val="006EC0"/>
                </a:solidFill>
                <a:latin typeface="Arial"/>
                <a:cs typeface="Arial"/>
              </a:rPr>
              <a:t> </a:t>
            </a:r>
            <a:r>
              <a:rPr lang="en-US" sz="1800" b="1" spc="-10" dirty="0">
                <a:solidFill>
                  <a:srgbClr val="006EC0"/>
                </a:solidFill>
                <a:latin typeface="Arial"/>
                <a:cs typeface="Arial"/>
              </a:rPr>
              <a:t>set</a:t>
            </a:r>
          </a:p>
          <a:p>
            <a:pPr marL="12700" indent="0">
              <a:spcBef>
                <a:spcPts val="509"/>
              </a:spcBef>
              <a:buNone/>
            </a:pPr>
            <a:r>
              <a:rPr lang="en-US" sz="1800" b="1" spc="-10" dirty="0">
                <a:solidFill>
                  <a:srgbClr val="006EC0"/>
                </a:solidFill>
                <a:latin typeface="Arial"/>
                <a:cs typeface="Arial"/>
              </a:rPr>
              <a:t>Test dataset - There</a:t>
            </a:r>
            <a:r>
              <a:rPr lang="en-US" sz="1800" b="1" spc="-20" dirty="0">
                <a:solidFill>
                  <a:srgbClr val="006EC0"/>
                </a:solidFill>
                <a:latin typeface="Arial"/>
                <a:cs typeface="Arial"/>
              </a:rPr>
              <a:t> </a:t>
            </a:r>
            <a:r>
              <a:rPr lang="en-US" sz="1800" b="1" spc="-10" dirty="0">
                <a:solidFill>
                  <a:srgbClr val="006EC0"/>
                </a:solidFill>
                <a:latin typeface="Arial"/>
                <a:cs typeface="Arial"/>
              </a:rPr>
              <a:t>are</a:t>
            </a:r>
            <a:r>
              <a:rPr lang="en-US" sz="1800" b="1" spc="-15" dirty="0">
                <a:solidFill>
                  <a:srgbClr val="006EC0"/>
                </a:solidFill>
                <a:latin typeface="Arial"/>
                <a:cs typeface="Arial"/>
              </a:rPr>
              <a:t> </a:t>
            </a:r>
            <a:r>
              <a:rPr lang="en-US" sz="1800" b="1" spc="-5" dirty="0">
                <a:solidFill>
                  <a:srgbClr val="006EC0"/>
                </a:solidFill>
                <a:latin typeface="Arial"/>
                <a:cs typeface="Arial"/>
              </a:rPr>
              <a:t>total</a:t>
            </a:r>
            <a:r>
              <a:rPr lang="en-US" sz="1800" b="1" spc="20" dirty="0">
                <a:solidFill>
                  <a:srgbClr val="006EC0"/>
                </a:solidFill>
                <a:latin typeface="Arial"/>
                <a:cs typeface="Arial"/>
              </a:rPr>
              <a:t> </a:t>
            </a:r>
            <a:r>
              <a:rPr lang="en-US" sz="1800" b="1" spc="-15" dirty="0">
                <a:solidFill>
                  <a:srgbClr val="C00000"/>
                </a:solidFill>
                <a:latin typeface="Arial"/>
                <a:cs typeface="Arial"/>
              </a:rPr>
              <a:t>10 </a:t>
            </a:r>
            <a:r>
              <a:rPr lang="en-US" sz="1800" b="1" spc="-10" dirty="0">
                <a:solidFill>
                  <a:srgbClr val="C00000"/>
                </a:solidFill>
                <a:latin typeface="Arial"/>
                <a:cs typeface="Arial"/>
              </a:rPr>
              <a:t>columns</a:t>
            </a:r>
            <a:r>
              <a:rPr lang="en-US" sz="1800" b="1" spc="-15" dirty="0">
                <a:solidFill>
                  <a:srgbClr val="C00000"/>
                </a:solidFill>
                <a:latin typeface="Arial"/>
                <a:cs typeface="Arial"/>
              </a:rPr>
              <a:t>  </a:t>
            </a:r>
            <a:r>
              <a:rPr lang="en-US" sz="1800" b="1" spc="-10" dirty="0">
                <a:solidFill>
                  <a:srgbClr val="006EC0"/>
                </a:solidFill>
                <a:latin typeface="Arial"/>
                <a:cs typeface="Arial"/>
              </a:rPr>
              <a:t>and</a:t>
            </a:r>
            <a:r>
              <a:rPr lang="en-US" sz="1800" b="1" spc="-5" dirty="0">
                <a:solidFill>
                  <a:srgbClr val="006EC0"/>
                </a:solidFill>
                <a:latin typeface="Arial"/>
                <a:cs typeface="Arial"/>
              </a:rPr>
              <a:t> </a:t>
            </a:r>
            <a:r>
              <a:rPr lang="en-US" sz="1800" b="1" spc="-10" dirty="0">
                <a:solidFill>
                  <a:srgbClr val="C00000"/>
                </a:solidFill>
                <a:latin typeface="Arial"/>
                <a:cs typeface="Arial"/>
              </a:rPr>
              <a:t>974 rows</a:t>
            </a:r>
            <a:r>
              <a:rPr lang="en-US" sz="1800" b="1" spc="-30" dirty="0">
                <a:solidFill>
                  <a:srgbClr val="C00000"/>
                </a:solidFill>
                <a:latin typeface="Arial"/>
                <a:cs typeface="Arial"/>
              </a:rPr>
              <a:t> </a:t>
            </a:r>
            <a:r>
              <a:rPr lang="en-US" sz="1800" b="1" spc="-10" dirty="0">
                <a:solidFill>
                  <a:srgbClr val="006EC0"/>
                </a:solidFill>
                <a:latin typeface="Arial"/>
                <a:cs typeface="Arial"/>
              </a:rPr>
              <a:t>present</a:t>
            </a:r>
            <a:r>
              <a:rPr lang="en-US" sz="1800" b="1" spc="-15" dirty="0">
                <a:solidFill>
                  <a:srgbClr val="006EC0"/>
                </a:solidFill>
                <a:latin typeface="Arial"/>
                <a:cs typeface="Arial"/>
              </a:rPr>
              <a:t> </a:t>
            </a:r>
            <a:r>
              <a:rPr lang="en-US" sz="1800" b="1" dirty="0">
                <a:solidFill>
                  <a:srgbClr val="006EC0"/>
                </a:solidFill>
                <a:latin typeface="Arial"/>
                <a:cs typeface="Arial"/>
              </a:rPr>
              <a:t>in</a:t>
            </a:r>
            <a:r>
              <a:rPr lang="en-US" sz="1800" b="1" spc="-10" dirty="0">
                <a:solidFill>
                  <a:srgbClr val="006EC0"/>
                </a:solidFill>
                <a:latin typeface="Arial"/>
                <a:cs typeface="Arial"/>
              </a:rPr>
              <a:t> </a:t>
            </a:r>
            <a:r>
              <a:rPr lang="en-US" sz="1800" b="1" spc="-5" dirty="0">
                <a:solidFill>
                  <a:srgbClr val="006EC0"/>
                </a:solidFill>
                <a:latin typeface="Arial"/>
                <a:cs typeface="Arial"/>
              </a:rPr>
              <a:t>the</a:t>
            </a:r>
            <a:r>
              <a:rPr lang="en-US" sz="1800" b="1" spc="-15" dirty="0">
                <a:solidFill>
                  <a:srgbClr val="006EC0"/>
                </a:solidFill>
                <a:latin typeface="Arial"/>
                <a:cs typeface="Arial"/>
              </a:rPr>
              <a:t> </a:t>
            </a:r>
            <a:r>
              <a:rPr lang="en-US" sz="1800" b="1" spc="-5" dirty="0">
                <a:solidFill>
                  <a:srgbClr val="006EC0"/>
                </a:solidFill>
                <a:latin typeface="Arial"/>
                <a:cs typeface="Arial"/>
              </a:rPr>
              <a:t>data</a:t>
            </a:r>
            <a:r>
              <a:rPr lang="en-US" sz="1800" b="1" spc="-15" dirty="0">
                <a:solidFill>
                  <a:srgbClr val="006EC0"/>
                </a:solidFill>
                <a:latin typeface="Arial"/>
                <a:cs typeface="Arial"/>
              </a:rPr>
              <a:t> </a:t>
            </a:r>
            <a:r>
              <a:rPr lang="en-US" sz="1800" b="1" spc="-10" dirty="0">
                <a:solidFill>
                  <a:srgbClr val="006EC0"/>
                </a:solidFill>
                <a:latin typeface="Arial"/>
                <a:cs typeface="Arial"/>
              </a:rPr>
              <a:t>set</a:t>
            </a:r>
          </a:p>
          <a:p>
            <a:pPr marL="12700" lvl="0" indent="0">
              <a:spcBef>
                <a:spcPts val="509"/>
              </a:spcBef>
              <a:buNone/>
            </a:pPr>
            <a:r>
              <a:rPr lang="en-US" sz="1800" b="1" spc="-15" dirty="0">
                <a:solidFill>
                  <a:srgbClr val="006EC0"/>
                </a:solidFill>
                <a:latin typeface="Arial"/>
                <a:cs typeface="Arial"/>
              </a:rPr>
              <a:t>In</a:t>
            </a:r>
            <a:r>
              <a:rPr lang="en-US" sz="1800" b="1" spc="-85" dirty="0">
                <a:solidFill>
                  <a:srgbClr val="006EC0"/>
                </a:solidFill>
                <a:latin typeface="Arial"/>
                <a:cs typeface="Arial"/>
              </a:rPr>
              <a:t> </a:t>
            </a:r>
            <a:r>
              <a:rPr lang="en-US" sz="1800" b="1" spc="-5" dirty="0">
                <a:solidFill>
                  <a:srgbClr val="006EC0"/>
                </a:solidFill>
                <a:latin typeface="Arial"/>
                <a:cs typeface="Arial"/>
              </a:rPr>
              <a:t>the</a:t>
            </a:r>
            <a:r>
              <a:rPr lang="en-US" sz="1800" b="1" spc="-60" dirty="0">
                <a:solidFill>
                  <a:srgbClr val="006EC0"/>
                </a:solidFill>
                <a:latin typeface="Arial"/>
                <a:cs typeface="Arial"/>
              </a:rPr>
              <a:t> </a:t>
            </a:r>
            <a:r>
              <a:rPr lang="en-US" sz="1800" b="1" spc="-5" dirty="0">
                <a:solidFill>
                  <a:srgbClr val="006EC0"/>
                </a:solidFill>
                <a:latin typeface="Arial"/>
                <a:cs typeface="Arial"/>
              </a:rPr>
              <a:t>train/test </a:t>
            </a:r>
            <a:r>
              <a:rPr lang="en-US" sz="1800" b="1" dirty="0">
                <a:solidFill>
                  <a:srgbClr val="006EC0"/>
                </a:solidFill>
                <a:latin typeface="Arial"/>
                <a:cs typeface="Arial"/>
              </a:rPr>
              <a:t>data</a:t>
            </a:r>
            <a:r>
              <a:rPr lang="en-US" sz="1800" b="1" spc="-5" dirty="0">
                <a:solidFill>
                  <a:srgbClr val="006EC0"/>
                </a:solidFill>
                <a:latin typeface="Arial"/>
                <a:cs typeface="Arial"/>
              </a:rPr>
              <a:t>sets,</a:t>
            </a:r>
            <a:r>
              <a:rPr lang="en-US" sz="1800" b="1" spc="-90" dirty="0">
                <a:solidFill>
                  <a:srgbClr val="006EC0"/>
                </a:solidFill>
                <a:latin typeface="Arial"/>
                <a:cs typeface="Arial"/>
              </a:rPr>
              <a:t> </a:t>
            </a:r>
            <a:r>
              <a:rPr lang="en-US" sz="1800" b="1" spc="-5" dirty="0">
                <a:solidFill>
                  <a:srgbClr val="006EC0"/>
                </a:solidFill>
                <a:latin typeface="Arial"/>
                <a:cs typeface="Arial"/>
              </a:rPr>
              <a:t>the</a:t>
            </a:r>
            <a:r>
              <a:rPr lang="en-US" sz="1800" b="1" spc="-60" dirty="0">
                <a:solidFill>
                  <a:srgbClr val="006EC0"/>
                </a:solidFill>
                <a:latin typeface="Arial"/>
                <a:cs typeface="Arial"/>
              </a:rPr>
              <a:t> </a:t>
            </a:r>
            <a:r>
              <a:rPr lang="en-US" sz="1800" b="1" spc="-5" dirty="0">
                <a:solidFill>
                  <a:srgbClr val="006EC0"/>
                </a:solidFill>
                <a:latin typeface="Arial"/>
                <a:cs typeface="Arial"/>
              </a:rPr>
              <a:t>dependent</a:t>
            </a:r>
            <a:r>
              <a:rPr lang="en-US" sz="1800" b="1" spc="-55" dirty="0">
                <a:solidFill>
                  <a:srgbClr val="006EC0"/>
                </a:solidFill>
                <a:latin typeface="Arial"/>
                <a:cs typeface="Arial"/>
              </a:rPr>
              <a:t> </a:t>
            </a:r>
            <a:r>
              <a:rPr lang="en-US" sz="1800" b="1" spc="-10" dirty="0">
                <a:solidFill>
                  <a:srgbClr val="006EC0"/>
                </a:solidFill>
                <a:latin typeface="Arial"/>
                <a:cs typeface="Arial"/>
              </a:rPr>
              <a:t>variable</a:t>
            </a:r>
            <a:r>
              <a:rPr lang="en-US" sz="1800" b="1" spc="-60" dirty="0">
                <a:solidFill>
                  <a:srgbClr val="006EC0"/>
                </a:solidFill>
                <a:latin typeface="Arial"/>
                <a:cs typeface="Arial"/>
              </a:rPr>
              <a:t> </a:t>
            </a:r>
            <a:r>
              <a:rPr lang="en-US" sz="1800" b="1" spc="-5" dirty="0">
                <a:solidFill>
                  <a:srgbClr val="006EC0"/>
                </a:solidFill>
                <a:latin typeface="Arial"/>
                <a:cs typeface="Arial"/>
              </a:rPr>
              <a:t>is</a:t>
            </a:r>
            <a:r>
              <a:rPr lang="en-US" sz="1800" b="1" spc="-65" dirty="0">
                <a:solidFill>
                  <a:srgbClr val="006EC0"/>
                </a:solidFill>
                <a:latin typeface="Arial"/>
                <a:cs typeface="Arial"/>
              </a:rPr>
              <a:t> </a:t>
            </a:r>
            <a:r>
              <a:rPr lang="en-US" sz="1800" b="1" spc="-5" dirty="0">
                <a:solidFill>
                  <a:srgbClr val="C00000"/>
                </a:solidFill>
                <a:latin typeface="Arial"/>
                <a:cs typeface="Arial"/>
              </a:rPr>
              <a:t>“Current Status”</a:t>
            </a:r>
            <a:r>
              <a:rPr lang="en-US" sz="1800" b="1" spc="-35" dirty="0">
                <a:solidFill>
                  <a:srgbClr val="C00000"/>
                </a:solidFill>
                <a:latin typeface="Arial"/>
                <a:cs typeface="Arial"/>
              </a:rPr>
              <a:t> </a:t>
            </a:r>
            <a:r>
              <a:rPr lang="en-US" sz="1800" b="1" dirty="0">
                <a:solidFill>
                  <a:srgbClr val="006EC0"/>
                </a:solidFill>
                <a:latin typeface="Arial"/>
                <a:cs typeface="Arial"/>
              </a:rPr>
              <a:t>to</a:t>
            </a:r>
            <a:r>
              <a:rPr lang="en-US" sz="1800" b="1" spc="-85" dirty="0">
                <a:solidFill>
                  <a:srgbClr val="006EC0"/>
                </a:solidFill>
                <a:latin typeface="Arial"/>
                <a:cs typeface="Arial"/>
              </a:rPr>
              <a:t> </a:t>
            </a:r>
            <a:r>
              <a:rPr lang="en-US" sz="1800" b="1" spc="-5" dirty="0">
                <a:solidFill>
                  <a:srgbClr val="006EC0"/>
                </a:solidFill>
                <a:latin typeface="Arial"/>
                <a:cs typeface="Arial"/>
              </a:rPr>
              <a:t>predict.</a:t>
            </a:r>
          </a:p>
        </p:txBody>
      </p:sp>
      <p:sp>
        <p:nvSpPr>
          <p:cNvPr id="7" name="TextBox 6">
            <a:extLst>
              <a:ext uri="{FF2B5EF4-FFF2-40B4-BE49-F238E27FC236}">
                <a16:creationId xmlns:a16="http://schemas.microsoft.com/office/drawing/2014/main" id="{958C3D4E-5EBA-4986-B1C2-0174F1B8EE70}"/>
              </a:ext>
            </a:extLst>
          </p:cNvPr>
          <p:cNvSpPr txBox="1"/>
          <p:nvPr/>
        </p:nvSpPr>
        <p:spPr>
          <a:xfrm>
            <a:off x="509354" y="4177830"/>
            <a:ext cx="11583139" cy="1392689"/>
          </a:xfrm>
          <a:prstGeom prst="rect">
            <a:avLst/>
          </a:prstGeom>
          <a:noFill/>
        </p:spPr>
        <p:txBody>
          <a:bodyPr wrap="square">
            <a:spAutoFit/>
          </a:bodyPr>
          <a:lstStyle/>
          <a:p>
            <a:pPr marL="12700" lvl="0" indent="0">
              <a:spcBef>
                <a:spcPts val="509"/>
              </a:spcBef>
              <a:buNone/>
            </a:pPr>
            <a:r>
              <a:rPr lang="en-US" sz="1800" b="1" spc="-10" dirty="0">
                <a:solidFill>
                  <a:srgbClr val="006EC0"/>
                </a:solidFill>
                <a:latin typeface="Arial"/>
                <a:cs typeface="Arial"/>
              </a:rPr>
              <a:t>After the data  preprocessing and feature selection, we are left with –</a:t>
            </a:r>
          </a:p>
          <a:p>
            <a:pPr marL="12700" lvl="0" indent="0">
              <a:spcBef>
                <a:spcPts val="509"/>
              </a:spcBef>
              <a:buNone/>
            </a:pPr>
            <a:r>
              <a:rPr lang="en-US" sz="1800" b="1" spc="-10" dirty="0">
                <a:solidFill>
                  <a:srgbClr val="006EC0"/>
                </a:solidFill>
                <a:latin typeface="Arial"/>
                <a:cs typeface="Arial"/>
              </a:rPr>
              <a:t>1 Categorical-Ordinal feature – ‘Employee Position’</a:t>
            </a:r>
          </a:p>
          <a:p>
            <a:pPr marL="12700" lvl="0" indent="0">
              <a:spcBef>
                <a:spcPts val="509"/>
              </a:spcBef>
              <a:buNone/>
            </a:pPr>
            <a:r>
              <a:rPr lang="en-US" sz="1800" b="1" spc="-10" dirty="0">
                <a:solidFill>
                  <a:srgbClr val="006EC0"/>
                </a:solidFill>
                <a:latin typeface="Arial"/>
                <a:cs typeface="Arial"/>
              </a:rPr>
              <a:t>8 Numeric features , further undergone </a:t>
            </a:r>
            <a:r>
              <a:rPr lang="en-US" sz="1800" b="1" spc="-10" dirty="0" err="1">
                <a:solidFill>
                  <a:srgbClr val="006EC0"/>
                </a:solidFill>
                <a:latin typeface="Arial"/>
                <a:cs typeface="Arial"/>
              </a:rPr>
              <a:t>StandardScaler</a:t>
            </a:r>
            <a:endParaRPr lang="en-US" sz="1800" b="1" spc="-10" dirty="0">
              <a:solidFill>
                <a:srgbClr val="006EC0"/>
              </a:solidFill>
              <a:latin typeface="Arial"/>
              <a:cs typeface="Arial"/>
            </a:endParaRPr>
          </a:p>
          <a:p>
            <a:pPr marL="12700" lvl="0" indent="0">
              <a:spcBef>
                <a:spcPts val="509"/>
              </a:spcBef>
              <a:buNone/>
            </a:pPr>
            <a:r>
              <a:rPr lang="en-US" sz="1800" b="1" spc="-10" dirty="0">
                <a:solidFill>
                  <a:srgbClr val="006EC0"/>
                </a:solidFill>
                <a:latin typeface="Arial"/>
                <a:cs typeface="Arial"/>
              </a:rPr>
              <a:t>Hence we will be working with 9 independent variables  to predict a binary dependent  variable </a:t>
            </a:r>
          </a:p>
        </p:txBody>
      </p:sp>
      <p:sp>
        <p:nvSpPr>
          <p:cNvPr id="8" name="TextBox 7">
            <a:extLst>
              <a:ext uri="{FF2B5EF4-FFF2-40B4-BE49-F238E27FC236}">
                <a16:creationId xmlns:a16="http://schemas.microsoft.com/office/drawing/2014/main" id="{DE91DE00-3037-423F-AEF4-498DC19D4E1F}"/>
              </a:ext>
            </a:extLst>
          </p:cNvPr>
          <p:cNvSpPr txBox="1"/>
          <p:nvPr/>
        </p:nvSpPr>
        <p:spPr>
          <a:xfrm>
            <a:off x="2390312" y="358280"/>
            <a:ext cx="493376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400" b="1" dirty="0">
                <a:latin typeface="Algerian" panose="04020705040A02060702" pitchFamily="82" charset="0"/>
              </a:rPr>
              <a:t> 4) insight on the data set: </a:t>
            </a:r>
          </a:p>
        </p:txBody>
      </p:sp>
    </p:spTree>
    <p:extLst>
      <p:ext uri="{BB962C8B-B14F-4D97-AF65-F5344CB8AC3E}">
        <p14:creationId xmlns:p14="http://schemas.microsoft.com/office/powerpoint/2010/main" val="194807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8F2B2-6F12-4921-99A9-14CB3BBE1DF8}"/>
              </a:ext>
            </a:extLst>
          </p:cNvPr>
          <p:cNvSpPr txBox="1"/>
          <p:nvPr/>
        </p:nvSpPr>
        <p:spPr>
          <a:xfrm>
            <a:off x="716841" y="1215821"/>
            <a:ext cx="10557682" cy="4832092"/>
          </a:xfrm>
          <a:prstGeom prst="rect">
            <a:avLst/>
          </a:prstGeom>
          <a:noFill/>
        </p:spPr>
        <p:txBody>
          <a:bodyPr wrap="square" rtlCol="0">
            <a:spAutoFit/>
          </a:bodyPr>
          <a:lstStyle/>
          <a:p>
            <a:r>
              <a:rPr lang="en-US" sz="1800" dirty="0">
                <a:solidFill>
                  <a:srgbClr val="006EC0"/>
                </a:solidFill>
                <a:effectLst/>
                <a:latin typeface="Arial" panose="020B0604020202020204" pitchFamily="34" charset="0"/>
                <a:ea typeface="Microsoft Sans Serif" panose="020B0604020202020204" pitchFamily="34" charset="0"/>
              </a:rPr>
              <a:t>Insight</a:t>
            </a:r>
            <a:r>
              <a:rPr lang="en-US" sz="1800" spc="-20" dirty="0">
                <a:solidFill>
                  <a:srgbClr val="006EC0"/>
                </a:solidFill>
                <a:effectLst/>
                <a:latin typeface="Arial" panose="020B0604020202020204" pitchFamily="34" charset="0"/>
                <a:ea typeface="Microsoft Sans Serif" panose="020B0604020202020204" pitchFamily="34" charset="0"/>
              </a:rPr>
              <a:t> </a:t>
            </a:r>
            <a:r>
              <a:rPr lang="en-US" sz="1800" dirty="0">
                <a:solidFill>
                  <a:srgbClr val="006EC0"/>
                </a:solidFill>
                <a:effectLst/>
                <a:latin typeface="Arial" panose="020B0604020202020204" pitchFamily="34" charset="0"/>
                <a:ea typeface="Microsoft Sans Serif" panose="020B0604020202020204" pitchFamily="34" charset="0"/>
              </a:rPr>
              <a:t>on</a:t>
            </a:r>
            <a:r>
              <a:rPr lang="en-US" sz="1800" spc="-5" dirty="0">
                <a:solidFill>
                  <a:srgbClr val="006EC0"/>
                </a:solidFill>
                <a:effectLst/>
                <a:latin typeface="Arial" panose="020B0604020202020204" pitchFamily="34" charset="0"/>
                <a:ea typeface="Microsoft Sans Serif" panose="020B0604020202020204" pitchFamily="34" charset="0"/>
              </a:rPr>
              <a:t> </a:t>
            </a:r>
            <a:r>
              <a:rPr lang="en-US" sz="1800" dirty="0">
                <a:solidFill>
                  <a:srgbClr val="006EC0"/>
                </a:solidFill>
                <a:effectLst/>
                <a:latin typeface="Arial" panose="020B0604020202020204" pitchFamily="34" charset="0"/>
                <a:ea typeface="Microsoft Sans Serif" panose="020B0604020202020204" pitchFamily="34" charset="0"/>
              </a:rPr>
              <a:t>the</a:t>
            </a:r>
            <a:r>
              <a:rPr lang="en-US" sz="1800" spc="10" dirty="0">
                <a:solidFill>
                  <a:srgbClr val="006EC0"/>
                </a:solidFill>
                <a:effectLst/>
                <a:latin typeface="Arial" panose="020B0604020202020204" pitchFamily="34" charset="0"/>
                <a:ea typeface="Microsoft Sans Serif" panose="020B0604020202020204" pitchFamily="34" charset="0"/>
              </a:rPr>
              <a:t> </a:t>
            </a:r>
            <a:r>
              <a:rPr lang="en-US" sz="1800" dirty="0">
                <a:solidFill>
                  <a:srgbClr val="006EC0"/>
                </a:solidFill>
                <a:effectLst/>
                <a:latin typeface="Arial" panose="020B0604020202020204" pitchFamily="34" charset="0"/>
                <a:ea typeface="Microsoft Sans Serif" panose="020B0604020202020204" pitchFamily="34" charset="0"/>
              </a:rPr>
              <a:t>Data</a:t>
            </a:r>
            <a:r>
              <a:rPr lang="en-US" sz="1800" spc="-10" dirty="0">
                <a:solidFill>
                  <a:srgbClr val="006EC0"/>
                </a:solidFill>
                <a:effectLst/>
                <a:latin typeface="Arial" panose="020B0604020202020204" pitchFamily="34" charset="0"/>
                <a:ea typeface="Microsoft Sans Serif" panose="020B0604020202020204" pitchFamily="34" charset="0"/>
              </a:rPr>
              <a:t> </a:t>
            </a:r>
            <a:r>
              <a:rPr lang="en-US" sz="1800" dirty="0">
                <a:solidFill>
                  <a:srgbClr val="006EC0"/>
                </a:solidFill>
                <a:effectLst/>
                <a:latin typeface="Arial" panose="020B0604020202020204" pitchFamily="34" charset="0"/>
                <a:ea typeface="Microsoft Sans Serif" panose="020B0604020202020204" pitchFamily="34" charset="0"/>
              </a:rPr>
              <a:t>Set - </a:t>
            </a:r>
            <a:r>
              <a:rPr lang="en-US" sz="1800" dirty="0">
                <a:solidFill>
                  <a:srgbClr val="22292C"/>
                </a:solidFill>
                <a:effectLst/>
                <a:latin typeface="Arial" panose="020B0604020202020204" pitchFamily="34" charset="0"/>
                <a:ea typeface="Microsoft Sans Serif" panose="020B0604020202020204" pitchFamily="34" charset="0"/>
              </a:rPr>
              <a:t>The</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data</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set</a:t>
            </a:r>
            <a:r>
              <a:rPr lang="en-US" sz="1800" spc="4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contains</a:t>
            </a:r>
            <a:r>
              <a:rPr lang="en-US" sz="1800" spc="6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two</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types</a:t>
            </a:r>
            <a:r>
              <a:rPr lang="en-US" sz="1800" spc="4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of</a:t>
            </a:r>
            <a:r>
              <a:rPr lang="en-US" sz="1800" spc="4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columns</a:t>
            </a:r>
            <a:r>
              <a:rPr lang="en-US" sz="1800" spc="6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numeric</a:t>
            </a:r>
            <a:r>
              <a:rPr lang="en-US" sz="1800" spc="4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variables</a:t>
            </a:r>
            <a:r>
              <a:rPr lang="en-US" sz="1800" spc="1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and</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categorical</a:t>
            </a:r>
            <a:r>
              <a:rPr lang="en-US" sz="1800" spc="-30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variables.</a:t>
            </a:r>
            <a:endParaRPr lang="en-IN" sz="1800" dirty="0">
              <a:effectLst/>
              <a:latin typeface="Microsoft Sans Serif" panose="020B0604020202020204" pitchFamily="34" charset="0"/>
              <a:ea typeface="Microsoft Sans Serif" panose="020B0604020202020204" pitchFamily="34" charset="0"/>
            </a:endParaRPr>
          </a:p>
          <a:p>
            <a:r>
              <a:rPr lang="en-US" sz="1800" dirty="0">
                <a:effectLst/>
                <a:latin typeface="Arial" panose="020B0604020202020204" pitchFamily="34" charset="0"/>
                <a:ea typeface="Microsoft Sans Serif" panose="020B0604020202020204" pitchFamily="34" charset="0"/>
              </a:rPr>
              <a:t> </a:t>
            </a:r>
            <a:endParaRPr lang="en-IN" sz="1800" dirty="0">
              <a:effectLst/>
              <a:latin typeface="Microsoft Sans Serif" panose="020B0604020202020204" pitchFamily="34" charset="0"/>
              <a:ea typeface="Microsoft Sans Serif" panose="020B0604020202020204" pitchFamily="34" charset="0"/>
            </a:endParaRPr>
          </a:p>
          <a:p>
            <a:pPr marL="771525" marR="782320">
              <a:lnSpc>
                <a:spcPct val="100000"/>
              </a:lnSpc>
              <a:spcAft>
                <a:spcPts val="0"/>
              </a:spcAft>
            </a:pPr>
            <a:r>
              <a:rPr lang="en-US" sz="1800" b="1" dirty="0">
                <a:solidFill>
                  <a:srgbClr val="22292C"/>
                </a:solidFill>
                <a:effectLst/>
                <a:latin typeface="Arial" panose="020B0604020202020204" pitchFamily="34" charset="0"/>
                <a:ea typeface="Microsoft Sans Serif" panose="020B0604020202020204" pitchFamily="34" charset="0"/>
              </a:rPr>
              <a:t>a) Continuous</a:t>
            </a:r>
            <a:r>
              <a:rPr lang="en-US" sz="1800" b="1" spc="35" dirty="0">
                <a:solidFill>
                  <a:srgbClr val="22292C"/>
                </a:solidFill>
                <a:effectLst/>
                <a:latin typeface="Arial" panose="020B0604020202020204" pitchFamily="34" charset="0"/>
                <a:ea typeface="Microsoft Sans Serif" panose="020B0604020202020204" pitchFamily="34" charset="0"/>
              </a:rPr>
              <a:t> </a:t>
            </a:r>
            <a:r>
              <a:rPr lang="en-US" sz="1800" b="1" dirty="0">
                <a:solidFill>
                  <a:srgbClr val="22292C"/>
                </a:solidFill>
                <a:effectLst/>
                <a:latin typeface="Arial" panose="020B0604020202020204" pitchFamily="34" charset="0"/>
                <a:ea typeface="Microsoft Sans Serif" panose="020B0604020202020204" pitchFamily="34" charset="0"/>
              </a:rPr>
              <a:t>variables</a:t>
            </a:r>
            <a:r>
              <a:rPr lang="en-US" sz="1800" dirty="0">
                <a:solidFill>
                  <a:srgbClr val="22292C"/>
                </a:solidFill>
                <a:effectLst/>
                <a:latin typeface="Arial" panose="020B0604020202020204" pitchFamily="34" charset="0"/>
                <a:ea typeface="Microsoft Sans Serif" panose="020B0604020202020204" pitchFamily="34" charset="0"/>
              </a:rPr>
              <a:t>-Continuous</a:t>
            </a:r>
            <a:r>
              <a:rPr lang="en-US" sz="1800" spc="1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variables</a:t>
            </a:r>
            <a:r>
              <a:rPr lang="en-US" sz="1800" spc="3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are</a:t>
            </a:r>
            <a:r>
              <a:rPr lang="en-US" sz="1800" spc="3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numeric</a:t>
            </a:r>
            <a:r>
              <a:rPr lang="en-US" sz="1800" spc="5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variables</a:t>
            </a:r>
            <a:r>
              <a:rPr lang="en-US" sz="1800" spc="5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that</a:t>
            </a:r>
            <a:r>
              <a:rPr lang="en-US" sz="1800" spc="5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have</a:t>
            </a:r>
            <a:r>
              <a:rPr lang="en-US" sz="1800" spc="5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an</a:t>
            </a:r>
            <a:r>
              <a:rPr lang="en-US" sz="1800" spc="-30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infinite</a:t>
            </a:r>
            <a:r>
              <a:rPr lang="en-US" sz="1800" spc="-1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number</a:t>
            </a:r>
            <a:r>
              <a:rPr lang="en-US" sz="1800" spc="2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of</a:t>
            </a:r>
            <a:r>
              <a:rPr lang="en-US" sz="1800" spc="1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values</a:t>
            </a:r>
            <a:r>
              <a:rPr lang="en-US" sz="1800" spc="1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between</a:t>
            </a:r>
            <a:r>
              <a:rPr lang="en-US" sz="1800" spc="1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any</a:t>
            </a:r>
            <a:r>
              <a:rPr lang="en-US" sz="1800" spc="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two</a:t>
            </a:r>
            <a:r>
              <a:rPr lang="en-US" sz="1800" spc="1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values.</a:t>
            </a:r>
          </a:p>
          <a:p>
            <a:pPr marL="771525" marR="782320">
              <a:lnSpc>
                <a:spcPct val="100000"/>
              </a:lnSpc>
              <a:spcAft>
                <a:spcPts val="0"/>
              </a:spcAft>
            </a:pPr>
            <a:r>
              <a:rPr lang="en-US" dirty="0">
                <a:solidFill>
                  <a:srgbClr val="22292C"/>
                </a:solidFill>
                <a:latin typeface="Arial" panose="020B0604020202020204" pitchFamily="34" charset="0"/>
                <a:ea typeface="Microsoft Sans Serif" panose="020B0604020202020204" pitchFamily="34" charset="0"/>
              </a:rPr>
              <a:t>Column name which contain Continuous data - </a:t>
            </a:r>
            <a:r>
              <a:rPr lang="en-IN" sz="1800" i="0" u="none" strike="noStrike" dirty="0">
                <a:solidFill>
                  <a:srgbClr val="000000"/>
                </a:solidFill>
                <a:effectLst/>
                <a:latin typeface="Arial" panose="020B0604020202020204" pitchFamily="34" charset="0"/>
              </a:rPr>
              <a:t>Employee No, </a:t>
            </a:r>
            <a:r>
              <a:rPr lang="en-US" sz="1800" i="0" u="none" strike="noStrike" dirty="0">
                <a:solidFill>
                  <a:srgbClr val="000000"/>
                </a:solidFill>
                <a:effectLst/>
                <a:latin typeface="Arial" panose="020B0604020202020204" pitchFamily="34" charset="0"/>
              </a:rPr>
              <a:t>Total Hours,</a:t>
            </a:r>
            <a:r>
              <a:rPr lang="en-US" dirty="0"/>
              <a:t> </a:t>
            </a:r>
            <a:r>
              <a:rPr lang="en-US" sz="1800" i="0" u="none" strike="noStrike" dirty="0">
                <a:solidFill>
                  <a:srgbClr val="000000"/>
                </a:solidFill>
                <a:effectLst/>
                <a:latin typeface="Arial" panose="020B0604020202020204" pitchFamily="34" charset="0"/>
              </a:rPr>
              <a:t>Total Available Hours,</a:t>
            </a:r>
            <a:r>
              <a:rPr lang="en-US" dirty="0"/>
              <a:t> </a:t>
            </a:r>
            <a:r>
              <a:rPr lang="en-US" sz="1800" i="0" u="none" strike="noStrike" dirty="0">
                <a:solidFill>
                  <a:srgbClr val="000000"/>
                </a:solidFill>
                <a:effectLst/>
                <a:latin typeface="Arial" panose="020B0604020202020204" pitchFamily="34" charset="0"/>
              </a:rPr>
              <a:t>Total Work Hours</a:t>
            </a:r>
            <a:r>
              <a:rPr lang="en-US" dirty="0"/>
              <a:t> ,</a:t>
            </a:r>
            <a:r>
              <a:rPr lang="en-US" sz="1800" i="0" u="none" strike="noStrike" dirty="0">
                <a:solidFill>
                  <a:srgbClr val="000000"/>
                </a:solidFill>
                <a:effectLst/>
                <a:latin typeface="Arial" panose="020B0604020202020204" pitchFamily="34" charset="0"/>
              </a:rPr>
              <a:t>Total Leave Hours</a:t>
            </a:r>
            <a:r>
              <a:rPr lang="en-US" dirty="0"/>
              <a:t> ,</a:t>
            </a:r>
            <a:r>
              <a:rPr lang="en-US" sz="1800" i="0" u="none" strike="noStrike" dirty="0">
                <a:solidFill>
                  <a:srgbClr val="000000"/>
                </a:solidFill>
                <a:effectLst/>
                <a:latin typeface="Arial" panose="020B0604020202020204" pitchFamily="34" charset="0"/>
              </a:rPr>
              <a:t>Total Training Hours</a:t>
            </a:r>
            <a:r>
              <a:rPr lang="en-US" dirty="0"/>
              <a:t> ,</a:t>
            </a:r>
            <a:r>
              <a:rPr lang="en-US" sz="1800" i="0" u="none" strike="noStrike" dirty="0">
                <a:solidFill>
                  <a:srgbClr val="000000"/>
                </a:solidFill>
                <a:effectLst/>
                <a:latin typeface="Arial" panose="020B0604020202020204" pitchFamily="34" charset="0"/>
              </a:rPr>
              <a:t>Total BD Hours</a:t>
            </a:r>
            <a:r>
              <a:rPr lang="en-US" dirty="0"/>
              <a:t> ,</a:t>
            </a:r>
            <a:r>
              <a:rPr lang="en-US" sz="1800" i="0" u="none" strike="noStrike" dirty="0">
                <a:solidFill>
                  <a:srgbClr val="000000"/>
                </a:solidFill>
                <a:effectLst/>
                <a:latin typeface="Arial" panose="020B0604020202020204" pitchFamily="34" charset="0"/>
              </a:rPr>
              <a:t>Total NC Hours,</a:t>
            </a:r>
            <a:r>
              <a:rPr lang="en-US" dirty="0"/>
              <a:t> </a:t>
            </a:r>
            <a:r>
              <a:rPr lang="en-US" sz="1800" i="0" u="none" strike="noStrike" dirty="0">
                <a:solidFill>
                  <a:srgbClr val="000000"/>
                </a:solidFill>
                <a:effectLst/>
                <a:latin typeface="Arial" panose="020B0604020202020204" pitchFamily="34" charset="0"/>
              </a:rPr>
              <a:t>Utilization%</a:t>
            </a:r>
            <a:r>
              <a:rPr lang="en-US" dirty="0"/>
              <a:t> .</a:t>
            </a:r>
            <a:endParaRPr lang="en-IN" sz="1800" dirty="0">
              <a:effectLst/>
              <a:latin typeface="Microsoft Sans Serif" panose="020B0604020202020204" pitchFamily="34" charset="0"/>
              <a:ea typeface="Microsoft Sans Serif" panose="020B0604020202020204" pitchFamily="34" charset="0"/>
            </a:endParaRPr>
          </a:p>
          <a:p>
            <a:pPr>
              <a:spcBef>
                <a:spcPts val="45"/>
              </a:spcBef>
            </a:pPr>
            <a:r>
              <a:rPr lang="en-US" sz="1800" dirty="0">
                <a:effectLst/>
                <a:latin typeface="Arial" panose="020B0604020202020204" pitchFamily="34" charset="0"/>
                <a:ea typeface="Microsoft Sans Serif" panose="020B0604020202020204" pitchFamily="34" charset="0"/>
              </a:rPr>
              <a:t> </a:t>
            </a:r>
            <a:endParaRPr lang="en-IN" sz="1800" dirty="0">
              <a:effectLst/>
              <a:latin typeface="Microsoft Sans Serif" panose="020B0604020202020204" pitchFamily="34" charset="0"/>
              <a:ea typeface="Microsoft Sans Serif" panose="020B0604020202020204" pitchFamily="34" charset="0"/>
            </a:endParaRPr>
          </a:p>
          <a:p>
            <a:pPr marL="771525" marR="782320">
              <a:lnSpc>
                <a:spcPct val="100000"/>
              </a:lnSpc>
              <a:spcAft>
                <a:spcPts val="0"/>
              </a:spcAft>
            </a:pPr>
            <a:r>
              <a:rPr lang="en-US" sz="1800" b="1" dirty="0">
                <a:solidFill>
                  <a:srgbClr val="22292C"/>
                </a:solidFill>
                <a:effectLst/>
                <a:latin typeface="Arial" panose="020B0604020202020204" pitchFamily="34" charset="0"/>
                <a:ea typeface="Microsoft Sans Serif" panose="020B0604020202020204" pitchFamily="34" charset="0"/>
              </a:rPr>
              <a:t>b) Categorical</a:t>
            </a:r>
            <a:r>
              <a:rPr lang="en-US" sz="1800" b="1" spc="25" dirty="0">
                <a:solidFill>
                  <a:srgbClr val="22292C"/>
                </a:solidFill>
                <a:effectLst/>
                <a:latin typeface="Arial" panose="020B0604020202020204" pitchFamily="34" charset="0"/>
                <a:ea typeface="Microsoft Sans Serif" panose="020B0604020202020204" pitchFamily="34" charset="0"/>
              </a:rPr>
              <a:t> </a:t>
            </a:r>
            <a:r>
              <a:rPr lang="en-US" sz="1800" b="1" dirty="0">
                <a:solidFill>
                  <a:srgbClr val="22292C"/>
                </a:solidFill>
                <a:effectLst/>
                <a:latin typeface="Arial" panose="020B0604020202020204" pitchFamily="34" charset="0"/>
                <a:ea typeface="Microsoft Sans Serif" panose="020B0604020202020204" pitchFamily="34" charset="0"/>
              </a:rPr>
              <a:t>variables</a:t>
            </a:r>
            <a:r>
              <a:rPr lang="en-US" sz="1800" dirty="0">
                <a:solidFill>
                  <a:srgbClr val="22292C"/>
                </a:solidFill>
                <a:effectLst/>
                <a:latin typeface="Arial" panose="020B0604020202020204" pitchFamily="34" charset="0"/>
                <a:ea typeface="Microsoft Sans Serif" panose="020B0604020202020204" pitchFamily="34" charset="0"/>
              </a:rPr>
              <a:t>-Categorical</a:t>
            </a:r>
            <a:r>
              <a:rPr lang="en-US" sz="1800" spc="2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variables</a:t>
            </a:r>
            <a:r>
              <a:rPr lang="en-US" sz="1800" spc="2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contain</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a</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finite</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number</a:t>
            </a:r>
            <a:r>
              <a:rPr lang="en-US" sz="1800" spc="50"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of</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categories</a:t>
            </a:r>
            <a:r>
              <a:rPr lang="en-US" sz="1800" spc="4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or</a:t>
            </a:r>
            <a:r>
              <a:rPr lang="en-US" sz="1800" spc="-30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distinct</a:t>
            </a:r>
            <a:r>
              <a:rPr lang="en-US" sz="1800" spc="-15" dirty="0">
                <a:solidFill>
                  <a:srgbClr val="22292C"/>
                </a:solidFill>
                <a:effectLst/>
                <a:latin typeface="Arial" panose="020B0604020202020204" pitchFamily="34" charset="0"/>
                <a:ea typeface="Microsoft Sans Serif" panose="020B0604020202020204" pitchFamily="34" charset="0"/>
              </a:rPr>
              <a:t> </a:t>
            </a:r>
            <a:r>
              <a:rPr lang="en-US" sz="1800" dirty="0">
                <a:solidFill>
                  <a:srgbClr val="22292C"/>
                </a:solidFill>
                <a:effectLst/>
                <a:latin typeface="Arial" panose="020B0604020202020204" pitchFamily="34" charset="0"/>
                <a:ea typeface="Microsoft Sans Serif" panose="020B0604020202020204" pitchFamily="34" charset="0"/>
              </a:rPr>
              <a:t>groups.</a:t>
            </a:r>
          </a:p>
          <a:p>
            <a:pPr marL="771525" marR="782320">
              <a:lnSpc>
                <a:spcPct val="100000"/>
              </a:lnSpc>
              <a:spcAft>
                <a:spcPts val="0"/>
              </a:spcAft>
            </a:pPr>
            <a:r>
              <a:rPr lang="en-US" dirty="0">
                <a:solidFill>
                  <a:srgbClr val="22292C"/>
                </a:solidFill>
                <a:latin typeface="Arial" panose="020B0604020202020204" pitchFamily="34" charset="0"/>
                <a:ea typeface="Microsoft Sans Serif" panose="020B0604020202020204" pitchFamily="34" charset="0"/>
              </a:rPr>
              <a:t>Column name which contain </a:t>
            </a:r>
            <a:r>
              <a:rPr lang="en-US" sz="1800" dirty="0">
                <a:solidFill>
                  <a:srgbClr val="22292C"/>
                </a:solidFill>
                <a:effectLst/>
                <a:latin typeface="Arial" panose="020B0604020202020204" pitchFamily="34" charset="0"/>
                <a:ea typeface="Microsoft Sans Serif" panose="020B0604020202020204" pitchFamily="34" charset="0"/>
              </a:rPr>
              <a:t>Categorical</a:t>
            </a:r>
            <a:r>
              <a:rPr lang="en-US" dirty="0">
                <a:solidFill>
                  <a:srgbClr val="22292C"/>
                </a:solidFill>
                <a:latin typeface="Arial" panose="020B0604020202020204" pitchFamily="34" charset="0"/>
                <a:ea typeface="Microsoft Sans Serif" panose="020B0604020202020204" pitchFamily="34" charset="0"/>
              </a:rPr>
              <a:t> data - </a:t>
            </a:r>
            <a:r>
              <a:rPr lang="en-US" sz="1800" i="0" u="none" strike="noStrike" dirty="0">
                <a:solidFill>
                  <a:srgbClr val="000000"/>
                </a:solidFill>
                <a:effectLst/>
                <a:latin typeface="Arial" panose="020B0604020202020204" pitchFamily="34" charset="0"/>
              </a:rPr>
              <a:t>Profit Center,</a:t>
            </a:r>
            <a:r>
              <a:rPr lang="en-US" dirty="0"/>
              <a:t> </a:t>
            </a:r>
            <a:r>
              <a:rPr lang="en-US" sz="1800" i="0" u="none" strike="noStrike" dirty="0">
                <a:solidFill>
                  <a:srgbClr val="000000"/>
                </a:solidFill>
                <a:effectLst/>
                <a:latin typeface="Arial" panose="020B0604020202020204" pitchFamily="34" charset="0"/>
              </a:rPr>
              <a:t>Employee Name,</a:t>
            </a:r>
            <a:r>
              <a:rPr lang="en-US" dirty="0"/>
              <a:t> </a:t>
            </a:r>
            <a:r>
              <a:rPr lang="en-US" sz="1800" i="0" u="none" strike="noStrike" dirty="0">
                <a:solidFill>
                  <a:srgbClr val="000000"/>
                </a:solidFill>
                <a:effectLst/>
                <a:latin typeface="Arial" panose="020B0604020202020204" pitchFamily="34" charset="0"/>
              </a:rPr>
              <a:t>Employee Position,</a:t>
            </a:r>
            <a:r>
              <a:rPr lang="en-US" dirty="0"/>
              <a:t> </a:t>
            </a:r>
            <a:r>
              <a:rPr lang="en-US" sz="1800" i="0" u="none" strike="noStrike" dirty="0">
                <a:solidFill>
                  <a:srgbClr val="000000"/>
                </a:solidFill>
                <a:effectLst/>
                <a:latin typeface="Arial" panose="020B0604020202020204" pitchFamily="34" charset="0"/>
              </a:rPr>
              <a:t>Employee Location</a:t>
            </a:r>
            <a:r>
              <a:rPr lang="en-US" dirty="0"/>
              <a:t> ,</a:t>
            </a:r>
            <a:r>
              <a:rPr lang="en-US" sz="1800" i="0" u="none" strike="noStrike" dirty="0">
                <a:solidFill>
                  <a:srgbClr val="000000"/>
                </a:solidFill>
                <a:effectLst/>
                <a:latin typeface="Arial" panose="020B0604020202020204" pitchFamily="34" charset="0"/>
              </a:rPr>
              <a:t>People Group,</a:t>
            </a:r>
            <a:r>
              <a:rPr lang="en-US" dirty="0"/>
              <a:t> </a:t>
            </a:r>
            <a:r>
              <a:rPr lang="en-US" sz="1800" i="0" u="none" strike="noStrike" dirty="0">
                <a:solidFill>
                  <a:srgbClr val="000000"/>
                </a:solidFill>
                <a:effectLst/>
                <a:latin typeface="Arial" panose="020B0604020202020204" pitchFamily="34" charset="0"/>
              </a:rPr>
              <a:t>Employee Category,</a:t>
            </a:r>
            <a:r>
              <a:rPr lang="en-US" dirty="0"/>
              <a:t> </a:t>
            </a:r>
            <a:r>
              <a:rPr lang="en-US" sz="1800" i="0" u="none" strike="noStrike" dirty="0">
                <a:solidFill>
                  <a:srgbClr val="000000"/>
                </a:solidFill>
                <a:effectLst/>
                <a:latin typeface="Arial" panose="020B0604020202020204" pitchFamily="34" charset="0"/>
              </a:rPr>
              <a:t>Supervisor name, </a:t>
            </a:r>
            <a:r>
              <a:rPr lang="en-IN" sz="1800" i="0" u="none" strike="noStrike" dirty="0">
                <a:solidFill>
                  <a:srgbClr val="000000"/>
                </a:solidFill>
                <a:effectLst/>
                <a:latin typeface="Arial" panose="020B0604020202020204" pitchFamily="34" charset="0"/>
              </a:rPr>
              <a:t>Current Status.</a:t>
            </a:r>
          </a:p>
          <a:p>
            <a:pPr marL="771525" marR="782320">
              <a:lnSpc>
                <a:spcPct val="100000"/>
              </a:lnSpc>
              <a:spcAft>
                <a:spcPts val="0"/>
              </a:spcAft>
            </a:pPr>
            <a:endParaRPr lang="en-IN" b="1" dirty="0">
              <a:solidFill>
                <a:srgbClr val="000000"/>
              </a:solidFill>
              <a:latin typeface="Arial" panose="020B0604020202020204" pitchFamily="34" charset="0"/>
            </a:endParaRPr>
          </a:p>
          <a:p>
            <a:pPr marL="771525" marR="782320">
              <a:lnSpc>
                <a:spcPct val="100000"/>
              </a:lnSpc>
              <a:spcAft>
                <a:spcPts val="0"/>
              </a:spcAft>
            </a:pPr>
            <a:r>
              <a:rPr lang="en-IN" b="1">
                <a:solidFill>
                  <a:srgbClr val="000000"/>
                </a:solidFill>
                <a:latin typeface="Arial" panose="020B0604020202020204" pitchFamily="34" charset="0"/>
              </a:rPr>
              <a:t>c) Date </a:t>
            </a:r>
            <a:r>
              <a:rPr lang="en-IN" b="1" dirty="0">
                <a:solidFill>
                  <a:srgbClr val="000000"/>
                </a:solidFill>
                <a:latin typeface="Arial" panose="020B0604020202020204" pitchFamily="34" charset="0"/>
              </a:rPr>
              <a:t>Format -  </a:t>
            </a:r>
            <a:r>
              <a:rPr lang="en-IN" sz="1800" i="0" u="none" strike="noStrike" dirty="0">
                <a:solidFill>
                  <a:srgbClr val="000000"/>
                </a:solidFill>
                <a:effectLst/>
                <a:latin typeface="Arial" panose="020B0604020202020204" pitchFamily="34" charset="0"/>
              </a:rPr>
              <a:t>Join Date and Termination Date.</a:t>
            </a:r>
            <a:r>
              <a:rPr lang="en-US" dirty="0"/>
              <a:t> </a:t>
            </a:r>
            <a:endParaRPr lang="en-IN" sz="1800" spc="0" dirty="0">
              <a:effectLst/>
              <a:latin typeface="Microsoft Sans Serif" panose="020B0604020202020204" pitchFamily="34" charset="0"/>
              <a:ea typeface="Microsoft Sans Serif" panose="020B0604020202020204" pitchFamily="34" charset="0"/>
            </a:endParaRPr>
          </a:p>
          <a:p>
            <a:r>
              <a:rPr lang="en-US" sz="2000" dirty="0"/>
              <a:t>           </a:t>
            </a:r>
            <a:endParaRPr lang="en-IN" sz="2000" dirty="0"/>
          </a:p>
        </p:txBody>
      </p:sp>
      <p:sp>
        <p:nvSpPr>
          <p:cNvPr id="3" name="TextBox 2">
            <a:extLst>
              <a:ext uri="{FF2B5EF4-FFF2-40B4-BE49-F238E27FC236}">
                <a16:creationId xmlns:a16="http://schemas.microsoft.com/office/drawing/2014/main" id="{28C4D2BF-5523-43DD-9A75-4179F71A7C3A}"/>
              </a:ext>
            </a:extLst>
          </p:cNvPr>
          <p:cNvSpPr txBox="1"/>
          <p:nvPr/>
        </p:nvSpPr>
        <p:spPr>
          <a:xfrm>
            <a:off x="2390312" y="358280"/>
            <a:ext cx="493376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400" b="1" dirty="0">
                <a:latin typeface="Algerian" panose="04020705040A02060702" pitchFamily="82" charset="0"/>
              </a:rPr>
              <a:t> 4) insight on the data set: </a:t>
            </a:r>
          </a:p>
        </p:txBody>
      </p:sp>
    </p:spTree>
    <p:extLst>
      <p:ext uri="{BB962C8B-B14F-4D97-AF65-F5344CB8AC3E}">
        <p14:creationId xmlns:p14="http://schemas.microsoft.com/office/powerpoint/2010/main" val="173753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E6E4D-43B8-4E70-B5FD-DE023608992D}"/>
              </a:ext>
            </a:extLst>
          </p:cNvPr>
          <p:cNvSpPr txBox="1"/>
          <p:nvPr/>
        </p:nvSpPr>
        <p:spPr>
          <a:xfrm>
            <a:off x="423318" y="2436378"/>
            <a:ext cx="5672682" cy="523220"/>
          </a:xfrm>
          <a:prstGeom prst="rect">
            <a:avLst/>
          </a:prstGeom>
          <a:noFill/>
        </p:spPr>
        <p:txBody>
          <a:bodyPr wrap="square">
            <a:spAutoFit/>
          </a:bodyPr>
          <a:lstStyle/>
          <a:p>
            <a:pPr lvl="0">
              <a:spcBef>
                <a:spcPts val="350"/>
              </a:spcBef>
              <a:buClr>
                <a:srgbClr val="006EC0"/>
              </a:buClr>
              <a:buSzPts val="1600"/>
              <a:tabLst>
                <a:tab pos="1001395" algn="l"/>
              </a:tabLst>
            </a:pPr>
            <a:r>
              <a:rPr lang="en-US" sz="2800" b="1" kern="0" spc="-5" dirty="0">
                <a:effectLst/>
                <a:latin typeface="Algerian" panose="04020705040A02060702" pitchFamily="82" charset="0"/>
                <a:ea typeface="Arial" panose="020B0604020202020204" pitchFamily="34" charset="0"/>
              </a:rPr>
              <a:t>5) Data</a:t>
            </a:r>
            <a:r>
              <a:rPr lang="en-US" sz="2800" b="1" kern="0" spc="-40" dirty="0">
                <a:effectLst/>
                <a:latin typeface="Algerian" panose="04020705040A02060702" pitchFamily="82" charset="0"/>
                <a:ea typeface="Arial" panose="020B0604020202020204" pitchFamily="34" charset="0"/>
              </a:rPr>
              <a:t> </a:t>
            </a:r>
            <a:r>
              <a:rPr lang="en-US" sz="2800" b="1" kern="0" spc="-5" dirty="0">
                <a:effectLst/>
                <a:latin typeface="Algerian" panose="04020705040A02060702" pitchFamily="82" charset="0"/>
                <a:ea typeface="Arial" panose="020B0604020202020204" pitchFamily="34" charset="0"/>
              </a:rPr>
              <a:t>Visualization : </a:t>
            </a:r>
            <a:r>
              <a:rPr lang="en-US" sz="2400" dirty="0">
                <a:latin typeface="Microsoft Sans Serif" panose="020B0604020202020204" pitchFamily="34" charset="0"/>
                <a:ea typeface="Microsoft Sans Serif" panose="020B0604020202020204" pitchFamily="34" charset="0"/>
              </a:rPr>
              <a:t>  </a:t>
            </a:r>
          </a:p>
        </p:txBody>
      </p:sp>
      <p:pic>
        <p:nvPicPr>
          <p:cNvPr id="1026" name="Picture 2" descr="How to use Excel as a data visualization tool | Computerworld">
            <a:extLst>
              <a:ext uri="{FF2B5EF4-FFF2-40B4-BE49-F238E27FC236}">
                <a16:creationId xmlns:a16="http://schemas.microsoft.com/office/drawing/2014/main" id="{FFBEFAA3-82B1-4148-BE64-A8BB403F1E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75"/>
          <a:stretch/>
        </p:blipFill>
        <p:spPr bwMode="auto">
          <a:xfrm>
            <a:off x="4918228" y="723241"/>
            <a:ext cx="6850453" cy="490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629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{EBB5930C-8577-4D3B-86EF-23B9FD2367A1}tf56160789_win32</Template>
  <TotalTime>1146</TotalTime>
  <Words>1432</Words>
  <Application>Microsoft Office PowerPoint</Application>
  <PresentationFormat>Widescreen</PresentationFormat>
  <Paragraphs>170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Bahnschrift</vt:lpstr>
      <vt:lpstr>Bahnschrift Light</vt:lpstr>
      <vt:lpstr>Bahnschrift SemiBold</vt:lpstr>
      <vt:lpstr>Bookman Old Style</vt:lpstr>
      <vt:lpstr>Calibri</vt:lpstr>
      <vt:lpstr>Franklin Gothic Book</vt:lpstr>
      <vt:lpstr>Microsoft Sans Serif</vt:lpstr>
      <vt:lpstr>1_RetrospectVTI</vt:lpstr>
      <vt:lpstr>HR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dc:title>
  <dc:creator>aratichavan401@gmail.com</dc:creator>
  <cp:lastModifiedBy>aratichavan401@gmail.com</cp:lastModifiedBy>
  <cp:revision>89</cp:revision>
  <dcterms:created xsi:type="dcterms:W3CDTF">2021-12-21T17:22:53Z</dcterms:created>
  <dcterms:modified xsi:type="dcterms:W3CDTF">2022-01-10T18:34:38Z</dcterms:modified>
</cp:coreProperties>
</file>