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7.xml"/><Relationship Id="rId22" Type="http://schemas.openxmlformats.org/officeDocument/2006/relationships/font" Target="fonts/OpenSans-bold.fntdata"/><Relationship Id="rId10" Type="http://schemas.openxmlformats.org/officeDocument/2006/relationships/slide" Target="slides/slide6.xml"/><Relationship Id="rId21" Type="http://schemas.openxmlformats.org/officeDocument/2006/relationships/font" Target="fonts/OpenSans-regular.fntdata"/><Relationship Id="rId13" Type="http://schemas.openxmlformats.org/officeDocument/2006/relationships/font" Target="fonts/Raleway-regular.fntdata"/><Relationship Id="rId24" Type="http://schemas.openxmlformats.org/officeDocument/2006/relationships/font" Target="fonts/OpenSans-boldItalic.fntdata"/><Relationship Id="rId12" Type="http://schemas.openxmlformats.org/officeDocument/2006/relationships/slide" Target="slides/slide8.xml"/><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slide" Target="slides/slide1.xml"/><Relationship Id="rId19" Type="http://schemas.openxmlformats.org/officeDocument/2006/relationships/font" Target="fonts/Lato-italic.fntdata"/><Relationship Id="rId6" Type="http://schemas.openxmlformats.org/officeDocument/2006/relationships/slide" Target="slides/slide2.xml"/><Relationship Id="rId18"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nl"/>
              <a:t>Urbinn is het LearningLab rondom autonoom rijdend vervoer binnen stedelijke gebieden. Dit kan eventueel gebruikt worden als toeristen vervoer en last mile vervoer voor medewerkers binnen deze gebieden.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nl"/>
              <a:t>Korte uitleg wat het doel van ons project is, het doel is om een semantische kaart aan te leveren die gebruikt wordt in stedelijke gebieden. Dit gaan we doen door middel van het opbouwen 3D kaart aan de hand van stereo camera beelden. Hierna zullen wij dit vertalen naar locatie op een 2D kaart. Tot slot willen wij het real-time herkennen en classificeren van objecten ook opleveren.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11150" lvl="0" marL="457200" rtl="0">
              <a:lnSpc>
                <a:spcPct val="115000"/>
              </a:lnSpc>
              <a:spcBef>
                <a:spcPts val="0"/>
              </a:spcBef>
              <a:spcAft>
                <a:spcPts val="1600"/>
              </a:spcAft>
              <a:buClr>
                <a:schemeClr val="accent1"/>
              </a:buClr>
              <a:buSzPts val="1300"/>
              <a:buFont typeface="Lato"/>
              <a:buChar char="●"/>
            </a:pPr>
            <a:r>
              <a:rPr lang="nl" sz="1300">
                <a:solidFill>
                  <a:schemeClr val="accent1"/>
                </a:solidFill>
                <a:latin typeface="Lato"/>
                <a:ea typeface="Lato"/>
                <a:cs typeface="Lato"/>
                <a:sym typeface="Lato"/>
              </a:rPr>
              <a:t>Voortgang ORB</a:t>
            </a:r>
          </a:p>
          <a:p>
            <a:pPr indent="-311150" lvl="1" marL="914400" rtl="0">
              <a:lnSpc>
                <a:spcPct val="115000"/>
              </a:lnSpc>
              <a:spcBef>
                <a:spcPts val="0"/>
              </a:spcBef>
              <a:spcAft>
                <a:spcPts val="1600"/>
              </a:spcAft>
              <a:buClr>
                <a:schemeClr val="accent1"/>
              </a:buClr>
              <a:buSzPts val="1300"/>
              <a:buFont typeface="Lato"/>
              <a:buChar char="○"/>
            </a:pPr>
            <a:r>
              <a:rPr lang="nl" sz="1300">
                <a:solidFill>
                  <a:schemeClr val="accent1"/>
                </a:solidFill>
                <a:latin typeface="Lato"/>
                <a:ea typeface="Lato"/>
                <a:cs typeface="Lato"/>
                <a:sym typeface="Lato"/>
              </a:rPr>
              <a:t>ORB_SLAM2 is een variatie op het SLAM algoritme (SLAM staat voor Simultaneous Localisation and Mapping, dus het tegelijkertijd localiseren van de huidige locatie in de wereld en het mappen van deze wereld in 3D vorm)</a:t>
            </a:r>
          </a:p>
          <a:p>
            <a:pPr indent="-311150" lvl="1" marL="914400" rtl="0">
              <a:lnSpc>
                <a:spcPct val="115000"/>
              </a:lnSpc>
              <a:spcBef>
                <a:spcPts val="0"/>
              </a:spcBef>
              <a:spcAft>
                <a:spcPts val="1600"/>
              </a:spcAft>
              <a:buClr>
                <a:schemeClr val="accent1"/>
              </a:buClr>
              <a:buSzPts val="1300"/>
              <a:buFont typeface="Lato"/>
              <a:buChar char="○"/>
            </a:pPr>
            <a:r>
              <a:rPr lang="nl" sz="1300">
                <a:solidFill>
                  <a:schemeClr val="accent1"/>
                </a:solidFill>
                <a:latin typeface="Lato"/>
                <a:ea typeface="Lato"/>
                <a:cs typeface="Lato"/>
                <a:sym typeface="Lato"/>
              </a:rPr>
              <a:t>Incrementeel leren van dataset buiten HHS voor het verkrijgen van een dense pointcloud (dit zijn het verkrijgen van meer herkenningspunten in de 3D wereld) </a:t>
            </a:r>
          </a:p>
          <a:p>
            <a:pPr indent="-311150" lvl="1" marL="914400" rtl="0">
              <a:lnSpc>
                <a:spcPct val="115000"/>
              </a:lnSpc>
              <a:spcBef>
                <a:spcPts val="0"/>
              </a:spcBef>
              <a:spcAft>
                <a:spcPts val="1600"/>
              </a:spcAft>
              <a:buClr>
                <a:schemeClr val="accent1"/>
              </a:buClr>
              <a:buSzPts val="1300"/>
              <a:buFont typeface="Lato"/>
              <a:buChar char="○"/>
            </a:pPr>
            <a:r>
              <a:rPr lang="nl" sz="1300">
                <a:solidFill>
                  <a:schemeClr val="accent1"/>
                </a:solidFill>
                <a:latin typeface="Lato"/>
                <a:ea typeface="Lato"/>
                <a:cs typeface="Lato"/>
                <a:sym typeface="Lato"/>
              </a:rPr>
              <a:t>De poses van de frames evalueren van ORB met URB (URB is onze eigen implementatie van het ORB_SLAM2 algoritme gemaakt in Python).</a:t>
            </a:r>
          </a:p>
          <a:p>
            <a:pPr indent="-311150" lvl="0" marL="457200" rtl="0">
              <a:lnSpc>
                <a:spcPct val="115000"/>
              </a:lnSpc>
              <a:spcBef>
                <a:spcPts val="0"/>
              </a:spcBef>
              <a:spcAft>
                <a:spcPts val="1600"/>
              </a:spcAft>
              <a:buClr>
                <a:schemeClr val="accent1"/>
              </a:buClr>
              <a:buSzPts val="1300"/>
              <a:buFont typeface="Lato"/>
              <a:buChar char="●"/>
            </a:pPr>
            <a:r>
              <a:rPr lang="nl" sz="1300">
                <a:solidFill>
                  <a:schemeClr val="accent1"/>
                </a:solidFill>
                <a:latin typeface="Lato"/>
                <a:ea typeface="Lato"/>
                <a:cs typeface="Lato"/>
                <a:sym typeface="Lato"/>
              </a:rPr>
              <a:t>Uitbreiding eigen dataset</a:t>
            </a:r>
          </a:p>
          <a:p>
            <a:pPr indent="-311150" lvl="1" marL="914400" rtl="0">
              <a:lnSpc>
                <a:spcPct val="115000"/>
              </a:lnSpc>
              <a:spcBef>
                <a:spcPts val="0"/>
              </a:spcBef>
              <a:spcAft>
                <a:spcPts val="1600"/>
              </a:spcAft>
              <a:buClr>
                <a:schemeClr val="accent1"/>
              </a:buClr>
              <a:buSzPts val="1300"/>
              <a:buFont typeface="Lato"/>
              <a:buChar char="○"/>
            </a:pPr>
            <a:r>
              <a:rPr lang="nl" sz="1300">
                <a:solidFill>
                  <a:schemeClr val="accent1"/>
                </a:solidFill>
                <a:latin typeface="Lato"/>
                <a:ea typeface="Lato"/>
                <a:cs typeface="Lato"/>
                <a:sym typeface="Lato"/>
              </a:rPr>
              <a:t>Dit betekent naast het labelen met onze eigen klassen (verkeersborden etc.), nu ook een script die alle afbeeldingen inclusief de labels kan spiegelen. Dus een verdubbeling van de dataset. </a:t>
            </a:r>
          </a:p>
          <a:p>
            <a:pPr indent="-311150" lvl="0" marL="457200" rtl="0">
              <a:lnSpc>
                <a:spcPct val="115000"/>
              </a:lnSpc>
              <a:spcBef>
                <a:spcPts val="0"/>
              </a:spcBef>
              <a:spcAft>
                <a:spcPts val="1600"/>
              </a:spcAft>
              <a:buClr>
                <a:schemeClr val="accent1"/>
              </a:buClr>
              <a:buSzPts val="1300"/>
              <a:buFont typeface="Lato"/>
              <a:buChar char="●"/>
            </a:pPr>
            <a:r>
              <a:rPr lang="nl" sz="1300">
                <a:solidFill>
                  <a:schemeClr val="accent1"/>
                </a:solidFill>
                <a:latin typeface="Lato"/>
                <a:ea typeface="Lato"/>
                <a:cs typeface="Lato"/>
                <a:sym typeface="Lato"/>
              </a:rPr>
              <a:t>YOLO training eigen dataset</a:t>
            </a:r>
          </a:p>
          <a:p>
            <a:pPr indent="-311150" lvl="1" marL="914400" rtl="0">
              <a:lnSpc>
                <a:spcPct val="115000"/>
              </a:lnSpc>
              <a:spcBef>
                <a:spcPts val="0"/>
              </a:spcBef>
              <a:spcAft>
                <a:spcPts val="1600"/>
              </a:spcAft>
              <a:buClr>
                <a:schemeClr val="accent1"/>
              </a:buClr>
              <a:buSzPts val="1300"/>
              <a:buFont typeface="Lato"/>
              <a:buChar char="○"/>
            </a:pPr>
            <a:r>
              <a:rPr lang="nl" sz="1300">
                <a:solidFill>
                  <a:schemeClr val="accent1"/>
                </a:solidFill>
                <a:latin typeface="Lato"/>
                <a:ea typeface="Lato"/>
                <a:cs typeface="Lato"/>
                <a:sym typeface="Lato"/>
              </a:rPr>
              <a:t>Yolo is een real-time object detection system die het mogelijk maakt om dus in real-time objecten in een reeks frames objecten kan detecteren en classificeren.  Dit systeem willen wij trainen door onze eigen dataset door YOLO heen te halen. </a:t>
            </a:r>
          </a:p>
          <a:p>
            <a:pPr indent="-311150" lvl="0" marL="457200" rtl="0">
              <a:lnSpc>
                <a:spcPct val="115000"/>
              </a:lnSpc>
              <a:spcBef>
                <a:spcPts val="0"/>
              </a:spcBef>
              <a:spcAft>
                <a:spcPts val="1600"/>
              </a:spcAft>
              <a:buClr>
                <a:schemeClr val="accent1"/>
              </a:buClr>
              <a:buSzPts val="1300"/>
              <a:buFont typeface="Lato"/>
              <a:buChar char="●"/>
            </a:pPr>
            <a:r>
              <a:rPr lang="nl" sz="1300">
                <a:solidFill>
                  <a:schemeClr val="accent1"/>
                </a:solidFill>
                <a:latin typeface="Lato"/>
                <a:ea typeface="Lato"/>
                <a:cs typeface="Lato"/>
                <a:sym typeface="Lato"/>
              </a:rPr>
              <a:t>Tot slot hebben wij URB nog uitgebreidt, waarover Kevin wat meer over gaat vertellen.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nl"/>
              <a:t>Dit zijn de verticale lijnen in URB aangegeven met groene orbs.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ts val="4200"/>
              <a:buNone/>
              <a:defRPr sz="4200">
                <a:solidFill>
                  <a:schemeClr val="dk2"/>
                </a:solidFill>
              </a:defRPr>
            </a:lvl1pPr>
            <a:lvl2pPr lvl="1">
              <a:spcBef>
                <a:spcPts val="0"/>
              </a:spcBef>
              <a:buClr>
                <a:schemeClr val="dk2"/>
              </a:buClr>
              <a:buSzPts val="4200"/>
              <a:buNone/>
              <a:defRPr sz="4200">
                <a:solidFill>
                  <a:schemeClr val="dk2"/>
                </a:solidFill>
              </a:defRPr>
            </a:lvl2pPr>
            <a:lvl3pPr lvl="2">
              <a:spcBef>
                <a:spcPts val="0"/>
              </a:spcBef>
              <a:buClr>
                <a:schemeClr val="dk2"/>
              </a:buClr>
              <a:buSzPts val="4200"/>
              <a:buNone/>
              <a:defRPr sz="4200">
                <a:solidFill>
                  <a:schemeClr val="dk2"/>
                </a:solidFill>
              </a:defRPr>
            </a:lvl3pPr>
            <a:lvl4pPr lvl="3">
              <a:spcBef>
                <a:spcPts val="0"/>
              </a:spcBef>
              <a:buClr>
                <a:schemeClr val="dk2"/>
              </a:buClr>
              <a:buSzPts val="4200"/>
              <a:buNone/>
              <a:defRPr sz="4200">
                <a:solidFill>
                  <a:schemeClr val="dk2"/>
                </a:solidFill>
              </a:defRPr>
            </a:lvl4pPr>
            <a:lvl5pPr lvl="4">
              <a:spcBef>
                <a:spcPts val="0"/>
              </a:spcBef>
              <a:buClr>
                <a:schemeClr val="dk2"/>
              </a:buClr>
              <a:buSzPts val="4200"/>
              <a:buNone/>
              <a:defRPr sz="4200">
                <a:solidFill>
                  <a:schemeClr val="dk2"/>
                </a:solidFill>
              </a:defRPr>
            </a:lvl5pPr>
            <a:lvl6pPr lvl="5">
              <a:spcBef>
                <a:spcPts val="0"/>
              </a:spcBef>
              <a:buClr>
                <a:schemeClr val="dk2"/>
              </a:buClr>
              <a:buSzPts val="4200"/>
              <a:buNone/>
              <a:defRPr sz="4200">
                <a:solidFill>
                  <a:schemeClr val="dk2"/>
                </a:solidFill>
              </a:defRPr>
            </a:lvl6pPr>
            <a:lvl7pPr lvl="6">
              <a:spcBef>
                <a:spcPts val="0"/>
              </a:spcBef>
              <a:buClr>
                <a:schemeClr val="dk2"/>
              </a:buClr>
              <a:buSzPts val="4200"/>
              <a:buNone/>
              <a:defRPr sz="4200">
                <a:solidFill>
                  <a:schemeClr val="dk2"/>
                </a:solidFill>
              </a:defRPr>
            </a:lvl7pPr>
            <a:lvl8pPr lvl="7">
              <a:spcBef>
                <a:spcPts val="0"/>
              </a:spcBef>
              <a:buClr>
                <a:schemeClr val="dk2"/>
              </a:buClr>
              <a:buSzPts val="4200"/>
              <a:buNone/>
              <a:defRPr sz="4200">
                <a:solidFill>
                  <a:schemeClr val="dk2"/>
                </a:solidFill>
              </a:defRPr>
            </a:lvl8pPr>
            <a:lvl9pPr lvl="8">
              <a:spcBef>
                <a:spcPts val="0"/>
              </a:spcBef>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ts val="8000"/>
              <a:buNone/>
              <a:defRPr sz="8000">
                <a:solidFill>
                  <a:schemeClr val="lt1"/>
                </a:solidFill>
              </a:defRPr>
            </a:lvl1pPr>
            <a:lvl2pPr lvl="1">
              <a:spcBef>
                <a:spcPts val="0"/>
              </a:spcBef>
              <a:buClr>
                <a:schemeClr val="lt1"/>
              </a:buClr>
              <a:buSzPts val="8000"/>
              <a:buNone/>
              <a:defRPr sz="8000">
                <a:solidFill>
                  <a:schemeClr val="lt1"/>
                </a:solidFill>
              </a:defRPr>
            </a:lvl2pPr>
            <a:lvl3pPr lvl="2">
              <a:spcBef>
                <a:spcPts val="0"/>
              </a:spcBef>
              <a:buClr>
                <a:schemeClr val="lt1"/>
              </a:buClr>
              <a:buSzPts val="8000"/>
              <a:buNone/>
              <a:defRPr sz="8000">
                <a:solidFill>
                  <a:schemeClr val="lt1"/>
                </a:solidFill>
              </a:defRPr>
            </a:lvl3pPr>
            <a:lvl4pPr lvl="3">
              <a:spcBef>
                <a:spcPts val="0"/>
              </a:spcBef>
              <a:buClr>
                <a:schemeClr val="lt1"/>
              </a:buClr>
              <a:buSzPts val="8000"/>
              <a:buNone/>
              <a:defRPr sz="8000">
                <a:solidFill>
                  <a:schemeClr val="lt1"/>
                </a:solidFill>
              </a:defRPr>
            </a:lvl4pPr>
            <a:lvl5pPr lvl="4">
              <a:spcBef>
                <a:spcPts val="0"/>
              </a:spcBef>
              <a:buClr>
                <a:schemeClr val="lt1"/>
              </a:buClr>
              <a:buSzPts val="8000"/>
              <a:buNone/>
              <a:defRPr sz="8000">
                <a:solidFill>
                  <a:schemeClr val="lt1"/>
                </a:solidFill>
              </a:defRPr>
            </a:lvl5pPr>
            <a:lvl6pPr lvl="5">
              <a:spcBef>
                <a:spcPts val="0"/>
              </a:spcBef>
              <a:buClr>
                <a:schemeClr val="lt1"/>
              </a:buClr>
              <a:buSzPts val="8000"/>
              <a:buNone/>
              <a:defRPr sz="8000">
                <a:solidFill>
                  <a:schemeClr val="lt1"/>
                </a:solidFill>
              </a:defRPr>
            </a:lvl6pPr>
            <a:lvl7pPr lvl="6">
              <a:spcBef>
                <a:spcPts val="0"/>
              </a:spcBef>
              <a:buClr>
                <a:schemeClr val="lt1"/>
              </a:buClr>
              <a:buSzPts val="8000"/>
              <a:buNone/>
              <a:defRPr sz="8000">
                <a:solidFill>
                  <a:schemeClr val="lt1"/>
                </a:solidFill>
              </a:defRPr>
            </a:lvl7pPr>
            <a:lvl8pPr lvl="7">
              <a:spcBef>
                <a:spcPts val="0"/>
              </a:spcBef>
              <a:buClr>
                <a:schemeClr val="lt1"/>
              </a:buClr>
              <a:buSzPts val="8000"/>
              <a:buNone/>
              <a:defRPr sz="8000">
                <a:solidFill>
                  <a:schemeClr val="lt1"/>
                </a:solidFill>
              </a:defRPr>
            </a:lvl8pPr>
            <a:lvl9pPr lvl="8">
              <a:spcBef>
                <a:spcPts val="0"/>
              </a:spcBef>
              <a:buClr>
                <a:schemeClr val="lt1"/>
              </a:buClr>
              <a:buSzPts val="8000"/>
              <a:buNone/>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buSzPts val="1300"/>
              <a:buChar char="●"/>
              <a:defRPr>
                <a:solidFill>
                  <a:schemeClr val="lt1"/>
                </a:solidFill>
              </a:defRPr>
            </a:lvl1pPr>
            <a:lvl2pPr lvl="1">
              <a:spcBef>
                <a:spcPts val="0"/>
              </a:spcBef>
              <a:buClr>
                <a:schemeClr val="lt1"/>
              </a:buClr>
              <a:buSzPts val="1100"/>
              <a:buChar char="○"/>
              <a:defRPr>
                <a:solidFill>
                  <a:schemeClr val="lt1"/>
                </a:solidFill>
              </a:defRPr>
            </a:lvl2pPr>
            <a:lvl3pPr lvl="2">
              <a:spcBef>
                <a:spcPts val="0"/>
              </a:spcBef>
              <a:buClr>
                <a:schemeClr val="lt1"/>
              </a:buClr>
              <a:buSzPts val="1100"/>
              <a:buChar char="■"/>
              <a:defRPr>
                <a:solidFill>
                  <a:schemeClr val="lt1"/>
                </a:solidFill>
              </a:defRPr>
            </a:lvl3pPr>
            <a:lvl4pPr lvl="3">
              <a:spcBef>
                <a:spcPts val="0"/>
              </a:spcBef>
              <a:buClr>
                <a:schemeClr val="lt1"/>
              </a:buClr>
              <a:buSzPts val="1100"/>
              <a:buChar char="●"/>
              <a:defRPr>
                <a:solidFill>
                  <a:schemeClr val="lt1"/>
                </a:solidFill>
              </a:defRPr>
            </a:lvl4pPr>
            <a:lvl5pPr lvl="4">
              <a:spcBef>
                <a:spcPts val="0"/>
              </a:spcBef>
              <a:buClr>
                <a:schemeClr val="lt1"/>
              </a:buClr>
              <a:buSzPts val="1100"/>
              <a:buChar char="○"/>
              <a:defRPr>
                <a:solidFill>
                  <a:schemeClr val="lt1"/>
                </a:solidFill>
              </a:defRPr>
            </a:lvl5pPr>
            <a:lvl6pPr lvl="5">
              <a:spcBef>
                <a:spcPts val="0"/>
              </a:spcBef>
              <a:buClr>
                <a:schemeClr val="lt1"/>
              </a:buClr>
              <a:buSzPts val="1100"/>
              <a:buChar char="■"/>
              <a:defRPr>
                <a:solidFill>
                  <a:schemeClr val="lt1"/>
                </a:solidFill>
              </a:defRPr>
            </a:lvl6pPr>
            <a:lvl7pPr lvl="6">
              <a:spcBef>
                <a:spcPts val="0"/>
              </a:spcBef>
              <a:buClr>
                <a:schemeClr val="lt1"/>
              </a:buClr>
              <a:buSzPts val="1100"/>
              <a:buChar char="●"/>
              <a:defRPr>
                <a:solidFill>
                  <a:schemeClr val="lt1"/>
                </a:solidFill>
              </a:defRPr>
            </a:lvl7pPr>
            <a:lvl8pPr lvl="7">
              <a:spcBef>
                <a:spcPts val="0"/>
              </a:spcBef>
              <a:buClr>
                <a:schemeClr val="lt1"/>
              </a:buClr>
              <a:buSzPts val="1100"/>
              <a:buChar char="○"/>
              <a:defRPr>
                <a:solidFill>
                  <a:schemeClr val="lt1"/>
                </a:solidFill>
              </a:defRPr>
            </a:lvl8pPr>
            <a:lvl9pPr lvl="8">
              <a:spcBef>
                <a:spcPts val="0"/>
              </a:spcBef>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ts val="2800"/>
              <a:buFont typeface="Raleway"/>
              <a:buNone/>
              <a:defRPr b="1" sz="2800">
                <a:latin typeface="Raleway"/>
                <a:ea typeface="Raleway"/>
                <a:cs typeface="Raleway"/>
                <a:sym typeface="Raleway"/>
              </a:defRPr>
            </a:lvl1pPr>
            <a:lvl2pPr lvl="1">
              <a:spcBef>
                <a:spcPts val="0"/>
              </a:spcBef>
              <a:buSzPts val="2800"/>
              <a:buFont typeface="Raleway"/>
              <a:buNone/>
              <a:defRPr b="1" sz="2800">
                <a:latin typeface="Raleway"/>
                <a:ea typeface="Raleway"/>
                <a:cs typeface="Raleway"/>
                <a:sym typeface="Raleway"/>
              </a:defRPr>
            </a:lvl2pPr>
            <a:lvl3pPr lvl="2">
              <a:spcBef>
                <a:spcPts val="0"/>
              </a:spcBef>
              <a:buSzPts val="2800"/>
              <a:buFont typeface="Raleway"/>
              <a:buNone/>
              <a:defRPr b="1" sz="2800">
                <a:latin typeface="Raleway"/>
                <a:ea typeface="Raleway"/>
                <a:cs typeface="Raleway"/>
                <a:sym typeface="Raleway"/>
              </a:defRPr>
            </a:lvl3pPr>
            <a:lvl4pPr lvl="3">
              <a:spcBef>
                <a:spcPts val="0"/>
              </a:spcBef>
              <a:buSzPts val="2800"/>
              <a:buFont typeface="Raleway"/>
              <a:buNone/>
              <a:defRPr b="1" sz="2800">
                <a:latin typeface="Raleway"/>
                <a:ea typeface="Raleway"/>
                <a:cs typeface="Raleway"/>
                <a:sym typeface="Raleway"/>
              </a:defRPr>
            </a:lvl4pPr>
            <a:lvl5pPr lvl="4">
              <a:spcBef>
                <a:spcPts val="0"/>
              </a:spcBef>
              <a:buSzPts val="2800"/>
              <a:buFont typeface="Raleway"/>
              <a:buNone/>
              <a:defRPr b="1" sz="2800">
                <a:latin typeface="Raleway"/>
                <a:ea typeface="Raleway"/>
                <a:cs typeface="Raleway"/>
                <a:sym typeface="Raleway"/>
              </a:defRPr>
            </a:lvl5pPr>
            <a:lvl6pPr lvl="5">
              <a:spcBef>
                <a:spcPts val="0"/>
              </a:spcBef>
              <a:buSzPts val="2800"/>
              <a:buFont typeface="Raleway"/>
              <a:buNone/>
              <a:defRPr b="1" sz="2800">
                <a:latin typeface="Raleway"/>
                <a:ea typeface="Raleway"/>
                <a:cs typeface="Raleway"/>
                <a:sym typeface="Raleway"/>
              </a:defRPr>
            </a:lvl6pPr>
            <a:lvl7pPr lvl="6">
              <a:spcBef>
                <a:spcPts val="0"/>
              </a:spcBef>
              <a:buSzPts val="2800"/>
              <a:buFont typeface="Raleway"/>
              <a:buNone/>
              <a:defRPr b="1" sz="2800">
                <a:latin typeface="Raleway"/>
                <a:ea typeface="Raleway"/>
                <a:cs typeface="Raleway"/>
                <a:sym typeface="Raleway"/>
              </a:defRPr>
            </a:lvl7pPr>
            <a:lvl8pPr lvl="7">
              <a:spcBef>
                <a:spcPts val="0"/>
              </a:spcBef>
              <a:buSzPts val="2800"/>
              <a:buFont typeface="Raleway"/>
              <a:buNone/>
              <a:defRPr b="1" sz="2800">
                <a:latin typeface="Raleway"/>
                <a:ea typeface="Raleway"/>
                <a:cs typeface="Raleway"/>
                <a:sym typeface="Raleway"/>
              </a:defRPr>
            </a:lvl8pPr>
            <a:lvl9pPr lvl="8">
              <a:spcBef>
                <a:spcPts val="0"/>
              </a:spcBef>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ts val="13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nl"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jpg"/><Relationship Id="rId5" Type="http://schemas.openxmlformats.org/officeDocument/2006/relationships/image" Target="../media/image2.jpg"/><Relationship Id="rId6"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idx="1" type="subTitle"/>
          </p:nvPr>
        </p:nvSpPr>
        <p:spPr>
          <a:xfrm>
            <a:off x="860877" y="2945400"/>
            <a:ext cx="7688100" cy="541200"/>
          </a:xfrm>
          <a:prstGeom prst="rect">
            <a:avLst/>
          </a:prstGeom>
        </p:spPr>
        <p:txBody>
          <a:bodyPr anchorCtr="0" anchor="t" bIns="91425" lIns="91425" rIns="91425" wrap="square" tIns="91425">
            <a:noAutofit/>
          </a:bodyPr>
          <a:lstStyle/>
          <a:p>
            <a:pPr indent="0" lvl="0" marL="0" rtl="0">
              <a:spcBef>
                <a:spcPts val="0"/>
              </a:spcBef>
              <a:buNone/>
            </a:pPr>
            <a:r>
              <a:rPr lang="nl" sz="1200"/>
              <a:t>LearningLab rondom autonoom rijdend vervoer binnen stedelijke gebieden (last mile)</a:t>
            </a:r>
          </a:p>
          <a:p>
            <a:pPr indent="0" lvl="0" marL="0">
              <a:spcBef>
                <a:spcPts val="0"/>
              </a:spcBef>
              <a:buNone/>
            </a:pPr>
            <a:r>
              <a:t/>
            </a:r>
            <a:endParaRPr/>
          </a:p>
        </p:txBody>
      </p:sp>
      <p:pic>
        <p:nvPicPr>
          <p:cNvPr id="87" name="Shape 87"/>
          <p:cNvPicPr preferRelativeResize="0"/>
          <p:nvPr/>
        </p:nvPicPr>
        <p:blipFill>
          <a:blip r:embed="rId3">
            <a:alphaModFix/>
          </a:blip>
          <a:stretch>
            <a:fillRect/>
          </a:stretch>
        </p:blipFill>
        <p:spPr>
          <a:xfrm>
            <a:off x="729625" y="1460200"/>
            <a:ext cx="4515440" cy="1124600"/>
          </a:xfrm>
          <a:prstGeom prst="rect">
            <a:avLst/>
          </a:prstGeom>
          <a:noFill/>
          <a:ln>
            <a:noFill/>
          </a:ln>
        </p:spPr>
      </p:pic>
      <p:pic>
        <p:nvPicPr>
          <p:cNvPr descr="accenda_logo" id="88" name="Shape 88"/>
          <p:cNvPicPr preferRelativeResize="0"/>
          <p:nvPr/>
        </p:nvPicPr>
        <p:blipFill>
          <a:blip r:embed="rId4">
            <a:alphaModFix/>
          </a:blip>
          <a:stretch>
            <a:fillRect/>
          </a:stretch>
        </p:blipFill>
        <p:spPr>
          <a:xfrm>
            <a:off x="4260283" y="87071"/>
            <a:ext cx="889298" cy="292554"/>
          </a:xfrm>
          <a:prstGeom prst="rect">
            <a:avLst/>
          </a:prstGeom>
          <a:noFill/>
          <a:ln>
            <a:noFill/>
          </a:ln>
        </p:spPr>
      </p:pic>
      <p:pic>
        <p:nvPicPr>
          <p:cNvPr descr="hhs_logo" id="89" name="Shape 89"/>
          <p:cNvPicPr preferRelativeResize="0"/>
          <p:nvPr/>
        </p:nvPicPr>
        <p:blipFill>
          <a:blip r:embed="rId5">
            <a:alphaModFix/>
          </a:blip>
          <a:stretch>
            <a:fillRect/>
          </a:stretch>
        </p:blipFill>
        <p:spPr>
          <a:xfrm>
            <a:off x="139025" y="78275"/>
            <a:ext cx="942710" cy="310125"/>
          </a:xfrm>
          <a:prstGeom prst="rect">
            <a:avLst/>
          </a:prstGeom>
          <a:noFill/>
          <a:ln>
            <a:noFill/>
          </a:ln>
        </p:spPr>
      </p:pic>
      <p:pic>
        <p:nvPicPr>
          <p:cNvPr descr="betafactory_logo" id="90" name="Shape 90"/>
          <p:cNvPicPr preferRelativeResize="0"/>
          <p:nvPr/>
        </p:nvPicPr>
        <p:blipFill>
          <a:blip r:embed="rId6">
            <a:alphaModFix/>
          </a:blip>
          <a:stretch>
            <a:fillRect/>
          </a:stretch>
        </p:blipFill>
        <p:spPr>
          <a:xfrm>
            <a:off x="8073865" y="78275"/>
            <a:ext cx="942710" cy="310125"/>
          </a:xfrm>
          <a:prstGeom prst="rect">
            <a:avLst/>
          </a:prstGeom>
          <a:noFill/>
          <a:ln>
            <a:noFill/>
          </a:ln>
        </p:spPr>
      </p:pic>
      <p:sp>
        <p:nvSpPr>
          <p:cNvPr id="91" name="Shape 91"/>
          <p:cNvSpPr txBox="1"/>
          <p:nvPr>
            <p:ph idx="1" type="subTitle"/>
          </p:nvPr>
        </p:nvSpPr>
        <p:spPr>
          <a:xfrm>
            <a:off x="6994450" y="4182425"/>
            <a:ext cx="2022000" cy="711300"/>
          </a:xfrm>
          <a:prstGeom prst="rect">
            <a:avLst/>
          </a:prstGeom>
        </p:spPr>
        <p:txBody>
          <a:bodyPr anchorCtr="0" anchor="t" bIns="91425" lIns="91425" rIns="91425" wrap="square" tIns="91425">
            <a:noAutofit/>
          </a:bodyPr>
          <a:lstStyle/>
          <a:p>
            <a:pPr indent="0" lvl="0" marL="0" rtl="0">
              <a:spcBef>
                <a:spcPts val="0"/>
              </a:spcBef>
              <a:buNone/>
            </a:pPr>
            <a:r>
              <a:rPr lang="nl" sz="2400"/>
              <a:t>Week 12</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a:spcBef>
                <a:spcPts val="0"/>
              </a:spcBef>
              <a:buNone/>
            </a:pPr>
            <a:r>
              <a:rPr lang="nl"/>
              <a:t>Inhoud</a:t>
            </a:r>
          </a:p>
        </p:txBody>
      </p:sp>
      <p:sp>
        <p:nvSpPr>
          <p:cNvPr id="97" name="Shape 97"/>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nl"/>
              <a:t>Urbinn</a:t>
            </a:r>
          </a:p>
          <a:p>
            <a:pPr indent="-311150" lvl="0" marL="457200" rtl="0">
              <a:spcBef>
                <a:spcPts val="0"/>
              </a:spcBef>
              <a:spcAft>
                <a:spcPts val="0"/>
              </a:spcAft>
              <a:buSzPts val="1300"/>
              <a:buChar char="●"/>
            </a:pPr>
            <a:r>
              <a:rPr lang="nl"/>
              <a:t>Wat hebben wij deze sprint bereikt?</a:t>
            </a:r>
          </a:p>
          <a:p>
            <a:pPr indent="-311150" lvl="0" marL="457200">
              <a:spcBef>
                <a:spcPts val="0"/>
              </a:spcBef>
              <a:buSzPts val="1300"/>
              <a:buChar char="●"/>
            </a:pPr>
            <a:r>
              <a:rPr lang="nl"/>
              <a:t>Doelen voor aankomende sprint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rtl="0">
              <a:lnSpc>
                <a:spcPct val="130000"/>
              </a:lnSpc>
              <a:spcBef>
                <a:spcPts val="0"/>
              </a:spcBef>
              <a:spcAft>
                <a:spcPts val="800"/>
              </a:spcAft>
              <a:buNone/>
            </a:pPr>
            <a:r>
              <a:rPr lang="nl" sz="1800">
                <a:solidFill>
                  <a:srgbClr val="404040"/>
                </a:solidFill>
                <a:highlight>
                  <a:srgbClr val="FFFFFF"/>
                </a:highlight>
                <a:latin typeface="Open Sans"/>
                <a:ea typeface="Open Sans"/>
                <a:cs typeface="Open Sans"/>
                <a:sym typeface="Open Sans"/>
              </a:rPr>
              <a:t>Urbinn</a:t>
            </a:r>
          </a:p>
        </p:txBody>
      </p:sp>
      <p:sp>
        <p:nvSpPr>
          <p:cNvPr id="103" name="Shape 103"/>
          <p:cNvSpPr txBox="1"/>
          <p:nvPr>
            <p:ph idx="1" type="body"/>
          </p:nvPr>
        </p:nvSpPr>
        <p:spPr>
          <a:xfrm>
            <a:off x="729450" y="1811550"/>
            <a:ext cx="7688700" cy="2261100"/>
          </a:xfrm>
          <a:prstGeom prst="rect">
            <a:avLst/>
          </a:prstGeom>
        </p:spPr>
        <p:txBody>
          <a:bodyPr anchorCtr="0" anchor="t" bIns="91425" lIns="91425" rIns="91425" wrap="square" tIns="91425">
            <a:noAutofit/>
          </a:bodyPr>
          <a:lstStyle/>
          <a:p>
            <a:pPr indent="0" lvl="0" marL="0" rtl="0">
              <a:lnSpc>
                <a:spcPct val="166000"/>
              </a:lnSpc>
              <a:spcBef>
                <a:spcPts val="0"/>
              </a:spcBef>
              <a:spcAft>
                <a:spcPts val="1500"/>
              </a:spcAft>
              <a:buNone/>
            </a:pPr>
            <a:r>
              <a:rPr lang="nl" sz="1200">
                <a:solidFill>
                  <a:srgbClr val="777777"/>
                </a:solidFill>
                <a:latin typeface="Open Sans"/>
                <a:ea typeface="Open Sans"/>
                <a:cs typeface="Open Sans"/>
                <a:sym typeface="Open Sans"/>
              </a:rPr>
              <a:t>Semantische kaart voor navigatie in stedelijke gebieden</a:t>
            </a:r>
          </a:p>
          <a:p>
            <a:pPr indent="-304800" lvl="0" marL="457200" rtl="0">
              <a:lnSpc>
                <a:spcPct val="166000"/>
              </a:lnSpc>
              <a:spcBef>
                <a:spcPts val="0"/>
              </a:spcBef>
              <a:spcAft>
                <a:spcPts val="0"/>
              </a:spcAft>
              <a:buClr>
                <a:srgbClr val="777777"/>
              </a:buClr>
              <a:buSzPts val="1200"/>
              <a:buFont typeface="Open Sans"/>
              <a:buChar char="●"/>
            </a:pPr>
            <a:r>
              <a:rPr lang="nl" sz="1200">
                <a:solidFill>
                  <a:srgbClr val="777777"/>
                </a:solidFill>
                <a:latin typeface="Open Sans"/>
                <a:ea typeface="Open Sans"/>
                <a:cs typeface="Open Sans"/>
                <a:sym typeface="Open Sans"/>
              </a:rPr>
              <a:t>	Opbouwen 3D Kaart</a:t>
            </a:r>
          </a:p>
          <a:p>
            <a:pPr indent="-304800" lvl="0" marL="457200" rtl="0">
              <a:lnSpc>
                <a:spcPct val="166000"/>
              </a:lnSpc>
              <a:spcBef>
                <a:spcPts val="0"/>
              </a:spcBef>
              <a:spcAft>
                <a:spcPts val="0"/>
              </a:spcAft>
              <a:buClr>
                <a:srgbClr val="777777"/>
              </a:buClr>
              <a:buSzPts val="1200"/>
              <a:buFont typeface="Open Sans"/>
              <a:buChar char="●"/>
            </a:pPr>
            <a:r>
              <a:rPr lang="nl" sz="1200">
                <a:solidFill>
                  <a:srgbClr val="777777"/>
                </a:solidFill>
                <a:latin typeface="Open Sans"/>
                <a:ea typeface="Open Sans"/>
                <a:cs typeface="Open Sans"/>
                <a:sym typeface="Open Sans"/>
              </a:rPr>
              <a:t>	Vertalen naar locatie op bestaande 2D Kaart </a:t>
            </a:r>
          </a:p>
          <a:p>
            <a:pPr indent="-304800" lvl="0" marL="457200" rtl="0">
              <a:lnSpc>
                <a:spcPct val="166000"/>
              </a:lnSpc>
              <a:spcBef>
                <a:spcPts val="0"/>
              </a:spcBef>
              <a:spcAft>
                <a:spcPts val="1500"/>
              </a:spcAft>
              <a:buClr>
                <a:srgbClr val="777777"/>
              </a:buClr>
              <a:buSzPts val="1200"/>
              <a:buFont typeface="Open Sans"/>
              <a:buChar char="●"/>
            </a:pPr>
            <a:r>
              <a:rPr lang="nl" sz="1200">
                <a:solidFill>
                  <a:srgbClr val="777777"/>
                </a:solidFill>
                <a:latin typeface="Open Sans"/>
                <a:ea typeface="Open Sans"/>
                <a:cs typeface="Open Sans"/>
                <a:sym typeface="Open Sans"/>
              </a:rPr>
              <a:t>	Real-time herkennen van waypoints (objecten)</a:t>
            </a:r>
          </a:p>
          <a:p>
            <a:pPr indent="0" lvl="0" mar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p:txBody>
      </p:sp>
      <p:pic>
        <p:nvPicPr>
          <p:cNvPr id="104" name="Shape 104"/>
          <p:cNvPicPr preferRelativeResize="0"/>
          <p:nvPr/>
        </p:nvPicPr>
        <p:blipFill>
          <a:blip r:embed="rId3">
            <a:alphaModFix/>
          </a:blip>
          <a:stretch>
            <a:fillRect/>
          </a:stretch>
        </p:blipFill>
        <p:spPr>
          <a:xfrm>
            <a:off x="5347975" y="2105375"/>
            <a:ext cx="3104400" cy="1967275"/>
          </a:xfrm>
          <a:prstGeom prst="rect">
            <a:avLst/>
          </a:prstGeom>
          <a:noFill/>
          <a:ln>
            <a:noFill/>
          </a:ln>
        </p:spPr>
      </p:pic>
      <p:pic>
        <p:nvPicPr>
          <p:cNvPr id="105" name="Shape 105"/>
          <p:cNvPicPr preferRelativeResize="0"/>
          <p:nvPr/>
        </p:nvPicPr>
        <p:blipFill>
          <a:blip r:embed="rId4">
            <a:alphaModFix/>
          </a:blip>
          <a:stretch>
            <a:fillRect/>
          </a:stretch>
        </p:blipFill>
        <p:spPr>
          <a:xfrm>
            <a:off x="1769950" y="3299750"/>
            <a:ext cx="2363375" cy="1327700"/>
          </a:xfrm>
          <a:prstGeom prst="rect">
            <a:avLst/>
          </a:prstGeom>
          <a:noFill/>
          <a:ln cap="flat" cmpd="sng" w="19050">
            <a:solidFill>
              <a:srgbClr val="FFFFFF"/>
            </a:solidFill>
            <a:prstDash val="solid"/>
            <a:round/>
            <a:headEnd len="med" w="med" type="none"/>
            <a:tailEnd len="med" w="med"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a:spcBef>
                <a:spcPts val="0"/>
              </a:spcBef>
              <a:buNone/>
            </a:pPr>
            <a:r>
              <a:rPr lang="nl"/>
              <a:t>Wat hebben wij deze sprint bereikt?</a:t>
            </a:r>
          </a:p>
        </p:txBody>
      </p:sp>
      <p:sp>
        <p:nvSpPr>
          <p:cNvPr id="111" name="Shape 111"/>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nl"/>
              <a:t>Local </a:t>
            </a:r>
            <a:r>
              <a:rPr lang="nl"/>
              <a:t>Bundle Adjustment</a:t>
            </a:r>
          </a:p>
          <a:p>
            <a:pPr indent="-311150" lvl="0" marL="457200" rtl="0">
              <a:spcBef>
                <a:spcPts val="0"/>
              </a:spcBef>
              <a:spcAft>
                <a:spcPts val="0"/>
              </a:spcAft>
              <a:buSzPts val="1300"/>
              <a:buChar char="●"/>
            </a:pPr>
            <a:r>
              <a:rPr lang="nl"/>
              <a:t>Basisstructuur</a:t>
            </a:r>
            <a:r>
              <a:rPr lang="nl"/>
              <a:t> Urb</a:t>
            </a:r>
          </a:p>
          <a:p>
            <a:pPr indent="-311150" lvl="0" marL="457200" rtl="0">
              <a:spcBef>
                <a:spcPts val="0"/>
              </a:spcBef>
              <a:buSzPts val="1300"/>
              <a:buChar char="●"/>
            </a:pPr>
            <a:r>
              <a:rPr lang="nl"/>
              <a:t>Trajectory tekenen</a:t>
            </a: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a:spcBef>
                <a:spcPts val="0"/>
              </a:spcBef>
              <a:buNone/>
            </a:pPr>
            <a:r>
              <a:rPr lang="nl"/>
              <a:t>De huidige ontwikkelingen van URB</a:t>
            </a:r>
          </a:p>
        </p:txBody>
      </p:sp>
      <p:pic>
        <p:nvPicPr>
          <p:cNvPr id="117" name="Shape 117"/>
          <p:cNvPicPr preferRelativeResize="0"/>
          <p:nvPr/>
        </p:nvPicPr>
        <p:blipFill>
          <a:blip r:embed="rId3">
            <a:alphaModFix/>
          </a:blip>
          <a:stretch>
            <a:fillRect/>
          </a:stretch>
        </p:blipFill>
        <p:spPr>
          <a:xfrm>
            <a:off x="152400" y="2006250"/>
            <a:ext cx="8705812" cy="298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a:spcBef>
                <a:spcPts val="0"/>
              </a:spcBef>
              <a:buNone/>
            </a:pPr>
            <a:r>
              <a:rPr lang="nl"/>
              <a:t>Yolo</a:t>
            </a:r>
          </a:p>
        </p:txBody>
      </p:sp>
      <p:sp>
        <p:nvSpPr>
          <p:cNvPr id="123" name="Shape 123"/>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nl"/>
              <a:t>GPU </a:t>
            </a:r>
            <a:r>
              <a:rPr lang="nl"/>
              <a:t>geïnstalleerd</a:t>
            </a:r>
            <a:r>
              <a:rPr lang="nl"/>
              <a:t> in ADS server.</a:t>
            </a:r>
          </a:p>
          <a:p>
            <a:pPr indent="-311150" lvl="0" marL="457200" rtl="0">
              <a:spcBef>
                <a:spcPts val="0"/>
              </a:spcBef>
              <a:buSzPts val="1300"/>
              <a:buChar char="●"/>
            </a:pPr>
            <a:r>
              <a:rPr lang="nl"/>
              <a:t>Op server draaien</a:t>
            </a:r>
          </a:p>
          <a:p>
            <a:pPr indent="0" lvl="0" mar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a:spcBef>
                <a:spcPts val="0"/>
              </a:spcBef>
              <a:buNone/>
            </a:pPr>
            <a:r>
              <a:rPr lang="nl"/>
              <a:t>Doelen voor aankomende sprint</a:t>
            </a:r>
          </a:p>
        </p:txBody>
      </p:sp>
      <p:sp>
        <p:nvSpPr>
          <p:cNvPr id="129" name="Shape 129"/>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nl"/>
              <a:t>Opnames in Delft maken</a:t>
            </a:r>
          </a:p>
          <a:p>
            <a:pPr indent="-311150" lvl="0" marL="457200" rtl="0">
              <a:spcBef>
                <a:spcPts val="0"/>
              </a:spcBef>
              <a:spcAft>
                <a:spcPts val="0"/>
              </a:spcAft>
              <a:buSzPts val="1300"/>
              <a:buChar char="●"/>
            </a:pPr>
            <a:r>
              <a:rPr lang="nl"/>
              <a:t>Efficiency Urb</a:t>
            </a:r>
          </a:p>
          <a:p>
            <a:pPr indent="-311150" lvl="0" marL="457200" rtl="0">
              <a:spcBef>
                <a:spcPts val="0"/>
              </a:spcBef>
              <a:spcAft>
                <a:spcPts val="0"/>
              </a:spcAft>
              <a:buSzPts val="1300"/>
              <a:buChar char="●"/>
            </a:pPr>
            <a:r>
              <a:rPr lang="nl"/>
              <a:t>Loop closure</a:t>
            </a:r>
          </a:p>
          <a:p>
            <a:pPr indent="-311150" lvl="0" marL="457200" rtl="0">
              <a:spcBef>
                <a:spcPts val="0"/>
              </a:spcBef>
              <a:spcAft>
                <a:spcPts val="0"/>
              </a:spcAft>
              <a:buSzPts val="1300"/>
              <a:buChar char="●"/>
            </a:pPr>
            <a:r>
              <a:rPr lang="nl"/>
              <a:t>Bug fixes</a:t>
            </a:r>
          </a:p>
          <a:p>
            <a:pPr indent="-311150" lvl="0" marL="457200" rtl="0">
              <a:spcBef>
                <a:spcPts val="0"/>
              </a:spcBef>
              <a:buSzPts val="1300"/>
              <a:buChar char="●"/>
            </a:pPr>
            <a:r>
              <a:rPr lang="nl"/>
              <a:t>YOLO combineren met URB</a:t>
            </a:r>
          </a:p>
          <a:p>
            <a:pPr indent="0" lvl="0" mar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a:spcBef>
                <a:spcPts val="0"/>
              </a:spcBef>
              <a:buNone/>
            </a:pPr>
            <a:r>
              <a:rPr lang="nl" sz="1800">
                <a:latin typeface="Open Sans"/>
                <a:ea typeface="Open Sans"/>
                <a:cs typeface="Open Sans"/>
                <a:sym typeface="Open Sans"/>
              </a:rPr>
              <a:t>Vragen?</a:t>
            </a:r>
          </a:p>
        </p:txBody>
      </p:sp>
      <p:sp>
        <p:nvSpPr>
          <p:cNvPr id="135" name="Shape 135"/>
          <p:cNvSpPr txBox="1"/>
          <p:nvPr>
            <p:ph idx="1" type="body"/>
          </p:nvPr>
        </p:nvSpPr>
        <p:spPr>
          <a:xfrm>
            <a:off x="2406125" y="4043050"/>
            <a:ext cx="5688900" cy="305400"/>
          </a:xfrm>
          <a:prstGeom prst="rect">
            <a:avLst/>
          </a:prstGeom>
        </p:spPr>
        <p:txBody>
          <a:bodyPr anchorCtr="0" anchor="t" bIns="91425" lIns="91425" rIns="91425" wrap="square" tIns="91425">
            <a:noAutofit/>
          </a:bodyPr>
          <a:lstStyle/>
          <a:p>
            <a:pPr indent="0" lvl="0" marL="0">
              <a:spcBef>
                <a:spcPts val="0"/>
              </a:spcBef>
              <a:buNone/>
            </a:pPr>
            <a:r>
              <a:rPr i="1" lang="nl" sz="900">
                <a:latin typeface="Open Sans"/>
                <a:ea typeface="Open Sans"/>
                <a:cs typeface="Open Sans"/>
                <a:sym typeface="Open Sans"/>
              </a:rPr>
              <a:t>Bron: https://www.lifehacker.com.au/2014/07/the-five-best-questions-a-job-candidate-can-ask/</a:t>
            </a:r>
          </a:p>
        </p:txBody>
      </p:sp>
      <p:pic>
        <p:nvPicPr>
          <p:cNvPr id="136" name="Shape 136"/>
          <p:cNvPicPr preferRelativeResize="0"/>
          <p:nvPr/>
        </p:nvPicPr>
        <p:blipFill>
          <a:blip r:embed="rId3">
            <a:alphaModFix/>
          </a:blip>
          <a:stretch>
            <a:fillRect/>
          </a:stretch>
        </p:blipFill>
        <p:spPr>
          <a:xfrm>
            <a:off x="2449800" y="1853850"/>
            <a:ext cx="4019750" cy="2261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