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OpenSans-regular.fntdata"/><Relationship Id="rId21" Type="http://schemas.openxmlformats.org/officeDocument/2006/relationships/font" Target="fonts/Lat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nl"/>
              <a:t>Het doel is dat we een beter werkende variant krijgen van beide ORB en URB (</a:t>
            </a:r>
            <a:r>
              <a:rPr lang="nl"/>
              <a:t>URB is eigen implementatie van ORB)</a:t>
            </a:r>
            <a:r>
              <a:rPr lang="nl"/>
              <a:t> het idee is dat we uiteindelijk een van de twee algoritmes gaan gebruiken. </a:t>
            </a:r>
          </a:p>
          <a:p>
            <a:pPr indent="0" lvl="0" marL="0">
              <a:spcBef>
                <a:spcPts val="0"/>
              </a:spcBef>
              <a:buNone/>
            </a:pPr>
            <a:r>
              <a:t/>
            </a:r>
            <a:endParaRPr/>
          </a:p>
          <a:p>
            <a:pPr indent="0" lvl="0" marL="0">
              <a:spcBef>
                <a:spcPts val="0"/>
              </a:spcBef>
              <a:buNone/>
            </a:pPr>
            <a:r>
              <a:rPr lang="nl"/>
              <a:t>Ook willen we een eigen dataset maken aan de hand van meerdere datasets. Daarbij valt het goed voor het maken van een plan voor de opnames voor Delft. Uit de opnames van Delft willen we veel data kunnen genereren die we vervolgens in Yolo kunnen gebruiken om Yolo te trainen.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ts val="2800"/>
              <a:buFont typeface="Raleway"/>
              <a:buNone/>
              <a:defRPr b="1" sz="2800">
                <a:latin typeface="Raleway"/>
                <a:ea typeface="Raleway"/>
                <a:cs typeface="Raleway"/>
                <a:sym typeface="Raleway"/>
              </a:defRPr>
            </a:lvl1pPr>
            <a:lvl2pPr lvl="1">
              <a:spcBef>
                <a:spcPts val="0"/>
              </a:spcBef>
              <a:buSzPts val="2800"/>
              <a:buFont typeface="Raleway"/>
              <a:buNone/>
              <a:defRPr b="1" sz="2800">
                <a:latin typeface="Raleway"/>
                <a:ea typeface="Raleway"/>
                <a:cs typeface="Raleway"/>
                <a:sym typeface="Raleway"/>
              </a:defRPr>
            </a:lvl2pPr>
            <a:lvl3pPr lvl="2">
              <a:spcBef>
                <a:spcPts val="0"/>
              </a:spcBef>
              <a:buSzPts val="2800"/>
              <a:buFont typeface="Raleway"/>
              <a:buNone/>
              <a:defRPr b="1" sz="2800">
                <a:latin typeface="Raleway"/>
                <a:ea typeface="Raleway"/>
                <a:cs typeface="Raleway"/>
                <a:sym typeface="Raleway"/>
              </a:defRPr>
            </a:lvl3pPr>
            <a:lvl4pPr lvl="3">
              <a:spcBef>
                <a:spcPts val="0"/>
              </a:spcBef>
              <a:buSzPts val="2800"/>
              <a:buFont typeface="Raleway"/>
              <a:buNone/>
              <a:defRPr b="1" sz="2800">
                <a:latin typeface="Raleway"/>
                <a:ea typeface="Raleway"/>
                <a:cs typeface="Raleway"/>
                <a:sym typeface="Raleway"/>
              </a:defRPr>
            </a:lvl4pPr>
            <a:lvl5pPr lvl="4">
              <a:spcBef>
                <a:spcPts val="0"/>
              </a:spcBef>
              <a:buSzPts val="2800"/>
              <a:buFont typeface="Raleway"/>
              <a:buNone/>
              <a:defRPr b="1" sz="2800">
                <a:latin typeface="Raleway"/>
                <a:ea typeface="Raleway"/>
                <a:cs typeface="Raleway"/>
                <a:sym typeface="Raleway"/>
              </a:defRPr>
            </a:lvl5pPr>
            <a:lvl6pPr lvl="5">
              <a:spcBef>
                <a:spcPts val="0"/>
              </a:spcBef>
              <a:buSzPts val="2800"/>
              <a:buFont typeface="Raleway"/>
              <a:buNone/>
              <a:defRPr b="1" sz="2800">
                <a:latin typeface="Raleway"/>
                <a:ea typeface="Raleway"/>
                <a:cs typeface="Raleway"/>
                <a:sym typeface="Raleway"/>
              </a:defRPr>
            </a:lvl6pPr>
            <a:lvl7pPr lvl="6">
              <a:spcBef>
                <a:spcPts val="0"/>
              </a:spcBef>
              <a:buSzPts val="2800"/>
              <a:buFont typeface="Raleway"/>
              <a:buNone/>
              <a:defRPr b="1" sz="2800">
                <a:latin typeface="Raleway"/>
                <a:ea typeface="Raleway"/>
                <a:cs typeface="Raleway"/>
                <a:sym typeface="Raleway"/>
              </a:defRPr>
            </a:lvl7pPr>
            <a:lvl8pPr lvl="7">
              <a:spcBef>
                <a:spcPts val="0"/>
              </a:spcBef>
              <a:buSzPts val="2800"/>
              <a:buFont typeface="Raleway"/>
              <a:buNone/>
              <a:defRPr b="1" sz="2800">
                <a:latin typeface="Raleway"/>
                <a:ea typeface="Raleway"/>
                <a:cs typeface="Raleway"/>
                <a:sym typeface="Raleway"/>
              </a:defRPr>
            </a:lvl8pPr>
            <a:lvl9pPr lvl="8">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nl"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4.jpg"/><Relationship Id="rId6"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subTitle"/>
          </p:nvPr>
        </p:nvSpPr>
        <p:spPr>
          <a:xfrm>
            <a:off x="860877" y="2945400"/>
            <a:ext cx="7688100" cy="541200"/>
          </a:xfrm>
          <a:prstGeom prst="rect">
            <a:avLst/>
          </a:prstGeom>
        </p:spPr>
        <p:txBody>
          <a:bodyPr anchorCtr="0" anchor="t" bIns="91425" lIns="91425" rIns="91425" wrap="square" tIns="91425">
            <a:noAutofit/>
          </a:bodyPr>
          <a:lstStyle/>
          <a:p>
            <a:pPr indent="0" lvl="0" marL="0" rtl="0">
              <a:spcBef>
                <a:spcPts val="0"/>
              </a:spcBef>
              <a:buNone/>
            </a:pPr>
            <a:r>
              <a:rPr lang="nl" sz="1200"/>
              <a:t>LearningLab rondom autonoom rijdend vervoer binnen stedelijke gebieden (last mile)</a:t>
            </a:r>
          </a:p>
          <a:p>
            <a:pPr indent="0" lvl="0" marL="0">
              <a:spcBef>
                <a:spcPts val="0"/>
              </a:spcBef>
              <a:buNone/>
            </a:pPr>
            <a:r>
              <a:t/>
            </a:r>
            <a:endParaRPr/>
          </a:p>
        </p:txBody>
      </p:sp>
      <p:pic>
        <p:nvPicPr>
          <p:cNvPr id="87" name="Shape 87"/>
          <p:cNvPicPr preferRelativeResize="0"/>
          <p:nvPr/>
        </p:nvPicPr>
        <p:blipFill>
          <a:blip r:embed="rId3">
            <a:alphaModFix/>
          </a:blip>
          <a:stretch>
            <a:fillRect/>
          </a:stretch>
        </p:blipFill>
        <p:spPr>
          <a:xfrm>
            <a:off x="729625" y="1460200"/>
            <a:ext cx="4515440" cy="1124600"/>
          </a:xfrm>
          <a:prstGeom prst="rect">
            <a:avLst/>
          </a:prstGeom>
          <a:noFill/>
          <a:ln>
            <a:noFill/>
          </a:ln>
        </p:spPr>
      </p:pic>
      <p:pic>
        <p:nvPicPr>
          <p:cNvPr descr="accenda_logo" id="88" name="Shape 88"/>
          <p:cNvPicPr preferRelativeResize="0"/>
          <p:nvPr/>
        </p:nvPicPr>
        <p:blipFill>
          <a:blip r:embed="rId4">
            <a:alphaModFix/>
          </a:blip>
          <a:stretch>
            <a:fillRect/>
          </a:stretch>
        </p:blipFill>
        <p:spPr>
          <a:xfrm>
            <a:off x="4260283" y="87071"/>
            <a:ext cx="889298" cy="292554"/>
          </a:xfrm>
          <a:prstGeom prst="rect">
            <a:avLst/>
          </a:prstGeom>
          <a:noFill/>
          <a:ln>
            <a:noFill/>
          </a:ln>
        </p:spPr>
      </p:pic>
      <p:pic>
        <p:nvPicPr>
          <p:cNvPr descr="hhs_logo" id="89" name="Shape 89"/>
          <p:cNvPicPr preferRelativeResize="0"/>
          <p:nvPr/>
        </p:nvPicPr>
        <p:blipFill>
          <a:blip r:embed="rId5">
            <a:alphaModFix/>
          </a:blip>
          <a:stretch>
            <a:fillRect/>
          </a:stretch>
        </p:blipFill>
        <p:spPr>
          <a:xfrm>
            <a:off x="139025" y="78275"/>
            <a:ext cx="942710" cy="310125"/>
          </a:xfrm>
          <a:prstGeom prst="rect">
            <a:avLst/>
          </a:prstGeom>
          <a:noFill/>
          <a:ln>
            <a:noFill/>
          </a:ln>
        </p:spPr>
      </p:pic>
      <p:pic>
        <p:nvPicPr>
          <p:cNvPr descr="betafactory_logo" id="90" name="Shape 90"/>
          <p:cNvPicPr preferRelativeResize="0"/>
          <p:nvPr/>
        </p:nvPicPr>
        <p:blipFill>
          <a:blip r:embed="rId6">
            <a:alphaModFix/>
          </a:blip>
          <a:stretch>
            <a:fillRect/>
          </a:stretch>
        </p:blipFill>
        <p:spPr>
          <a:xfrm>
            <a:off x="8073865" y="78275"/>
            <a:ext cx="942710" cy="310125"/>
          </a:xfrm>
          <a:prstGeom prst="rect">
            <a:avLst/>
          </a:prstGeom>
          <a:noFill/>
          <a:ln>
            <a:noFill/>
          </a:ln>
        </p:spPr>
      </p:pic>
      <p:sp>
        <p:nvSpPr>
          <p:cNvPr id="91" name="Shape 91"/>
          <p:cNvSpPr txBox="1"/>
          <p:nvPr>
            <p:ph idx="1" type="subTitle"/>
          </p:nvPr>
        </p:nvSpPr>
        <p:spPr>
          <a:xfrm>
            <a:off x="6994450" y="4182425"/>
            <a:ext cx="2022000" cy="711300"/>
          </a:xfrm>
          <a:prstGeom prst="rect">
            <a:avLst/>
          </a:prstGeom>
        </p:spPr>
        <p:txBody>
          <a:bodyPr anchorCtr="0" anchor="t" bIns="91425" lIns="91425" rIns="91425" wrap="square" tIns="91425">
            <a:noAutofit/>
          </a:bodyPr>
          <a:lstStyle/>
          <a:p>
            <a:pPr indent="0" lvl="0" marL="0" rtl="0">
              <a:spcBef>
                <a:spcPts val="0"/>
              </a:spcBef>
              <a:buNone/>
            </a:pPr>
            <a:r>
              <a:rPr lang="nl" sz="2400"/>
              <a:t>Week 11</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a:t>Inhoud</a:t>
            </a:r>
          </a:p>
        </p:txBody>
      </p:sp>
      <p:sp>
        <p:nvSpPr>
          <p:cNvPr id="97" name="Shape 9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Urbinn</a:t>
            </a:r>
          </a:p>
          <a:p>
            <a:pPr indent="-311150" lvl="0" marL="457200" rtl="0">
              <a:spcBef>
                <a:spcPts val="0"/>
              </a:spcBef>
              <a:spcAft>
                <a:spcPts val="0"/>
              </a:spcAft>
              <a:buSzPts val="1300"/>
              <a:buChar char="●"/>
            </a:pPr>
            <a:r>
              <a:rPr lang="nl"/>
              <a:t>Waar zijn we nu mee bezig?</a:t>
            </a:r>
          </a:p>
          <a:p>
            <a:pPr indent="-311150" lvl="0" marL="457200">
              <a:spcBef>
                <a:spcPts val="0"/>
              </a:spcBef>
              <a:buSzPts val="1300"/>
              <a:buChar char="●"/>
            </a:pPr>
            <a:r>
              <a:rPr lang="nl"/>
              <a:t>Belangrijkste doelen deze sprint.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Urbinn</a:t>
            </a:r>
          </a:p>
        </p:txBody>
      </p:sp>
      <p:sp>
        <p:nvSpPr>
          <p:cNvPr id="103" name="Shape 103"/>
          <p:cNvSpPr txBox="1"/>
          <p:nvPr>
            <p:ph idx="1" type="body"/>
          </p:nvPr>
        </p:nvSpPr>
        <p:spPr>
          <a:xfrm>
            <a:off x="729450" y="1811550"/>
            <a:ext cx="7688700" cy="2261100"/>
          </a:xfrm>
          <a:prstGeom prst="rect">
            <a:avLst/>
          </a:prstGeom>
        </p:spPr>
        <p:txBody>
          <a:bodyPr anchorCtr="0" anchor="t" bIns="91425" lIns="91425" rIns="91425" wrap="square" tIns="91425">
            <a:noAutofit/>
          </a:bodyPr>
          <a:lstStyle/>
          <a:p>
            <a:pPr indent="0" lvl="0" marL="0" rtl="0">
              <a:lnSpc>
                <a:spcPct val="166000"/>
              </a:lnSpc>
              <a:spcBef>
                <a:spcPts val="0"/>
              </a:spcBef>
              <a:spcAft>
                <a:spcPts val="1500"/>
              </a:spcAft>
              <a:buNone/>
            </a:pPr>
            <a:r>
              <a:rPr lang="nl" sz="1200">
                <a:solidFill>
                  <a:srgbClr val="777777"/>
                </a:solidFill>
                <a:latin typeface="Open Sans"/>
                <a:ea typeface="Open Sans"/>
                <a:cs typeface="Open Sans"/>
                <a:sym typeface="Open Sans"/>
              </a:rPr>
              <a:t>Semantische kaart voor navigatie in stedelijke gebieden</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	Opbouwen 3D Kaart</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	Vertalen naar locatie op bestaande 2D Kaart </a:t>
            </a:r>
          </a:p>
          <a:p>
            <a:pPr indent="-304800" lvl="0" marL="457200" rtl="0">
              <a:lnSpc>
                <a:spcPct val="166000"/>
              </a:lnSpc>
              <a:spcBef>
                <a:spcPts val="0"/>
              </a:spcBef>
              <a:spcAft>
                <a:spcPts val="1500"/>
              </a:spcAft>
              <a:buClr>
                <a:srgbClr val="777777"/>
              </a:buClr>
              <a:buSzPts val="1200"/>
              <a:buFont typeface="Open Sans"/>
              <a:buChar char="●"/>
            </a:pPr>
            <a:r>
              <a:rPr lang="nl" sz="1200">
                <a:solidFill>
                  <a:srgbClr val="777777"/>
                </a:solidFill>
                <a:latin typeface="Open Sans"/>
                <a:ea typeface="Open Sans"/>
                <a:cs typeface="Open Sans"/>
                <a:sym typeface="Open Sans"/>
              </a:rPr>
              <a:t>	Real-time herkennen van waypoints (objecten)</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pic>
        <p:nvPicPr>
          <p:cNvPr id="104" name="Shape 104"/>
          <p:cNvPicPr preferRelativeResize="0"/>
          <p:nvPr/>
        </p:nvPicPr>
        <p:blipFill>
          <a:blip r:embed="rId3">
            <a:alphaModFix/>
          </a:blip>
          <a:stretch>
            <a:fillRect/>
          </a:stretch>
        </p:blipFill>
        <p:spPr>
          <a:xfrm>
            <a:off x="5347975" y="2105375"/>
            <a:ext cx="3104400" cy="1967275"/>
          </a:xfrm>
          <a:prstGeom prst="rect">
            <a:avLst/>
          </a:prstGeom>
          <a:noFill/>
          <a:ln>
            <a:noFill/>
          </a:ln>
        </p:spPr>
      </p:pic>
      <p:pic>
        <p:nvPicPr>
          <p:cNvPr id="105" name="Shape 105"/>
          <p:cNvPicPr preferRelativeResize="0"/>
          <p:nvPr/>
        </p:nvPicPr>
        <p:blipFill>
          <a:blip r:embed="rId4">
            <a:alphaModFix/>
          </a:blip>
          <a:stretch>
            <a:fillRect/>
          </a:stretch>
        </p:blipFill>
        <p:spPr>
          <a:xfrm>
            <a:off x="1769950" y="3299750"/>
            <a:ext cx="2363375" cy="1327700"/>
          </a:xfrm>
          <a:prstGeom prst="rect">
            <a:avLst/>
          </a:prstGeom>
          <a:noFill/>
          <a:ln cap="flat" cmpd="sng" w="19050">
            <a:solidFill>
              <a:srgbClr val="FFFFFF"/>
            </a:solidFill>
            <a:prstDash val="solid"/>
            <a:round/>
            <a:headEnd len="med" w="med" type="none"/>
            <a:tailEnd len="med" w="med"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nl" sz="1800">
                <a:solidFill>
                  <a:schemeClr val="accent1"/>
                </a:solidFill>
                <a:latin typeface="Open Sans"/>
                <a:ea typeface="Open Sans"/>
                <a:cs typeface="Open Sans"/>
                <a:sym typeface="Open Sans"/>
              </a:rPr>
              <a:t>Waar zijn we nu mee bezig?</a:t>
            </a:r>
          </a:p>
        </p:txBody>
      </p:sp>
      <p:sp>
        <p:nvSpPr>
          <p:cNvPr id="111" name="Shape 11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Urb</a:t>
            </a:r>
          </a:p>
          <a:p>
            <a:pPr indent="-311150" lvl="0" marL="457200" rtl="0">
              <a:spcBef>
                <a:spcPts val="0"/>
              </a:spcBef>
              <a:spcAft>
                <a:spcPts val="0"/>
              </a:spcAft>
              <a:buSzPts val="1300"/>
              <a:buChar char="-"/>
            </a:pPr>
            <a:r>
              <a:rPr lang="nl"/>
              <a:t>Evaluatie met </a:t>
            </a:r>
            <a:r>
              <a:rPr lang="nl"/>
              <a:t>gelabeld</a:t>
            </a:r>
            <a:r>
              <a:rPr lang="nl"/>
              <a:t> dataset</a:t>
            </a:r>
          </a:p>
          <a:p>
            <a:pPr indent="-311150" lvl="0" marL="457200" rtl="0">
              <a:spcBef>
                <a:spcPts val="0"/>
              </a:spcBef>
              <a:buSzPts val="1300"/>
              <a:buChar char="-"/>
            </a:pPr>
            <a:r>
              <a:rPr lang="nl"/>
              <a:t>Plan van aanpak Delft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a:t>Urb</a:t>
            </a:r>
          </a:p>
        </p:txBody>
      </p:sp>
      <p:sp>
        <p:nvSpPr>
          <p:cNvPr id="117" name="Shape 11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Python bindings</a:t>
            </a:r>
          </a:p>
          <a:p>
            <a:pPr indent="-311150" lvl="0" marL="457200" rtl="0">
              <a:spcBef>
                <a:spcPts val="0"/>
              </a:spcBef>
              <a:spcAft>
                <a:spcPts val="0"/>
              </a:spcAft>
              <a:buSzPts val="1300"/>
              <a:buChar char="-"/>
            </a:pPr>
            <a:r>
              <a:rPr lang="nl"/>
              <a:t>Local Bundel Adjustment</a:t>
            </a:r>
          </a:p>
          <a:p>
            <a:pPr indent="-311150" lvl="0" marL="457200" rtl="0">
              <a:spcBef>
                <a:spcPts val="0"/>
              </a:spcBef>
              <a:spcAft>
                <a:spcPts val="0"/>
              </a:spcAft>
              <a:buSzPts val="1300"/>
              <a:buChar char="-"/>
            </a:pPr>
            <a:r>
              <a:rPr lang="nl"/>
              <a:t>Metingen gedaan</a:t>
            </a:r>
          </a:p>
          <a:p>
            <a:pPr indent="-311150" lvl="0" marL="457200" rtl="0">
              <a:spcBef>
                <a:spcPts val="0"/>
              </a:spcBef>
              <a:spcAft>
                <a:spcPts val="0"/>
              </a:spcAft>
              <a:buSzPts val="1300"/>
              <a:buChar char="-"/>
            </a:pPr>
            <a:r>
              <a:rPr lang="nl"/>
              <a:t>Visualisatie</a:t>
            </a:r>
          </a:p>
          <a:p>
            <a:pPr indent="-311150" lvl="0" marL="457200" rtl="0">
              <a:spcBef>
                <a:spcPts val="0"/>
              </a:spcBef>
              <a:buSzPts val="1300"/>
              <a:buChar char="-"/>
            </a:pPr>
            <a:r>
              <a:rPr lang="nl"/>
              <a:t>Docker</a:t>
            </a:r>
          </a:p>
        </p:txBody>
      </p:sp>
      <p:pic>
        <p:nvPicPr>
          <p:cNvPr id="118" name="Shape 118"/>
          <p:cNvPicPr preferRelativeResize="0"/>
          <p:nvPr/>
        </p:nvPicPr>
        <p:blipFill>
          <a:blip r:embed="rId3">
            <a:alphaModFix/>
          </a:blip>
          <a:stretch>
            <a:fillRect/>
          </a:stretch>
        </p:blipFill>
        <p:spPr>
          <a:xfrm>
            <a:off x="3100698" y="1700925"/>
            <a:ext cx="5832099" cy="333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nl" sz="2400">
                <a:solidFill>
                  <a:srgbClr val="000000"/>
                </a:solidFill>
                <a:latin typeface="Lato"/>
                <a:ea typeface="Lato"/>
                <a:cs typeface="Lato"/>
                <a:sym typeface="Lato"/>
              </a:rPr>
              <a:t>Evaluatie met gelabeld dataset</a:t>
            </a:r>
          </a:p>
          <a:p>
            <a:pPr indent="0" lvl="0" marL="0" rtl="0">
              <a:lnSpc>
                <a:spcPct val="115000"/>
              </a:lnSpc>
              <a:spcBef>
                <a:spcPts val="0"/>
              </a:spcBef>
              <a:spcAft>
                <a:spcPts val="1600"/>
              </a:spcAft>
              <a:buNone/>
            </a:pPr>
            <a:r>
              <a:t/>
            </a:r>
            <a:endParaRPr/>
          </a:p>
        </p:txBody>
      </p:sp>
      <p:sp>
        <p:nvSpPr>
          <p:cNvPr id="124" name="Shape 12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buSzPts val="1300"/>
              <a:buChar char="-"/>
            </a:pPr>
            <a:r>
              <a:rPr lang="nl"/>
              <a:t>2180 afbeeldingen gelabeld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nl" sz="2400">
                <a:solidFill>
                  <a:srgbClr val="000000"/>
                </a:solidFill>
                <a:latin typeface="Lato"/>
                <a:ea typeface="Lato"/>
                <a:cs typeface="Lato"/>
                <a:sym typeface="Lato"/>
              </a:rPr>
              <a:t>Plan van aanpak Delft</a:t>
            </a:r>
          </a:p>
        </p:txBody>
      </p:sp>
      <p:sp>
        <p:nvSpPr>
          <p:cNvPr id="130" name="Shape 13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Clr>
                <a:srgbClr val="666666"/>
              </a:buClr>
              <a:buSzPts val="1300"/>
              <a:buChar char="-"/>
            </a:pPr>
            <a:r>
              <a:rPr lang="nl">
                <a:solidFill>
                  <a:srgbClr val="666666"/>
                </a:solidFill>
              </a:rPr>
              <a:t>3 routes</a:t>
            </a:r>
          </a:p>
          <a:p>
            <a:pPr indent="-298450" lvl="0" marL="457200" rtl="0">
              <a:spcBef>
                <a:spcPts val="0"/>
              </a:spcBef>
              <a:spcAft>
                <a:spcPts val="0"/>
              </a:spcAft>
              <a:buClr>
                <a:srgbClr val="666666"/>
              </a:buClr>
              <a:buSzPts val="1100"/>
              <a:buFont typeface="Arial"/>
              <a:buChar char="-"/>
            </a:pPr>
            <a:r>
              <a:rPr lang="nl" sz="1100">
                <a:solidFill>
                  <a:srgbClr val="666666"/>
                </a:solidFill>
                <a:latin typeface="Arial"/>
                <a:ea typeface="Arial"/>
                <a:cs typeface="Arial"/>
                <a:sym typeface="Arial"/>
              </a:rPr>
              <a:t>laptop</a:t>
            </a:r>
          </a:p>
          <a:p>
            <a:pPr indent="-298450" lvl="0" marL="457200" rtl="0">
              <a:spcBef>
                <a:spcPts val="0"/>
              </a:spcBef>
              <a:spcAft>
                <a:spcPts val="0"/>
              </a:spcAft>
              <a:buClr>
                <a:srgbClr val="666666"/>
              </a:buClr>
              <a:buSzPts val="1100"/>
              <a:buFont typeface="Arial"/>
              <a:buChar char="-"/>
            </a:pPr>
            <a:r>
              <a:rPr lang="nl" sz="1100">
                <a:solidFill>
                  <a:srgbClr val="666666"/>
                </a:solidFill>
                <a:latin typeface="Arial"/>
                <a:ea typeface="Arial"/>
                <a:cs typeface="Arial"/>
                <a:sym typeface="Arial"/>
              </a:rPr>
              <a:t>auto </a:t>
            </a:r>
          </a:p>
          <a:p>
            <a:pPr indent="-298450" lvl="0" marL="457200" rtl="0">
              <a:spcBef>
                <a:spcPts val="0"/>
              </a:spcBef>
              <a:spcAft>
                <a:spcPts val="0"/>
              </a:spcAft>
              <a:buClr>
                <a:srgbClr val="666666"/>
              </a:buClr>
              <a:buSzPts val="1100"/>
              <a:buFont typeface="Arial"/>
              <a:buChar char="-"/>
            </a:pPr>
            <a:r>
              <a:rPr lang="nl" sz="1100">
                <a:solidFill>
                  <a:srgbClr val="666666"/>
                </a:solidFill>
                <a:latin typeface="Arial"/>
                <a:ea typeface="Arial"/>
                <a:cs typeface="Arial"/>
                <a:sym typeface="Arial"/>
              </a:rPr>
              <a:t>ZED-Camera</a:t>
            </a:r>
          </a:p>
          <a:p>
            <a:pPr indent="-298450" lvl="0" marL="457200" rtl="0">
              <a:spcBef>
                <a:spcPts val="0"/>
              </a:spcBef>
              <a:spcAft>
                <a:spcPts val="0"/>
              </a:spcAft>
              <a:buClr>
                <a:srgbClr val="666666"/>
              </a:buClr>
              <a:buSzPts val="1100"/>
              <a:buFont typeface="Arial"/>
              <a:buChar char="-"/>
            </a:pPr>
            <a:r>
              <a:rPr lang="nl" sz="1100">
                <a:solidFill>
                  <a:srgbClr val="666666"/>
                </a:solidFill>
                <a:latin typeface="Arial"/>
                <a:ea typeface="Arial"/>
                <a:cs typeface="Arial"/>
                <a:sym typeface="Arial"/>
              </a:rPr>
              <a:t>Externe harde schijf van 1 TB</a:t>
            </a:r>
          </a:p>
        </p:txBody>
      </p:sp>
      <p:pic>
        <p:nvPicPr>
          <p:cNvPr id="131" name="Shape 131"/>
          <p:cNvPicPr preferRelativeResize="0"/>
          <p:nvPr/>
        </p:nvPicPr>
        <p:blipFill>
          <a:blip r:embed="rId3">
            <a:alphaModFix/>
          </a:blip>
          <a:stretch>
            <a:fillRect/>
          </a:stretch>
        </p:blipFill>
        <p:spPr>
          <a:xfrm>
            <a:off x="3199725" y="2232350"/>
            <a:ext cx="5734050" cy="281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nl" sz="1800">
                <a:solidFill>
                  <a:schemeClr val="accent1"/>
                </a:solidFill>
                <a:latin typeface="Open Sans"/>
                <a:ea typeface="Open Sans"/>
                <a:cs typeface="Open Sans"/>
                <a:sym typeface="Open Sans"/>
              </a:rPr>
              <a:t>Belangrijkste doelen deze sprint</a:t>
            </a:r>
          </a:p>
        </p:txBody>
      </p:sp>
      <p:sp>
        <p:nvSpPr>
          <p:cNvPr id="137" name="Shape 137"/>
          <p:cNvSpPr txBox="1"/>
          <p:nvPr>
            <p:ph idx="1" type="body"/>
          </p:nvPr>
        </p:nvSpPr>
        <p:spPr>
          <a:xfrm>
            <a:off x="668325" y="2087600"/>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Urb local Bundel Adjustment , Full Bundel Adjustment en visualisatie</a:t>
            </a:r>
          </a:p>
          <a:p>
            <a:pPr indent="-311150" lvl="0" marL="457200" rtl="0">
              <a:spcBef>
                <a:spcPts val="0"/>
              </a:spcBef>
              <a:spcAft>
                <a:spcPts val="0"/>
              </a:spcAft>
              <a:buSzPts val="1300"/>
              <a:buChar char="-"/>
            </a:pPr>
            <a:r>
              <a:rPr lang="nl"/>
              <a:t>Opnames in Delft </a:t>
            </a:r>
          </a:p>
          <a:p>
            <a:pPr indent="-311150" lvl="0" marL="457200" rtl="0">
              <a:spcBef>
                <a:spcPts val="0"/>
              </a:spcBef>
              <a:buSzPts val="1300"/>
              <a:buChar char="-"/>
            </a:pPr>
            <a:r>
              <a:rPr lang="nl"/>
              <a:t>Evaluatie Yolo op eigen dataset (132)</a:t>
            </a:r>
          </a:p>
          <a:p>
            <a:pPr indent="0" lvl="0" mar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sz="1800">
                <a:latin typeface="Open Sans"/>
                <a:ea typeface="Open Sans"/>
                <a:cs typeface="Open Sans"/>
                <a:sym typeface="Open Sans"/>
              </a:rPr>
              <a:t>Vragen?</a:t>
            </a:r>
          </a:p>
        </p:txBody>
      </p:sp>
      <p:sp>
        <p:nvSpPr>
          <p:cNvPr id="143" name="Shape 143"/>
          <p:cNvSpPr txBox="1"/>
          <p:nvPr>
            <p:ph idx="1" type="body"/>
          </p:nvPr>
        </p:nvSpPr>
        <p:spPr>
          <a:xfrm>
            <a:off x="2406125" y="4043050"/>
            <a:ext cx="5688900" cy="305400"/>
          </a:xfrm>
          <a:prstGeom prst="rect">
            <a:avLst/>
          </a:prstGeom>
        </p:spPr>
        <p:txBody>
          <a:bodyPr anchorCtr="0" anchor="t" bIns="91425" lIns="91425" rIns="91425" wrap="square" tIns="91425">
            <a:noAutofit/>
          </a:bodyPr>
          <a:lstStyle/>
          <a:p>
            <a:pPr indent="0" lvl="0" marL="0">
              <a:spcBef>
                <a:spcPts val="0"/>
              </a:spcBef>
              <a:buNone/>
            </a:pPr>
            <a:r>
              <a:rPr i="1" lang="nl" sz="900">
                <a:latin typeface="Open Sans"/>
                <a:ea typeface="Open Sans"/>
                <a:cs typeface="Open Sans"/>
                <a:sym typeface="Open Sans"/>
              </a:rPr>
              <a:t>Bron: https://www.lifehacker.com.au/2014/07/the-five-best-questions-a-job-candidate-can-ask/</a:t>
            </a:r>
          </a:p>
        </p:txBody>
      </p:sp>
      <p:pic>
        <p:nvPicPr>
          <p:cNvPr id="144" name="Shape 144"/>
          <p:cNvPicPr preferRelativeResize="0"/>
          <p:nvPr/>
        </p:nvPicPr>
        <p:blipFill>
          <a:blip r:embed="rId3">
            <a:alphaModFix/>
          </a:blip>
          <a:stretch>
            <a:fillRect/>
          </a:stretch>
        </p:blipFill>
        <p:spPr>
          <a:xfrm>
            <a:off x="2449800" y="1853850"/>
            <a:ext cx="4019750" cy="2261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