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OpenSans-regular.fntdata"/><Relationship Id="rId21" Type="http://schemas.openxmlformats.org/officeDocument/2006/relationships/font" Target="fonts/La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latin typeface="Open Sans"/>
                <a:ea typeface="Open Sans"/>
                <a:cs typeface="Open Sans"/>
                <a:sym typeface="Open Sans"/>
              </a:rPr>
              <a:t>ORB-SLAM2 geïnstalleerd op de Jupyterhub. </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latin typeface="Open Sans"/>
                <a:ea typeface="Open Sans"/>
                <a:cs typeface="Open Sans"/>
                <a:sym typeface="Open Sans"/>
              </a:rPr>
              <a:t>Eigen dataset gemaakt (Slinger). (meerder malen rondgelopen en gefilmd, eerste filmpje was onstabiel)</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latin typeface="Open Sans"/>
                <a:ea typeface="Open Sans"/>
                <a:cs typeface="Open Sans"/>
                <a:sym typeface="Open Sans"/>
              </a:rPr>
              <a:t>Kalibratie van een camera. (met camera calibrator is de camera gekalibreerd aan de hand van een schaakboord. Die een output bestand geeft met de juiste kalibratie settings die gebruikt kunnen worden in de ORB-SLAM2 open source)</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latin typeface="Open Sans"/>
                <a:ea typeface="Open Sans"/>
                <a:cs typeface="Open Sans"/>
                <a:sym typeface="Open Sans"/>
              </a:rPr>
              <a:t>Pointcloud opslaan (gelukt met bijgeleverde example)</a:t>
            </a:r>
          </a:p>
          <a:p>
            <a:pPr indent="-304800" lvl="0" marL="457200" rtl="0">
              <a:lnSpc>
                <a:spcPct val="125000"/>
              </a:lnSpc>
              <a:spcBef>
                <a:spcPts val="1800"/>
              </a:spcBef>
              <a:spcAft>
                <a:spcPts val="1200"/>
              </a:spcAft>
              <a:buClr>
                <a:srgbClr val="777777"/>
              </a:buClr>
              <a:buSzPts val="1200"/>
              <a:buFont typeface="Open Sans"/>
              <a:buChar char="●"/>
            </a:pPr>
            <a:r>
              <a:rPr b="1" lang="nl" sz="1650">
                <a:solidFill>
                  <a:srgbClr val="24292E"/>
                </a:solidFill>
              </a:rPr>
              <a:t>SLAM Mode</a:t>
            </a:r>
          </a:p>
          <a:p>
            <a:pPr indent="-304800" lvl="0" marL="457200" rtl="0">
              <a:lnSpc>
                <a:spcPct val="115000"/>
              </a:lnSpc>
              <a:spcBef>
                <a:spcPts val="0"/>
              </a:spcBef>
              <a:spcAft>
                <a:spcPts val="1200"/>
              </a:spcAft>
              <a:buClr>
                <a:srgbClr val="777777"/>
              </a:buClr>
              <a:buSzPts val="1200"/>
              <a:buFont typeface="Open Sans"/>
              <a:buChar char="●"/>
            </a:pPr>
            <a:r>
              <a:rPr lang="nl" sz="1200">
                <a:solidFill>
                  <a:srgbClr val="24292E"/>
                </a:solidFill>
              </a:rPr>
              <a:t>This is the default mode. The system runs in parallal three threads: Tracking, Local Mapping and Loop Closing. The system localizes the camera, builds new map and tries to close loops.</a:t>
            </a:r>
          </a:p>
          <a:p>
            <a:pPr indent="-304800" lvl="0" marL="457200" marR="38100" rtl="0">
              <a:spcBef>
                <a:spcPts val="1800"/>
              </a:spcBef>
              <a:spcAft>
                <a:spcPts val="1200"/>
              </a:spcAft>
              <a:buClr>
                <a:srgbClr val="777777"/>
              </a:buClr>
              <a:buSzPts val="1200"/>
              <a:buFont typeface="Open Sans"/>
              <a:buChar char="●"/>
            </a:pPr>
            <a:r>
              <a:rPr b="1" lang="nl" sz="1650">
                <a:solidFill>
                  <a:srgbClr val="24292E"/>
                </a:solidFill>
              </a:rPr>
              <a:t>Localization Mode</a:t>
            </a:r>
          </a:p>
          <a:p>
            <a:pPr indent="-304800" lvl="0" marL="457200" rtl="0">
              <a:lnSpc>
                <a:spcPct val="115000"/>
              </a:lnSpc>
              <a:spcBef>
                <a:spcPts val="0"/>
              </a:spcBef>
              <a:buClr>
                <a:srgbClr val="777777"/>
              </a:buClr>
              <a:buSzPts val="1200"/>
              <a:buFont typeface="Open Sans"/>
              <a:buChar char="●"/>
            </a:pPr>
            <a:r>
              <a:rPr lang="nl" sz="1200">
                <a:solidFill>
                  <a:srgbClr val="24292E"/>
                </a:solidFill>
              </a:rPr>
              <a:t>This mode can be used when you have a good map of your working area. In this mode the Local Mapping and Loop Closing are deactivated. The system localizes the camera in the map (which is no longer updated), using relocalization if needed.</a:t>
            </a:r>
          </a:p>
          <a:p>
            <a:pPr indent="-304800" lvl="0" marL="457200" rtl="0">
              <a:lnSpc>
                <a:spcPct val="166000"/>
              </a:lnSpc>
              <a:spcBef>
                <a:spcPts val="0"/>
              </a:spcBef>
              <a:spcAft>
                <a:spcPts val="1500"/>
              </a:spcAft>
              <a:buClr>
                <a:srgbClr val="777777"/>
              </a:buClr>
              <a:buSzPts val="1200"/>
              <a:buFont typeface="Open Sans"/>
              <a:buChar char="●"/>
            </a:pPr>
            <a:r>
              <a:t/>
            </a:r>
            <a:endParaRPr sz="1200">
              <a:solidFill>
                <a:srgbClr val="777777"/>
              </a:solidFill>
              <a:latin typeface="Open Sans"/>
              <a:ea typeface="Open Sans"/>
              <a:cs typeface="Open Sans"/>
              <a:sym typeface="Open Sans"/>
            </a:endParaRPr>
          </a:p>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nl"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0B_afORSfPeRYYTNnb0d4Y2VTYUE/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subTitle"/>
          </p:nvPr>
        </p:nvSpPr>
        <p:spPr>
          <a:xfrm>
            <a:off x="860877" y="2945400"/>
            <a:ext cx="7688100" cy="541200"/>
          </a:xfrm>
          <a:prstGeom prst="rect">
            <a:avLst/>
          </a:prstGeom>
        </p:spPr>
        <p:txBody>
          <a:bodyPr anchorCtr="0" anchor="t" bIns="91425" lIns="91425" rIns="91425" wrap="square" tIns="91425">
            <a:noAutofit/>
          </a:bodyPr>
          <a:lstStyle/>
          <a:p>
            <a:pPr indent="0" lvl="0" marL="0" rtl="0">
              <a:spcBef>
                <a:spcPts val="0"/>
              </a:spcBef>
              <a:buNone/>
            </a:pPr>
            <a:r>
              <a:rPr lang="nl" sz="1200"/>
              <a:t>LearningLab rondom autonoom rijdend vervoer binnen stedelijke gebieden (last mile)</a:t>
            </a:r>
          </a:p>
          <a:p>
            <a:pPr indent="0" lvl="0" marL="0">
              <a:spcBef>
                <a:spcPts val="0"/>
              </a:spcBef>
              <a:buNone/>
            </a:pPr>
            <a:r>
              <a:t/>
            </a:r>
            <a:endParaRPr/>
          </a:p>
        </p:txBody>
      </p:sp>
      <p:pic>
        <p:nvPicPr>
          <p:cNvPr id="87" name="Shape 87"/>
          <p:cNvPicPr preferRelativeResize="0"/>
          <p:nvPr/>
        </p:nvPicPr>
        <p:blipFill>
          <a:blip r:embed="rId3">
            <a:alphaModFix/>
          </a:blip>
          <a:stretch>
            <a:fillRect/>
          </a:stretch>
        </p:blipFill>
        <p:spPr>
          <a:xfrm>
            <a:off x="729625" y="1460200"/>
            <a:ext cx="4515440" cy="1124600"/>
          </a:xfrm>
          <a:prstGeom prst="rect">
            <a:avLst/>
          </a:prstGeom>
          <a:noFill/>
          <a:ln>
            <a:noFill/>
          </a:ln>
        </p:spPr>
      </p:pic>
      <p:pic>
        <p:nvPicPr>
          <p:cNvPr descr="accenda_logo" id="88" name="Shape 88"/>
          <p:cNvPicPr preferRelativeResize="0"/>
          <p:nvPr/>
        </p:nvPicPr>
        <p:blipFill>
          <a:blip r:embed="rId4">
            <a:alphaModFix/>
          </a:blip>
          <a:stretch>
            <a:fillRect/>
          </a:stretch>
        </p:blipFill>
        <p:spPr>
          <a:xfrm>
            <a:off x="4260283" y="87071"/>
            <a:ext cx="889298" cy="292554"/>
          </a:xfrm>
          <a:prstGeom prst="rect">
            <a:avLst/>
          </a:prstGeom>
          <a:noFill/>
          <a:ln>
            <a:noFill/>
          </a:ln>
        </p:spPr>
      </p:pic>
      <p:pic>
        <p:nvPicPr>
          <p:cNvPr descr="hhs_logo" id="89" name="Shape 89"/>
          <p:cNvPicPr preferRelativeResize="0"/>
          <p:nvPr/>
        </p:nvPicPr>
        <p:blipFill>
          <a:blip r:embed="rId5">
            <a:alphaModFix/>
          </a:blip>
          <a:stretch>
            <a:fillRect/>
          </a:stretch>
        </p:blipFill>
        <p:spPr>
          <a:xfrm>
            <a:off x="139025" y="78275"/>
            <a:ext cx="942710" cy="310125"/>
          </a:xfrm>
          <a:prstGeom prst="rect">
            <a:avLst/>
          </a:prstGeom>
          <a:noFill/>
          <a:ln>
            <a:noFill/>
          </a:ln>
        </p:spPr>
      </p:pic>
      <p:pic>
        <p:nvPicPr>
          <p:cNvPr descr="betafactory_logo" id="90" name="Shape 90"/>
          <p:cNvPicPr preferRelativeResize="0"/>
          <p:nvPr/>
        </p:nvPicPr>
        <p:blipFill>
          <a:blip r:embed="rId6">
            <a:alphaModFix/>
          </a:blip>
          <a:stretch>
            <a:fillRect/>
          </a:stretch>
        </p:blipFill>
        <p:spPr>
          <a:xfrm>
            <a:off x="8073865" y="78275"/>
            <a:ext cx="942710" cy="310125"/>
          </a:xfrm>
          <a:prstGeom prst="rect">
            <a:avLst/>
          </a:prstGeom>
          <a:noFill/>
          <a:ln>
            <a:noFill/>
          </a:ln>
        </p:spPr>
      </p:pic>
      <p:sp>
        <p:nvSpPr>
          <p:cNvPr id="91" name="Shape 91"/>
          <p:cNvSpPr txBox="1"/>
          <p:nvPr>
            <p:ph idx="1" type="subTitle"/>
          </p:nvPr>
        </p:nvSpPr>
        <p:spPr>
          <a:xfrm>
            <a:off x="6994450" y="4182425"/>
            <a:ext cx="2022000" cy="711300"/>
          </a:xfrm>
          <a:prstGeom prst="rect">
            <a:avLst/>
          </a:prstGeom>
        </p:spPr>
        <p:txBody>
          <a:bodyPr anchorCtr="0" anchor="t" bIns="91425" lIns="91425" rIns="91425" wrap="square" tIns="91425">
            <a:noAutofit/>
          </a:bodyPr>
          <a:lstStyle/>
          <a:p>
            <a:pPr indent="0" lvl="0" marL="0" rtl="0">
              <a:spcBef>
                <a:spcPts val="0"/>
              </a:spcBef>
              <a:buNone/>
            </a:pPr>
            <a:r>
              <a:rPr lang="nl" sz="2400"/>
              <a:t>Week 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Inhoud</a:t>
            </a:r>
          </a:p>
        </p:txBody>
      </p:sp>
      <p:sp>
        <p:nvSpPr>
          <p:cNvPr id="97" name="Shape 9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Vorige week</a:t>
            </a:r>
          </a:p>
          <a:p>
            <a:pPr indent="-311150" lvl="0" marL="457200" rtl="0">
              <a:spcBef>
                <a:spcPts val="0"/>
              </a:spcBef>
              <a:spcAft>
                <a:spcPts val="0"/>
              </a:spcAft>
              <a:buSzPts val="1300"/>
              <a:buChar char="●"/>
            </a:pPr>
            <a:r>
              <a:rPr lang="nl"/>
              <a:t>Milestone 3</a:t>
            </a:r>
          </a:p>
          <a:p>
            <a:pPr indent="-311150" lvl="0" marL="457200">
              <a:spcBef>
                <a:spcPts val="0"/>
              </a:spcBef>
              <a:buSzPts val="1300"/>
              <a:buChar char="●"/>
            </a:pPr>
            <a:r>
              <a:rPr lang="nl"/>
              <a:t>Deze week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30000"/>
              </a:lnSpc>
              <a:spcBef>
                <a:spcPts val="0"/>
              </a:spcBef>
              <a:spcAft>
                <a:spcPts val="800"/>
              </a:spcAft>
              <a:buNone/>
            </a:pPr>
            <a:r>
              <a:rPr lang="nl" sz="1800">
                <a:solidFill>
                  <a:srgbClr val="404040"/>
                </a:solidFill>
                <a:latin typeface="Open Sans"/>
                <a:ea typeface="Open Sans"/>
                <a:cs typeface="Open Sans"/>
                <a:sym typeface="Open Sans"/>
              </a:rPr>
              <a:t>VORIGE WEEK</a:t>
            </a:r>
          </a:p>
        </p:txBody>
      </p:sp>
      <p:sp>
        <p:nvSpPr>
          <p:cNvPr id="103" name="Shape 103"/>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Eigen stereo dataset gemaakt (Slinger).</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Stereo kalibratie van de camera’s.</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Pointcloud gemaakt van beelden van de Slinger (Mono)</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latin typeface="Open Sans"/>
                <a:ea typeface="Open Sans"/>
                <a:cs typeface="Open Sans"/>
                <a:sym typeface="Open Sans"/>
              </a:rPr>
              <a:t>Afstanden van objecten in een keyframe</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indent="0" lvl="0" mar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30000"/>
              </a:lnSpc>
              <a:spcBef>
                <a:spcPts val="0"/>
              </a:spcBef>
              <a:spcAft>
                <a:spcPts val="800"/>
              </a:spcAft>
              <a:buNone/>
            </a:pPr>
            <a:r>
              <a:rPr lang="nl" sz="1800">
                <a:solidFill>
                  <a:srgbClr val="404040"/>
                </a:solidFill>
                <a:latin typeface="Open Sans"/>
                <a:ea typeface="Open Sans"/>
                <a:cs typeface="Open Sans"/>
                <a:sym typeface="Open Sans"/>
              </a:rPr>
              <a:t>DOEL SPRINT 3</a:t>
            </a:r>
          </a:p>
        </p:txBody>
      </p:sp>
      <p:sp>
        <p:nvSpPr>
          <p:cNvPr id="109" name="Shape 109"/>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highlight>
                  <a:srgbClr val="FFFFFF"/>
                </a:highlight>
                <a:latin typeface="Open Sans"/>
                <a:ea typeface="Open Sans"/>
                <a:cs typeface="Open Sans"/>
                <a:sym typeface="Open Sans"/>
              </a:rPr>
              <a:t>Milestone 1 - Orientatie project</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highlight>
                  <a:srgbClr val="FFFFFF"/>
                </a:highlight>
                <a:latin typeface="Open Sans"/>
                <a:ea typeface="Open Sans"/>
                <a:cs typeface="Open Sans"/>
                <a:sym typeface="Open Sans"/>
              </a:rPr>
              <a:t>Milestone 2 - ORB localization gang Slinger/KITTI		</a:t>
            </a:r>
            <a:r>
              <a:rPr b="1" lang="nl" sz="1200">
                <a:solidFill>
                  <a:srgbClr val="777777"/>
                </a:solidFill>
                <a:highlight>
                  <a:srgbClr val="FFFFFF"/>
                </a:highlight>
                <a:latin typeface="Open Sans"/>
                <a:ea typeface="Open Sans"/>
                <a:cs typeface="Open Sans"/>
                <a:sym typeface="Open Sans"/>
              </a:rPr>
              <a:t>	</a:t>
            </a:r>
          </a:p>
          <a:p>
            <a:pPr indent="-304800" lvl="0" marL="457200" rtl="0">
              <a:lnSpc>
                <a:spcPct val="166000"/>
              </a:lnSpc>
              <a:spcBef>
                <a:spcPts val="0"/>
              </a:spcBef>
              <a:spcAft>
                <a:spcPts val="0"/>
              </a:spcAft>
              <a:buClr>
                <a:srgbClr val="777777"/>
              </a:buClr>
              <a:buSzPts val="1200"/>
              <a:buFont typeface="Open Sans"/>
              <a:buChar char="●"/>
            </a:pPr>
            <a:r>
              <a:rPr b="1" lang="nl" sz="1200">
                <a:solidFill>
                  <a:srgbClr val="777777"/>
                </a:solidFill>
                <a:highlight>
                  <a:srgbClr val="FFFFFF"/>
                </a:highlight>
                <a:latin typeface="Open Sans"/>
                <a:ea typeface="Open Sans"/>
                <a:cs typeface="Open Sans"/>
                <a:sym typeface="Open Sans"/>
              </a:rPr>
              <a:t>Milestone 3 - Object detection gang Slinger/Kitti				</a:t>
            </a:r>
            <a:r>
              <a:rPr b="1" lang="nl" sz="1200">
                <a:solidFill>
                  <a:srgbClr val="777777"/>
                </a:solidFill>
                <a:latin typeface="Open Sans"/>
                <a:ea typeface="Open Sans"/>
                <a:cs typeface="Open Sans"/>
                <a:sym typeface="Open Sans"/>
              </a:rPr>
              <a:t>← Sprint 3</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highlight>
                  <a:srgbClr val="FFFFFF"/>
                </a:highlight>
                <a:latin typeface="Open Sans"/>
                <a:ea typeface="Open Sans"/>
                <a:cs typeface="Open Sans"/>
                <a:sym typeface="Open Sans"/>
              </a:rPr>
              <a:t>Milestone 4 - Volledige semantische map (testcase)</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highlight>
                  <a:srgbClr val="FFFFFF"/>
                </a:highlight>
                <a:latin typeface="Open Sans"/>
                <a:ea typeface="Open Sans"/>
                <a:cs typeface="Open Sans"/>
                <a:sym typeface="Open Sans"/>
              </a:rPr>
              <a:t>Milestone 5 - Volledige semantische map (Delft)</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indent="0" lvl="0" mar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WAT HEBBEN WIJ GEDAAN</a:t>
            </a:r>
          </a:p>
        </p:txBody>
      </p:sp>
      <p:sp>
        <p:nvSpPr>
          <p:cNvPr id="115" name="Shape 115"/>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ORB SLAM 2 documenteren</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highlight>
                  <a:srgbClr val="FFFFFF"/>
                </a:highlight>
                <a:latin typeface="Open Sans"/>
                <a:ea typeface="Open Sans"/>
                <a:cs typeface="Open Sans"/>
                <a:sym typeface="Open Sans"/>
              </a:rPr>
              <a:t>Begin evaluatie van de pointcloud</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highlight>
                  <a:srgbClr val="FFFFFF"/>
                </a:highlight>
                <a:latin typeface="Open Sans"/>
                <a:ea typeface="Open Sans"/>
                <a:cs typeface="Open Sans"/>
                <a:sym typeface="Open Sans"/>
              </a:rPr>
              <a:t>Object detection framework (YOLO) </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indent="0" lvl="0" mar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Phase 1 : Mapping </a:t>
            </a:r>
          </a:p>
        </p:txBody>
      </p:sp>
      <p:pic>
        <p:nvPicPr>
          <p:cNvPr id="121" name="Shape 121"/>
          <p:cNvPicPr preferRelativeResize="0"/>
          <p:nvPr/>
        </p:nvPicPr>
        <p:blipFill>
          <a:blip r:embed="rId3">
            <a:alphaModFix/>
          </a:blip>
          <a:stretch>
            <a:fillRect/>
          </a:stretch>
        </p:blipFill>
        <p:spPr>
          <a:xfrm>
            <a:off x="0" y="2414000"/>
            <a:ext cx="9144000"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Phase 2 : Driving </a:t>
            </a:r>
          </a:p>
        </p:txBody>
      </p:sp>
      <p:sp>
        <p:nvSpPr>
          <p:cNvPr id="127" name="Shape 12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a:spcBef>
                <a:spcPts val="0"/>
              </a:spcBef>
              <a:buNone/>
            </a:pPr>
            <a:r>
              <a:rPr lang="nl"/>
              <a:t>Real time</a:t>
            </a:r>
          </a:p>
          <a:p>
            <a:pPr indent="0" lvl="0" marL="0">
              <a:spcBef>
                <a:spcPts val="0"/>
              </a:spcBef>
              <a:buNone/>
            </a:pPr>
            <a:r>
              <a:t/>
            </a:r>
            <a:endParaRPr/>
          </a:p>
          <a:p>
            <a:pPr indent="0" lvl="0" marL="0">
              <a:spcBef>
                <a:spcPts val="0"/>
              </a:spcBef>
              <a:buNone/>
            </a:pPr>
            <a:r>
              <a:t/>
            </a:r>
            <a:endParaRPr/>
          </a:p>
          <a:p>
            <a:pPr indent="0" lvl="0" marL="0" rtl="0">
              <a:spcBef>
                <a:spcPts val="0"/>
              </a:spcBef>
              <a:buNone/>
            </a:pPr>
            <a:r>
              <a:rPr lang="nl"/>
              <a:t> </a:t>
            </a:r>
          </a:p>
        </p:txBody>
      </p:sp>
      <p:pic>
        <p:nvPicPr>
          <p:cNvPr id="128" name="Shape 128"/>
          <p:cNvPicPr preferRelativeResize="0"/>
          <p:nvPr/>
        </p:nvPicPr>
        <p:blipFill>
          <a:blip r:embed="rId3">
            <a:alphaModFix/>
          </a:blip>
          <a:stretch>
            <a:fillRect/>
          </a:stretch>
        </p:blipFill>
        <p:spPr>
          <a:xfrm>
            <a:off x="0" y="2798050"/>
            <a:ext cx="9144000" cy="1828800"/>
          </a:xfrm>
          <a:prstGeom prst="rect">
            <a:avLst/>
          </a:prstGeom>
          <a:noFill/>
          <a:ln>
            <a:noFill/>
          </a:ln>
        </p:spPr>
      </p:pic>
      <p:sp>
        <p:nvSpPr>
          <p:cNvPr id="129" name="Shape 129"/>
          <p:cNvSpPr txBox="1"/>
          <p:nvPr/>
        </p:nvSpPr>
        <p:spPr>
          <a:xfrm>
            <a:off x="1454825" y="3679275"/>
            <a:ext cx="1229400" cy="309600"/>
          </a:xfrm>
          <a:prstGeom prst="rect">
            <a:avLst/>
          </a:prstGeom>
          <a:noFill/>
          <a:ln>
            <a:noFill/>
          </a:ln>
        </p:spPr>
        <p:txBody>
          <a:bodyPr anchorCtr="0" anchor="t" bIns="91425" lIns="91425" rIns="91425" wrap="square" tIns="91425">
            <a:noAutofit/>
          </a:bodyPr>
          <a:lstStyle/>
          <a:p>
            <a:pPr indent="0" lvl="0" marL="0">
              <a:spcBef>
                <a:spcPts val="0"/>
              </a:spcBef>
              <a:buNone/>
            </a:pPr>
            <a:r>
              <a:rPr lang="nl" sz="1000"/>
              <a:t>(ORB-SLAM)</a:t>
            </a:r>
          </a:p>
        </p:txBody>
      </p:sp>
      <p:sp>
        <p:nvSpPr>
          <p:cNvPr id="130" name="Shape 130"/>
          <p:cNvSpPr txBox="1"/>
          <p:nvPr/>
        </p:nvSpPr>
        <p:spPr>
          <a:xfrm>
            <a:off x="2940050" y="3054625"/>
            <a:ext cx="1229400" cy="309600"/>
          </a:xfrm>
          <a:prstGeom prst="rect">
            <a:avLst/>
          </a:prstGeom>
          <a:noFill/>
          <a:ln>
            <a:noFill/>
          </a:ln>
        </p:spPr>
        <p:txBody>
          <a:bodyPr anchorCtr="0" anchor="t" bIns="91425" lIns="91425" rIns="91425" wrap="square" tIns="91425">
            <a:noAutofit/>
          </a:bodyPr>
          <a:lstStyle/>
          <a:p>
            <a:pPr indent="0" lvl="0" marL="0" rtl="0">
              <a:spcBef>
                <a:spcPts val="0"/>
              </a:spcBef>
              <a:buNone/>
            </a:pPr>
            <a:r>
              <a:rPr lang="nl" sz="1000"/>
              <a:t>YOLO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30000"/>
              </a:lnSpc>
              <a:spcBef>
                <a:spcPts val="0"/>
              </a:spcBef>
              <a:spcAft>
                <a:spcPts val="800"/>
              </a:spcAft>
              <a:buNone/>
            </a:pPr>
            <a:r>
              <a:rPr lang="nl"/>
              <a:t>YOLO: You Only Look Once</a:t>
            </a:r>
          </a:p>
        </p:txBody>
      </p:sp>
      <p:sp>
        <p:nvSpPr>
          <p:cNvPr id="136" name="Shape 136" title="YOLO v2.mp4">
            <a:hlinkClick r:id="rId3"/>
          </p:cNvPr>
          <p:cNvSpPr/>
          <p:nvPr/>
        </p:nvSpPr>
        <p:spPr>
          <a:xfrm>
            <a:off x="2171850" y="1995100"/>
            <a:ext cx="3979800" cy="2984850"/>
          </a:xfrm>
          <a:prstGeom prst="rect">
            <a:avLst/>
          </a:prstGeom>
          <a:no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VRAGEN?</a:t>
            </a:r>
          </a:p>
        </p:txBody>
      </p:sp>
      <p:sp>
        <p:nvSpPr>
          <p:cNvPr id="142" name="Shape 14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rPr lang="nl" sz="1400">
                <a:solidFill>
                  <a:srgbClr val="777777"/>
                </a:solidFill>
                <a:highlight>
                  <a:srgbClr val="FFFFFF"/>
                </a:highlight>
                <a:latin typeface="Open Sans"/>
                <a:ea typeface="Open Sans"/>
                <a:cs typeface="Open Sans"/>
                <a:sym typeface="Open Sans"/>
              </a:rPr>
              <a:t>Meer informatie: </a:t>
            </a:r>
            <a:r>
              <a:rPr lang="nl" sz="1400">
                <a:solidFill>
                  <a:srgbClr val="339883"/>
                </a:solidFill>
                <a:highlight>
                  <a:srgbClr val="FFFFFF"/>
                </a:highlight>
                <a:latin typeface="Open Sans"/>
                <a:ea typeface="Open Sans"/>
                <a:cs typeface="Open Sans"/>
                <a:sym typeface="Open Sans"/>
              </a:rPr>
              <a:t>URBINN.NL</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pic>
        <p:nvPicPr>
          <p:cNvPr id="143" name="Shape 143"/>
          <p:cNvPicPr preferRelativeResize="0"/>
          <p:nvPr/>
        </p:nvPicPr>
        <p:blipFill>
          <a:blip r:embed="rId3">
            <a:alphaModFix/>
          </a:blip>
          <a:stretch>
            <a:fillRect/>
          </a:stretch>
        </p:blipFill>
        <p:spPr>
          <a:xfrm>
            <a:off x="7753875" y="3753375"/>
            <a:ext cx="1390125" cy="139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