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7" r:id="rId1"/>
  </p:sldMasterIdLst>
  <p:sldIdLst>
    <p:sldId id="256" r:id="rId2"/>
    <p:sldId id="258" r:id="rId3"/>
    <p:sldId id="259" r:id="rId4"/>
    <p:sldId id="272" r:id="rId5"/>
    <p:sldId id="273" r:id="rId6"/>
    <p:sldId id="263" r:id="rId7"/>
    <p:sldId id="270" r:id="rId8"/>
    <p:sldId id="264" r:id="rId9"/>
    <p:sldId id="265" r:id="rId10"/>
    <p:sldId id="274" r:id="rId11"/>
    <p:sldId id="266" r:id="rId12"/>
    <p:sldId id="267" r:id="rId13"/>
    <p:sldId id="268" r:id="rId14"/>
    <p:sldId id="275"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89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5B2D1C6-F682-429A-BFDE-FD05A6267A3A}" type="datetimeFigureOut">
              <a:rPr lang="zh-CN" altLang="en-US" smtClean="0"/>
              <a:t>2021/6/6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5CBE12-A8A3-4215-AE9D-049AB33A2989}" type="slidenum">
              <a:rPr lang="zh-CN" altLang="en-US" smtClean="0"/>
              <a:t>‹#›</a:t>
            </a:fld>
            <a:endParaRPr lang="zh-CN" altLang="en-US"/>
          </a:p>
        </p:txBody>
      </p:sp>
    </p:spTree>
    <p:extLst>
      <p:ext uri="{BB962C8B-B14F-4D97-AF65-F5344CB8AC3E}">
        <p14:creationId xmlns:p14="http://schemas.microsoft.com/office/powerpoint/2010/main" val="3321871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5B2D1C6-F682-429A-BFDE-FD05A6267A3A}" type="datetimeFigureOut">
              <a:rPr lang="zh-CN" altLang="en-US" smtClean="0"/>
              <a:t>2021/6/6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5CBE12-A8A3-4215-AE9D-049AB33A2989}" type="slidenum">
              <a:rPr lang="zh-CN" altLang="en-US" smtClean="0"/>
              <a:t>‹#›</a:t>
            </a:fld>
            <a:endParaRPr lang="zh-CN" altLang="en-US"/>
          </a:p>
        </p:txBody>
      </p:sp>
    </p:spTree>
    <p:extLst>
      <p:ext uri="{BB962C8B-B14F-4D97-AF65-F5344CB8AC3E}">
        <p14:creationId xmlns:p14="http://schemas.microsoft.com/office/powerpoint/2010/main" val="1556020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5B2D1C6-F682-429A-BFDE-FD05A6267A3A}" type="datetimeFigureOut">
              <a:rPr lang="zh-CN" altLang="en-US" smtClean="0"/>
              <a:t>2021/6/6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5CBE12-A8A3-4215-AE9D-049AB33A2989}"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1026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5B2D1C6-F682-429A-BFDE-FD05A6267A3A}" type="datetimeFigureOut">
              <a:rPr lang="zh-CN" altLang="en-US" smtClean="0"/>
              <a:t>2021/6/6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5CBE12-A8A3-4215-AE9D-049AB33A2989}" type="slidenum">
              <a:rPr lang="zh-CN" altLang="en-US" smtClean="0"/>
              <a:t>‹#›</a:t>
            </a:fld>
            <a:endParaRPr lang="zh-CN" altLang="en-US"/>
          </a:p>
        </p:txBody>
      </p:sp>
    </p:spTree>
    <p:extLst>
      <p:ext uri="{BB962C8B-B14F-4D97-AF65-F5344CB8AC3E}">
        <p14:creationId xmlns:p14="http://schemas.microsoft.com/office/powerpoint/2010/main" val="436104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5B2D1C6-F682-429A-BFDE-FD05A6267A3A}" type="datetimeFigureOut">
              <a:rPr lang="zh-CN" altLang="en-US" smtClean="0"/>
              <a:t>2021/6/6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5CBE12-A8A3-4215-AE9D-049AB33A2989}"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7267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5B2D1C6-F682-429A-BFDE-FD05A6267A3A}" type="datetimeFigureOut">
              <a:rPr lang="zh-CN" altLang="en-US" smtClean="0"/>
              <a:t>2021/6/6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5CBE12-A8A3-4215-AE9D-049AB33A2989}" type="slidenum">
              <a:rPr lang="zh-CN" altLang="en-US" smtClean="0"/>
              <a:t>‹#›</a:t>
            </a:fld>
            <a:endParaRPr lang="zh-CN" altLang="en-US"/>
          </a:p>
        </p:txBody>
      </p:sp>
    </p:spTree>
    <p:extLst>
      <p:ext uri="{BB962C8B-B14F-4D97-AF65-F5344CB8AC3E}">
        <p14:creationId xmlns:p14="http://schemas.microsoft.com/office/powerpoint/2010/main" val="788715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5B2D1C6-F682-429A-BFDE-FD05A6267A3A}" type="datetimeFigureOut">
              <a:rPr lang="zh-CN" altLang="en-US" smtClean="0"/>
              <a:t>2021/6/6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5CBE12-A8A3-4215-AE9D-049AB33A2989}" type="slidenum">
              <a:rPr lang="zh-CN" altLang="en-US" smtClean="0"/>
              <a:t>‹#›</a:t>
            </a:fld>
            <a:endParaRPr lang="zh-CN" altLang="en-US"/>
          </a:p>
        </p:txBody>
      </p:sp>
    </p:spTree>
    <p:extLst>
      <p:ext uri="{BB962C8B-B14F-4D97-AF65-F5344CB8AC3E}">
        <p14:creationId xmlns:p14="http://schemas.microsoft.com/office/powerpoint/2010/main" val="899385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5B2D1C6-F682-429A-BFDE-FD05A6267A3A}" type="datetimeFigureOut">
              <a:rPr lang="zh-CN" altLang="en-US" smtClean="0"/>
              <a:t>2021/6/6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5CBE12-A8A3-4215-AE9D-049AB33A2989}" type="slidenum">
              <a:rPr lang="zh-CN" altLang="en-US" smtClean="0"/>
              <a:t>‹#›</a:t>
            </a:fld>
            <a:endParaRPr lang="zh-CN" altLang="en-US"/>
          </a:p>
        </p:txBody>
      </p:sp>
    </p:spTree>
    <p:extLst>
      <p:ext uri="{BB962C8B-B14F-4D97-AF65-F5344CB8AC3E}">
        <p14:creationId xmlns:p14="http://schemas.microsoft.com/office/powerpoint/2010/main" val="395905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5B2D1C6-F682-429A-BFDE-FD05A6267A3A}" type="datetimeFigureOut">
              <a:rPr lang="zh-CN" altLang="en-US" smtClean="0"/>
              <a:t>2021/6/6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5CBE12-A8A3-4215-AE9D-049AB33A2989}" type="slidenum">
              <a:rPr lang="zh-CN" altLang="en-US" smtClean="0"/>
              <a:t>‹#›</a:t>
            </a:fld>
            <a:endParaRPr lang="zh-CN" altLang="en-US"/>
          </a:p>
        </p:txBody>
      </p:sp>
    </p:spTree>
    <p:extLst>
      <p:ext uri="{BB962C8B-B14F-4D97-AF65-F5344CB8AC3E}">
        <p14:creationId xmlns:p14="http://schemas.microsoft.com/office/powerpoint/2010/main" val="3340851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5B2D1C6-F682-429A-BFDE-FD05A6267A3A}" type="datetimeFigureOut">
              <a:rPr lang="zh-CN" altLang="en-US" smtClean="0"/>
              <a:t>2021/6/6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5CBE12-A8A3-4215-AE9D-049AB33A2989}" type="slidenum">
              <a:rPr lang="zh-CN" altLang="en-US" smtClean="0"/>
              <a:t>‹#›</a:t>
            </a:fld>
            <a:endParaRPr lang="zh-CN" altLang="en-US"/>
          </a:p>
        </p:txBody>
      </p:sp>
    </p:spTree>
    <p:extLst>
      <p:ext uri="{BB962C8B-B14F-4D97-AF65-F5344CB8AC3E}">
        <p14:creationId xmlns:p14="http://schemas.microsoft.com/office/powerpoint/2010/main" val="3677602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5B2D1C6-F682-429A-BFDE-FD05A6267A3A}" type="datetimeFigureOut">
              <a:rPr lang="zh-CN" altLang="en-US" smtClean="0"/>
              <a:t>2021/6/6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5CBE12-A8A3-4215-AE9D-049AB33A2989}" type="slidenum">
              <a:rPr lang="zh-CN" altLang="en-US" smtClean="0"/>
              <a:t>‹#›</a:t>
            </a:fld>
            <a:endParaRPr lang="zh-CN" altLang="en-US"/>
          </a:p>
        </p:txBody>
      </p:sp>
    </p:spTree>
    <p:extLst>
      <p:ext uri="{BB962C8B-B14F-4D97-AF65-F5344CB8AC3E}">
        <p14:creationId xmlns:p14="http://schemas.microsoft.com/office/powerpoint/2010/main" val="365419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5B2D1C6-F682-429A-BFDE-FD05A6267A3A}" type="datetimeFigureOut">
              <a:rPr lang="zh-CN" altLang="en-US" smtClean="0"/>
              <a:t>2021/6/6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35CBE12-A8A3-4215-AE9D-049AB33A2989}" type="slidenum">
              <a:rPr lang="zh-CN" altLang="en-US" smtClean="0"/>
              <a:t>‹#›</a:t>
            </a:fld>
            <a:endParaRPr lang="zh-CN" altLang="en-US"/>
          </a:p>
        </p:txBody>
      </p:sp>
    </p:spTree>
    <p:extLst>
      <p:ext uri="{BB962C8B-B14F-4D97-AF65-F5344CB8AC3E}">
        <p14:creationId xmlns:p14="http://schemas.microsoft.com/office/powerpoint/2010/main" val="231415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5B2D1C6-F682-429A-BFDE-FD05A6267A3A}" type="datetimeFigureOut">
              <a:rPr lang="zh-CN" altLang="en-US" smtClean="0"/>
              <a:t>2021/6/6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35CBE12-A8A3-4215-AE9D-049AB33A2989}" type="slidenum">
              <a:rPr lang="zh-CN" altLang="en-US" smtClean="0"/>
              <a:t>‹#›</a:t>
            </a:fld>
            <a:endParaRPr lang="zh-CN" altLang="en-US"/>
          </a:p>
        </p:txBody>
      </p:sp>
    </p:spTree>
    <p:extLst>
      <p:ext uri="{BB962C8B-B14F-4D97-AF65-F5344CB8AC3E}">
        <p14:creationId xmlns:p14="http://schemas.microsoft.com/office/powerpoint/2010/main" val="499699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B2D1C6-F682-429A-BFDE-FD05A6267A3A}" type="datetimeFigureOut">
              <a:rPr lang="zh-CN" altLang="en-US" smtClean="0"/>
              <a:t>2021/6/6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35CBE12-A8A3-4215-AE9D-049AB33A2989}" type="slidenum">
              <a:rPr lang="zh-CN" altLang="en-US" smtClean="0"/>
              <a:t>‹#›</a:t>
            </a:fld>
            <a:endParaRPr lang="zh-CN" altLang="en-US"/>
          </a:p>
        </p:txBody>
      </p:sp>
    </p:spTree>
    <p:extLst>
      <p:ext uri="{BB962C8B-B14F-4D97-AF65-F5344CB8AC3E}">
        <p14:creationId xmlns:p14="http://schemas.microsoft.com/office/powerpoint/2010/main" val="376974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5B2D1C6-F682-429A-BFDE-FD05A6267A3A}" type="datetimeFigureOut">
              <a:rPr lang="zh-CN" altLang="en-US" smtClean="0"/>
              <a:t>2021/6/6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5CBE12-A8A3-4215-AE9D-049AB33A2989}" type="slidenum">
              <a:rPr lang="zh-CN" altLang="en-US" smtClean="0"/>
              <a:t>‹#›</a:t>
            </a:fld>
            <a:endParaRPr lang="zh-CN" altLang="en-US"/>
          </a:p>
        </p:txBody>
      </p:sp>
    </p:spTree>
    <p:extLst>
      <p:ext uri="{BB962C8B-B14F-4D97-AF65-F5344CB8AC3E}">
        <p14:creationId xmlns:p14="http://schemas.microsoft.com/office/powerpoint/2010/main" val="1524122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5CBE12-A8A3-4215-AE9D-049AB33A2989}" type="slidenum">
              <a:rPr lang="zh-CN" altLang="en-US" smtClean="0"/>
              <a:t>‹#›</a:t>
            </a:fld>
            <a:endParaRPr lang="zh-CN" altLang="en-US"/>
          </a:p>
        </p:txBody>
      </p:sp>
      <p:sp>
        <p:nvSpPr>
          <p:cNvPr id="5" name="Date Placeholder 4"/>
          <p:cNvSpPr>
            <a:spLocks noGrp="1"/>
          </p:cNvSpPr>
          <p:nvPr>
            <p:ph type="dt" sz="half" idx="10"/>
          </p:nvPr>
        </p:nvSpPr>
        <p:spPr/>
        <p:txBody>
          <a:bodyPr/>
          <a:lstStyle/>
          <a:p>
            <a:fld id="{F5B2D1C6-F682-429A-BFDE-FD05A6267A3A}" type="datetimeFigureOut">
              <a:rPr lang="zh-CN" altLang="en-US" smtClean="0"/>
              <a:t>2021/6/6</a:t>
            </a:fld>
            <a:endParaRPr lang="zh-CN" altLang="en-US"/>
          </a:p>
        </p:txBody>
      </p:sp>
    </p:spTree>
    <p:extLst>
      <p:ext uri="{BB962C8B-B14F-4D97-AF65-F5344CB8AC3E}">
        <p14:creationId xmlns:p14="http://schemas.microsoft.com/office/powerpoint/2010/main" val="991685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B2D1C6-F682-429A-BFDE-FD05A6267A3A}" type="datetimeFigureOut">
              <a:rPr lang="zh-CN" altLang="en-US" smtClean="0"/>
              <a:t>2021/6/6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35CBE12-A8A3-4215-AE9D-049AB33A2989}" type="slidenum">
              <a:rPr lang="zh-CN" altLang="en-US" smtClean="0"/>
              <a:t>‹#›</a:t>
            </a:fld>
            <a:endParaRPr lang="zh-CN" altLang="en-US"/>
          </a:p>
        </p:txBody>
      </p:sp>
    </p:spTree>
    <p:extLst>
      <p:ext uri="{BB962C8B-B14F-4D97-AF65-F5344CB8AC3E}">
        <p14:creationId xmlns:p14="http://schemas.microsoft.com/office/powerpoint/2010/main" val="166122524"/>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 id="2147484119" r:id="rId12"/>
    <p:sldLayoutId id="2147484120" r:id="rId13"/>
    <p:sldLayoutId id="2147484121" r:id="rId14"/>
    <p:sldLayoutId id="2147484122" r:id="rId15"/>
    <p:sldLayoutId id="21474841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568866-B6C7-4AC9-8DE8-AE1482696AAD}"/>
              </a:ext>
            </a:extLst>
          </p:cNvPr>
          <p:cNvSpPr>
            <a:spLocks noGrp="1"/>
          </p:cNvSpPr>
          <p:nvPr>
            <p:ph type="ctrTitle"/>
          </p:nvPr>
        </p:nvSpPr>
        <p:spPr>
          <a:xfrm>
            <a:off x="1200727" y="1088433"/>
            <a:ext cx="8073276" cy="1243669"/>
          </a:xfrm>
        </p:spPr>
        <p:txBody>
          <a:bodyPr/>
          <a:lstStyle/>
          <a:p>
            <a:pPr algn="ctr"/>
            <a:r>
              <a:rPr lang="en-US" altLang="zh-CN" dirty="0"/>
              <a:t>《</a:t>
            </a:r>
            <a:r>
              <a:rPr lang="zh-CN" altLang="en-US" dirty="0"/>
              <a:t>礼</a:t>
            </a:r>
            <a:r>
              <a:rPr lang="en-US" altLang="zh-CN" dirty="0"/>
              <a:t>·</a:t>
            </a:r>
            <a:r>
              <a:rPr lang="zh-CN" altLang="en-US" dirty="0"/>
              <a:t>遇</a:t>
            </a:r>
            <a:r>
              <a:rPr lang="en-US" altLang="zh-CN" dirty="0"/>
              <a:t>》</a:t>
            </a:r>
            <a:r>
              <a:rPr lang="zh-CN" altLang="en-US" dirty="0"/>
              <a:t>微信小程序答辩</a:t>
            </a:r>
          </a:p>
        </p:txBody>
      </p:sp>
      <p:sp>
        <p:nvSpPr>
          <p:cNvPr id="3" name="副标题 2">
            <a:extLst>
              <a:ext uri="{FF2B5EF4-FFF2-40B4-BE49-F238E27FC236}">
                <a16:creationId xmlns:a16="http://schemas.microsoft.com/office/drawing/2014/main" id="{D66D0A8C-61DB-476D-8157-4DAA92B6ABC1}"/>
              </a:ext>
            </a:extLst>
          </p:cNvPr>
          <p:cNvSpPr>
            <a:spLocks noGrp="1"/>
          </p:cNvSpPr>
          <p:nvPr>
            <p:ph type="subTitle" idx="1"/>
          </p:nvPr>
        </p:nvSpPr>
        <p:spPr/>
        <p:txBody>
          <a:bodyPr>
            <a:normAutofit/>
          </a:bodyPr>
          <a:lstStyle/>
          <a:p>
            <a:r>
              <a:rPr lang="zh-CN" altLang="en-US" sz="2400" dirty="0"/>
              <a:t>现代软件工程第十五组项目分析及阶段展示</a:t>
            </a:r>
          </a:p>
        </p:txBody>
      </p:sp>
    </p:spTree>
    <p:extLst>
      <p:ext uri="{BB962C8B-B14F-4D97-AF65-F5344CB8AC3E}">
        <p14:creationId xmlns:p14="http://schemas.microsoft.com/office/powerpoint/2010/main" val="3700652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0AF58-7DE4-44B8-8B00-1877DD2DB6BB}"/>
              </a:ext>
            </a:extLst>
          </p:cNvPr>
          <p:cNvSpPr>
            <a:spLocks noGrp="1"/>
          </p:cNvSpPr>
          <p:nvPr>
            <p:ph type="title"/>
          </p:nvPr>
        </p:nvSpPr>
        <p:spPr>
          <a:xfrm>
            <a:off x="1083734" y="73568"/>
            <a:ext cx="8596668" cy="1320800"/>
          </a:xfrm>
        </p:spPr>
        <p:txBody>
          <a:bodyPr/>
          <a:lstStyle/>
          <a:p>
            <a:pPr algn="ctr"/>
            <a:r>
              <a:rPr lang="zh-CN" altLang="en-US" sz="3600" dirty="0"/>
              <a:t>礼遇微信小程序</a:t>
            </a:r>
            <a:br>
              <a:rPr lang="en-US" altLang="zh-CN" sz="3600" dirty="0"/>
            </a:br>
            <a:endParaRPr lang="zh-CN" altLang="en-US" dirty="0"/>
          </a:p>
        </p:txBody>
      </p:sp>
      <p:sp>
        <p:nvSpPr>
          <p:cNvPr id="3" name="文本框 2">
            <a:extLst>
              <a:ext uri="{FF2B5EF4-FFF2-40B4-BE49-F238E27FC236}">
                <a16:creationId xmlns:a16="http://schemas.microsoft.com/office/drawing/2014/main" id="{6A21E796-84FC-49A7-82CD-2B0A8CD3B830}"/>
              </a:ext>
            </a:extLst>
          </p:cNvPr>
          <p:cNvSpPr txBox="1"/>
          <p:nvPr/>
        </p:nvSpPr>
        <p:spPr>
          <a:xfrm>
            <a:off x="337127" y="1699799"/>
            <a:ext cx="11517745" cy="4524315"/>
          </a:xfrm>
          <a:prstGeom prst="rect">
            <a:avLst/>
          </a:prstGeom>
          <a:noFill/>
        </p:spPr>
        <p:txBody>
          <a:bodyPr wrap="square" rtlCol="0">
            <a:spAutoFit/>
          </a:bodyPr>
          <a:lstStyle/>
          <a:p>
            <a:r>
              <a:rPr lang="en-US" altLang="zh-CN" sz="3200" dirty="0"/>
              <a:t>		</a:t>
            </a:r>
            <a:r>
              <a:rPr lang="zh-CN" altLang="en-US" sz="3200" dirty="0"/>
              <a:t>礼物赠送功能：首页页面、操作指南、礼物选择页面、礼物发送功能</a:t>
            </a:r>
          </a:p>
          <a:p>
            <a:r>
              <a:rPr lang="en-US" altLang="zh-CN" sz="3200" dirty="0"/>
              <a:t>		</a:t>
            </a:r>
            <a:r>
              <a:rPr lang="zh-CN" altLang="en-US" sz="3200" dirty="0"/>
              <a:t>功能实现人员：李杰（首页页面及相应功能）、李宇杰（礼物选择功能）、王靖（礼物发送功能</a:t>
            </a:r>
            <a:r>
              <a:rPr lang="en-US" altLang="zh-CN" sz="3200" dirty="0"/>
              <a:t>)</a:t>
            </a:r>
            <a:endParaRPr lang="zh-CN" altLang="en-US" sz="3200" dirty="0"/>
          </a:p>
          <a:p>
            <a:endParaRPr lang="zh-CN" altLang="en-US" sz="3200" dirty="0"/>
          </a:p>
          <a:p>
            <a:r>
              <a:rPr lang="en-US" altLang="zh-CN" sz="3200" dirty="0"/>
              <a:t>		</a:t>
            </a:r>
            <a:r>
              <a:rPr lang="zh-CN" altLang="en-US" sz="3200" dirty="0"/>
              <a:t>礼物推荐功能：礼物推荐页面（列表简讯）、详细信息页面</a:t>
            </a:r>
          </a:p>
          <a:p>
            <a:r>
              <a:rPr lang="en-US" altLang="zh-CN" sz="3200" dirty="0"/>
              <a:t>		</a:t>
            </a:r>
            <a:r>
              <a:rPr lang="zh-CN" altLang="en-US" sz="3200" dirty="0"/>
              <a:t>功能实现人员：林榆耀（礼物推荐页面</a:t>
            </a:r>
            <a:r>
              <a:rPr lang="en-US" altLang="zh-CN" sz="3200" dirty="0"/>
              <a:t>)</a:t>
            </a:r>
            <a:r>
              <a:rPr lang="zh-CN" altLang="en-US" sz="3200" dirty="0"/>
              <a:t>、唐家旭、石开勇（详细信息页）</a:t>
            </a:r>
            <a:endParaRPr lang="en-US" altLang="zh-CN" sz="3200" dirty="0"/>
          </a:p>
        </p:txBody>
      </p:sp>
      <p:sp>
        <p:nvSpPr>
          <p:cNvPr id="4" name="文本框 3">
            <a:extLst>
              <a:ext uri="{FF2B5EF4-FFF2-40B4-BE49-F238E27FC236}">
                <a16:creationId xmlns:a16="http://schemas.microsoft.com/office/drawing/2014/main" id="{931EBFD4-1DE8-4F0A-BD50-9094DA06EF04}"/>
              </a:ext>
            </a:extLst>
          </p:cNvPr>
          <p:cNvSpPr txBox="1"/>
          <p:nvPr/>
        </p:nvSpPr>
        <p:spPr>
          <a:xfrm>
            <a:off x="0" y="863600"/>
            <a:ext cx="12192000"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4800" dirty="0"/>
              <a:t>项目分工</a:t>
            </a:r>
            <a:endParaRPr lang="en-US" altLang="zh-CN" sz="4800" dirty="0"/>
          </a:p>
        </p:txBody>
      </p:sp>
    </p:spTree>
    <p:extLst>
      <p:ext uri="{BB962C8B-B14F-4D97-AF65-F5344CB8AC3E}">
        <p14:creationId xmlns:p14="http://schemas.microsoft.com/office/powerpoint/2010/main" val="4064483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0AF58-7DE4-44B8-8B00-1877DD2DB6BB}"/>
              </a:ext>
            </a:extLst>
          </p:cNvPr>
          <p:cNvSpPr>
            <a:spLocks noGrp="1"/>
          </p:cNvSpPr>
          <p:nvPr>
            <p:ph type="title"/>
          </p:nvPr>
        </p:nvSpPr>
        <p:spPr>
          <a:xfrm>
            <a:off x="1083734" y="73568"/>
            <a:ext cx="8596668" cy="1320800"/>
          </a:xfrm>
        </p:spPr>
        <p:txBody>
          <a:bodyPr/>
          <a:lstStyle/>
          <a:p>
            <a:pPr algn="ctr"/>
            <a:r>
              <a:rPr lang="zh-CN" altLang="en-US" sz="3600" dirty="0"/>
              <a:t>礼遇微信小程序</a:t>
            </a:r>
            <a:br>
              <a:rPr lang="en-US" altLang="zh-CN" sz="3600" dirty="0"/>
            </a:br>
            <a:endParaRPr lang="zh-CN" altLang="en-US" dirty="0"/>
          </a:p>
        </p:txBody>
      </p:sp>
      <p:sp>
        <p:nvSpPr>
          <p:cNvPr id="3" name="文本框 2">
            <a:extLst>
              <a:ext uri="{FF2B5EF4-FFF2-40B4-BE49-F238E27FC236}">
                <a16:creationId xmlns:a16="http://schemas.microsoft.com/office/drawing/2014/main" id="{6A21E796-84FC-49A7-82CD-2B0A8CD3B830}"/>
              </a:ext>
            </a:extLst>
          </p:cNvPr>
          <p:cNvSpPr txBox="1"/>
          <p:nvPr/>
        </p:nvSpPr>
        <p:spPr>
          <a:xfrm>
            <a:off x="337127" y="1694597"/>
            <a:ext cx="11517745" cy="1938992"/>
          </a:xfrm>
          <a:prstGeom prst="rect">
            <a:avLst/>
          </a:prstGeom>
          <a:noFill/>
        </p:spPr>
        <p:txBody>
          <a:bodyPr wrap="square" rtlCol="0">
            <a:spAutoFit/>
          </a:bodyPr>
          <a:lstStyle/>
          <a:p>
            <a:r>
              <a:rPr lang="en-US" altLang="zh-CN" sz="3200" dirty="0"/>
              <a:t>		</a:t>
            </a:r>
            <a:r>
              <a:rPr lang="zh-CN" altLang="en-US" sz="3200" dirty="0"/>
              <a:t>完成了大致框架的设计</a:t>
            </a:r>
            <a:endParaRPr lang="en-US" altLang="zh-CN" sz="3200" dirty="0"/>
          </a:p>
          <a:p>
            <a:r>
              <a:rPr lang="zh-CN" altLang="en-US" sz="3200" dirty="0"/>
              <a:t>          </a:t>
            </a:r>
            <a:r>
              <a:rPr lang="zh-CN" altLang="en-US" sz="2400" dirty="0">
                <a:latin typeface="微软雅黑" panose="020B0503020204020204" pitchFamily="34" charset="-122"/>
                <a:ea typeface="微软雅黑" panose="020B0503020204020204" pitchFamily="34" charset="-122"/>
              </a:rPr>
              <a:t>首页                                礼物推荐                           我的（个人主页</a:t>
            </a:r>
            <a:r>
              <a:rPr lang="en-US" altLang="zh-CN" sz="2400" dirty="0">
                <a:latin typeface="微软雅黑" panose="020B0503020204020204" pitchFamily="34" charset="-122"/>
                <a:ea typeface="微软雅黑" panose="020B0503020204020204" pitchFamily="34" charset="-122"/>
              </a:rPr>
              <a:t>)</a:t>
            </a:r>
          </a:p>
          <a:p>
            <a:endParaRPr lang="en-US" altLang="zh-CN" sz="2400" dirty="0">
              <a:latin typeface="微软雅黑" panose="020B0503020204020204" pitchFamily="34" charset="-122"/>
              <a:ea typeface="微软雅黑" panose="020B0503020204020204" pitchFamily="34" charset="-122"/>
            </a:endParaRPr>
          </a:p>
          <a:p>
            <a:endParaRPr lang="en-US" altLang="zh-CN" sz="3200" dirty="0"/>
          </a:p>
        </p:txBody>
      </p:sp>
      <p:sp>
        <p:nvSpPr>
          <p:cNvPr id="4" name="文本框 3">
            <a:extLst>
              <a:ext uri="{FF2B5EF4-FFF2-40B4-BE49-F238E27FC236}">
                <a16:creationId xmlns:a16="http://schemas.microsoft.com/office/drawing/2014/main" id="{931EBFD4-1DE8-4F0A-BD50-9094DA06EF04}"/>
              </a:ext>
            </a:extLst>
          </p:cNvPr>
          <p:cNvSpPr txBox="1"/>
          <p:nvPr/>
        </p:nvSpPr>
        <p:spPr>
          <a:xfrm>
            <a:off x="0" y="863600"/>
            <a:ext cx="12192000"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4800" dirty="0"/>
              <a:t>项目进度</a:t>
            </a:r>
            <a:endParaRPr lang="en-US" altLang="zh-CN" sz="4800" dirty="0"/>
          </a:p>
        </p:txBody>
      </p:sp>
      <p:pic>
        <p:nvPicPr>
          <p:cNvPr id="9" name="图片 8">
            <a:extLst>
              <a:ext uri="{FF2B5EF4-FFF2-40B4-BE49-F238E27FC236}">
                <a16:creationId xmlns:a16="http://schemas.microsoft.com/office/drawing/2014/main" id="{22826E66-5AB8-4DEA-B75C-40D2965F147E}"/>
              </a:ext>
            </a:extLst>
          </p:cNvPr>
          <p:cNvPicPr>
            <a:picLocks noChangeAspect="1"/>
          </p:cNvPicPr>
          <p:nvPr/>
        </p:nvPicPr>
        <p:blipFill>
          <a:blip r:embed="rId2"/>
          <a:stretch>
            <a:fillRect/>
          </a:stretch>
        </p:blipFill>
        <p:spPr>
          <a:xfrm>
            <a:off x="899006" y="2690689"/>
            <a:ext cx="2227033" cy="3733800"/>
          </a:xfrm>
          <a:prstGeom prst="rect">
            <a:avLst/>
          </a:prstGeom>
        </p:spPr>
      </p:pic>
      <p:pic>
        <p:nvPicPr>
          <p:cNvPr id="11" name="图片 10">
            <a:extLst>
              <a:ext uri="{FF2B5EF4-FFF2-40B4-BE49-F238E27FC236}">
                <a16:creationId xmlns:a16="http://schemas.microsoft.com/office/drawing/2014/main" id="{66596A53-B12F-4744-8862-2A6723C94BC6}"/>
              </a:ext>
            </a:extLst>
          </p:cNvPr>
          <p:cNvPicPr>
            <a:picLocks noChangeAspect="1"/>
          </p:cNvPicPr>
          <p:nvPr/>
        </p:nvPicPr>
        <p:blipFill>
          <a:blip r:embed="rId3"/>
          <a:stretch>
            <a:fillRect/>
          </a:stretch>
        </p:blipFill>
        <p:spPr>
          <a:xfrm>
            <a:off x="4776139" y="2664093"/>
            <a:ext cx="2227033" cy="3967018"/>
          </a:xfrm>
          <a:prstGeom prst="rect">
            <a:avLst/>
          </a:prstGeom>
        </p:spPr>
      </p:pic>
      <p:pic>
        <p:nvPicPr>
          <p:cNvPr id="13" name="图片 12">
            <a:extLst>
              <a:ext uri="{FF2B5EF4-FFF2-40B4-BE49-F238E27FC236}">
                <a16:creationId xmlns:a16="http://schemas.microsoft.com/office/drawing/2014/main" id="{EFEAD03C-2BBB-4410-BC8A-A34AF5776076}"/>
              </a:ext>
            </a:extLst>
          </p:cNvPr>
          <p:cNvPicPr>
            <a:picLocks noChangeAspect="1"/>
          </p:cNvPicPr>
          <p:nvPr/>
        </p:nvPicPr>
        <p:blipFill>
          <a:blip r:embed="rId4"/>
          <a:stretch>
            <a:fillRect/>
          </a:stretch>
        </p:blipFill>
        <p:spPr>
          <a:xfrm>
            <a:off x="8876145" y="2664093"/>
            <a:ext cx="2362748" cy="4070881"/>
          </a:xfrm>
          <a:prstGeom prst="rect">
            <a:avLst/>
          </a:prstGeom>
        </p:spPr>
      </p:pic>
    </p:spTree>
    <p:extLst>
      <p:ext uri="{BB962C8B-B14F-4D97-AF65-F5344CB8AC3E}">
        <p14:creationId xmlns:p14="http://schemas.microsoft.com/office/powerpoint/2010/main" val="2695051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0AF58-7DE4-44B8-8B00-1877DD2DB6BB}"/>
              </a:ext>
            </a:extLst>
          </p:cNvPr>
          <p:cNvSpPr>
            <a:spLocks noGrp="1"/>
          </p:cNvSpPr>
          <p:nvPr>
            <p:ph type="title"/>
          </p:nvPr>
        </p:nvSpPr>
        <p:spPr>
          <a:xfrm>
            <a:off x="1083734" y="73568"/>
            <a:ext cx="8596668" cy="1320800"/>
          </a:xfrm>
        </p:spPr>
        <p:txBody>
          <a:bodyPr/>
          <a:lstStyle/>
          <a:p>
            <a:pPr algn="ctr"/>
            <a:r>
              <a:rPr lang="zh-CN" altLang="en-US" sz="3600" dirty="0"/>
              <a:t>礼遇微信小程序</a:t>
            </a:r>
            <a:br>
              <a:rPr lang="en-US" altLang="zh-CN" sz="3600" dirty="0"/>
            </a:br>
            <a:endParaRPr lang="zh-CN" altLang="en-US" dirty="0"/>
          </a:p>
        </p:txBody>
      </p:sp>
      <p:sp>
        <p:nvSpPr>
          <p:cNvPr id="3" name="文本框 2">
            <a:extLst>
              <a:ext uri="{FF2B5EF4-FFF2-40B4-BE49-F238E27FC236}">
                <a16:creationId xmlns:a16="http://schemas.microsoft.com/office/drawing/2014/main" id="{6A21E796-84FC-49A7-82CD-2B0A8CD3B830}"/>
              </a:ext>
            </a:extLst>
          </p:cNvPr>
          <p:cNvSpPr txBox="1"/>
          <p:nvPr/>
        </p:nvSpPr>
        <p:spPr>
          <a:xfrm>
            <a:off x="337127" y="1694597"/>
            <a:ext cx="11517745" cy="1938992"/>
          </a:xfrm>
          <a:prstGeom prst="rect">
            <a:avLst/>
          </a:prstGeom>
          <a:noFill/>
        </p:spPr>
        <p:txBody>
          <a:bodyPr wrap="square" rtlCol="0">
            <a:spAutoFit/>
          </a:bodyPr>
          <a:lstStyle/>
          <a:p>
            <a:r>
              <a:rPr lang="en-US" altLang="zh-CN" sz="3200" dirty="0"/>
              <a:t>		</a:t>
            </a:r>
            <a:r>
              <a:rPr lang="zh-CN" altLang="en-US" sz="3200" dirty="0"/>
              <a:t>完成了大致框架的设计</a:t>
            </a:r>
            <a:endParaRPr lang="en-US" altLang="zh-CN" sz="3200" dirty="0"/>
          </a:p>
          <a:p>
            <a:r>
              <a:rPr lang="zh-CN" altLang="en-US" sz="3200" dirty="0"/>
              <a:t>          </a:t>
            </a:r>
            <a:r>
              <a:rPr lang="zh-CN" altLang="en-US" sz="2400" dirty="0">
                <a:latin typeface="微软雅黑" panose="020B0503020204020204" pitchFamily="34" charset="-122"/>
                <a:ea typeface="微软雅黑" panose="020B0503020204020204" pitchFamily="34" charset="-122"/>
              </a:rPr>
              <a:t>操作指南                             礼物挑选                         </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3200" dirty="0"/>
          </a:p>
        </p:txBody>
      </p:sp>
      <p:sp>
        <p:nvSpPr>
          <p:cNvPr id="4" name="文本框 3">
            <a:extLst>
              <a:ext uri="{FF2B5EF4-FFF2-40B4-BE49-F238E27FC236}">
                <a16:creationId xmlns:a16="http://schemas.microsoft.com/office/drawing/2014/main" id="{931EBFD4-1DE8-4F0A-BD50-9094DA06EF04}"/>
              </a:ext>
            </a:extLst>
          </p:cNvPr>
          <p:cNvSpPr txBox="1"/>
          <p:nvPr/>
        </p:nvSpPr>
        <p:spPr>
          <a:xfrm>
            <a:off x="0" y="863600"/>
            <a:ext cx="12192000"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4800" dirty="0"/>
              <a:t>项目进度</a:t>
            </a:r>
            <a:endParaRPr lang="en-US" altLang="zh-CN" sz="4800" dirty="0"/>
          </a:p>
        </p:txBody>
      </p:sp>
      <p:pic>
        <p:nvPicPr>
          <p:cNvPr id="6" name="图片 5">
            <a:extLst>
              <a:ext uri="{FF2B5EF4-FFF2-40B4-BE49-F238E27FC236}">
                <a16:creationId xmlns:a16="http://schemas.microsoft.com/office/drawing/2014/main" id="{4882DE30-9E12-4C6C-A2A5-0AB53C048E41}"/>
              </a:ext>
            </a:extLst>
          </p:cNvPr>
          <p:cNvPicPr>
            <a:picLocks noChangeAspect="1"/>
          </p:cNvPicPr>
          <p:nvPr/>
        </p:nvPicPr>
        <p:blipFill>
          <a:blip r:embed="rId2"/>
          <a:stretch>
            <a:fillRect/>
          </a:stretch>
        </p:blipFill>
        <p:spPr>
          <a:xfrm>
            <a:off x="1083734" y="2739549"/>
            <a:ext cx="2355022" cy="4059382"/>
          </a:xfrm>
          <a:prstGeom prst="rect">
            <a:avLst/>
          </a:prstGeom>
        </p:spPr>
      </p:pic>
      <p:pic>
        <p:nvPicPr>
          <p:cNvPr id="8" name="图片 7">
            <a:extLst>
              <a:ext uri="{FF2B5EF4-FFF2-40B4-BE49-F238E27FC236}">
                <a16:creationId xmlns:a16="http://schemas.microsoft.com/office/drawing/2014/main" id="{DAF13FE5-9AF9-4CFF-BCDD-70C328F96618}"/>
              </a:ext>
            </a:extLst>
          </p:cNvPr>
          <p:cNvPicPr>
            <a:picLocks noChangeAspect="1"/>
          </p:cNvPicPr>
          <p:nvPr/>
        </p:nvPicPr>
        <p:blipFill>
          <a:blip r:embed="rId3"/>
          <a:stretch>
            <a:fillRect/>
          </a:stretch>
        </p:blipFill>
        <p:spPr>
          <a:xfrm>
            <a:off x="5043529" y="2739549"/>
            <a:ext cx="2355022" cy="4118451"/>
          </a:xfrm>
          <a:prstGeom prst="rect">
            <a:avLst/>
          </a:prstGeom>
        </p:spPr>
      </p:pic>
    </p:spTree>
    <p:extLst>
      <p:ext uri="{BB962C8B-B14F-4D97-AF65-F5344CB8AC3E}">
        <p14:creationId xmlns:p14="http://schemas.microsoft.com/office/powerpoint/2010/main" val="430979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0AF58-7DE4-44B8-8B00-1877DD2DB6BB}"/>
              </a:ext>
            </a:extLst>
          </p:cNvPr>
          <p:cNvSpPr>
            <a:spLocks noGrp="1"/>
          </p:cNvSpPr>
          <p:nvPr>
            <p:ph type="title"/>
          </p:nvPr>
        </p:nvSpPr>
        <p:spPr>
          <a:xfrm>
            <a:off x="1083734" y="73568"/>
            <a:ext cx="8596668" cy="1320800"/>
          </a:xfrm>
        </p:spPr>
        <p:txBody>
          <a:bodyPr/>
          <a:lstStyle/>
          <a:p>
            <a:pPr algn="ctr"/>
            <a:r>
              <a:rPr lang="zh-CN" altLang="en-US" sz="3600" dirty="0"/>
              <a:t>礼遇微信小程序</a:t>
            </a:r>
            <a:br>
              <a:rPr lang="en-US" altLang="zh-CN" sz="3600" dirty="0"/>
            </a:br>
            <a:endParaRPr lang="zh-CN" altLang="en-US" dirty="0"/>
          </a:p>
        </p:txBody>
      </p:sp>
      <p:sp>
        <p:nvSpPr>
          <p:cNvPr id="3" name="文本框 2">
            <a:extLst>
              <a:ext uri="{FF2B5EF4-FFF2-40B4-BE49-F238E27FC236}">
                <a16:creationId xmlns:a16="http://schemas.microsoft.com/office/drawing/2014/main" id="{6A21E796-84FC-49A7-82CD-2B0A8CD3B830}"/>
              </a:ext>
            </a:extLst>
          </p:cNvPr>
          <p:cNvSpPr txBox="1"/>
          <p:nvPr/>
        </p:nvSpPr>
        <p:spPr>
          <a:xfrm>
            <a:off x="337127" y="1694597"/>
            <a:ext cx="11517745" cy="1938992"/>
          </a:xfrm>
          <a:prstGeom prst="rect">
            <a:avLst/>
          </a:prstGeom>
          <a:noFill/>
        </p:spPr>
        <p:txBody>
          <a:bodyPr wrap="square" rtlCol="0">
            <a:spAutoFit/>
          </a:bodyPr>
          <a:lstStyle/>
          <a:p>
            <a:r>
              <a:rPr lang="en-US" altLang="zh-CN" sz="3200" dirty="0"/>
              <a:t>	</a:t>
            </a:r>
            <a:r>
              <a:rPr lang="zh-CN" altLang="en-US" sz="3200" dirty="0"/>
              <a:t>完成了主页相关的页面设计</a:t>
            </a:r>
            <a:endParaRPr lang="en-US" altLang="zh-CN" sz="3200" dirty="0"/>
          </a:p>
          <a:p>
            <a:r>
              <a:rPr lang="zh-CN" altLang="en-US" sz="3200" dirty="0"/>
              <a:t>      </a:t>
            </a: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3200" dirty="0"/>
          </a:p>
        </p:txBody>
      </p:sp>
      <p:sp>
        <p:nvSpPr>
          <p:cNvPr id="4" name="文本框 3">
            <a:extLst>
              <a:ext uri="{FF2B5EF4-FFF2-40B4-BE49-F238E27FC236}">
                <a16:creationId xmlns:a16="http://schemas.microsoft.com/office/drawing/2014/main" id="{931EBFD4-1DE8-4F0A-BD50-9094DA06EF04}"/>
              </a:ext>
            </a:extLst>
          </p:cNvPr>
          <p:cNvSpPr txBox="1"/>
          <p:nvPr/>
        </p:nvSpPr>
        <p:spPr>
          <a:xfrm>
            <a:off x="0" y="863600"/>
            <a:ext cx="12192000"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4800" dirty="0"/>
              <a:t>项目进度</a:t>
            </a:r>
            <a:endParaRPr lang="en-US" altLang="zh-CN" sz="4800" dirty="0"/>
          </a:p>
        </p:txBody>
      </p:sp>
      <p:pic>
        <p:nvPicPr>
          <p:cNvPr id="7" name="图片 6">
            <a:extLst>
              <a:ext uri="{FF2B5EF4-FFF2-40B4-BE49-F238E27FC236}">
                <a16:creationId xmlns:a16="http://schemas.microsoft.com/office/drawing/2014/main" id="{B0199CB3-8910-4354-898B-EE78E3189BFC}"/>
              </a:ext>
            </a:extLst>
          </p:cNvPr>
          <p:cNvPicPr>
            <a:picLocks noChangeAspect="1"/>
          </p:cNvPicPr>
          <p:nvPr/>
        </p:nvPicPr>
        <p:blipFill>
          <a:blip r:embed="rId2"/>
          <a:stretch>
            <a:fillRect/>
          </a:stretch>
        </p:blipFill>
        <p:spPr>
          <a:xfrm>
            <a:off x="4341091" y="2184400"/>
            <a:ext cx="2745721" cy="4673600"/>
          </a:xfrm>
          <a:prstGeom prst="rect">
            <a:avLst/>
          </a:prstGeom>
        </p:spPr>
      </p:pic>
    </p:spTree>
    <p:extLst>
      <p:ext uri="{BB962C8B-B14F-4D97-AF65-F5344CB8AC3E}">
        <p14:creationId xmlns:p14="http://schemas.microsoft.com/office/powerpoint/2010/main" val="2748337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0AF58-7DE4-44B8-8B00-1877DD2DB6BB}"/>
              </a:ext>
            </a:extLst>
          </p:cNvPr>
          <p:cNvSpPr>
            <a:spLocks noGrp="1"/>
          </p:cNvSpPr>
          <p:nvPr>
            <p:ph type="title"/>
          </p:nvPr>
        </p:nvSpPr>
        <p:spPr>
          <a:xfrm>
            <a:off x="1083734" y="73568"/>
            <a:ext cx="8596668" cy="1320800"/>
          </a:xfrm>
        </p:spPr>
        <p:txBody>
          <a:bodyPr/>
          <a:lstStyle/>
          <a:p>
            <a:pPr algn="ctr"/>
            <a:r>
              <a:rPr lang="zh-CN" altLang="en-US" sz="3600" dirty="0"/>
              <a:t>礼遇微信小程序</a:t>
            </a:r>
            <a:br>
              <a:rPr lang="en-US" altLang="zh-CN" sz="3600" dirty="0"/>
            </a:br>
            <a:endParaRPr lang="zh-CN" altLang="en-US" dirty="0"/>
          </a:p>
        </p:txBody>
      </p:sp>
      <p:sp>
        <p:nvSpPr>
          <p:cNvPr id="3" name="文本框 2">
            <a:extLst>
              <a:ext uri="{FF2B5EF4-FFF2-40B4-BE49-F238E27FC236}">
                <a16:creationId xmlns:a16="http://schemas.microsoft.com/office/drawing/2014/main" id="{6A21E796-84FC-49A7-82CD-2B0A8CD3B830}"/>
              </a:ext>
            </a:extLst>
          </p:cNvPr>
          <p:cNvSpPr txBox="1"/>
          <p:nvPr/>
        </p:nvSpPr>
        <p:spPr>
          <a:xfrm>
            <a:off x="337127" y="1694597"/>
            <a:ext cx="11517745" cy="4893647"/>
          </a:xfrm>
          <a:prstGeom prst="rect">
            <a:avLst/>
          </a:prstGeom>
          <a:noFill/>
        </p:spPr>
        <p:txBody>
          <a:bodyPr wrap="square" rtlCol="0">
            <a:spAutoFit/>
          </a:bodyPr>
          <a:lstStyle/>
          <a:p>
            <a:r>
              <a:rPr lang="en-US" altLang="zh-CN" sz="3200" dirty="0"/>
              <a:t>2021/6/3-2021/6/10</a:t>
            </a:r>
          </a:p>
          <a:p>
            <a:r>
              <a:rPr lang="zh-CN" altLang="en-US" sz="3200" dirty="0"/>
              <a:t>实现相应功能的实现</a:t>
            </a:r>
          </a:p>
          <a:p>
            <a:endParaRPr lang="zh-CN" altLang="en-US" sz="3200" dirty="0"/>
          </a:p>
          <a:p>
            <a:r>
              <a:rPr lang="en-US" altLang="zh-CN" sz="3200" dirty="0"/>
              <a:t>2021/6/11-2021/6/14</a:t>
            </a:r>
          </a:p>
          <a:p>
            <a:r>
              <a:rPr lang="zh-CN" altLang="en-US" sz="3200" dirty="0"/>
              <a:t>集成测试及运行</a:t>
            </a:r>
          </a:p>
          <a:p>
            <a:endParaRPr lang="zh-CN" altLang="en-US" sz="3200" dirty="0"/>
          </a:p>
          <a:p>
            <a:r>
              <a:rPr lang="en-US" altLang="zh-CN" sz="3200" dirty="0"/>
              <a:t>2021/6/15-</a:t>
            </a:r>
            <a:r>
              <a:rPr lang="zh-CN" altLang="en-US" sz="3200" dirty="0"/>
              <a:t>任务结束</a:t>
            </a:r>
          </a:p>
          <a:p>
            <a:r>
              <a:rPr lang="zh-CN" altLang="en-US" sz="3200" dirty="0"/>
              <a:t>对代码进行细节修改，使其更符合代码规范</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3200" dirty="0"/>
          </a:p>
        </p:txBody>
      </p:sp>
      <p:sp>
        <p:nvSpPr>
          <p:cNvPr id="4" name="文本框 3">
            <a:extLst>
              <a:ext uri="{FF2B5EF4-FFF2-40B4-BE49-F238E27FC236}">
                <a16:creationId xmlns:a16="http://schemas.microsoft.com/office/drawing/2014/main" id="{931EBFD4-1DE8-4F0A-BD50-9094DA06EF04}"/>
              </a:ext>
            </a:extLst>
          </p:cNvPr>
          <p:cNvSpPr txBox="1"/>
          <p:nvPr/>
        </p:nvSpPr>
        <p:spPr>
          <a:xfrm>
            <a:off x="0" y="863600"/>
            <a:ext cx="12192000"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4800" dirty="0"/>
              <a:t>项目进度计划</a:t>
            </a:r>
            <a:endParaRPr lang="en-US" altLang="zh-CN" sz="4800" dirty="0"/>
          </a:p>
        </p:txBody>
      </p:sp>
    </p:spTree>
    <p:extLst>
      <p:ext uri="{BB962C8B-B14F-4D97-AF65-F5344CB8AC3E}">
        <p14:creationId xmlns:p14="http://schemas.microsoft.com/office/powerpoint/2010/main" val="310900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0AF58-7DE4-44B8-8B00-1877DD2DB6BB}"/>
              </a:ext>
            </a:extLst>
          </p:cNvPr>
          <p:cNvSpPr>
            <a:spLocks noGrp="1"/>
          </p:cNvSpPr>
          <p:nvPr>
            <p:ph type="title"/>
          </p:nvPr>
        </p:nvSpPr>
        <p:spPr>
          <a:xfrm>
            <a:off x="1083734" y="73568"/>
            <a:ext cx="8596668" cy="1320800"/>
          </a:xfrm>
        </p:spPr>
        <p:txBody>
          <a:bodyPr/>
          <a:lstStyle/>
          <a:p>
            <a:pPr algn="ctr"/>
            <a:r>
              <a:rPr lang="zh-CN" altLang="en-US" sz="3600" dirty="0"/>
              <a:t>礼遇微信小程序</a:t>
            </a:r>
            <a:br>
              <a:rPr lang="en-US" altLang="zh-CN" sz="3600" dirty="0"/>
            </a:br>
            <a:endParaRPr lang="zh-CN" altLang="en-US" dirty="0"/>
          </a:p>
        </p:txBody>
      </p:sp>
      <p:sp>
        <p:nvSpPr>
          <p:cNvPr id="3" name="文本框 2">
            <a:extLst>
              <a:ext uri="{FF2B5EF4-FFF2-40B4-BE49-F238E27FC236}">
                <a16:creationId xmlns:a16="http://schemas.microsoft.com/office/drawing/2014/main" id="{6A21E796-84FC-49A7-82CD-2B0A8CD3B830}"/>
              </a:ext>
            </a:extLst>
          </p:cNvPr>
          <p:cNvSpPr txBox="1"/>
          <p:nvPr/>
        </p:nvSpPr>
        <p:spPr>
          <a:xfrm>
            <a:off x="337127" y="1699799"/>
            <a:ext cx="11517745" cy="2554545"/>
          </a:xfrm>
          <a:prstGeom prst="rect">
            <a:avLst/>
          </a:prstGeom>
          <a:noFill/>
        </p:spPr>
        <p:txBody>
          <a:bodyPr wrap="square" rtlCol="0">
            <a:spAutoFit/>
          </a:bodyPr>
          <a:lstStyle/>
          <a:p>
            <a:r>
              <a:rPr lang="en-US" altLang="zh-CN" sz="3200" dirty="0"/>
              <a:t>		1.0</a:t>
            </a:r>
            <a:r>
              <a:rPr lang="zh-CN" altLang="en-US" sz="3200" dirty="0"/>
              <a:t>版本：可以进行线上送礼，可以查看礼物推荐</a:t>
            </a:r>
            <a:endParaRPr lang="en-US" altLang="zh-CN" sz="3200" dirty="0"/>
          </a:p>
          <a:p>
            <a:r>
              <a:rPr lang="en-US" altLang="zh-CN" sz="3200" dirty="0"/>
              <a:t>		2.0</a:t>
            </a:r>
            <a:r>
              <a:rPr lang="zh-CN" altLang="en-US" sz="3200" dirty="0"/>
              <a:t>版本：可以更改礼物送达方式，更改送礼玩法，如满人开奖或者定时送达礼物。</a:t>
            </a:r>
            <a:endParaRPr lang="en-US" altLang="zh-CN" sz="3200" dirty="0"/>
          </a:p>
          <a:p>
            <a:r>
              <a:rPr lang="en-US" altLang="zh-CN" sz="3200" dirty="0"/>
              <a:t>		3.0</a:t>
            </a:r>
            <a:r>
              <a:rPr lang="zh-CN" altLang="en-US" sz="3200" dirty="0"/>
              <a:t>版本：用户可以自己上传自己的送礼经历和经验，其他用户也可以进行评论。</a:t>
            </a:r>
            <a:endParaRPr lang="en-US" altLang="zh-CN" sz="3200" dirty="0"/>
          </a:p>
        </p:txBody>
      </p:sp>
      <p:sp>
        <p:nvSpPr>
          <p:cNvPr id="4" name="文本框 3">
            <a:extLst>
              <a:ext uri="{FF2B5EF4-FFF2-40B4-BE49-F238E27FC236}">
                <a16:creationId xmlns:a16="http://schemas.microsoft.com/office/drawing/2014/main" id="{931EBFD4-1DE8-4F0A-BD50-9094DA06EF04}"/>
              </a:ext>
            </a:extLst>
          </p:cNvPr>
          <p:cNvSpPr txBox="1"/>
          <p:nvPr/>
        </p:nvSpPr>
        <p:spPr>
          <a:xfrm>
            <a:off x="0" y="863600"/>
            <a:ext cx="12192000"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4800" dirty="0"/>
              <a:t>版本计划</a:t>
            </a:r>
            <a:endParaRPr lang="en-US" altLang="zh-CN" sz="4800" dirty="0"/>
          </a:p>
        </p:txBody>
      </p:sp>
    </p:spTree>
    <p:extLst>
      <p:ext uri="{BB962C8B-B14F-4D97-AF65-F5344CB8AC3E}">
        <p14:creationId xmlns:p14="http://schemas.microsoft.com/office/powerpoint/2010/main" val="1203352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615E29-0323-467C-9050-B67B9865AC00}"/>
              </a:ext>
            </a:extLst>
          </p:cNvPr>
          <p:cNvSpPr txBox="1"/>
          <p:nvPr/>
        </p:nvSpPr>
        <p:spPr>
          <a:xfrm>
            <a:off x="3546764" y="2650178"/>
            <a:ext cx="6918036" cy="1323439"/>
          </a:xfrm>
          <a:prstGeom prst="rect">
            <a:avLst/>
          </a:prstGeom>
          <a:noFill/>
        </p:spPr>
        <p:txBody>
          <a:bodyPr wrap="square" rtlCol="0">
            <a:spAutoFit/>
          </a:bodyPr>
          <a:lstStyle/>
          <a:p>
            <a:r>
              <a:rPr lang="zh-CN" altLang="en-US" sz="8000" dirty="0"/>
              <a:t>谢谢大家！</a:t>
            </a:r>
          </a:p>
        </p:txBody>
      </p:sp>
    </p:spTree>
    <p:extLst>
      <p:ext uri="{BB962C8B-B14F-4D97-AF65-F5344CB8AC3E}">
        <p14:creationId xmlns:p14="http://schemas.microsoft.com/office/powerpoint/2010/main" val="3728842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B589177-3BB4-49FA-BAC6-E1729E32313B}"/>
              </a:ext>
            </a:extLst>
          </p:cNvPr>
          <p:cNvSpPr txBox="1"/>
          <p:nvPr/>
        </p:nvSpPr>
        <p:spPr>
          <a:xfrm>
            <a:off x="1930400" y="2270147"/>
            <a:ext cx="7259782" cy="769441"/>
          </a:xfrm>
          <a:prstGeom prst="rect">
            <a:avLst/>
          </a:prstGeom>
          <a:noFill/>
        </p:spPr>
        <p:txBody>
          <a:bodyPr wrap="square" rtlCol="0">
            <a:spAutoFit/>
          </a:bodyPr>
          <a:lstStyle/>
          <a:p>
            <a:r>
              <a:rPr lang="zh-CN" altLang="en-US" sz="4400" dirty="0"/>
              <a:t>二、项目需求</a:t>
            </a:r>
          </a:p>
        </p:txBody>
      </p:sp>
      <p:sp>
        <p:nvSpPr>
          <p:cNvPr id="3" name="文本框 2">
            <a:extLst>
              <a:ext uri="{FF2B5EF4-FFF2-40B4-BE49-F238E27FC236}">
                <a16:creationId xmlns:a16="http://schemas.microsoft.com/office/drawing/2014/main" id="{E508FEBC-B91E-48DB-A9DD-A7FD2D7B4DF7}"/>
              </a:ext>
            </a:extLst>
          </p:cNvPr>
          <p:cNvSpPr txBox="1"/>
          <p:nvPr/>
        </p:nvSpPr>
        <p:spPr>
          <a:xfrm>
            <a:off x="1930400" y="3638167"/>
            <a:ext cx="5255491" cy="769441"/>
          </a:xfrm>
          <a:prstGeom prst="rect">
            <a:avLst/>
          </a:prstGeom>
          <a:noFill/>
        </p:spPr>
        <p:txBody>
          <a:bodyPr wrap="square" rtlCol="0">
            <a:spAutoFit/>
          </a:bodyPr>
          <a:lstStyle/>
          <a:p>
            <a:r>
              <a:rPr lang="zh-CN" altLang="en-US" sz="4400" dirty="0"/>
              <a:t>三、项目进度展示</a:t>
            </a:r>
          </a:p>
        </p:txBody>
      </p:sp>
      <p:sp>
        <p:nvSpPr>
          <p:cNvPr id="4" name="文本框 3">
            <a:extLst>
              <a:ext uri="{FF2B5EF4-FFF2-40B4-BE49-F238E27FC236}">
                <a16:creationId xmlns:a16="http://schemas.microsoft.com/office/drawing/2014/main" id="{82727578-6156-4784-A20D-B6726DB88609}"/>
              </a:ext>
            </a:extLst>
          </p:cNvPr>
          <p:cNvSpPr txBox="1"/>
          <p:nvPr/>
        </p:nvSpPr>
        <p:spPr>
          <a:xfrm>
            <a:off x="1930400" y="902127"/>
            <a:ext cx="7259782" cy="769441"/>
          </a:xfrm>
          <a:prstGeom prst="rect">
            <a:avLst/>
          </a:prstGeom>
          <a:noFill/>
        </p:spPr>
        <p:txBody>
          <a:bodyPr wrap="square" rtlCol="0">
            <a:spAutoFit/>
          </a:bodyPr>
          <a:lstStyle/>
          <a:p>
            <a:r>
              <a:rPr lang="zh-CN" altLang="en-US" sz="4400" dirty="0"/>
              <a:t>一、项目背景</a:t>
            </a:r>
          </a:p>
        </p:txBody>
      </p:sp>
    </p:spTree>
    <p:extLst>
      <p:ext uri="{BB962C8B-B14F-4D97-AF65-F5344CB8AC3E}">
        <p14:creationId xmlns:p14="http://schemas.microsoft.com/office/powerpoint/2010/main" val="196732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0AF58-7DE4-44B8-8B00-1877DD2DB6BB}"/>
              </a:ext>
            </a:extLst>
          </p:cNvPr>
          <p:cNvSpPr>
            <a:spLocks noGrp="1"/>
          </p:cNvSpPr>
          <p:nvPr>
            <p:ph type="title"/>
          </p:nvPr>
        </p:nvSpPr>
        <p:spPr>
          <a:xfrm>
            <a:off x="1083734" y="73568"/>
            <a:ext cx="8596668" cy="1320800"/>
          </a:xfrm>
        </p:spPr>
        <p:txBody>
          <a:bodyPr/>
          <a:lstStyle/>
          <a:p>
            <a:pPr algn="ctr"/>
            <a:r>
              <a:rPr lang="zh-CN" altLang="en-US" sz="3600" dirty="0"/>
              <a:t>礼遇微信小程序</a:t>
            </a:r>
            <a:br>
              <a:rPr lang="en-US" altLang="zh-CN" sz="3600" dirty="0"/>
            </a:br>
            <a:endParaRPr lang="zh-CN" altLang="en-US" dirty="0"/>
          </a:p>
        </p:txBody>
      </p:sp>
      <p:sp>
        <p:nvSpPr>
          <p:cNvPr id="3" name="文本框 2">
            <a:extLst>
              <a:ext uri="{FF2B5EF4-FFF2-40B4-BE49-F238E27FC236}">
                <a16:creationId xmlns:a16="http://schemas.microsoft.com/office/drawing/2014/main" id="{6A21E796-84FC-49A7-82CD-2B0A8CD3B830}"/>
              </a:ext>
            </a:extLst>
          </p:cNvPr>
          <p:cNvSpPr txBox="1"/>
          <p:nvPr/>
        </p:nvSpPr>
        <p:spPr>
          <a:xfrm>
            <a:off x="337127" y="1487269"/>
            <a:ext cx="11517745" cy="4308872"/>
          </a:xfrm>
          <a:prstGeom prst="rect">
            <a:avLst/>
          </a:prstGeom>
          <a:noFill/>
        </p:spPr>
        <p:txBody>
          <a:bodyPr wrap="square" rtlCol="0">
            <a:spAutoFit/>
          </a:bodyPr>
          <a:lstStyle/>
          <a:p>
            <a:endParaRPr lang="en-US" altLang="zh-CN" sz="3200" dirty="0"/>
          </a:p>
          <a:p>
            <a:r>
              <a:rPr lang="en-US" altLang="zh-CN" sz="3200" dirty="0"/>
              <a:t>	   </a:t>
            </a:r>
            <a:r>
              <a:rPr lang="zh-CN" altLang="en-US" sz="3200" dirty="0"/>
              <a:t>互联网的发展使得线上处理事务变得普遍，但是目前没有一个正式的线上送礼平台供人们进行使用，线上送礼没有人们想要的那种属于中国人的仪式感。</a:t>
            </a:r>
            <a:endParaRPr lang="en-US" altLang="zh-CN" sz="3200" dirty="0"/>
          </a:p>
          <a:p>
            <a:r>
              <a:rPr lang="en-US" altLang="zh-CN" sz="3200" dirty="0"/>
              <a:t>	</a:t>
            </a:r>
            <a:r>
              <a:rPr lang="zh-CN" altLang="en-US" sz="3200" dirty="0"/>
              <a:t>   于是我们打算提供一个平台，从挑选礼物相关的推荐到线上购买礼物再到线上送礼用户均可以在此平台上实现。着力于帮用户解决有关礼物的相关问题。</a:t>
            </a:r>
            <a:endParaRPr lang="en-US" altLang="zh-CN" sz="3200" dirty="0"/>
          </a:p>
          <a:p>
            <a:endParaRPr lang="en-US" altLang="zh-CN" sz="3200" dirty="0"/>
          </a:p>
          <a:p>
            <a:endParaRPr lang="zh-CN" altLang="en-US" dirty="0"/>
          </a:p>
        </p:txBody>
      </p:sp>
      <p:sp>
        <p:nvSpPr>
          <p:cNvPr id="4" name="文本框 3">
            <a:extLst>
              <a:ext uri="{FF2B5EF4-FFF2-40B4-BE49-F238E27FC236}">
                <a16:creationId xmlns:a16="http://schemas.microsoft.com/office/drawing/2014/main" id="{931EBFD4-1DE8-4F0A-BD50-9094DA06EF04}"/>
              </a:ext>
            </a:extLst>
          </p:cNvPr>
          <p:cNvSpPr txBox="1"/>
          <p:nvPr/>
        </p:nvSpPr>
        <p:spPr>
          <a:xfrm>
            <a:off x="0" y="863600"/>
            <a:ext cx="12192000"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4800" dirty="0"/>
              <a:t>项目背景</a:t>
            </a:r>
          </a:p>
        </p:txBody>
      </p:sp>
    </p:spTree>
    <p:extLst>
      <p:ext uri="{BB962C8B-B14F-4D97-AF65-F5344CB8AC3E}">
        <p14:creationId xmlns:p14="http://schemas.microsoft.com/office/powerpoint/2010/main" val="3936904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ED5F636-6618-4412-9B2E-5C65C521F9F1}"/>
              </a:ext>
            </a:extLst>
          </p:cNvPr>
          <p:cNvSpPr txBox="1"/>
          <p:nvPr/>
        </p:nvSpPr>
        <p:spPr>
          <a:xfrm>
            <a:off x="0" y="863600"/>
            <a:ext cx="12192000"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4800" dirty="0"/>
              <a:t>项目需求</a:t>
            </a:r>
          </a:p>
        </p:txBody>
      </p:sp>
      <p:sp>
        <p:nvSpPr>
          <p:cNvPr id="5" name="文本框 4">
            <a:extLst>
              <a:ext uri="{FF2B5EF4-FFF2-40B4-BE49-F238E27FC236}">
                <a16:creationId xmlns:a16="http://schemas.microsoft.com/office/drawing/2014/main" id="{B4B6C841-6DF4-43D9-BA85-5EE7AB3E9706}"/>
              </a:ext>
            </a:extLst>
          </p:cNvPr>
          <p:cNvSpPr txBox="1"/>
          <p:nvPr/>
        </p:nvSpPr>
        <p:spPr>
          <a:xfrm>
            <a:off x="337127" y="1487269"/>
            <a:ext cx="11517745" cy="4801314"/>
          </a:xfrm>
          <a:prstGeom prst="rect">
            <a:avLst/>
          </a:prstGeom>
          <a:noFill/>
        </p:spPr>
        <p:txBody>
          <a:bodyPr wrap="square" rtlCol="0">
            <a:spAutoFit/>
          </a:bodyPr>
          <a:lstStyle/>
          <a:p>
            <a:endParaRPr lang="en-US" altLang="zh-CN" sz="3200" dirty="0"/>
          </a:p>
          <a:p>
            <a:pPr eaLnBrk="1" hangingPunct="1">
              <a:defRPr/>
            </a:pPr>
            <a:r>
              <a:rPr lang="zh-CN" altLang="en-US" sz="3200" dirty="0"/>
              <a:t>用户分类及用户需求：</a:t>
            </a:r>
            <a:endParaRPr lang="zh-CN" altLang="en-US" sz="3200" dirty="0">
              <a:latin typeface="+mn-ea"/>
              <a:ea typeface="+mn-ea"/>
            </a:endParaRPr>
          </a:p>
          <a:p>
            <a:pPr marL="514350" indent="-514350" eaLnBrk="1" hangingPunct="1">
              <a:buAutoNum type="arabicPeriod"/>
              <a:defRPr/>
            </a:pPr>
            <a:r>
              <a:rPr lang="zh-CN" altLang="en-US" sz="3200" dirty="0">
                <a:latin typeface="+mn-ea"/>
                <a:ea typeface="+mn-ea"/>
              </a:rPr>
              <a:t>用户：不知道如何挑选礼物的人群</a:t>
            </a:r>
            <a:r>
              <a:rPr lang="en-US" altLang="zh-CN" sz="3200" dirty="0">
                <a:latin typeface="+mn-ea"/>
              </a:rPr>
              <a:t>    </a:t>
            </a:r>
          </a:p>
          <a:p>
            <a:pPr eaLnBrk="1" hangingPunct="1">
              <a:defRPr/>
            </a:pPr>
            <a:r>
              <a:rPr lang="en-US" altLang="zh-CN" sz="3200" dirty="0">
                <a:latin typeface="+mn-ea"/>
                <a:ea typeface="+mn-ea"/>
              </a:rPr>
              <a:t>	</a:t>
            </a:r>
            <a:r>
              <a:rPr lang="zh-CN" altLang="en-US" sz="3200" dirty="0">
                <a:latin typeface="+mn-ea"/>
                <a:ea typeface="+mn-ea"/>
              </a:rPr>
              <a:t>用户需求：有平台进行礼物推荐</a:t>
            </a:r>
            <a:endParaRPr lang="en-US" altLang="zh-CN" sz="3200" dirty="0">
              <a:latin typeface="+mn-ea"/>
              <a:ea typeface="+mn-ea"/>
            </a:endParaRPr>
          </a:p>
          <a:p>
            <a:pPr eaLnBrk="1" hangingPunct="1">
              <a:defRPr/>
            </a:pPr>
            <a:r>
              <a:rPr lang="en-US" altLang="zh-CN" sz="3200" dirty="0">
                <a:latin typeface="+mn-ea"/>
              </a:rPr>
              <a:t>2. </a:t>
            </a:r>
            <a:r>
              <a:rPr lang="zh-CN" altLang="en-US" sz="3200" dirty="0">
                <a:latin typeface="+mn-ea"/>
              </a:rPr>
              <a:t>用户：</a:t>
            </a:r>
            <a:r>
              <a:rPr lang="en-US" altLang="zh-CN" sz="3200" dirty="0">
                <a:latin typeface="+mn-ea"/>
              </a:rPr>
              <a:t> </a:t>
            </a:r>
            <a:r>
              <a:rPr lang="zh-CN" altLang="en-US" sz="3200" dirty="0">
                <a:latin typeface="+mn-ea"/>
              </a:rPr>
              <a:t>无法线下送礼的人群</a:t>
            </a:r>
            <a:endParaRPr lang="en-US" altLang="zh-CN" sz="3200" dirty="0">
              <a:latin typeface="+mn-ea"/>
            </a:endParaRPr>
          </a:p>
          <a:p>
            <a:pPr eaLnBrk="1" hangingPunct="1">
              <a:defRPr/>
            </a:pPr>
            <a:r>
              <a:rPr lang="en-US" altLang="zh-CN" sz="3200" dirty="0">
                <a:latin typeface="+mn-ea"/>
              </a:rPr>
              <a:t>	</a:t>
            </a:r>
            <a:r>
              <a:rPr lang="zh-CN" altLang="en-US" sz="3200" dirty="0">
                <a:latin typeface="+mn-ea"/>
              </a:rPr>
              <a:t>用户</a:t>
            </a:r>
            <a:r>
              <a:rPr lang="zh-CN" altLang="en-US" sz="3200" dirty="0">
                <a:latin typeface="+mn-ea"/>
                <a:ea typeface="+mn-ea"/>
              </a:rPr>
              <a:t>需求：</a:t>
            </a:r>
            <a:r>
              <a:rPr lang="zh-CN" altLang="en-US" sz="3200" dirty="0">
                <a:latin typeface="+mn-ea"/>
              </a:rPr>
              <a:t>有平台进行线上送礼</a:t>
            </a:r>
            <a:endParaRPr lang="en-US" altLang="zh-CN" sz="3200" dirty="0">
              <a:latin typeface="+mn-ea"/>
            </a:endParaRPr>
          </a:p>
          <a:p>
            <a:pPr eaLnBrk="1" hangingPunct="1">
              <a:defRPr/>
            </a:pPr>
            <a:r>
              <a:rPr lang="en-US" altLang="zh-CN" sz="3200" dirty="0">
                <a:latin typeface="+mn-ea"/>
                <a:ea typeface="+mn-ea"/>
              </a:rPr>
              <a:t>3. </a:t>
            </a:r>
            <a:r>
              <a:rPr lang="zh-CN" altLang="en-US" sz="3200" dirty="0">
                <a:latin typeface="+mn-ea"/>
                <a:ea typeface="+mn-ea"/>
              </a:rPr>
              <a:t>用户：礼物商家</a:t>
            </a:r>
            <a:endParaRPr lang="en-US" altLang="zh-CN" sz="3200" dirty="0">
              <a:latin typeface="+mn-ea"/>
              <a:ea typeface="+mn-ea"/>
            </a:endParaRPr>
          </a:p>
          <a:p>
            <a:pPr eaLnBrk="1" hangingPunct="1">
              <a:defRPr/>
            </a:pPr>
            <a:r>
              <a:rPr lang="en-US" altLang="zh-CN" sz="3200" dirty="0">
                <a:latin typeface="+mn-ea"/>
              </a:rPr>
              <a:t>	</a:t>
            </a:r>
            <a:r>
              <a:rPr lang="zh-CN" altLang="en-US" sz="3200" dirty="0">
                <a:latin typeface="+mn-ea"/>
              </a:rPr>
              <a:t>用户需求：在平台上发布商品进行交易</a:t>
            </a:r>
            <a:endParaRPr lang="en-US" altLang="zh-CN" sz="3200" dirty="0">
              <a:latin typeface="+mn-ea"/>
              <a:ea typeface="+mn-ea"/>
            </a:endParaRPr>
          </a:p>
          <a:p>
            <a:endParaRPr lang="en-US" altLang="zh-CN" sz="3200" dirty="0"/>
          </a:p>
          <a:p>
            <a:endParaRPr lang="zh-CN" altLang="en-US" dirty="0"/>
          </a:p>
        </p:txBody>
      </p:sp>
    </p:spTree>
    <p:extLst>
      <p:ext uri="{BB962C8B-B14F-4D97-AF65-F5344CB8AC3E}">
        <p14:creationId xmlns:p14="http://schemas.microsoft.com/office/powerpoint/2010/main" val="45054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6748609-C5D5-4716-AEB6-4F8E66CAF03A}"/>
              </a:ext>
            </a:extLst>
          </p:cNvPr>
          <p:cNvSpPr txBox="1"/>
          <p:nvPr/>
        </p:nvSpPr>
        <p:spPr>
          <a:xfrm>
            <a:off x="0" y="863600"/>
            <a:ext cx="12192000"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4800" dirty="0"/>
              <a:t>项目需求</a:t>
            </a:r>
          </a:p>
        </p:txBody>
      </p:sp>
      <p:sp>
        <p:nvSpPr>
          <p:cNvPr id="5" name="文本框 4">
            <a:extLst>
              <a:ext uri="{FF2B5EF4-FFF2-40B4-BE49-F238E27FC236}">
                <a16:creationId xmlns:a16="http://schemas.microsoft.com/office/drawing/2014/main" id="{7459EA38-E0E3-4D2A-94AD-912F8CEE09CC}"/>
              </a:ext>
            </a:extLst>
          </p:cNvPr>
          <p:cNvSpPr txBox="1"/>
          <p:nvPr/>
        </p:nvSpPr>
        <p:spPr>
          <a:xfrm>
            <a:off x="358220" y="1958611"/>
            <a:ext cx="1894786" cy="646331"/>
          </a:xfrm>
          <a:prstGeom prst="rect">
            <a:avLst/>
          </a:prstGeom>
          <a:noFill/>
        </p:spPr>
        <p:txBody>
          <a:bodyPr wrap="square" rtlCol="0">
            <a:spAutoFit/>
          </a:bodyPr>
          <a:lstStyle/>
          <a:p>
            <a:r>
              <a:rPr lang="zh-CN" altLang="en-US" sz="3600" dirty="0"/>
              <a:t>用例图</a:t>
            </a:r>
          </a:p>
        </p:txBody>
      </p:sp>
      <p:pic>
        <p:nvPicPr>
          <p:cNvPr id="3" name="图片 2">
            <a:extLst>
              <a:ext uri="{FF2B5EF4-FFF2-40B4-BE49-F238E27FC236}">
                <a16:creationId xmlns:a16="http://schemas.microsoft.com/office/drawing/2014/main" id="{D3A6D425-A281-421D-8AAD-750298F7223F}"/>
              </a:ext>
            </a:extLst>
          </p:cNvPr>
          <p:cNvPicPr>
            <a:picLocks noChangeAspect="1"/>
          </p:cNvPicPr>
          <p:nvPr/>
        </p:nvPicPr>
        <p:blipFill>
          <a:blip r:embed="rId2"/>
          <a:stretch>
            <a:fillRect/>
          </a:stretch>
        </p:blipFill>
        <p:spPr>
          <a:xfrm>
            <a:off x="2419928" y="2447636"/>
            <a:ext cx="3578292" cy="4189084"/>
          </a:xfrm>
          <a:prstGeom prst="rect">
            <a:avLst/>
          </a:prstGeom>
        </p:spPr>
      </p:pic>
    </p:spTree>
    <p:extLst>
      <p:ext uri="{BB962C8B-B14F-4D97-AF65-F5344CB8AC3E}">
        <p14:creationId xmlns:p14="http://schemas.microsoft.com/office/powerpoint/2010/main" val="188386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0AF58-7DE4-44B8-8B00-1877DD2DB6BB}"/>
              </a:ext>
            </a:extLst>
          </p:cNvPr>
          <p:cNvSpPr>
            <a:spLocks noGrp="1"/>
          </p:cNvSpPr>
          <p:nvPr>
            <p:ph type="title"/>
          </p:nvPr>
        </p:nvSpPr>
        <p:spPr>
          <a:xfrm>
            <a:off x="1083734" y="73568"/>
            <a:ext cx="8596668" cy="1320800"/>
          </a:xfrm>
        </p:spPr>
        <p:txBody>
          <a:bodyPr/>
          <a:lstStyle/>
          <a:p>
            <a:pPr algn="ctr"/>
            <a:r>
              <a:rPr lang="zh-CN" altLang="en-US" sz="3600" dirty="0"/>
              <a:t>礼遇微信小程序</a:t>
            </a:r>
            <a:br>
              <a:rPr lang="en-US" altLang="zh-CN" sz="3600" dirty="0"/>
            </a:br>
            <a:endParaRPr lang="zh-CN" altLang="en-US" dirty="0"/>
          </a:p>
        </p:txBody>
      </p:sp>
      <p:sp>
        <p:nvSpPr>
          <p:cNvPr id="3" name="文本框 2">
            <a:extLst>
              <a:ext uri="{FF2B5EF4-FFF2-40B4-BE49-F238E27FC236}">
                <a16:creationId xmlns:a16="http://schemas.microsoft.com/office/drawing/2014/main" id="{6A21E796-84FC-49A7-82CD-2B0A8CD3B830}"/>
              </a:ext>
            </a:extLst>
          </p:cNvPr>
          <p:cNvSpPr txBox="1"/>
          <p:nvPr/>
        </p:nvSpPr>
        <p:spPr>
          <a:xfrm>
            <a:off x="337127" y="1487269"/>
            <a:ext cx="11517745" cy="3816429"/>
          </a:xfrm>
          <a:prstGeom prst="rect">
            <a:avLst/>
          </a:prstGeom>
          <a:noFill/>
        </p:spPr>
        <p:txBody>
          <a:bodyPr wrap="square" rtlCol="0">
            <a:spAutoFit/>
          </a:bodyPr>
          <a:lstStyle/>
          <a:p>
            <a:endParaRPr lang="en-US" altLang="zh-CN" sz="3200" dirty="0"/>
          </a:p>
          <a:p>
            <a:r>
              <a:rPr lang="en-US" altLang="zh-CN" sz="3200" dirty="0"/>
              <a:t>	   </a:t>
            </a:r>
            <a:r>
              <a:rPr lang="zh-CN" altLang="en-US" sz="3200" dirty="0"/>
              <a:t>一、实现线上送礼，通过平台挑选礼物，再通过微信通讯录选择好友将礼物送至好友。</a:t>
            </a:r>
            <a:endParaRPr lang="en-US" altLang="zh-CN" sz="3200" dirty="0"/>
          </a:p>
          <a:p>
            <a:r>
              <a:rPr lang="en-US" altLang="zh-CN" sz="3200" dirty="0"/>
              <a:t>	   </a:t>
            </a:r>
            <a:r>
              <a:rPr lang="zh-CN" altLang="en-US" sz="3200" dirty="0"/>
              <a:t>二、进行礼物推荐，通过平台相应的文章进行礼物推荐，平台的文章可以由用户自主发布，无论是媒体还是用户个人都可以为其它用户进行礼物的推荐</a:t>
            </a:r>
            <a:endParaRPr lang="en-US" altLang="zh-CN" sz="3200" dirty="0"/>
          </a:p>
          <a:p>
            <a:endParaRPr lang="en-US" altLang="zh-CN" sz="3200" dirty="0"/>
          </a:p>
          <a:p>
            <a:endParaRPr lang="zh-CN" altLang="en-US" dirty="0"/>
          </a:p>
        </p:txBody>
      </p:sp>
      <p:sp>
        <p:nvSpPr>
          <p:cNvPr id="4" name="文本框 3">
            <a:extLst>
              <a:ext uri="{FF2B5EF4-FFF2-40B4-BE49-F238E27FC236}">
                <a16:creationId xmlns:a16="http://schemas.microsoft.com/office/drawing/2014/main" id="{931EBFD4-1DE8-4F0A-BD50-9094DA06EF04}"/>
              </a:ext>
            </a:extLst>
          </p:cNvPr>
          <p:cNvSpPr txBox="1"/>
          <p:nvPr/>
        </p:nvSpPr>
        <p:spPr>
          <a:xfrm>
            <a:off x="0" y="863600"/>
            <a:ext cx="12192000"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4800" dirty="0"/>
              <a:t>项目计划</a:t>
            </a:r>
            <a:endParaRPr lang="en-US" altLang="zh-CN" sz="4800" dirty="0"/>
          </a:p>
        </p:txBody>
      </p:sp>
    </p:spTree>
    <p:extLst>
      <p:ext uri="{BB962C8B-B14F-4D97-AF65-F5344CB8AC3E}">
        <p14:creationId xmlns:p14="http://schemas.microsoft.com/office/powerpoint/2010/main" val="1123963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0AF58-7DE4-44B8-8B00-1877DD2DB6BB}"/>
              </a:ext>
            </a:extLst>
          </p:cNvPr>
          <p:cNvSpPr>
            <a:spLocks noGrp="1"/>
          </p:cNvSpPr>
          <p:nvPr>
            <p:ph type="title"/>
          </p:nvPr>
        </p:nvSpPr>
        <p:spPr>
          <a:xfrm>
            <a:off x="1083734" y="73568"/>
            <a:ext cx="8596668" cy="1320800"/>
          </a:xfrm>
        </p:spPr>
        <p:txBody>
          <a:bodyPr/>
          <a:lstStyle/>
          <a:p>
            <a:pPr algn="ctr"/>
            <a:r>
              <a:rPr lang="zh-CN" altLang="en-US" sz="3600" dirty="0"/>
              <a:t>礼遇微信小程序</a:t>
            </a:r>
            <a:br>
              <a:rPr lang="en-US" altLang="zh-CN" sz="3600" dirty="0"/>
            </a:br>
            <a:endParaRPr lang="zh-CN" altLang="en-US" dirty="0"/>
          </a:p>
        </p:txBody>
      </p:sp>
      <p:sp>
        <p:nvSpPr>
          <p:cNvPr id="3" name="文本框 2">
            <a:extLst>
              <a:ext uri="{FF2B5EF4-FFF2-40B4-BE49-F238E27FC236}">
                <a16:creationId xmlns:a16="http://schemas.microsoft.com/office/drawing/2014/main" id="{6A21E796-84FC-49A7-82CD-2B0A8CD3B830}"/>
              </a:ext>
            </a:extLst>
          </p:cNvPr>
          <p:cNvSpPr txBox="1"/>
          <p:nvPr/>
        </p:nvSpPr>
        <p:spPr>
          <a:xfrm>
            <a:off x="337127" y="2010883"/>
            <a:ext cx="11517745" cy="2062103"/>
          </a:xfrm>
          <a:prstGeom prst="rect">
            <a:avLst/>
          </a:prstGeom>
          <a:noFill/>
        </p:spPr>
        <p:txBody>
          <a:bodyPr wrap="square" rtlCol="0">
            <a:spAutoFit/>
          </a:bodyPr>
          <a:lstStyle/>
          <a:p>
            <a:r>
              <a:rPr lang="en-US" altLang="zh-CN" sz="3200" dirty="0"/>
              <a:t>		1.</a:t>
            </a:r>
            <a:r>
              <a:rPr lang="zh-CN" altLang="en-US" sz="3200" dirty="0"/>
              <a:t>有仪式感。如今的线上送礼基本通过网购平台进行，虽然方便但没有送礼的仪式感。</a:t>
            </a:r>
            <a:endParaRPr lang="en-US" altLang="zh-CN" sz="3200" dirty="0"/>
          </a:p>
          <a:p>
            <a:r>
              <a:rPr lang="en-US" altLang="zh-CN" sz="3200" dirty="0"/>
              <a:t>	 	2.</a:t>
            </a:r>
            <a:r>
              <a:rPr lang="zh-CN" altLang="en-US" sz="3200" dirty="0"/>
              <a:t>平台针对性强。用户可以通过我们的平台解决有关礼物的一系列问题，从挑礼物到送礼物都可以在我们平台上完成。</a:t>
            </a:r>
            <a:endParaRPr lang="en-US" altLang="zh-CN" sz="3200" dirty="0"/>
          </a:p>
        </p:txBody>
      </p:sp>
      <p:sp>
        <p:nvSpPr>
          <p:cNvPr id="4" name="文本框 3">
            <a:extLst>
              <a:ext uri="{FF2B5EF4-FFF2-40B4-BE49-F238E27FC236}">
                <a16:creationId xmlns:a16="http://schemas.microsoft.com/office/drawing/2014/main" id="{931EBFD4-1DE8-4F0A-BD50-9094DA06EF04}"/>
              </a:ext>
            </a:extLst>
          </p:cNvPr>
          <p:cNvSpPr txBox="1"/>
          <p:nvPr/>
        </p:nvSpPr>
        <p:spPr>
          <a:xfrm>
            <a:off x="0" y="863600"/>
            <a:ext cx="12192000"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4800" dirty="0"/>
              <a:t>竞争优势</a:t>
            </a:r>
            <a:endParaRPr lang="en-US" altLang="zh-CN" sz="4800" dirty="0"/>
          </a:p>
        </p:txBody>
      </p:sp>
    </p:spTree>
    <p:extLst>
      <p:ext uri="{BB962C8B-B14F-4D97-AF65-F5344CB8AC3E}">
        <p14:creationId xmlns:p14="http://schemas.microsoft.com/office/powerpoint/2010/main" val="3992976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0AF58-7DE4-44B8-8B00-1877DD2DB6BB}"/>
              </a:ext>
            </a:extLst>
          </p:cNvPr>
          <p:cNvSpPr>
            <a:spLocks noGrp="1"/>
          </p:cNvSpPr>
          <p:nvPr>
            <p:ph type="title"/>
          </p:nvPr>
        </p:nvSpPr>
        <p:spPr>
          <a:xfrm>
            <a:off x="1083734" y="73568"/>
            <a:ext cx="8596668" cy="1320800"/>
          </a:xfrm>
        </p:spPr>
        <p:txBody>
          <a:bodyPr/>
          <a:lstStyle/>
          <a:p>
            <a:pPr algn="ctr"/>
            <a:r>
              <a:rPr lang="zh-CN" altLang="en-US" sz="3600" dirty="0"/>
              <a:t>礼遇微信小程序</a:t>
            </a:r>
            <a:br>
              <a:rPr lang="en-US" altLang="zh-CN" sz="3600" dirty="0"/>
            </a:br>
            <a:endParaRPr lang="zh-CN" altLang="en-US" dirty="0"/>
          </a:p>
        </p:txBody>
      </p:sp>
      <p:sp>
        <p:nvSpPr>
          <p:cNvPr id="3" name="文本框 2">
            <a:extLst>
              <a:ext uri="{FF2B5EF4-FFF2-40B4-BE49-F238E27FC236}">
                <a16:creationId xmlns:a16="http://schemas.microsoft.com/office/drawing/2014/main" id="{6A21E796-84FC-49A7-82CD-2B0A8CD3B830}"/>
              </a:ext>
            </a:extLst>
          </p:cNvPr>
          <p:cNvSpPr txBox="1"/>
          <p:nvPr/>
        </p:nvSpPr>
        <p:spPr>
          <a:xfrm>
            <a:off x="337127" y="1487269"/>
            <a:ext cx="11517745" cy="5786199"/>
          </a:xfrm>
          <a:prstGeom prst="rect">
            <a:avLst/>
          </a:prstGeom>
          <a:noFill/>
        </p:spPr>
        <p:txBody>
          <a:bodyPr wrap="square" rtlCol="0">
            <a:spAutoFit/>
          </a:bodyPr>
          <a:lstStyle/>
          <a:p>
            <a:endParaRPr lang="en-US" altLang="zh-CN" sz="3200" dirty="0"/>
          </a:p>
          <a:p>
            <a:r>
              <a:rPr lang="en-US" altLang="zh-CN" sz="3200" dirty="0"/>
              <a:t>	    </a:t>
            </a:r>
            <a:r>
              <a:rPr lang="zh-CN" altLang="en-US" sz="3200" dirty="0"/>
              <a:t>开发环境：微信开发者工具</a:t>
            </a:r>
            <a:endParaRPr lang="en-US" altLang="zh-CN" sz="3200" dirty="0"/>
          </a:p>
          <a:p>
            <a:endParaRPr lang="en-US" altLang="zh-CN" sz="3200" dirty="0"/>
          </a:p>
          <a:p>
            <a:r>
              <a:rPr lang="en-US" altLang="zh-CN" sz="3200" dirty="0"/>
              <a:t>	   </a:t>
            </a:r>
            <a:r>
              <a:rPr lang="zh-CN" altLang="en-US" sz="3200" dirty="0"/>
              <a:t>主要实现语言：基于微信开发者工具的</a:t>
            </a:r>
            <a:r>
              <a:rPr lang="en-US" altLang="zh-CN" sz="3200" dirty="0" err="1"/>
              <a:t>wxml</a:t>
            </a:r>
            <a:r>
              <a:rPr lang="zh-CN" altLang="en-US" sz="3200" dirty="0"/>
              <a:t>标签语言、</a:t>
            </a:r>
            <a:r>
              <a:rPr lang="en-US" altLang="zh-CN" sz="3200" dirty="0"/>
              <a:t>JavaScript</a:t>
            </a:r>
            <a:r>
              <a:rPr lang="zh-CN" altLang="en-US" sz="3200" dirty="0"/>
              <a:t>、</a:t>
            </a:r>
            <a:r>
              <a:rPr lang="en-US" altLang="zh-CN" sz="3200" dirty="0" err="1"/>
              <a:t>wxss</a:t>
            </a:r>
            <a:r>
              <a:rPr lang="zh-CN" altLang="en-US" sz="3200" dirty="0"/>
              <a:t>样式等</a:t>
            </a:r>
            <a:endParaRPr lang="en-US" altLang="zh-CN" sz="3200" dirty="0"/>
          </a:p>
          <a:p>
            <a:endParaRPr lang="en-US" altLang="zh-CN" sz="3200" dirty="0"/>
          </a:p>
          <a:p>
            <a:endParaRPr lang="en-US" altLang="zh-CN" sz="3200" dirty="0"/>
          </a:p>
          <a:p>
            <a:endParaRPr lang="en-US" altLang="zh-CN" sz="3200" dirty="0"/>
          </a:p>
          <a:p>
            <a:endParaRPr lang="en-US" altLang="zh-CN" sz="3200" dirty="0"/>
          </a:p>
          <a:p>
            <a:r>
              <a:rPr lang="en-US" altLang="zh-CN" sz="3200" dirty="0"/>
              <a:t>		</a:t>
            </a:r>
            <a:r>
              <a:rPr lang="zh-CN" altLang="en-US" sz="3200" dirty="0"/>
              <a:t>数据库设计：主要用到</a:t>
            </a:r>
            <a:r>
              <a:rPr lang="en-US" altLang="zh-CN" sz="3200" dirty="0"/>
              <a:t>MySQL</a:t>
            </a:r>
            <a:r>
              <a:rPr lang="zh-CN" altLang="en-US" sz="3200" dirty="0"/>
              <a:t>数据库</a:t>
            </a:r>
            <a:endParaRPr lang="en-US" altLang="zh-CN" sz="3200" dirty="0"/>
          </a:p>
          <a:p>
            <a:endParaRPr lang="en-US" altLang="zh-CN" sz="3200" dirty="0"/>
          </a:p>
          <a:p>
            <a:endParaRPr lang="zh-CN" altLang="en-US" dirty="0"/>
          </a:p>
        </p:txBody>
      </p:sp>
      <p:sp>
        <p:nvSpPr>
          <p:cNvPr id="4" name="文本框 3">
            <a:extLst>
              <a:ext uri="{FF2B5EF4-FFF2-40B4-BE49-F238E27FC236}">
                <a16:creationId xmlns:a16="http://schemas.microsoft.com/office/drawing/2014/main" id="{931EBFD4-1DE8-4F0A-BD50-9094DA06EF04}"/>
              </a:ext>
            </a:extLst>
          </p:cNvPr>
          <p:cNvSpPr txBox="1"/>
          <p:nvPr/>
        </p:nvSpPr>
        <p:spPr>
          <a:xfrm>
            <a:off x="0" y="863600"/>
            <a:ext cx="12192000"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4800" dirty="0"/>
              <a:t>实现路线</a:t>
            </a:r>
            <a:endParaRPr lang="en-US" altLang="zh-CN" sz="4800" dirty="0"/>
          </a:p>
        </p:txBody>
      </p:sp>
      <p:pic>
        <p:nvPicPr>
          <p:cNvPr id="5" name="图片 4">
            <a:extLst>
              <a:ext uri="{FF2B5EF4-FFF2-40B4-BE49-F238E27FC236}">
                <a16:creationId xmlns:a16="http://schemas.microsoft.com/office/drawing/2014/main" id="{F3DA28FE-3EE3-4E86-B87C-539469163C72}"/>
              </a:ext>
            </a:extLst>
          </p:cNvPr>
          <p:cNvPicPr>
            <a:picLocks noChangeAspect="1"/>
          </p:cNvPicPr>
          <p:nvPr/>
        </p:nvPicPr>
        <p:blipFill>
          <a:blip r:embed="rId2"/>
          <a:stretch>
            <a:fillRect/>
          </a:stretch>
        </p:blipFill>
        <p:spPr>
          <a:xfrm>
            <a:off x="6799951" y="2018037"/>
            <a:ext cx="1012024" cy="847417"/>
          </a:xfrm>
          <a:prstGeom prst="rect">
            <a:avLst/>
          </a:prstGeom>
        </p:spPr>
      </p:pic>
      <p:pic>
        <p:nvPicPr>
          <p:cNvPr id="6" name="图片 5">
            <a:extLst>
              <a:ext uri="{FF2B5EF4-FFF2-40B4-BE49-F238E27FC236}">
                <a16:creationId xmlns:a16="http://schemas.microsoft.com/office/drawing/2014/main" id="{1767F2C9-D01D-48B8-B17C-99ECDB95CE96}"/>
              </a:ext>
            </a:extLst>
          </p:cNvPr>
          <p:cNvPicPr>
            <a:picLocks noChangeAspect="1"/>
          </p:cNvPicPr>
          <p:nvPr/>
        </p:nvPicPr>
        <p:blipFill>
          <a:blip r:embed="rId3"/>
          <a:stretch>
            <a:fillRect/>
          </a:stretch>
        </p:blipFill>
        <p:spPr>
          <a:xfrm>
            <a:off x="5953175" y="3854519"/>
            <a:ext cx="2834886" cy="2139881"/>
          </a:xfrm>
          <a:prstGeom prst="rect">
            <a:avLst/>
          </a:prstGeom>
        </p:spPr>
      </p:pic>
    </p:spTree>
    <p:extLst>
      <p:ext uri="{BB962C8B-B14F-4D97-AF65-F5344CB8AC3E}">
        <p14:creationId xmlns:p14="http://schemas.microsoft.com/office/powerpoint/2010/main" val="3562585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0AF58-7DE4-44B8-8B00-1877DD2DB6BB}"/>
              </a:ext>
            </a:extLst>
          </p:cNvPr>
          <p:cNvSpPr>
            <a:spLocks noGrp="1"/>
          </p:cNvSpPr>
          <p:nvPr>
            <p:ph type="title"/>
          </p:nvPr>
        </p:nvSpPr>
        <p:spPr>
          <a:xfrm>
            <a:off x="1083734" y="73568"/>
            <a:ext cx="8596668" cy="1320800"/>
          </a:xfrm>
        </p:spPr>
        <p:txBody>
          <a:bodyPr/>
          <a:lstStyle/>
          <a:p>
            <a:pPr algn="ctr"/>
            <a:r>
              <a:rPr lang="zh-CN" altLang="en-US" sz="3600" dirty="0"/>
              <a:t>礼遇微信小程序</a:t>
            </a:r>
            <a:br>
              <a:rPr lang="en-US" altLang="zh-CN" sz="3600" dirty="0"/>
            </a:br>
            <a:endParaRPr lang="zh-CN" altLang="en-US" dirty="0"/>
          </a:p>
        </p:txBody>
      </p:sp>
      <p:sp>
        <p:nvSpPr>
          <p:cNvPr id="3" name="文本框 2">
            <a:extLst>
              <a:ext uri="{FF2B5EF4-FFF2-40B4-BE49-F238E27FC236}">
                <a16:creationId xmlns:a16="http://schemas.microsoft.com/office/drawing/2014/main" id="{6A21E796-84FC-49A7-82CD-2B0A8CD3B830}"/>
              </a:ext>
            </a:extLst>
          </p:cNvPr>
          <p:cNvSpPr txBox="1"/>
          <p:nvPr/>
        </p:nvSpPr>
        <p:spPr>
          <a:xfrm>
            <a:off x="337127" y="1699799"/>
            <a:ext cx="11517745" cy="1569660"/>
          </a:xfrm>
          <a:prstGeom prst="rect">
            <a:avLst/>
          </a:prstGeom>
          <a:noFill/>
        </p:spPr>
        <p:txBody>
          <a:bodyPr wrap="square" rtlCol="0">
            <a:spAutoFit/>
          </a:bodyPr>
          <a:lstStyle/>
          <a:p>
            <a:r>
              <a:rPr lang="en-US" altLang="zh-CN" sz="3200" dirty="0"/>
              <a:t>		</a:t>
            </a:r>
            <a:r>
              <a:rPr lang="zh-CN" altLang="en-US" sz="3200" dirty="0"/>
              <a:t>实现路线总结：微信小程序主要会用到有关我们所学的</a:t>
            </a:r>
            <a:r>
              <a:rPr lang="en-US" altLang="zh-CN" sz="3200" dirty="0"/>
              <a:t>web</a:t>
            </a:r>
            <a:r>
              <a:rPr lang="zh-CN" altLang="en-US" sz="3200" dirty="0"/>
              <a:t>前端的相关知识，而主要的实现形式是从官方的微信开发文档入手，进行相应的开发。</a:t>
            </a:r>
            <a:endParaRPr lang="en-US" altLang="zh-CN" sz="3200" dirty="0"/>
          </a:p>
        </p:txBody>
      </p:sp>
      <p:sp>
        <p:nvSpPr>
          <p:cNvPr id="4" name="文本框 3">
            <a:extLst>
              <a:ext uri="{FF2B5EF4-FFF2-40B4-BE49-F238E27FC236}">
                <a16:creationId xmlns:a16="http://schemas.microsoft.com/office/drawing/2014/main" id="{931EBFD4-1DE8-4F0A-BD50-9094DA06EF04}"/>
              </a:ext>
            </a:extLst>
          </p:cNvPr>
          <p:cNvSpPr txBox="1"/>
          <p:nvPr/>
        </p:nvSpPr>
        <p:spPr>
          <a:xfrm>
            <a:off x="0" y="863600"/>
            <a:ext cx="12192000"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4800" dirty="0"/>
              <a:t>实现路线</a:t>
            </a:r>
            <a:endParaRPr lang="en-US" altLang="zh-CN" sz="4800" dirty="0"/>
          </a:p>
        </p:txBody>
      </p:sp>
      <p:pic>
        <p:nvPicPr>
          <p:cNvPr id="8" name="图片 7">
            <a:extLst>
              <a:ext uri="{FF2B5EF4-FFF2-40B4-BE49-F238E27FC236}">
                <a16:creationId xmlns:a16="http://schemas.microsoft.com/office/drawing/2014/main" id="{6D351C27-FB06-4699-AE42-114D72F41F80}"/>
              </a:ext>
            </a:extLst>
          </p:cNvPr>
          <p:cNvPicPr>
            <a:picLocks noChangeAspect="1"/>
          </p:cNvPicPr>
          <p:nvPr/>
        </p:nvPicPr>
        <p:blipFill>
          <a:blip r:embed="rId2"/>
          <a:stretch>
            <a:fillRect/>
          </a:stretch>
        </p:blipFill>
        <p:spPr>
          <a:xfrm>
            <a:off x="2393006" y="3643030"/>
            <a:ext cx="6303382" cy="3141402"/>
          </a:xfrm>
          <a:prstGeom prst="rect">
            <a:avLst/>
          </a:prstGeom>
        </p:spPr>
      </p:pic>
    </p:spTree>
    <p:extLst>
      <p:ext uri="{BB962C8B-B14F-4D97-AF65-F5344CB8AC3E}">
        <p14:creationId xmlns:p14="http://schemas.microsoft.com/office/powerpoint/2010/main" val="1151047584"/>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451</TotalTime>
  <Words>708</Words>
  <Application>Microsoft Office PowerPoint</Application>
  <PresentationFormat>宽屏</PresentationFormat>
  <Paragraphs>79</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华文新魏</vt:lpstr>
      <vt:lpstr>微软雅黑</vt:lpstr>
      <vt:lpstr>Arial</vt:lpstr>
      <vt:lpstr>Trebuchet MS</vt:lpstr>
      <vt:lpstr>Wingdings 3</vt:lpstr>
      <vt:lpstr>平面</vt:lpstr>
      <vt:lpstr>《礼·遇》微信小程序答辩</vt:lpstr>
      <vt:lpstr>PowerPoint 演示文稿</vt:lpstr>
      <vt:lpstr>礼遇微信小程序 </vt:lpstr>
      <vt:lpstr>PowerPoint 演示文稿</vt:lpstr>
      <vt:lpstr>PowerPoint 演示文稿</vt:lpstr>
      <vt:lpstr>礼遇微信小程序 </vt:lpstr>
      <vt:lpstr>礼遇微信小程序 </vt:lpstr>
      <vt:lpstr>礼遇微信小程序 </vt:lpstr>
      <vt:lpstr>礼遇微信小程序 </vt:lpstr>
      <vt:lpstr>礼遇微信小程序 </vt:lpstr>
      <vt:lpstr>礼遇微信小程序 </vt:lpstr>
      <vt:lpstr>礼遇微信小程序 </vt:lpstr>
      <vt:lpstr>礼遇微信小程序 </vt:lpstr>
      <vt:lpstr>礼遇微信小程序 </vt:lpstr>
      <vt:lpstr>礼遇微信小程序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vjgihgh</dc:creator>
  <cp:lastModifiedBy>vjgihgh</cp:lastModifiedBy>
  <cp:revision>40</cp:revision>
  <dcterms:created xsi:type="dcterms:W3CDTF">2021-06-05T06:55:59Z</dcterms:created>
  <dcterms:modified xsi:type="dcterms:W3CDTF">2021-06-06T15:04:15Z</dcterms:modified>
</cp:coreProperties>
</file>