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9" r:id="rId3"/>
    <p:sldId id="265" r:id="rId4"/>
    <p:sldId id="257" r:id="rId5"/>
    <p:sldId id="268" r:id="rId6"/>
    <p:sldId id="259" r:id="rId7"/>
    <p:sldId id="277" r:id="rId8"/>
    <p:sldId id="262" r:id="rId9"/>
    <p:sldId id="287" r:id="rId10"/>
    <p:sldId id="260" r:id="rId11"/>
    <p:sldId id="264" r:id="rId12"/>
    <p:sldId id="263" r:id="rId13"/>
    <p:sldId id="279" r:id="rId14"/>
    <p:sldId id="280" r:id="rId15"/>
    <p:sldId id="266" r:id="rId16"/>
    <p:sldId id="278" r:id="rId17"/>
    <p:sldId id="272" r:id="rId18"/>
    <p:sldId id="276" r:id="rId19"/>
    <p:sldId id="271" r:id="rId20"/>
    <p:sldId id="282" r:id="rId21"/>
    <p:sldId id="273" r:id="rId22"/>
    <p:sldId id="274" r:id="rId23"/>
    <p:sldId id="291" r:id="rId24"/>
    <p:sldId id="283" r:id="rId25"/>
    <p:sldId id="284" r:id="rId26"/>
    <p:sldId id="290" r:id="rId27"/>
    <p:sldId id="285" r:id="rId28"/>
    <p:sldId id="289" r:id="rId29"/>
    <p:sldId id="286" r:id="rId30"/>
    <p:sldId id="288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" initials="t" lastIdx="1" clrIdx="0">
    <p:extLst>
      <p:ext uri="{19B8F6BF-5375-455C-9EA6-DF929625EA0E}">
        <p15:presenceInfo xmlns:p15="http://schemas.microsoft.com/office/powerpoint/2012/main" userId="to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52" autoAdjust="0"/>
  </p:normalViewPr>
  <p:slideViewPr>
    <p:cSldViewPr snapToGrid="0">
      <p:cViewPr varScale="1">
        <p:scale>
          <a:sx n="88" d="100"/>
          <a:sy n="88" d="100"/>
        </p:scale>
        <p:origin x="14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53AD-4C20-4FE4-9F26-D1B1E0CF8CFE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49FC1-A52A-407A-BBD7-E827B7BB8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5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20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4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CardLevel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Blue = 1, Gold = 2, Diamonds = 4}</a:t>
            </a:r>
          </a:p>
          <a:p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CardLevel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cardLevel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CardLevel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Enum.Parse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CardLevel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level, true);</a:t>
            </a:r>
          </a:p>
          <a:p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pushContentFile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appSetting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cardLevel.ToString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()].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9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2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8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20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到底</a:t>
            </a:r>
            <a:r>
              <a:rPr lang="en-US" altLang="zh-TW" dirty="0" smtClean="0"/>
              <a:t>0</a:t>
            </a:r>
            <a:r>
              <a:rPr lang="zh-TW" altLang="en-US" dirty="0" smtClean="0"/>
              <a:t>是成功還是失敗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好像平常是</a:t>
            </a:r>
            <a:r>
              <a:rPr lang="en-US" altLang="zh-TW" dirty="0" smtClean="0"/>
              <a:t>success</a:t>
            </a:r>
            <a:r>
              <a:rPr lang="zh-TW" altLang="en-US" dirty="0" smtClean="0"/>
              <a:t> 但是 </a:t>
            </a:r>
            <a:r>
              <a:rPr lang="en-US" altLang="zh-TW" dirty="0" smtClean="0"/>
              <a:t>0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bool</a:t>
            </a:r>
            <a:r>
              <a:rPr lang="zh-TW" altLang="en-US" dirty="0" smtClean="0"/>
              <a:t>值又是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0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5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第一次開發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1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26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vs</a:t>
            </a:r>
            <a:r>
              <a:rPr lang="zh-TW" altLang="en-US" dirty="0" smtClean="0"/>
              <a:t> 操作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49FC1-A52A-407A-BBD7-E827B7BB86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8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6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9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9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2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8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75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2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26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6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3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F199-5222-41F9-9EE6-62898AAABE95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D8F0-38A4-4E9F-B4FC-C277D9D68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04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no-your-code-not-so-great-tha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296" y="2859203"/>
            <a:ext cx="9144000" cy="101242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3802" y="33827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8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7943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規範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62846"/>
            <a:ext cx="10515600" cy="435133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If, else if, else and braces MUST be on its own line.</a:t>
            </a:r>
            <a:endParaRPr lang="zh-TW" altLang="zh-TW" sz="32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</a:pPr>
            <a:r>
              <a:rPr lang="pt-BR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Avoid compound conditional expressions – use Boolean variables to split parts into multiple manageable expressions.</a:t>
            </a:r>
            <a:endParaRPr lang="zh-TW" altLang="zh-TW" sz="32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</a:pPr>
            <a:endParaRPr lang="zh-TW" altLang="zh-TW" sz="32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</a:pPr>
            <a:r>
              <a:rPr lang="pt-BR" altLang="zh-TW" sz="32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Try </a:t>
            </a:r>
            <a:r>
              <a:rPr lang="pt-BR" altLang="zh-TW" sz="32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prefix Boolean variables and properties with “Can”, “Is” or “Has</a:t>
            </a:r>
            <a:r>
              <a:rPr lang="pt-BR" altLang="zh-TW" sz="32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”.</a:t>
            </a:r>
          </a:p>
          <a:p>
            <a:pPr lvl="0">
              <a:lnSpc>
                <a:spcPct val="100000"/>
              </a:lnSpc>
            </a:pPr>
            <a:r>
              <a:rPr lang="pt-BR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Avoid </a:t>
            </a:r>
            <a:r>
              <a:rPr lang="pt-BR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single-character and enumerated names</a:t>
            </a:r>
            <a:r>
              <a:rPr lang="pt-BR" altLang="zh-TW" sz="2000" dirty="0"/>
              <a:t>.</a:t>
            </a:r>
            <a:endParaRPr lang="zh-TW" altLang="zh-TW" sz="24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35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9269" y="626385"/>
            <a:ext cx="10674531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改寫範例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bool </a:t>
            </a:r>
            <a:r>
              <a:rPr lang="en-US" altLang="zh-TW" dirty="0" err="1" smtClean="0"/>
              <a:t>isEmailContentEmpty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dataList.Qu_Email_Content</a:t>
            </a:r>
            <a:r>
              <a:rPr lang="en-US" altLang="zh-TW" dirty="0" smtClean="0"/>
              <a:t>) &amp;&amp;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  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dataList.Qu_Email_ContentUrl</a:t>
            </a:r>
            <a:r>
              <a:rPr lang="en-US" altLang="zh-TW" dirty="0" smtClean="0"/>
              <a:t>) &amp;&amp;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   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dataList.Qu_Email_HtmlEmailContentFile</a:t>
            </a:r>
            <a:r>
              <a:rPr lang="en-US" altLang="zh-TW" dirty="0" smtClean="0"/>
              <a:t>) &amp;&amp;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  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dataList.Qu_Email_TextEmailContentFile</a:t>
            </a:r>
            <a:r>
              <a:rPr lang="en-US" altLang="zh-TW" dirty="0" smtClean="0"/>
              <a:t>) &amp;&amp;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   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dataList.Qu_Email_TextContent</a:t>
            </a:r>
            <a:r>
              <a:rPr lang="en-US" altLang="zh-TW" dirty="0" smtClean="0"/>
              <a:t>) &amp;&amp;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   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dataList.Qu_Email_TextContentUrl</a:t>
            </a:r>
            <a:r>
              <a:rPr lang="en-US" altLang="zh-TW" dirty="0" smtClean="0"/>
              <a:t>));</a:t>
            </a:r>
            <a:endParaRPr lang="zh-TW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bool </a:t>
            </a:r>
            <a:r>
              <a:rPr lang="en-US" altLang="zh-TW" dirty="0" err="1" smtClean="0"/>
              <a:t>isEmailEmpty</a:t>
            </a:r>
            <a:r>
              <a:rPr lang="en-US" altLang="zh-TW" dirty="0" smtClean="0"/>
              <a:t> = (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   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dataList.Qu_Email_Subject</a:t>
            </a:r>
            <a:r>
              <a:rPr lang="en-US" altLang="zh-TW" dirty="0" smtClean="0"/>
              <a:t>) ||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   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dataList.Qu_Email_FromEmail</a:t>
            </a:r>
            <a:r>
              <a:rPr lang="en-US" altLang="zh-TW" dirty="0" smtClean="0"/>
              <a:t>) ||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   </a:t>
            </a:r>
            <a:r>
              <a:rPr lang="en-US" altLang="zh-TW" dirty="0" err="1" smtClean="0"/>
              <a:t>string.IsNullOrEmpty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dataList.Qu_Email_Receiver</a:t>
            </a:r>
            <a:r>
              <a:rPr lang="en-US" altLang="zh-TW" dirty="0" smtClean="0"/>
              <a:t>) ||</a:t>
            </a:r>
            <a:endParaRPr lang="zh-TW" altLang="zh-TW" dirty="0" smtClean="0"/>
          </a:p>
          <a:p>
            <a:pPr marL="0" indent="0">
              <a:buNone/>
            </a:pPr>
            <a:r>
              <a:rPr lang="en-US" altLang="zh-TW" dirty="0" smtClean="0"/>
              <a:t>                  </a:t>
            </a:r>
            <a:r>
              <a:rPr lang="en-US" altLang="zh-TW" dirty="0" err="1" smtClean="0"/>
              <a:t>isEmailContentEmpty</a:t>
            </a:r>
            <a:r>
              <a:rPr lang="en-US" altLang="zh-TW" dirty="0" smtClean="0"/>
              <a:t>);</a:t>
            </a:r>
            <a:endParaRPr lang="zh-TW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0" y="1815194"/>
            <a:ext cx="11377793" cy="4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" y="2230571"/>
            <a:ext cx="11929025" cy="28767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79269" y="626385"/>
            <a:ext cx="10674531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改寫範例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1-2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06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變數命名規則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Avoid using single characters like “x” or “y” except in FOR loops.</a:t>
            </a:r>
          </a:p>
          <a:p>
            <a:pPr lvl="0"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Avoid enumerating variable names like </a:t>
            </a:r>
            <a:r>
              <a:rPr lang="en-US" altLang="zh-TW" sz="2400" dirty="0" err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text1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text2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text3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etc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0">
              <a:lnSpc>
                <a:spcPct val="100000"/>
              </a:lnSpc>
            </a:pPr>
            <a:endParaRPr lang="en-US" altLang="zh-TW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Hungarian Notation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lvl="0">
              <a:lnSpc>
                <a:spcPct val="100000"/>
              </a:lnSpc>
            </a:pPr>
            <a:endParaRPr lang="en-US" altLang="zh-TW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</a:pP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camelCase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變數、參數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</a:pP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PascalCase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類別、函式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900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Enum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468" y="1690688"/>
            <a:ext cx="3830594" cy="45124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43" y="4058015"/>
            <a:ext cx="5537133" cy="12320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752" y="1792957"/>
            <a:ext cx="4933209" cy="1713641"/>
          </a:xfrm>
          <a:prstGeom prst="rect">
            <a:avLst/>
          </a:prstGeom>
        </p:spPr>
      </p:pic>
      <p:sp>
        <p:nvSpPr>
          <p:cNvPr id="6" name="乘號 5"/>
          <p:cNvSpPr/>
          <p:nvPr/>
        </p:nvSpPr>
        <p:spPr>
          <a:xfrm>
            <a:off x="8303782" y="1690688"/>
            <a:ext cx="1077285" cy="65775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0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87196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時機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668872"/>
            <a:ext cx="10735491" cy="512381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重構就好比用餐後對廚房的清理工作。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第一次你沒有清理它，你用餐時會快一點</a:t>
            </a:r>
            <a:r>
              <a:rPr lang="zh-TW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。但是</a:t>
            </a:r>
            <a:r>
              <a:rPr lang="zh-TW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由於沒有對盤碟和用餐環境進行清潔，第二天做準備工作的時間就要更長一點</a:t>
            </a:r>
            <a:r>
              <a:rPr lang="zh-TW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。這</a:t>
            </a:r>
            <a:r>
              <a:rPr lang="zh-TW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會再一次促使你放棄清潔工作</a:t>
            </a:r>
            <a:r>
              <a:rPr lang="zh-TW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。的確</a:t>
            </a:r>
            <a:r>
              <a:rPr lang="zh-TW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，如果跳過清潔工作，你今天總是能夠很快用完餐，但是髒亂在一天天的積累</a:t>
            </a:r>
            <a:r>
              <a:rPr lang="zh-TW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zh-TW" altLang="zh-TW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，你得花費大量的時間</a:t>
            </a:r>
            <a:r>
              <a:rPr lang="zh-TW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去尋找合適的烹飪器具，鑿去盤碟上已經乾硬的食物殘餘，並把它們洗擦乾淨以使它們適合於烹飪</a:t>
            </a:r>
            <a:r>
              <a:rPr lang="zh-TW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400" b="1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飯</a:t>
            </a:r>
            <a:r>
              <a:rPr lang="zh-TW" altLang="zh-TW" sz="2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是天天要吃的。忽略掉清潔工作並不能真正加快做飯速度</a:t>
            </a:r>
            <a:r>
              <a:rPr lang="zh-TW" altLang="zh-TW" sz="2400" b="1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				by</a:t>
            </a:r>
            <a:r>
              <a:rPr lang="zh-TW" altLang="en-US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《Clean 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74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838199" y="365125"/>
            <a:ext cx="10735491" cy="642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TW" altLang="en-US" sz="6000" b="1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做飯都來不及了</a:t>
            </a:r>
            <a:endParaRPr lang="en-US" altLang="zh-TW" sz="6000" b="1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TW" altLang="en-US" sz="6000" b="1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還洗碗</a:t>
            </a:r>
            <a:r>
              <a:rPr lang="en-US" altLang="zh-TW" sz="6000" b="1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?!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TW" sz="6000" b="1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TW" altLang="en-US" sz="7200" b="1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來不及是不是因為</a:t>
            </a:r>
            <a:endParaRPr lang="en-US" altLang="zh-TW" sz="7200" b="1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TW" altLang="en-US" sz="7200" b="1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上次沒洗碗的緣故</a:t>
            </a:r>
            <a:r>
              <a:rPr lang="en-US" altLang="zh-TW" sz="7200" b="1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01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40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軟體模組的職責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09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dirty="0" smtClean="0"/>
          </a:p>
          <a:p>
            <a:pPr marL="0" indent="0" algn="ctr">
              <a:buNone/>
            </a:pP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包含</a:t>
            </a:r>
            <a:r>
              <a:rPr lang="zh-TW" altLang="en-US" sz="6000" u="sng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應對變化</a:t>
            </a: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、</a:t>
            </a:r>
            <a:endParaRPr lang="en-US" altLang="zh-TW" sz="6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讓閱讀者能夠理解</a:t>
            </a:r>
            <a:endParaRPr lang="en-US" altLang="zh-TW" sz="6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endParaRPr lang="en-US" altLang="zh-TW" b="1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						     </a:t>
            </a:r>
            <a:r>
              <a:rPr lang="en-US" altLang="zh-TW" sz="4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zh-TW" altLang="en-US" sz="4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《Clean Code》</a:t>
            </a:r>
            <a:endParaRPr lang="zh-TW" altLang="en-US" sz="4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87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871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paste is a design 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8193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不要複製貼上</a:t>
            </a:r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!!!</a:t>
            </a: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不要複製貼上</a:t>
            </a:r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!!!</a:t>
            </a:r>
            <a:endParaRPr lang="zh-TW" altLang="en-US" sz="6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不要複製貼上</a:t>
            </a:r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!!!</a:t>
            </a:r>
            <a:endParaRPr lang="zh-TW" altLang="en-US" sz="6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zh-TW" altLang="en-US" sz="4800" b="1" dirty="0">
              <a:solidFill>
                <a:schemeClr val="accent5">
                  <a:lumMod val="50000"/>
                </a:schemeClr>
              </a:solidFill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1026" name="Picture 2" descr="ãDavid Parna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74869"/>
            <a:ext cx="3283131" cy="32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59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5519"/>
            <a:ext cx="10993073" cy="51340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85520"/>
            <a:ext cx="11065779" cy="4030130"/>
          </a:xfrm>
          <a:prstGeom prst="rect">
            <a:avLst/>
          </a:prstGeom>
        </p:spPr>
      </p:pic>
      <p:sp>
        <p:nvSpPr>
          <p:cNvPr id="9" name="乘號 8"/>
          <p:cNvSpPr/>
          <p:nvPr/>
        </p:nvSpPr>
        <p:spPr>
          <a:xfrm>
            <a:off x="4796871" y="1461467"/>
            <a:ext cx="2852257" cy="6711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561" y="365125"/>
            <a:ext cx="11274804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Software Development Life Cycle</a:t>
            </a:r>
            <a:endParaRPr lang="zh-TW" altLang="en-US" sz="5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è»é«çå½é±æ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28" y="1825625"/>
            <a:ext cx="43295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50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924" y="365125"/>
            <a:ext cx="10228152" cy="7771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80519"/>
            <a:ext cx="10807192" cy="4804839"/>
          </a:xfrm>
          <a:prstGeom prst="rect">
            <a:avLst/>
          </a:prstGeom>
        </p:spPr>
      </p:pic>
      <p:sp>
        <p:nvSpPr>
          <p:cNvPr id="5" name="乘號 4"/>
          <p:cNvSpPr/>
          <p:nvPr/>
        </p:nvSpPr>
        <p:spPr>
          <a:xfrm>
            <a:off x="1845734" y="2106793"/>
            <a:ext cx="1168400" cy="2601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4715816" y="1690688"/>
            <a:ext cx="1798040" cy="3568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9733976" y="5469467"/>
            <a:ext cx="1298091" cy="271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15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的需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44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611291" cy="4231226"/>
          </a:xfrm>
          <a:prstGeom prst="rect">
            <a:avLst/>
          </a:prstGeom>
        </p:spPr>
      </p:pic>
      <p:sp>
        <p:nvSpPr>
          <p:cNvPr id="5" name="乘號 4"/>
          <p:cNvSpPr/>
          <p:nvPr/>
        </p:nvSpPr>
        <p:spPr>
          <a:xfrm>
            <a:off x="3327477" y="2142067"/>
            <a:ext cx="1998056" cy="3857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變化的時候 </a:t>
            </a:r>
            <a:r>
              <a:rPr lang="zh-TW" altLang="en-US" sz="4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，大量</a:t>
            </a:r>
            <a:r>
              <a:rPr lang="zh-TW" altLang="en-US" sz="4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endParaRPr lang="en-US" altLang="zh-TW" sz="44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4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4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差異變化後，難以確認</a:t>
            </a:r>
            <a:endParaRPr lang="en-US" altLang="zh-TW" sz="44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44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4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差異變化後再次變化，測好測滿</a:t>
            </a:r>
            <a:endParaRPr lang="zh-TW" altLang="en-US" sz="44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82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Reuse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OAOO:Once</a:t>
            </a:r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only once</a:t>
            </a:r>
          </a:p>
          <a:p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Don’t repeat yourself</a:t>
            </a:r>
          </a:p>
          <a:p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 </a:t>
            </a:r>
            <a:r>
              <a:rPr lang="en-US" altLang="zh-TW" sz="4000" dirty="0" err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rule,one</a:t>
            </a:r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place</a:t>
            </a:r>
          </a:p>
          <a:p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Extract Method</a:t>
            </a:r>
            <a:endParaRPr lang="zh-TW" altLang="en-US" sz="4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90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改寫</a:t>
            </a:r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9522"/>
            <a:ext cx="11000362" cy="34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7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改寫範例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1164"/>
            <a:ext cx="10587506" cy="53355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52" y="6921284"/>
            <a:ext cx="5810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31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難以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Trace?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Stepdown Rule</a:t>
            </a:r>
          </a:p>
          <a:p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沒有做到 </a:t>
            </a:r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Single responsibility principle</a:t>
            </a:r>
            <a:endParaRPr lang="zh-TW" altLang="en-US" sz="4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694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Rule of Three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60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</a:t>
            </a: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複製貼上</a:t>
            </a:r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不要複製貼上</a:t>
            </a:r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6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不要複製貼上</a:t>
            </a:r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6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40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152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軟體分層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三層式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endParaRPr lang="zh-TW" altLang="en-US" sz="4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766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maximum of 7 parameters</a:t>
            </a:r>
            <a:r>
              <a:rPr lang="en-US" altLang="zh-TW" sz="3600" dirty="0" smtClean="0"/>
              <a:t>.</a:t>
            </a:r>
          </a:p>
          <a:p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endParaRPr lang="en-US" altLang="zh-TW" sz="3600" dirty="0"/>
          </a:p>
          <a:p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arguments with default values MUST go at the end of the argument list.</a:t>
            </a:r>
          </a:p>
          <a:p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91" y="2421709"/>
            <a:ext cx="6403151" cy="23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40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軟體模組的職責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09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dirty="0" smtClean="0"/>
          </a:p>
          <a:p>
            <a:pPr marL="0" indent="0" algn="ctr">
              <a:buNone/>
            </a:pPr>
            <a:r>
              <a:rPr lang="zh-TW" altLang="en-US" sz="60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包含應對變化、</a:t>
            </a:r>
            <a:endParaRPr lang="en-US" altLang="zh-TW" sz="60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6000" u="sng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讓閱讀者能夠理解</a:t>
            </a:r>
            <a:endParaRPr lang="en-US" altLang="zh-TW" sz="6000" u="sng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endParaRPr lang="en-US" altLang="zh-TW" b="1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						     </a:t>
            </a:r>
            <a:r>
              <a:rPr lang="en-US" altLang="zh-TW" sz="4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zh-TW" altLang="en-US" sz="4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《Clean Code》</a:t>
            </a:r>
            <a:endParaRPr lang="zh-TW" altLang="en-US" sz="4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9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剛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</a:t>
            </a: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36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indent="-1143000">
              <a:buFont typeface="+mj-lt"/>
              <a:buAutoNum type="arabicPeriod"/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添加功能時</a:t>
            </a:r>
            <a:endParaRPr lang="en-US" altLang="zh-TW" sz="36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indent="-1143000">
              <a:buFont typeface="+mj-lt"/>
              <a:buAutoNum type="arabicPeriod"/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修補錯誤時</a:t>
            </a:r>
            <a:endParaRPr lang="en-US" altLang="zh-TW" sz="36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indent="-1143000">
              <a:buFont typeface="+mj-lt"/>
              <a:buAutoNum type="arabicPeriod"/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爬程式碼好不容易才搞懂的時</a:t>
            </a:r>
            <a:endParaRPr lang="en-US" altLang="zh-TW" sz="3600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你之所以重構，是因為你想做些什麼事，而重構可以幫助你把那些事做好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06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74609" y="1825625"/>
            <a:ext cx="5943600" cy="4440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Separation of concerns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27+59=</a:t>
            </a:r>
            <a:endParaRPr lang="zh-TW" altLang="en-US" sz="60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https://upload.wikimedia.org/wikipedia/commons/thumb/c/cd/Addition_Demonstration.svg/220px-Addition_Demonstr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03" y="1946955"/>
            <a:ext cx="2095500" cy="3724276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764" y="1966006"/>
            <a:ext cx="2085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提高程式碼可讀性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</a:p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開發中的自己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受益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個月後的自己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個月後接到新需求的自己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下一個接手開發新需求的倒楣蛋 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92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436" y="504467"/>
            <a:ext cx="10633364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9455"/>
            <a:ext cx="12038165" cy="25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1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770152"/>
            <a:ext cx="4534988" cy="25437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良好閱讀的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程式碼就是最好的註解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770153"/>
            <a:ext cx="4534989" cy="65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註解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838201" y="2420983"/>
            <a:ext cx="4534988" cy="1892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程式片段</a:t>
            </a:r>
            <a:endParaRPr lang="zh-TW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499" y="1770152"/>
            <a:ext cx="4534988" cy="25437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2497" y="1770153"/>
            <a:ext cx="4534989" cy="65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註解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不一定</a:t>
            </a:r>
            <a:r>
              <a:rPr lang="en-US" altLang="zh-TW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‧</a:t>
            </a:r>
            <a:r>
              <a:rPr lang="zh-TW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改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6372498" y="2420983"/>
            <a:ext cx="4534988" cy="1892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程式片段</a:t>
            </a:r>
            <a:r>
              <a:rPr lang="en-US" altLang="zh-TW" sz="3600" dirty="0"/>
              <a:t>‧</a:t>
            </a:r>
            <a:r>
              <a:rPr lang="zh-TW" altLang="en-US" sz="3600" dirty="0"/>
              <a:t>改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4682331"/>
            <a:ext cx="10515600" cy="4351338"/>
          </a:xfrm>
        </p:spPr>
        <p:txBody>
          <a:bodyPr/>
          <a:lstStyle/>
          <a:p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hlinkClick r:id="rId4"/>
              </a:rPr>
              <a:t>No, Your Code Is Not So Great That It Doesn’t Need Comments</a:t>
            </a:r>
            <a:endParaRPr lang="en-US" altLang="zh-TW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3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的目的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ãif æä»¤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395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20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Guard Clauses</a:t>
            </a:r>
            <a:endParaRPr lang="zh-TW" altLang="en-US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4" y="1905527"/>
            <a:ext cx="3467100" cy="35718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016" y="2993494"/>
            <a:ext cx="4610100" cy="15144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263091" y="3373964"/>
            <a:ext cx="643467" cy="635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7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642</Words>
  <Application>Microsoft Office PowerPoint</Application>
  <PresentationFormat>寬螢幕</PresentationFormat>
  <Paragraphs>145</Paragraphs>
  <Slides>30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新細明體</vt:lpstr>
      <vt:lpstr>標楷體</vt:lpstr>
      <vt:lpstr>Arial</vt:lpstr>
      <vt:lpstr>Bahnschrift SemiLight</vt:lpstr>
      <vt:lpstr>Calibri</vt:lpstr>
      <vt:lpstr>Calibri Light</vt:lpstr>
      <vt:lpstr>Office 佈景主題</vt:lpstr>
      <vt:lpstr>好的程式碼</vt:lpstr>
      <vt:lpstr>Software Development Life Cycle</vt:lpstr>
      <vt:lpstr>軟體模組的職責</vt:lpstr>
      <vt:lpstr>Separation of concerns</vt:lpstr>
      <vt:lpstr>提高程式碼可讀性</vt:lpstr>
      <vt:lpstr>例子1</vt:lpstr>
      <vt:lpstr>(良好閱讀的)程式碼就是最好的註解</vt:lpstr>
      <vt:lpstr>If的目的</vt:lpstr>
      <vt:lpstr>Guard Clauses</vt:lpstr>
      <vt:lpstr>規範</vt:lpstr>
      <vt:lpstr>改寫範例1-1</vt:lpstr>
      <vt:lpstr>改寫範例1-2</vt:lpstr>
      <vt:lpstr>變數命名規則</vt:lpstr>
      <vt:lpstr>Enum</vt:lpstr>
      <vt:lpstr>時機</vt:lpstr>
      <vt:lpstr>PowerPoint 簡報</vt:lpstr>
      <vt:lpstr>軟體模組的職責</vt:lpstr>
      <vt:lpstr>Copy and paste is a design error</vt:lpstr>
      <vt:lpstr>例子2</vt:lpstr>
      <vt:lpstr>PowerPoint 簡報</vt:lpstr>
      <vt:lpstr>新的需求</vt:lpstr>
      <vt:lpstr>缺點</vt:lpstr>
      <vt:lpstr>Code Reuse</vt:lpstr>
      <vt:lpstr>改寫範例2-1</vt:lpstr>
      <vt:lpstr>改寫範例2-2</vt:lpstr>
      <vt:lpstr>難以Trace?</vt:lpstr>
      <vt:lpstr>Rule of Three</vt:lpstr>
      <vt:lpstr>軟體分層</vt:lpstr>
      <vt:lpstr>規範</vt:lpstr>
      <vt:lpstr>時機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好程式碼</dc:title>
  <dc:creator>Tony1 Hsieh(謝東霖)</dc:creator>
  <cp:lastModifiedBy>Tony1 Hsieh(謝東霖)</cp:lastModifiedBy>
  <cp:revision>61</cp:revision>
  <dcterms:created xsi:type="dcterms:W3CDTF">2019-04-08T11:43:02Z</dcterms:created>
  <dcterms:modified xsi:type="dcterms:W3CDTF">2019-05-07T00:44:56Z</dcterms:modified>
</cp:coreProperties>
</file>