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434" r:id="rId4"/>
    <p:sldId id="258" r:id="rId5"/>
    <p:sldId id="2441" r:id="rId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8C8EC1-9604-4C60-93E4-E02112EEC158}" type="datetime1">
              <a:rPr lang="ru-RU" smtClean="0"/>
              <a:t>11.09.2023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422B72-BD1C-4F41-B10E-CA0BEB1790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99065-08D6-4B86-A69A-9A71D3CA8E1A}" type="datetime1">
              <a:rPr lang="ru-RU" smtClean="0"/>
              <a:pPr/>
              <a:t>11.09.2023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A3BE989-76B8-4F13-9267-01FDA45C437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61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26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96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3BE989-76B8-4F13-9267-01FDA45C437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19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  <a:br>
              <a:rPr lang="ru-RU" noProof="0" dirty="0"/>
            </a:br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pic>
          <p:nvPicPr>
            <p:cNvPr id="17" name="Графический объект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</p:grp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ru-RU" noProof="0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4" name="Текст 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 rtl="0"/>
            <a:r>
              <a:rPr lang="ru-RU" noProof="0" smtClean="0"/>
              <a:t>Образец текста</a:t>
            </a:r>
          </a:p>
        </p:txBody>
      </p:sp>
      <p:sp>
        <p:nvSpPr>
          <p:cNvPr id="16" name="Объект 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ru-RU" noProof="0" smtClean="0"/>
              <a:t>Образец текста</a:t>
            </a:r>
          </a:p>
          <a:p>
            <a:pPr lvl="1" rtl="0">
              <a:lnSpc>
                <a:spcPct val="150000"/>
              </a:lnSpc>
            </a:pPr>
            <a:r>
              <a:rPr lang="ru-RU" noProof="0" smtClean="0"/>
              <a:t>Второй уровень</a:t>
            </a:r>
          </a:p>
          <a:p>
            <a:pPr lvl="2" rtl="0">
              <a:lnSpc>
                <a:spcPct val="150000"/>
              </a:lnSpc>
            </a:pPr>
            <a:r>
              <a:rPr lang="ru-RU" noProof="0" smtClean="0"/>
              <a:t>Третий уровень</a:t>
            </a:r>
          </a:p>
          <a:p>
            <a:pPr lvl="3" rtl="0">
              <a:lnSpc>
                <a:spcPct val="150000"/>
              </a:lnSpc>
            </a:pPr>
            <a:r>
              <a:rPr lang="ru-RU" noProof="0" smtClean="0"/>
              <a:t>Четвертый уровень</a:t>
            </a:r>
          </a:p>
          <a:p>
            <a:pPr lvl="4" rtl="0">
              <a:lnSpc>
                <a:spcPct val="150000"/>
              </a:lnSpc>
            </a:pPr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 rtl="0">
              <a:lnSpc>
                <a:spcPct val="150000"/>
              </a:lnSpc>
            </a:pPr>
            <a:r>
              <a:rPr lang="ru-RU" noProof="0" smtClean="0"/>
              <a:t>Образец текста</a:t>
            </a:r>
          </a:p>
          <a:p>
            <a:pPr lvl="1" rtl="0">
              <a:lnSpc>
                <a:spcPct val="150000"/>
              </a:lnSpc>
            </a:pPr>
            <a:r>
              <a:rPr lang="ru-RU" noProof="0" smtClean="0"/>
              <a:t>Второй уровень</a:t>
            </a:r>
          </a:p>
          <a:p>
            <a:pPr lvl="2" rtl="0">
              <a:lnSpc>
                <a:spcPct val="150000"/>
              </a:lnSpc>
            </a:pPr>
            <a:r>
              <a:rPr lang="ru-RU" noProof="0" smtClean="0"/>
              <a:t>Третий уровень</a:t>
            </a:r>
          </a:p>
          <a:p>
            <a:pPr lvl="3" rtl="0">
              <a:lnSpc>
                <a:spcPct val="150000"/>
              </a:lnSpc>
            </a:pPr>
            <a:r>
              <a:rPr lang="ru-RU" noProof="0" smtClean="0"/>
              <a:t>Четвертый уровень</a:t>
            </a:r>
          </a:p>
          <a:p>
            <a:pPr lvl="4" rtl="0">
              <a:lnSpc>
                <a:spcPct val="150000"/>
              </a:lnSpc>
            </a:pPr>
            <a:r>
              <a:rPr lang="ru-RU" noProof="0" smtClean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4" name="Текст 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rtlCol="0"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"/>
              <a:t>2</a:t>
            </a:r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endParaRPr lang="en-US" dirty="0"/>
          </a:p>
          <a:p>
            <a:pPr algn="ctr" rtl="0"/>
            <a:r>
              <a:rPr lang="ru"/>
              <a:t>+</a:t>
            </a:r>
          </a:p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ru-RU" noProof="0" smtClean="0">
                <a:solidFill>
                  <a:srgbClr val="2F3342"/>
                </a:solidFill>
              </a:rPr>
              <a:pPr/>
              <a:t>‹#›</a:t>
            </a:fld>
            <a:endParaRPr lang="ru-RU" noProof="0" dirty="0">
              <a:solidFill>
                <a:srgbClr val="2F3342"/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1" name="Прямоугольник 10" descr="Контрастный блок со открытым квадратом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ru-RU" noProof="0" smtClean="0">
                <a:solidFill>
                  <a:srgbClr val="2F3342"/>
                </a:solidFill>
              </a:rPr>
              <a:pPr/>
              <a:t>‹#›</a:t>
            </a:fld>
            <a:endParaRPr lang="ru-RU" noProof="0" dirty="0">
              <a:solidFill>
                <a:srgbClr val="2F3342"/>
              </a:solidFill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имо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 rtlCol="0"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pic>
          <p:nvPicPr>
            <p:cNvPr id="15" name="Графический объект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СТИЛИ ОБРАЗЦА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pic>
          <p:nvPicPr>
            <p:cNvPr id="17" name="Графический объект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</p:grp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 rtlCol="0"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 rtlCol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СТИЛИ ОБРАЗЦА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 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2" name="Объект 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16" name="Рисунок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 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noProof="0" dirty="0"/>
              <a:t>2</a:t>
            </a:r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endParaRPr lang="ru-RU" noProof="0" dirty="0"/>
          </a:p>
          <a:p>
            <a:pPr algn="ctr" rtl="0"/>
            <a:r>
              <a:rPr lang="ru-RU" noProof="0" dirty="0"/>
              <a:t>+</a:t>
            </a:r>
          </a:p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rtlCol="0"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 rtlCol="0"/>
          <a:lstStyle/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ОБРАЗЕЦ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 rtlCol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ОБРАЗЕЦ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 rtlCol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СТИЛИ ОБРАЗЦА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noProof="0" dirty="0"/>
                <a:t>2</a:t>
              </a:r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endParaRPr lang="ru-RU" noProof="0" dirty="0"/>
            </a:p>
            <a:p>
              <a:pPr algn="ctr" rtl="0"/>
              <a:r>
                <a:rPr lang="ru-RU" noProof="0" dirty="0"/>
                <a:t>+</a:t>
              </a:r>
            </a:p>
            <a:p>
              <a:pPr algn="ctr" rtl="0"/>
              <a:endParaRPr lang="ru-RU" noProof="0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rtlCol="0"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  <a:br>
              <a:rPr lang="ru-RU" noProof="0" dirty="0"/>
            </a:br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 rtlCol="0"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Усеченный угол 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70" r:id="rId9"/>
    <p:sldLayoutId id="2147483669" r:id="rId10"/>
    <p:sldLayoutId id="2147483667" r:id="rId11"/>
    <p:sldLayoutId id="2147483668" r:id="rId12"/>
    <p:sldLayoutId id="2147483666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Абстрактное здание" title="Абстрактное здание">
            <a:extLst>
              <a:ext uri="{FF2B5EF4-FFF2-40B4-BE49-F238E27FC236}">
                <a16:creationId xmlns:a16="http://schemas.microsoft.com/office/drawing/2014/main" id="{1805319F-612A-49F0-B6DA-8A214D5DBD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B6C8E487-ADDC-4F1B-A30A-BAABB4998F49}"/>
              </a:ext>
            </a:extLst>
          </p:cNvPr>
          <p:cNvSpPr/>
          <p:nvPr/>
        </p:nvSpPr>
        <p:spPr>
          <a:xfrm>
            <a:off x="-71016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dirty="0"/>
              <a:t>2</a:t>
            </a:r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r>
              <a:rPr lang="ru-RU" dirty="0"/>
              <a:t>+</a:t>
            </a:r>
          </a:p>
          <a:p>
            <a:pPr algn="ctr" rtl="0"/>
            <a:endParaRPr lang="ru-RU" dirty="0"/>
          </a:p>
        </p:txBody>
      </p:sp>
      <p:grpSp>
        <p:nvGrpSpPr>
          <p:cNvPr id="40" name="Группа 39" descr="Контрастные квадраты: черная открытая фигура, затененный зеленый блок и белый блок с местом для текста.">
            <a:extLst>
              <a:ext uri="{FF2B5EF4-FFF2-40B4-BE49-F238E27FC236}">
                <a16:creationId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dirty="0"/>
                <a:t>2</a:t>
              </a:r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r>
                <a:rPr lang="ru-RU" dirty="0"/>
                <a:t>+</a:t>
              </a:r>
            </a:p>
            <a:p>
              <a:pPr algn="ctr" rtl="0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 err="1" smtClean="0">
                <a:solidFill>
                  <a:srgbClr val="2F3342"/>
                </a:solidFill>
              </a:rPr>
              <a:t>Джуниор</a:t>
            </a:r>
            <a:r>
              <a:rPr lang="ru-RU" dirty="0" smtClean="0">
                <a:solidFill>
                  <a:srgbClr val="2F3342"/>
                </a:solidFill>
              </a:rPr>
              <a:t> разработчик </a:t>
            </a:r>
            <a:endParaRPr lang="ru-RU" dirty="0">
              <a:solidFill>
                <a:srgbClr val="2F3342"/>
              </a:solidFill>
            </a:endParaRP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Общее понятие и определение</a:t>
            </a:r>
            <a:endParaRPr lang="ru-RU" dirty="0">
              <a:solidFill>
                <a:srgbClr val="2F3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два здания" title="два здания">
            <a:extLst>
              <a:ext uri="{FF2B5EF4-FFF2-40B4-BE49-F238E27FC236}">
                <a16:creationId xmlns:a16="http://schemas.microsoft.com/office/drawing/2014/main" id="{59B4175B-2237-4E2B-8940-03CD8C8504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63F03C3-322B-449C-A477-EA1D99EDC624}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dirty="0"/>
              <a:t>2</a:t>
            </a:r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r>
              <a:rPr lang="ru-RU" dirty="0"/>
              <a:t>+</a:t>
            </a:r>
          </a:p>
          <a:p>
            <a:pPr algn="ctr" rtl="0"/>
            <a:endParaRPr lang="ru-RU" dirty="0"/>
          </a:p>
        </p:txBody>
      </p:sp>
      <p:sp>
        <p:nvSpPr>
          <p:cNvPr id="13" name="Прямоугольник 12" descr="Квадрат белого фона">
            <a:extLst>
              <a:ext uri="{FF2B5EF4-FFF2-40B4-BE49-F238E27FC236}">
                <a16:creationId xmlns:a16="http://schemas.microsoft.com/office/drawing/2014/main" id="{AA0E0CBA-1F82-43A8-9DE3-F0F883DB2D26}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Кто такие </a:t>
            </a:r>
            <a:r>
              <a:rPr lang="ru-RU" dirty="0" err="1" smtClean="0"/>
              <a:t>джуны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8185" y="2167404"/>
            <a:ext cx="5138057" cy="3680691"/>
          </a:xfrm>
        </p:spPr>
        <p:txBody>
          <a:bodyPr rtlCol="0">
            <a:noAutofit/>
          </a:bodyPr>
          <a:lstStyle/>
          <a:p>
            <a:r>
              <a:rPr lang="ru-RU" sz="2000" dirty="0" err="1"/>
              <a:t>Джуниор</a:t>
            </a:r>
            <a:r>
              <a:rPr lang="ru-RU" sz="2000" dirty="0"/>
              <a:t> (</a:t>
            </a:r>
            <a:r>
              <a:rPr lang="ru-RU" sz="2000" dirty="0" err="1"/>
              <a:t>Junior</a:t>
            </a:r>
            <a:r>
              <a:rPr lang="ru-RU" sz="2000" dirty="0"/>
              <a:t>) — это начинающий специалист, который может самостоятельно выполнять несложные задачи. Часто </a:t>
            </a:r>
            <a:r>
              <a:rPr lang="ru-RU" sz="2000" dirty="0" err="1"/>
              <a:t>джуну</a:t>
            </a:r>
            <a:r>
              <a:rPr lang="ru-RU" sz="2000" dirty="0"/>
              <a:t> поручают задачи, которые специалистам более высокого ранга уже кажутся скучными, например, </a:t>
            </a:r>
            <a:r>
              <a:rPr lang="ru-RU" sz="2000" dirty="0" err="1"/>
              <a:t>фиксить</a:t>
            </a:r>
            <a:r>
              <a:rPr lang="ru-RU" sz="2000" dirty="0"/>
              <a:t> баги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9BB9BB1-292D-4569-BA74-3E766701DB1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11" name="Прямоугольник: Усеченный угол 10" descr="Контрастный блок нижнего колонтитула">
            <a:extLst>
              <a:ext uri="{FF2B5EF4-FFF2-40B4-BE49-F238E27FC236}">
                <a16:creationId xmlns:a16="http://schemas.microsoft.com/office/drawing/2014/main" id="{85DF53DB-409B-49FA-A52D-E30AD84AED76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64D90B-FC4E-4781-9E54-536CECF8BA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Городской пейзаж" title="Городской пейзаж">
            <a:extLst>
              <a:ext uri="{FF2B5EF4-FFF2-40B4-BE49-F238E27FC236}">
                <a16:creationId xmlns:a16="http://schemas.microsoft.com/office/drawing/2014/main" id="{5E06080F-9F80-49D4-9D28-F3FD457E42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5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Группа 30" descr="Контрастные квадраты: черная открытая фигура, затененный зеленый блок и белый блок с местом для текста.">
            <a:extLst>
              <a:ext uri="{FF2B5EF4-FFF2-40B4-BE49-F238E27FC236}">
                <a16:creationId xmlns:a16="http://schemas.microsoft.com/office/drawing/2014/main" id="{CDA17D7C-7C63-439C-8B50-C9B0F0F9AAF7}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dirty="0"/>
                <a:t>2</a:t>
              </a:r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r>
                <a:rPr lang="ru-RU" dirty="0"/>
                <a:t>+</a:t>
              </a:r>
            </a:p>
            <a:p>
              <a:pPr algn="ctr" rtl="0"/>
              <a:endParaRPr lang="ru-RU" dirty="0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Путаница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518538"/>
            <a:ext cx="6117771" cy="4060225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ru-RU" sz="1800" dirty="0"/>
              <a:t>Иногда под термином «</a:t>
            </a:r>
            <a:r>
              <a:rPr lang="ru-RU" sz="1800" dirty="0" err="1"/>
              <a:t>джуниор</a:t>
            </a:r>
            <a:r>
              <a:rPr lang="ru-RU" sz="1800" dirty="0"/>
              <a:t>-программист» имеют в виду человека совсем без опыта работы, но это не так. Хотя </a:t>
            </a:r>
            <a:r>
              <a:rPr lang="ru-RU" sz="1800" dirty="0" err="1"/>
              <a:t>джун</a:t>
            </a:r>
            <a:r>
              <a:rPr lang="ru-RU" sz="1800" dirty="0"/>
              <a:t> требует поддержки и контроля со стороны старших коллег, всё же это самостоятельный специалист, и большинство компаний ищут </a:t>
            </a:r>
            <a:r>
              <a:rPr lang="ru-RU" sz="1800" dirty="0" err="1"/>
              <a:t>джунов</a:t>
            </a:r>
            <a:r>
              <a:rPr lang="ru-RU" sz="1800" dirty="0"/>
              <a:t>, которые уже работали над реальными проектами. Совсем без опыта готовы брать, как правило, только стажёра (</a:t>
            </a:r>
            <a:r>
              <a:rPr lang="ru-RU" sz="1800" dirty="0" err="1"/>
              <a:t>Intern</a:t>
            </a:r>
            <a:r>
              <a:rPr lang="ru-RU" sz="1800" dirty="0"/>
              <a:t>). Стажировки обычно не оплачиваются или оплачиваются чисто символически, зато помогут набраться опыта, который нужен для трудоустройства </a:t>
            </a:r>
            <a:r>
              <a:rPr lang="ru-RU" sz="1800" dirty="0" err="1" smtClean="0"/>
              <a:t>джуниор</a:t>
            </a:r>
            <a:r>
              <a:rPr lang="ru-RU" sz="1800" dirty="0" smtClean="0"/>
              <a:t>-разработчиком.</a:t>
            </a:r>
            <a:endParaRPr lang="ru-RU" sz="1800" dirty="0"/>
          </a:p>
        </p:txBody>
      </p:sp>
      <p:sp>
        <p:nvSpPr>
          <p:cNvPr id="11" name="Прямоугольник: Усеченный угол 10" descr="Контрастное поле нижнего колонтитула">
            <a:extLst>
              <a:ext uri="{FF2B5EF4-FFF2-40B4-BE49-F238E27FC236}">
                <a16:creationId xmlns:a16="http://schemas.microsoft.com/office/drawing/2014/main" id="{851F9C8F-B284-4FE9-A76C-49BE3BEE3853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75EF0122-21C6-4139-B8D0-688B2553C4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Что должен уметь </a:t>
            </a:r>
            <a:r>
              <a:rPr lang="ru-RU" dirty="0" err="1" smtClean="0"/>
              <a:t>джун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2000" dirty="0" err="1" smtClean="0"/>
              <a:t>Джуниор</a:t>
            </a:r>
            <a:r>
              <a:rPr lang="ru-RU" sz="2000" dirty="0" smtClean="0"/>
              <a:t> разработчик часто выступает в роли «мальчика на побегушках». Он должен уметь достаточно быстро и самостоятельно выполнять простые задания, к примеру, исправление ошибок.</a:t>
            </a:r>
            <a:endParaRPr lang="ru-RU" sz="20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 чему должен стремиться </a:t>
            </a:r>
            <a:r>
              <a:rPr lang="ru-RU" dirty="0" err="1" smtClean="0"/>
              <a:t>джун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ru-RU" sz="1800" dirty="0" err="1" smtClean="0"/>
              <a:t>Джуниор</a:t>
            </a:r>
            <a:r>
              <a:rPr lang="ru-RU" sz="1800" dirty="0" smtClean="0"/>
              <a:t> должен постоянно развиваться и получать знания. Следует понимать, что </a:t>
            </a:r>
            <a:r>
              <a:rPr lang="ru-RU" sz="1800" dirty="0" err="1" smtClean="0"/>
              <a:t>джуниор</a:t>
            </a:r>
            <a:r>
              <a:rPr lang="ru-RU" sz="1800" dirty="0" smtClean="0"/>
              <a:t> находится лишь в начале «</a:t>
            </a:r>
            <a:r>
              <a:rPr lang="ru-RU" sz="1800" dirty="0"/>
              <a:t>п</a:t>
            </a:r>
            <a:r>
              <a:rPr lang="ru-RU" sz="1800" dirty="0" smtClean="0"/>
              <a:t>ищевой цепочки» сотрудников </a:t>
            </a:r>
            <a:r>
              <a:rPr lang="en-US" sz="1800" dirty="0" smtClean="0"/>
              <a:t>IT. </a:t>
            </a:r>
            <a:r>
              <a:rPr lang="ru-RU" sz="1800" dirty="0" smtClean="0"/>
              <a:t>Нужно читать литературу, смотреть видео, практиковаться, и рано или поздно – стать на уровень выше.</a:t>
            </a:r>
            <a:endParaRPr lang="ru-RU" sz="1800" dirty="0"/>
          </a:p>
        </p:txBody>
      </p:sp>
      <p:pic>
        <p:nvPicPr>
          <p:cNvPr id="10" name="Рисунок 9" descr="два здания" title="два здания">
            <a:extLst>
              <a:ext uri="{FF2B5EF4-FFF2-40B4-BE49-F238E27FC236}">
                <a16:creationId xmlns:a16="http://schemas.microsoft.com/office/drawing/2014/main" id="{2F31814F-08FA-4F6F-AB72-C15E456914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Нижний колонтитул 28">
            <a:extLst>
              <a:ext uri="{FF2B5EF4-FFF2-40B4-BE49-F238E27FC236}">
                <a16:creationId xmlns:a16="http://schemas.microsoft.com/office/drawing/2014/main" id="{8B1278D5-2C97-4CEF-8849-C9811924FB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30" name="Номер слайда 29">
            <a:extLst>
              <a:ext uri="{FF2B5EF4-FFF2-40B4-BE49-F238E27FC236}">
                <a16:creationId xmlns:a16="http://schemas.microsoft.com/office/drawing/2014/main" id="{2F6ECD0F-66E9-4D96-8436-105A25A341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38" name="Заголовок 37" hidden="1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абстрактное изображение" title="абстрактное изображение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273BD65-CFF3-40DD-939C-97A942BD80EE}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ru-RU" dirty="0"/>
              <a:t>2</a:t>
            </a:r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endParaRPr lang="ru-RU" dirty="0"/>
          </a:p>
          <a:p>
            <a:pPr algn="ctr" rtl="0"/>
            <a:r>
              <a:rPr lang="ru-RU" dirty="0"/>
              <a:t>+</a:t>
            </a:r>
          </a:p>
          <a:p>
            <a:pPr algn="ctr" rtl="0"/>
            <a:endParaRPr lang="ru-RU" dirty="0"/>
          </a:p>
        </p:txBody>
      </p:sp>
      <p:grpSp>
        <p:nvGrpSpPr>
          <p:cNvPr id="40" name="Группа 39" descr="Контрастные квадраты: черная открытая фигура, затененный зеленый блок и белый блок с местом для текста.">
            <a:extLst>
              <a:ext uri="{FF2B5EF4-FFF2-40B4-BE49-F238E27FC236}">
                <a16:creationId xmlns:a16="http://schemas.microsoft.com/office/drawing/2014/main" id="{11BEC607-8474-408E-A7AC-48A065F31B63}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ru-RU" dirty="0"/>
                <a:t>2</a:t>
              </a:r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endParaRPr lang="ru-RU" dirty="0"/>
            </a:p>
            <a:p>
              <a:pPr algn="ctr" rtl="0"/>
              <a:r>
                <a:rPr lang="ru-RU" dirty="0"/>
                <a:t>+</a:t>
              </a:r>
            </a:p>
            <a:p>
              <a:pPr algn="ctr" rtl="0"/>
              <a:endParaRPr lang="ru-RU" dirty="0"/>
            </a:p>
          </p:txBody>
        </p: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238425"/>
            <a:ext cx="6609256" cy="2275955"/>
          </a:xfrm>
        </p:spPr>
        <p:txBody>
          <a:bodyPr rtlCol="0" anchor="ctr"/>
          <a:lstStyle/>
          <a:p>
            <a:pPr rtl="0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29" name="Прямоугольник: Усеченный угол 28" descr="Контрастный квадрат нижнего колонтитула">
            <a:extLst>
              <a:ext uri="{FF2B5EF4-FFF2-40B4-BE49-F238E27FC236}">
                <a16:creationId xmlns:a16="http://schemas.microsoft.com/office/drawing/2014/main" id="{E01195D9-1845-4282-BE5B-F6B840BE40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0" name="Номер слайда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8C2E478F-E849-4A8C-AF1F-CBCC78A7CBFA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99_TF56051434" id="{21BECF92-6A04-4BF5-8791-912450F88446}" vid="{3427C6E6-6A64-4705-9E21-B30A65BF9C5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Светлая современная презентация</Template>
  <TotalTime>0</TotalTime>
  <Words>136</Words>
  <Application>Microsoft Office PowerPoint</Application>
  <PresentationFormat>Широкоэкранный</PresentationFormat>
  <Paragraphs>425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Джуниор разработчик </vt:lpstr>
      <vt:lpstr>Кто такие джуны?</vt:lpstr>
      <vt:lpstr>Путаница</vt:lpstr>
      <vt:lpstr>Заголовок</vt:lpstr>
      <vt:lpstr>СПАСИБО За внимание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2023-09-09T10:12:21Z</dcterms:created>
  <dcterms:modified xsi:type="dcterms:W3CDTF">2023-09-11T06:25:53Z</dcterms:modified>
</cp:coreProperties>
</file>