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98" r:id="rId4"/>
    <p:sldId id="283" r:id="rId5"/>
    <p:sldId id="297" r:id="rId6"/>
    <p:sldId id="284" r:id="rId7"/>
    <p:sldId id="285" r:id="rId8"/>
    <p:sldId id="296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D2F3D5-FC6D-4BAD-8FD0-CBFB83D68AE6}" type="datetime1">
              <a:rPr lang="ru-RU" smtClean="0"/>
              <a:t>24.09.2023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B893-0FFF-4C7C-B648-8CDDC0CCCD58}" type="datetime1">
              <a:rPr lang="ru-RU" smtClean="0"/>
              <a:pPr/>
              <a:t>24.09.2023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2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87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2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02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03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8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6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Спасибо за внимание!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5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ru-RU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ru-RU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  <a:t/>
            </a:r>
            <a:b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ru-RU" sz="1200" b="0" i="0" spc="14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ru-RU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Круг из сцепленных рук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945" y="2811053"/>
            <a:ext cx="9107055" cy="1261295"/>
          </a:xfrm>
        </p:spPr>
        <p:txBody>
          <a:bodyPr rtlCol="0"/>
          <a:lstStyle/>
          <a:p>
            <a:pPr rtl="0">
              <a:lnSpc>
                <a:spcPts val="6200"/>
              </a:lnSpc>
            </a:pPr>
            <a:r>
              <a:rPr lang="ru-RU" sz="6000" dirty="0" smtClean="0"/>
              <a:t>Джеймс </a:t>
            </a:r>
            <a:r>
              <a:rPr lang="ru-RU" sz="6000" dirty="0" err="1" smtClean="0"/>
              <a:t>Муни</a:t>
            </a:r>
            <a:r>
              <a:rPr lang="ru-RU" sz="6000" dirty="0" smtClean="0"/>
              <a:t> и Алан </a:t>
            </a:r>
            <a:r>
              <a:rPr lang="ru-RU" sz="6000" dirty="0" err="1" smtClean="0"/>
              <a:t>Рейли</a:t>
            </a:r>
            <a:endParaRPr lang="ru-RU" sz="6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4945" y="4061039"/>
            <a:ext cx="6695643" cy="580921"/>
          </a:xfrm>
        </p:spPr>
        <p:txBody>
          <a:bodyPr rtlCol="0"/>
          <a:lstStyle/>
          <a:p>
            <a:pPr rtl="0"/>
            <a:r>
              <a:rPr lang="ru-RU" dirty="0" smtClean="0"/>
              <a:t>Административная школа менеджмента</a:t>
            </a:r>
            <a:endParaRPr lang="ru-RU" dirty="0"/>
          </a:p>
        </p:txBody>
      </p:sp>
      <p:sp>
        <p:nvSpPr>
          <p:cNvPr id="51" name="Надпись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780588" y="4368815"/>
            <a:ext cx="2411412" cy="73422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600"/>
              </a:lnSpc>
            </a:pPr>
            <a:r>
              <a:rPr lang="ru-RU" b="1" i="0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Выполнил студент группы П50-4-21 Игошев Р. В.</a:t>
            </a:r>
            <a:endParaRPr lang="ru-RU" b="1" i="0" spc="14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327" y="186249"/>
            <a:ext cx="6522982" cy="5337096"/>
          </a:xfrm>
        </p:spPr>
        <p:txBody>
          <a:bodyPr rtlCol="0"/>
          <a:lstStyle/>
          <a:p>
            <a:pPr marL="0" indent="0">
              <a:buNone/>
            </a:pPr>
            <a:r>
              <a:rPr lang="ru-RU" sz="2400" dirty="0"/>
              <a:t>А</a:t>
            </a:r>
            <a:r>
              <a:rPr lang="ru-RU" sz="2400" dirty="0" smtClean="0"/>
              <a:t>мериканский </a:t>
            </a:r>
            <a:r>
              <a:rPr lang="ru-RU" sz="2400" dirty="0"/>
              <a:t>экономист, инженер, один из руководителей компании </a:t>
            </a:r>
            <a:r>
              <a:rPr lang="ru-RU" sz="2400" dirty="0" err="1"/>
              <a:t>General</a:t>
            </a:r>
            <a:r>
              <a:rPr lang="ru-RU" sz="2400" dirty="0"/>
              <a:t> </a:t>
            </a:r>
            <a:r>
              <a:rPr lang="ru-RU" sz="2400" dirty="0" err="1"/>
              <a:t>Motors</a:t>
            </a:r>
            <a:r>
              <a:rPr lang="ru-RU" sz="2400" dirty="0"/>
              <a:t>. Дж. </a:t>
            </a:r>
            <a:r>
              <a:rPr lang="ru-RU" sz="2400" dirty="0" err="1"/>
              <a:t>Муни</a:t>
            </a:r>
            <a:r>
              <a:rPr lang="ru-RU" sz="2400" dirty="0"/>
              <a:t> получил ученую степень в области бизнеса в Университете Нью-Йорка и затем защитил диссертацию на звание доктора технических наук в Технологическом институте Кейса. Он занимал важные посты в компаниях </a:t>
            </a:r>
            <a:r>
              <a:rPr lang="ru-RU" sz="2400" dirty="0" err="1"/>
              <a:t>Remy</a:t>
            </a:r>
            <a:r>
              <a:rPr lang="ru-RU" sz="2400" dirty="0"/>
              <a:t> </a:t>
            </a:r>
            <a:r>
              <a:rPr lang="ru-RU" sz="2400" dirty="0" err="1"/>
              <a:t>Electric</a:t>
            </a:r>
            <a:r>
              <a:rPr lang="ru-RU" sz="2400" dirty="0"/>
              <a:t> </a:t>
            </a:r>
            <a:r>
              <a:rPr lang="ru-RU" sz="2400" dirty="0" err="1"/>
              <a:t>Company</a:t>
            </a:r>
            <a:r>
              <a:rPr lang="ru-RU" sz="2400" dirty="0"/>
              <a:t>, GM </a:t>
            </a:r>
            <a:r>
              <a:rPr lang="ru-RU" sz="2400" dirty="0" err="1"/>
              <a:t>Overseas</a:t>
            </a:r>
            <a:r>
              <a:rPr lang="ru-RU" sz="2400" dirty="0"/>
              <a:t> и </a:t>
            </a:r>
            <a:r>
              <a:rPr lang="ru-RU" sz="2400" dirty="0" err="1"/>
              <a:t>Willys</a:t>
            </a:r>
            <a:r>
              <a:rPr lang="ru-RU" sz="2400" dirty="0"/>
              <a:t> </a:t>
            </a:r>
            <a:r>
              <a:rPr lang="ru-RU" sz="2400" dirty="0" err="1"/>
              <a:t>Overland</a:t>
            </a:r>
            <a:r>
              <a:rPr lang="ru-RU" sz="2400" dirty="0"/>
              <a:t> </a:t>
            </a:r>
            <a:r>
              <a:rPr lang="ru-RU" sz="2400" dirty="0" err="1"/>
              <a:t>Motors</a:t>
            </a:r>
            <a:r>
              <a:rPr lang="ru-RU" sz="2400" dirty="0"/>
              <a:t> . Был высококвалифицированным инженером и опытным топ-менеджером. Одним из первых обосновал универсальность принципов организации</a:t>
            </a:r>
            <a:r>
              <a:rPr lang="ru-RU" sz="2400" dirty="0" smtClean="0"/>
              <a:t>. Работал он вместе с Аланом </a:t>
            </a:r>
            <a:r>
              <a:rPr lang="ru-RU" sz="2400" dirty="0" err="1" smtClean="0"/>
              <a:t>Рейли</a:t>
            </a:r>
            <a:r>
              <a:rPr lang="ru-RU" sz="2400" dirty="0"/>
              <a:t> (1869–1947</a:t>
            </a:r>
            <a:r>
              <a:rPr lang="ru-RU" sz="2400" dirty="0" smtClean="0"/>
              <a:t>), тоже одним из руководителем </a:t>
            </a:r>
            <a:r>
              <a:rPr lang="en-US" sz="2400" dirty="0" smtClean="0"/>
              <a:t>General Motors</a:t>
            </a:r>
            <a:r>
              <a:rPr lang="ru-RU" sz="2400" dirty="0"/>
              <a:t>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99" y="0"/>
            <a:ext cx="4491802" cy="6371351"/>
          </a:xfrm>
        </p:spPr>
      </p:pic>
      <p:sp>
        <p:nvSpPr>
          <p:cNvPr id="20" name="Прямоугольник 19" descr="Контрастный блок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5400" dirty="0" smtClean="0"/>
              <a:t>Джеймс </a:t>
            </a:r>
            <a:r>
              <a:rPr lang="ru-RU" sz="5400" dirty="0" err="1" smtClean="0"/>
              <a:t>Муни</a:t>
            </a:r>
            <a:endParaRPr lang="ru-RU" sz="5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787900"/>
            <a:ext cx="4648200" cy="800100"/>
          </a:xfrm>
        </p:spPr>
        <p:txBody>
          <a:bodyPr rtlCol="0"/>
          <a:lstStyle/>
          <a:p>
            <a:pPr algn="ctr" rtl="0"/>
            <a:r>
              <a:rPr lang="ru-RU" sz="2800" dirty="0" smtClean="0"/>
              <a:t>(1884 – 1957)</a:t>
            </a:r>
            <a:endParaRPr lang="ru-RU" sz="2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62836" y="6371351"/>
            <a:ext cx="2429164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400" smtClean="0"/>
              <a:pPr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Рука пишет что-то на стикере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Прямоугольник 19" descr="Контрастный блок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319638"/>
            <a:ext cx="6641900" cy="1442431"/>
          </a:xfrm>
        </p:spPr>
        <p:txBody>
          <a:bodyPr rtlCol="0"/>
          <a:lstStyle/>
          <a:p>
            <a:pPr rtl="0">
              <a:lnSpc>
                <a:spcPts val="5400"/>
              </a:lnSpc>
            </a:pPr>
            <a:r>
              <a:rPr lang="ru-RU" sz="6000" dirty="0" smtClean="0"/>
              <a:t>Организационная теория</a:t>
            </a:r>
            <a:endParaRPr lang="ru-RU" sz="6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1976582"/>
            <a:ext cx="5472000" cy="4215417"/>
          </a:xfrm>
        </p:spPr>
        <p:txBody>
          <a:bodyPr rtlCol="0"/>
          <a:lstStyle/>
          <a:p>
            <a:pPr marL="0" indent="0">
              <a:buNone/>
            </a:pPr>
            <a:r>
              <a:rPr lang="ru-RU" sz="2000" dirty="0"/>
              <a:t>В организационной теории Дж. </a:t>
            </a:r>
            <a:r>
              <a:rPr lang="ru-RU" sz="2000" dirty="0" err="1"/>
              <a:t>Муни</a:t>
            </a:r>
            <a:r>
              <a:rPr lang="ru-RU" sz="2000" dirty="0"/>
              <a:t> и А. </a:t>
            </a:r>
            <a:r>
              <a:rPr lang="ru-RU" sz="2000" dirty="0" err="1"/>
              <a:t>Рейли</a:t>
            </a:r>
            <a:r>
              <a:rPr lang="ru-RU" sz="2000" dirty="0"/>
              <a:t> основное внимание было сконцентрировано на следующих моментах: во-первых, рассматривалась сущность организации, во-вторых, авторами были выдвинуты и всесторонне обоснованы главные принципы построения организаций, в-третьих, был проведен анализ влияния современных приемов менеджмента на эффективность функционирования предприятий и уровень благосостояния общества и, в-четвертых, они одними из первых в управленческой мысли доказали бесполезность производства без продаж.</a:t>
            </a: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75824" y="6371351"/>
            <a:ext cx="2416176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400" smtClean="0"/>
              <a:pPr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11340000" cy="1783142"/>
          </a:xfrm>
        </p:spPr>
        <p:txBody>
          <a:bodyPr rtlCol="0"/>
          <a:lstStyle/>
          <a:p>
            <a:r>
              <a:rPr lang="ru-RU" dirty="0"/>
              <a:t>В работе «Прогрессивная индустрия» внимание акцентируется на </a:t>
            </a:r>
            <a:r>
              <a:rPr lang="ru-RU" dirty="0" smtClean="0"/>
              <a:t>четырех </a:t>
            </a:r>
            <a:r>
              <a:rPr lang="ru-RU" dirty="0"/>
              <a:t>основных принципах: координации, иерархии (</a:t>
            </a:r>
            <a:r>
              <a:rPr lang="ru-RU" dirty="0" smtClean="0"/>
              <a:t>ступенчатости), функциональности и линейного и штабного персонала.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2" name="Прямоугольник 11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001" y="2363035"/>
            <a:ext cx="5472000" cy="3816092"/>
          </a:xfrm>
        </p:spPr>
        <p:txBody>
          <a:bodyPr rtlCol="0"/>
          <a:lstStyle/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 Принцип координации. «Координация – это упорядоченная организация групповых усилий с целью обеспечения единства действий для достижения общей цели». Координация достигается не только за счет единоначалия, но и за счет корпоративной солидарности служащих.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Принцип </a:t>
            </a:r>
            <a:r>
              <a:rPr lang="ru-RU" dirty="0"/>
              <a:t>иерархии («скалярный принцип»). Принцип иерархии, или вертикального разделения труда, указывает на то, что власть и полномочия должны возрастать пропорционально друг </a:t>
            </a:r>
            <a:r>
              <a:rPr lang="ru-RU" dirty="0" smtClean="0"/>
              <a:t>другу. То </a:t>
            </a:r>
            <a:r>
              <a:rPr lang="ru-RU" dirty="0"/>
              <a:t>есть управленческая власть и ответственность последовательно располагаются по рангу по всей организации в соответствии не с содержанием труда, а с властью и мерой ответственности различных менеджеров.</a:t>
            </a:r>
          </a:p>
          <a:p>
            <a:pPr marL="342900" indent="-342900" rtl="0">
              <a:buFont typeface="+mj-lt"/>
              <a:buAutoNum type="arabicPeriod"/>
            </a:pPr>
            <a:endParaRPr lang="ru-RU" dirty="0"/>
          </a:p>
        </p:txBody>
      </p:sp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363035"/>
            <a:ext cx="5472113" cy="2780465"/>
          </a:xfrm>
        </p:spPr>
        <p:txBody>
          <a:bodyPr rtlCol="0"/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Принцип функциональности. Этот принцип указывает на важность специализации в выделении структурных подразделений и формальных ролей. </a:t>
            </a:r>
            <a:endParaRPr lang="ru-RU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Принцип </a:t>
            </a:r>
            <a:r>
              <a:rPr lang="ru-RU" dirty="0"/>
              <a:t>линейного и штабного персонала. Представители линейного персонала связаны друг с другом отношениями «руководитель – подчиненный», в то время как штабные служащие выполняют обязанности консультантов и советников. Линейный персонал – это те, чьи позиции входят в состав основных иерархических вертикалей, в отличие от связанных с ними менее жестко штабистов. Штабные службы существуют как вспомогательные по отношению к линейному персоналу.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81309" y="6371351"/>
            <a:ext cx="2410691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400" smtClean="0"/>
              <a:pPr rtl="0"/>
              <a:t>4</a:t>
            </a:fld>
            <a:endParaRPr lang="ru-RU" sz="2400" dirty="0"/>
          </a:p>
        </p:txBody>
      </p:sp>
      <p:cxnSp>
        <p:nvCxnSpPr>
          <p:cNvPr id="14" name="Прямая соединительная линия 13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248400" y="25154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конференц-зал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909" y="4341092"/>
            <a:ext cx="10790182" cy="1727200"/>
          </a:xfrm>
        </p:spPr>
        <p:txBody>
          <a:bodyPr rtlCol="0"/>
          <a:lstStyle/>
          <a:p>
            <a:pPr algn="ctr"/>
            <a:r>
              <a:rPr lang="ru-RU" dirty="0"/>
              <a:t>Как и многие представители административной школы, Дж. </a:t>
            </a:r>
            <a:r>
              <a:rPr lang="ru-RU" dirty="0" err="1"/>
              <a:t>Муни</a:t>
            </a:r>
            <a:r>
              <a:rPr lang="ru-RU" dirty="0"/>
              <a:t> и А. </a:t>
            </a:r>
            <a:r>
              <a:rPr lang="ru-RU" dirty="0" err="1"/>
              <a:t>Рейли</a:t>
            </a:r>
            <a:r>
              <a:rPr lang="ru-RU" dirty="0"/>
              <a:t> сосредоточили свое внимание на изучении организации в целом. Ими были разработаны общие и универсально применимые правила, предписывающие, как должно осуществляться управление и какой должна быть организационная структура в фирмах и учреждениях любого типа, независимо от их принадлежности, размера и предназначения.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781309" y="6371351"/>
            <a:ext cx="2410691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400" smtClean="0"/>
              <a:pPr rtl="0"/>
              <a:t>5</a:t>
            </a:fld>
            <a:endParaRPr lang="ru-RU" sz="2400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 descr="Люди аплодируют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sz="4800" dirty="0"/>
              <a:t>Спасибо за внимание!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780102" y="6371351"/>
            <a:ext cx="2411898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400" smtClean="0"/>
              <a:pPr rtl="0"/>
              <a:t>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8_TF16411250.potx" id="{A260DA37-CFC9-4D02-84AC-0507580D9156}" vid="{7B0E278F-2D2E-40C5-B449-266E5B0CACE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Яркая бизнес-презентация</Template>
  <TotalTime>0</TotalTime>
  <Words>465</Words>
  <Application>Microsoft Office PowerPoint</Application>
  <PresentationFormat>Широкоэкранный</PresentationFormat>
  <Paragraphs>27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Candara</vt:lpstr>
      <vt:lpstr>Corbel</vt:lpstr>
      <vt:lpstr>Times New Roman</vt:lpstr>
      <vt:lpstr>Тема Office</vt:lpstr>
      <vt:lpstr>Джеймс Муни и Алан Рейли</vt:lpstr>
      <vt:lpstr>Джеймс Муни</vt:lpstr>
      <vt:lpstr>Организационная теория</vt:lpstr>
      <vt:lpstr>В работе «Прогрессивная индустрия» внимание акцентируется на четырех основных принципах: координации, иерархии (ступенчатости), функциональности и линейного и штабного персонала. </vt:lpstr>
      <vt:lpstr>Large image</vt:lpstr>
      <vt:lpstr>Спасибо за внимание!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2023-09-21T12:02:14Z</dcterms:created>
  <dcterms:modified xsi:type="dcterms:W3CDTF">2023-09-24T18:17:50Z</dcterms:modified>
</cp:coreProperties>
</file>