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F65998-ACFA-4264-8322-06443BD6A249}" v="1164" dt="2021-01-26T11:24:46.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1" d="100"/>
          <a:sy n="81" d="100"/>
        </p:scale>
        <p:origin x="-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874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2872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1858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23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312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2446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1/26/2021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9966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70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1/26/2021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7587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3676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026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1/26/2021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970862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7459"/>
            <a:ext cx="9144000" cy="2940833"/>
          </a:xfrm>
        </p:spPr>
        <p:txBody>
          <a:bodyPr>
            <a:normAutofit/>
          </a:bodyPr>
          <a:lstStyle/>
          <a:p>
            <a:r>
              <a:rPr lang="en-US" sz="4000" dirty="0">
                <a:cs typeface="Calibri Light"/>
              </a:rPr>
              <a:t>SMART WASTE SEGREGATION</a:t>
            </a:r>
            <a:br>
              <a:rPr lang="en-US" sz="4000" dirty="0">
                <a:cs typeface="Calibri Light"/>
              </a:rPr>
            </a:br>
            <a:endParaRPr lang="en-US" sz="4000" dirty="0">
              <a:cs typeface="Calibri Light"/>
            </a:endParaRPr>
          </a:p>
        </p:txBody>
      </p:sp>
      <p:sp>
        <p:nvSpPr>
          <p:cNvPr id="3" name="Subtitle 2"/>
          <p:cNvSpPr>
            <a:spLocks noGrp="1"/>
          </p:cNvSpPr>
          <p:nvPr>
            <p:ph type="subTitle" idx="1"/>
          </p:nvPr>
        </p:nvSpPr>
        <p:spPr>
          <a:xfrm>
            <a:off x="1524000" y="3215820"/>
            <a:ext cx="9018740" cy="2062857"/>
          </a:xfrm>
        </p:spPr>
        <p:txBody>
          <a:bodyPr vert="horz" lIns="91440" tIns="45720" rIns="91440" bIns="45720" rtlCol="0" anchor="t">
            <a:normAutofit fontScale="55000" lnSpcReduction="20000"/>
          </a:bodyPr>
          <a:lstStyle/>
          <a:p>
            <a:pPr algn="l"/>
            <a:endParaRPr lang="en-US" dirty="0">
              <a:cs typeface="Calibri"/>
            </a:endParaRPr>
          </a:p>
          <a:p>
            <a:r>
              <a:rPr lang="en-US" dirty="0">
                <a:cs typeface="Calibri"/>
              </a:rPr>
              <a:t>                                 </a:t>
            </a:r>
            <a:r>
              <a:rPr lang="en-US" sz="2600" dirty="0">
                <a:cs typeface="Calibri"/>
              </a:rPr>
              <a:t>                                                                  </a:t>
            </a:r>
            <a:r>
              <a:rPr lang="en-US" sz="3300" dirty="0">
                <a:latin typeface="Calibri Light"/>
                <a:cs typeface="Calibri"/>
              </a:rPr>
              <a:t>        By,</a:t>
            </a:r>
          </a:p>
          <a:p>
            <a:r>
              <a:rPr lang="en-US" sz="2600" dirty="0">
                <a:latin typeface="Rockwell"/>
                <a:ea typeface="+mn-lt"/>
                <a:cs typeface="+mn-lt"/>
              </a:rPr>
              <a:t>                                                                                                                                       </a:t>
            </a:r>
            <a:r>
              <a:rPr lang="en-US" sz="3300" dirty="0">
                <a:latin typeface="Calibri Light"/>
                <a:ea typeface="+mn-lt"/>
                <a:cs typeface="+mn-lt"/>
              </a:rPr>
              <a:t>Aswin Subramanian</a:t>
            </a:r>
            <a:r>
              <a:rPr lang="en-US" sz="2600" dirty="0">
                <a:latin typeface="Rockwell"/>
                <a:ea typeface="+mn-lt"/>
                <a:cs typeface="+mn-lt"/>
              </a:rPr>
              <a:t> </a:t>
            </a:r>
            <a:endParaRPr lang="en-US" sz="3300" dirty="0">
              <a:latin typeface="Calibri Light"/>
              <a:cs typeface="Calibri Light"/>
            </a:endParaRPr>
          </a:p>
          <a:p>
            <a:r>
              <a:rPr lang="en-US" sz="3300" dirty="0">
                <a:latin typeface="Calibri Light"/>
                <a:cs typeface="Calibri"/>
              </a:rPr>
              <a:t>                                                                                                                       </a:t>
            </a:r>
            <a:r>
              <a:rPr lang="en-US" sz="3300" dirty="0" smtClean="0">
                <a:latin typeface="Calibri Light"/>
                <a:cs typeface="Calibri"/>
              </a:rPr>
              <a:t>Akhil </a:t>
            </a:r>
            <a:r>
              <a:rPr lang="en-US" sz="3300" dirty="0">
                <a:latin typeface="Calibri Light"/>
                <a:cs typeface="Calibri"/>
              </a:rPr>
              <a:t>Bommireddypalli</a:t>
            </a:r>
            <a:endParaRPr lang="en-US" sz="3300" dirty="0">
              <a:latin typeface="Calibri Light"/>
              <a:cs typeface="Calibri Light"/>
            </a:endParaRPr>
          </a:p>
          <a:p>
            <a:r>
              <a:rPr lang="en-US" sz="1900" dirty="0">
                <a:latin typeface="Calibri Light"/>
                <a:cs typeface="Calibri"/>
              </a:rPr>
              <a:t> </a:t>
            </a:r>
            <a:r>
              <a:rPr lang="en-US" sz="2500" dirty="0">
                <a:latin typeface="Rockwell"/>
                <a:cs typeface="Calibri"/>
              </a:rPr>
              <a:t> </a:t>
            </a:r>
            <a:r>
              <a:rPr lang="en-US" sz="2500" dirty="0">
                <a:cs typeface="Calibri"/>
              </a:rPr>
              <a:t>         </a:t>
            </a:r>
            <a:r>
              <a:rPr lang="en-US" sz="2500" dirty="0">
                <a:latin typeface="Rockwell"/>
                <a:cs typeface="Calibri"/>
              </a:rPr>
              <a:t>                                                                                                                     </a:t>
            </a:r>
            <a:r>
              <a:rPr lang="en-US" sz="2500" dirty="0" smtClean="0">
                <a:latin typeface="Rockwell"/>
                <a:cs typeface="Calibri"/>
              </a:rPr>
              <a:t> </a:t>
            </a:r>
            <a:r>
              <a:rPr lang="en-US" sz="3300" dirty="0" smtClean="0">
                <a:latin typeface="Calibri Light"/>
                <a:cs typeface="Calibri Light"/>
              </a:rPr>
              <a:t>Karan </a:t>
            </a:r>
            <a:r>
              <a:rPr lang="en-US" sz="3300" dirty="0">
                <a:latin typeface="Calibri Light"/>
                <a:cs typeface="Calibri Light"/>
              </a:rPr>
              <a:t>Rajashekar</a:t>
            </a:r>
          </a:p>
        </p:txBody>
      </p:sp>
    </p:spTree>
    <p:extLst>
      <p:ext uri="{BB962C8B-B14F-4D97-AF65-F5344CB8AC3E}">
        <p14:creationId xmlns:p14="http://schemas.microsoft.com/office/powerpoint/2010/main" val="10985722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xmlns="" id="{F205B310-74AF-40F6-B090-BF58CCDE99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7">
            <a:extLst>
              <a:ext uri="{FF2B5EF4-FFF2-40B4-BE49-F238E27FC236}">
                <a16:creationId xmlns:a16="http://schemas.microsoft.com/office/drawing/2014/main" xmlns="" id="{DAEA7B76-7928-444A-8083-8218182EFE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xmlns="" id="{C98BBEFC-77A1-4ADB-97DD-4DE1677C93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xmlns="" id="{E8B01967-C362-43C6-ABAA-9E346EBF522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xmlns="" id="{656315AB-23B7-42CF-B5BA-220DA37D58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xmlns="" id="{C8BF70CF-1818-45B9-A69D-3BFB91205F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xmlns="" id="{DDA329A7-3E52-4260-99D6-78330486A62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xmlns="" id="{CC46899E-70DF-4B7B-B8F2-3E05ACA0C27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xmlns="" id="{0B13DCCA-79A8-4084-8C42-18B69367515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xmlns="" id="{EA2B9AF6-AE95-48DF-B28B-C34071622FE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xmlns="" id="{04C0E6CE-9DC3-41A9-8C8F-69DC5573705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xmlns="" id="{00DE5827-9E3D-4E70-B28C-DB4702A7B28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xmlns="" id="{460CAB6A-9C34-47EE-9BEE-58B2C383B30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xmlns="" id="{6D774754-B866-447B-ACD5-CCE75FD554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xmlns="" id="{238E12A5-238E-4AB4-9193-D92B5B34F06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xmlns="" id="{6F72A819-30D0-4E8B-BE49-19989EECB4C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xmlns="" id="{7C378013-9788-4D12-9F8C-71A8E40EBDD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xmlns="" id="{BA286D4C-7EFE-4526-8272-017C7F0C113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xmlns="" id="{EA66AFD6-7597-4EA6-B8A2-69E1351E6DF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xmlns="" id="{F0C1C9AF-BA3F-4F98-BEE3-146012BF8C6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xmlns="" id="{3AB7D74B-F9BC-4554-B6B5-89A520209E6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4">
              <a:extLst>
                <a:ext uri="{FF2B5EF4-FFF2-40B4-BE49-F238E27FC236}">
                  <a16:creationId xmlns:a16="http://schemas.microsoft.com/office/drawing/2014/main" xmlns="" id="{5856F07C-6607-4EC4-93BF-6B02544FFD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5">
              <a:extLst>
                <a:ext uri="{FF2B5EF4-FFF2-40B4-BE49-F238E27FC236}">
                  <a16:creationId xmlns:a16="http://schemas.microsoft.com/office/drawing/2014/main" xmlns="" id="{07EE273A-D853-4B87-9438-F40B88E7390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5" name="Rectangle 60">
            <a:extLst>
              <a:ext uri="{FF2B5EF4-FFF2-40B4-BE49-F238E27FC236}">
                <a16:creationId xmlns:a16="http://schemas.microsoft.com/office/drawing/2014/main" xmlns="" id="{FDE17E88-CA1E-4EFB-A752-7D186AA1EA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bin, container, outdoor, sitting&#10;&#10;Description automatically generated">
            <a:extLst>
              <a:ext uri="{FF2B5EF4-FFF2-40B4-BE49-F238E27FC236}">
                <a16:creationId xmlns:a16="http://schemas.microsoft.com/office/drawing/2014/main" xmlns="" id="{6761FF39-B7E0-40AF-8EFB-C026BBE2F258}"/>
              </a:ext>
            </a:extLst>
          </p:cNvPr>
          <p:cNvPicPr>
            <a:picLocks noChangeAspect="1"/>
          </p:cNvPicPr>
          <p:nvPr/>
        </p:nvPicPr>
        <p:blipFill rotWithShape="1">
          <a:blip r:embed="rId2"/>
          <a:srcRect l="3686" r="14419" b="-2"/>
          <a:stretch/>
        </p:blipFill>
        <p:spPr>
          <a:xfrm>
            <a:off x="7520005" y="30229"/>
            <a:ext cx="4641833" cy="3208328"/>
          </a:xfrm>
          <a:prstGeom prst="rect">
            <a:avLst/>
          </a:prstGeom>
          <a:ln>
            <a:noFill/>
          </a:ln>
        </p:spPr>
      </p:pic>
      <p:sp>
        <p:nvSpPr>
          <p:cNvPr id="63" name="Isosceles Triangle 22">
            <a:extLst>
              <a:ext uri="{FF2B5EF4-FFF2-40B4-BE49-F238E27FC236}">
                <a16:creationId xmlns:a16="http://schemas.microsoft.com/office/drawing/2014/main" xmlns="" id="{3B2CC556-D27E-44A0-926F-7C7F9F44D2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xmlns="" id="{37905A4D-F570-4B4A-9BC9-BB11F7A5E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C1F8904-A4AA-499C-8108-274D7A7FDE9C}"/>
              </a:ext>
            </a:extLst>
          </p:cNvPr>
          <p:cNvSpPr>
            <a:spLocks noGrp="1"/>
          </p:cNvSpPr>
          <p:nvPr>
            <p:ph type="title"/>
          </p:nvPr>
        </p:nvSpPr>
        <p:spPr>
          <a:xfrm>
            <a:off x="875797" y="762373"/>
            <a:ext cx="5767566" cy="1072378"/>
          </a:xfrm>
        </p:spPr>
        <p:txBody>
          <a:bodyPr anchor="ctr">
            <a:normAutofit/>
          </a:bodyPr>
          <a:lstStyle/>
          <a:p>
            <a:r>
              <a:rPr lang="en-US" sz="3600" dirty="0" smtClean="0"/>
              <a:t>PROBLEM!!</a:t>
            </a:r>
            <a:endParaRPr lang="en-US" sz="3600" dirty="0"/>
          </a:p>
        </p:txBody>
      </p:sp>
      <p:sp>
        <p:nvSpPr>
          <p:cNvPr id="3" name="Content Placeholder 2">
            <a:extLst>
              <a:ext uri="{FF2B5EF4-FFF2-40B4-BE49-F238E27FC236}">
                <a16:creationId xmlns:a16="http://schemas.microsoft.com/office/drawing/2014/main" xmlns="" id="{1F08E84D-834D-4A5B-BCCB-DA9F7FDA11C7}"/>
              </a:ext>
            </a:extLst>
          </p:cNvPr>
          <p:cNvSpPr>
            <a:spLocks noGrp="1"/>
          </p:cNvSpPr>
          <p:nvPr>
            <p:ph idx="1"/>
          </p:nvPr>
        </p:nvSpPr>
        <p:spPr>
          <a:xfrm>
            <a:off x="795338" y="1821018"/>
            <a:ext cx="6039839" cy="3215962"/>
          </a:xfrm>
        </p:spPr>
        <p:txBody>
          <a:bodyPr>
            <a:normAutofit/>
          </a:bodyPr>
          <a:lstStyle/>
          <a:p>
            <a:pPr>
              <a:lnSpc>
                <a:spcPct val="110000"/>
              </a:lnSpc>
              <a:buNone/>
            </a:pPr>
            <a:r>
              <a:rPr lang="en-US" sz="1200" dirty="0">
                <a:solidFill>
                  <a:srgbClr val="FFFFFE"/>
                </a:solidFill>
                <a:latin typeface="Calibri Light"/>
                <a:ea typeface="+mn-lt"/>
                <a:cs typeface="Calibri Light"/>
              </a:rPr>
              <a:t>     </a:t>
            </a:r>
            <a:r>
              <a:rPr lang="en-US" sz="1600" dirty="0">
                <a:solidFill>
                  <a:srgbClr val="FFFFFE"/>
                </a:solidFill>
                <a:latin typeface="Calibri Light"/>
                <a:ea typeface="+mn-lt"/>
                <a:cs typeface="Calibri Light"/>
              </a:rPr>
              <a:t> In this fast-growing world, we have seen substantial growth in the amount of waste generated daily. </a:t>
            </a:r>
            <a:r>
              <a:rPr lang="en-US" sz="1600" dirty="0" smtClean="0">
                <a:solidFill>
                  <a:srgbClr val="FFFFFE"/>
                </a:solidFill>
                <a:latin typeface="Calibri Light"/>
                <a:ea typeface="+mn-lt"/>
                <a:cs typeface="Calibri Light"/>
              </a:rPr>
              <a:t>From recent data, </a:t>
            </a:r>
            <a:r>
              <a:rPr lang="en-US" sz="1600" dirty="0">
                <a:solidFill>
                  <a:srgbClr val="FFFFFE"/>
                </a:solidFill>
                <a:latin typeface="Calibri Light"/>
                <a:ea typeface="+mn-lt"/>
                <a:cs typeface="Calibri Light"/>
              </a:rPr>
              <a:t>two billion Tonnes of municipal waste is generated every year in this world. </a:t>
            </a:r>
          </a:p>
          <a:p>
            <a:pPr>
              <a:lnSpc>
                <a:spcPct val="110000"/>
              </a:lnSpc>
              <a:buNone/>
            </a:pPr>
            <a:r>
              <a:rPr lang="en-US" sz="1600" dirty="0">
                <a:solidFill>
                  <a:srgbClr val="FFFFFE"/>
                </a:solidFill>
                <a:latin typeface="Calibri Light"/>
                <a:ea typeface="+mn-lt"/>
                <a:cs typeface="Calibri Light"/>
              </a:rPr>
              <a:t>     Recycling this waste is the only way to tackle this and make our planet cleaner and healthier, but recycling is possible only when the garbage segregation is proper. So, people need to understand the importance of garbage segregation.</a:t>
            </a:r>
            <a:endParaRPr lang="en-US" sz="1600" dirty="0">
              <a:solidFill>
                <a:srgbClr val="FFFFFE"/>
              </a:solidFill>
              <a:latin typeface="Calibri Light"/>
              <a:cs typeface="Calibri Light"/>
            </a:endParaRPr>
          </a:p>
          <a:p>
            <a:pPr>
              <a:lnSpc>
                <a:spcPct val="110000"/>
              </a:lnSpc>
              <a:buNone/>
            </a:pPr>
            <a:r>
              <a:rPr lang="en-US" sz="1600" dirty="0">
                <a:solidFill>
                  <a:srgbClr val="FFFFFE"/>
                </a:solidFill>
                <a:latin typeface="Calibri Light"/>
                <a:ea typeface="+mn-lt"/>
                <a:cs typeface="Calibri Light"/>
              </a:rPr>
              <a:t>     For this purpose, we design a garbage disposal system where multiple dustbins are associated with a voice-based system that alerts the user every time he/she comes in front of the dustbin.</a:t>
            </a:r>
            <a:endParaRPr lang="en-US" sz="1600" dirty="0">
              <a:solidFill>
                <a:srgbClr val="FFFFFE"/>
              </a:solidFill>
              <a:latin typeface="Calibri Light"/>
              <a:cs typeface="Calibri Light"/>
            </a:endParaRPr>
          </a:p>
          <a:p>
            <a:pPr marL="0" indent="0">
              <a:lnSpc>
                <a:spcPct val="110000"/>
              </a:lnSpc>
              <a:buNone/>
            </a:pPr>
            <a:endParaRPr lang="en-US" sz="1200" dirty="0">
              <a:solidFill>
                <a:srgbClr val="FFFFFE"/>
              </a:solidFill>
              <a:latin typeface="Calibri Light"/>
              <a:cs typeface="Calibri Light"/>
            </a:endParaRPr>
          </a:p>
        </p:txBody>
      </p:sp>
      <p:pic>
        <p:nvPicPr>
          <p:cNvPr id="4" name="Picture 4" descr="A crowd of people at a beach&#10;&#10;Description automatically generated">
            <a:extLst>
              <a:ext uri="{FF2B5EF4-FFF2-40B4-BE49-F238E27FC236}">
                <a16:creationId xmlns:a16="http://schemas.microsoft.com/office/drawing/2014/main" xmlns="" id="{C6EA380A-9BA1-400C-9196-C0DA5241612D}"/>
              </a:ext>
            </a:extLst>
          </p:cNvPr>
          <p:cNvPicPr>
            <a:picLocks noChangeAspect="1"/>
          </p:cNvPicPr>
          <p:nvPr/>
        </p:nvPicPr>
        <p:blipFill rotWithShape="1">
          <a:blip r:embed="rId3"/>
          <a:srcRect l="8794" r="15065"/>
          <a:stretch/>
        </p:blipFill>
        <p:spPr>
          <a:xfrm>
            <a:off x="7520006" y="3428999"/>
            <a:ext cx="4671690" cy="3429227"/>
          </a:xfrm>
          <a:prstGeom prst="rect">
            <a:avLst/>
          </a:prstGeom>
          <a:ln>
            <a:noFill/>
          </a:ln>
        </p:spPr>
      </p:pic>
    </p:spTree>
    <p:extLst>
      <p:ext uri="{BB962C8B-B14F-4D97-AF65-F5344CB8AC3E}">
        <p14:creationId xmlns:p14="http://schemas.microsoft.com/office/powerpoint/2010/main" val="87122465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DB4298B-514D-4087-BFCF-5E0B7C9A99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04250D78-05C1-41CC-8744-FF361296252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488B658F-163C-450C-B32C-2385E374B2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xmlns="" id="{5AE85F6C-45F9-4F00-8AA8-52BD510596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4B0E90C3-F098-46CE-B1D9-44EDE9C6E3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FFF59D4E-9109-4D0A-8064-9C534CCFB9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94B8AAA4-1840-48B9-A1E7-8CE75F8732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5A87B14D-183F-429F-849A-A6DC957B0B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1C261938-CF78-4843-9295-A20FD1591D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70557A9F-9800-4BDA-8EA5-312FBB056F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55443555-50A7-490F-A7BD-C3761876BE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0E25D709-0236-44C4-9AD0-23C27FFB64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2D3488E-C376-4058-9B14-3E67ECCF4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29C0577D-AE94-4E3E-AFE9-87D6F505C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628A3D14-A3AE-415B-81C0-10DABBD63C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07722035-1059-41F4-801E-F6C3F43831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98275878-64ED-413C-B1B9-654EE17C5D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6BE90BD7-1A14-43A3-8CD4-8D181EE630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609B6EC-0BA4-4C45-B9CA-311B34B83A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BA3962A2-D76B-4346-9535-356648073A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28CBAD67-783A-4EFF-852A-40CD9D58C3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780BC275-9329-40AA-849F-7B258245EE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55DA4B63-E5E4-49C5-BC03-E5A312146F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xmlns="" id="{0ADC8210-F872-4BF4-8035-2C9BF49DAAEA}"/>
              </a:ext>
            </a:extLst>
          </p:cNvPr>
          <p:cNvSpPr>
            <a:spLocks noGrp="1"/>
          </p:cNvSpPr>
          <p:nvPr>
            <p:ph type="title"/>
          </p:nvPr>
        </p:nvSpPr>
        <p:spPr>
          <a:xfrm>
            <a:off x="476382" y="77703"/>
            <a:ext cx="6677553" cy="1353310"/>
          </a:xfrm>
        </p:spPr>
        <p:txBody>
          <a:bodyPr anchor="b">
            <a:normAutofit/>
          </a:bodyPr>
          <a:lstStyle/>
          <a:p>
            <a:pPr algn="l"/>
            <a:r>
              <a:rPr lang="en-US" sz="3600" b="1" dirty="0" smtClean="0">
                <a:solidFill>
                  <a:schemeClr val="tx1"/>
                </a:solidFill>
                <a:cs typeface="Calibri Light"/>
              </a:rPr>
              <a:t>SOLUTION</a:t>
            </a:r>
            <a:r>
              <a:rPr lang="en-US" sz="3600" dirty="0">
                <a:solidFill>
                  <a:schemeClr val="tx1"/>
                </a:solidFill>
                <a:cs typeface="Calibri Light"/>
              </a:rPr>
              <a:t> </a:t>
            </a:r>
            <a:endParaRPr lang="en-US" sz="3600" dirty="0">
              <a:solidFill>
                <a:schemeClr val="tx1"/>
              </a:solidFill>
            </a:endParaRPr>
          </a:p>
        </p:txBody>
      </p:sp>
      <p:sp>
        <p:nvSpPr>
          <p:cNvPr id="3" name="Content Placeholder 2">
            <a:extLst>
              <a:ext uri="{FF2B5EF4-FFF2-40B4-BE49-F238E27FC236}">
                <a16:creationId xmlns:a16="http://schemas.microsoft.com/office/drawing/2014/main" xmlns="" id="{B378DBA3-62BE-41E8-A283-7FF8D92F63D6}"/>
              </a:ext>
            </a:extLst>
          </p:cNvPr>
          <p:cNvSpPr>
            <a:spLocks noGrp="1"/>
          </p:cNvSpPr>
          <p:nvPr>
            <p:ph idx="1"/>
          </p:nvPr>
        </p:nvSpPr>
        <p:spPr>
          <a:xfrm>
            <a:off x="371999" y="1670745"/>
            <a:ext cx="9923879" cy="4495884"/>
          </a:xfrm>
        </p:spPr>
        <p:txBody>
          <a:bodyPr vert="horz" lIns="91440" tIns="45720" rIns="91440" bIns="45720" rtlCol="0" anchor="ctr">
            <a:noAutofit/>
          </a:bodyPr>
          <a:lstStyle/>
          <a:p>
            <a:r>
              <a:rPr lang="en-US" dirty="0">
                <a:latin typeface="Calibri Light"/>
                <a:ea typeface="+mn-lt"/>
                <a:cs typeface="+mn-lt"/>
              </a:rPr>
              <a:t>We are designing a system that uses a raspberry-pi controller interfaced with a camera to detect human presence in front of the dustbin.</a:t>
            </a:r>
          </a:p>
          <a:p>
            <a:r>
              <a:rPr lang="en-US" dirty="0">
                <a:latin typeface="Calibri Light"/>
                <a:ea typeface="+mn-lt"/>
                <a:cs typeface="+mn-lt"/>
              </a:rPr>
              <a:t> The controller is associated with a speaker to guide the user in disposing of the garbage in the right bin if it is not full and asking the user to find the nearest bin if it is.</a:t>
            </a:r>
          </a:p>
          <a:p>
            <a:r>
              <a:rPr lang="en-US" dirty="0">
                <a:latin typeface="Calibri Light"/>
                <a:ea typeface="+mn-lt"/>
                <a:cs typeface="+mn-lt"/>
              </a:rPr>
              <a:t> </a:t>
            </a:r>
            <a:r>
              <a:rPr lang="en-US" dirty="0" smtClean="0">
                <a:latin typeface="Calibri Light"/>
                <a:ea typeface="+mn-lt"/>
                <a:cs typeface="+mn-lt"/>
              </a:rPr>
              <a:t>These lids have an electromagnet which seals the bins until an associated personal arrives to empty it.</a:t>
            </a:r>
          </a:p>
          <a:p>
            <a:r>
              <a:rPr lang="en-US" dirty="0" smtClean="0">
                <a:latin typeface="Calibri Light"/>
                <a:ea typeface="+mn-lt"/>
                <a:cs typeface="+mn-lt"/>
              </a:rPr>
              <a:t>The </a:t>
            </a:r>
            <a:r>
              <a:rPr lang="en-US" dirty="0">
                <a:latin typeface="Calibri Light"/>
                <a:ea typeface="+mn-lt"/>
                <a:cs typeface="+mn-lt"/>
              </a:rPr>
              <a:t>bin levels are recorded by ultrasonic level sensors associated with LED indicators. </a:t>
            </a:r>
          </a:p>
          <a:p>
            <a:r>
              <a:rPr lang="en-US" dirty="0">
                <a:latin typeface="Calibri Light"/>
                <a:ea typeface="+mn-lt"/>
                <a:cs typeface="+mn-lt"/>
              </a:rPr>
              <a:t>The pi-controller is also interfaced with a wi-fi module to regularly feed the bin levels to the thingspeak API to display it on the internet. This indication will be useful in alerting the respective authorities for emptying the bin.</a:t>
            </a:r>
            <a:endParaRPr lang="en-US" dirty="0">
              <a:latin typeface="Calibri Light"/>
              <a:cs typeface="Calibri Light"/>
            </a:endParaRPr>
          </a:p>
          <a:p>
            <a:r>
              <a:rPr lang="en-US" dirty="0">
                <a:latin typeface="Calibri Light"/>
                <a:ea typeface="+mn-lt"/>
                <a:cs typeface="+mn-lt"/>
              </a:rPr>
              <a:t>This project is our small contribution in countering the garbage crisis and making this planet cleaner and healthier.</a:t>
            </a:r>
            <a:endParaRPr lang="en-US" dirty="0">
              <a:latin typeface="Calibri Light"/>
              <a:cs typeface="Calibri Light"/>
            </a:endParaRPr>
          </a:p>
          <a:p>
            <a:endParaRPr lang="en-US" dirty="0"/>
          </a:p>
        </p:txBody>
      </p:sp>
    </p:spTree>
    <p:extLst>
      <p:ext uri="{BB962C8B-B14F-4D97-AF65-F5344CB8AC3E}">
        <p14:creationId xmlns:p14="http://schemas.microsoft.com/office/powerpoint/2010/main" val="374341943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DB4298B-514D-4087-BFCF-5E0B7C9A99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04250D78-05C1-41CC-8744-FF361296252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xmlns="" id="{488B658F-163C-450C-B32C-2385E374B2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xmlns="" id="{5AE85F6C-45F9-4F00-8AA8-52BD510596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xmlns="" id="{4B0E90C3-F098-46CE-B1D9-44EDE9C6E3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xmlns="" id="{FFF59D4E-9109-4D0A-8064-9C534CCFB9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xmlns="" id="{94B8AAA4-1840-48B9-A1E7-8CE75F8732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xmlns="" id="{5A87B14D-183F-429F-849A-A6DC957B0B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xmlns="" id="{1C261938-CF78-4843-9295-A20FD1591D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xmlns="" id="{70557A9F-9800-4BDA-8EA5-312FBB056F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xmlns="" id="{55443555-50A7-490F-A7BD-C3761876BE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xmlns="" id="{0E25D709-0236-44C4-9AD0-23C27FFB64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xmlns="" id="{52D3488E-C376-4058-9B14-3E67ECCF4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xmlns="" id="{29C0577D-AE94-4E3E-AFE9-87D6F505C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xmlns="" id="{628A3D14-A3AE-415B-81C0-10DABBD63C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xmlns="" id="{07722035-1059-41F4-801E-F6C3F43831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xmlns="" id="{98275878-64ED-413C-B1B9-654EE17C5D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xmlns="" id="{6BE90BD7-1A14-43A3-8CD4-8D181EE630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xmlns="" id="{8609B6EC-0BA4-4C45-B9CA-311B34B83A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xmlns="" id="{BA3962A2-D76B-4346-9535-356648073A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xmlns="" id="{28CBAD67-783A-4EFF-852A-40CD9D58C3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xmlns="" id="{780BC275-9329-40AA-849F-7B258245EE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xmlns="" id="{55DA4B63-E5E4-49C5-BC03-E5A312146F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xmlns="" id="{0ADC8210-F872-4BF4-8035-2C9BF49DAAEA}"/>
              </a:ext>
            </a:extLst>
          </p:cNvPr>
          <p:cNvSpPr>
            <a:spLocks noGrp="1"/>
          </p:cNvSpPr>
          <p:nvPr>
            <p:ph type="title"/>
          </p:nvPr>
        </p:nvSpPr>
        <p:spPr>
          <a:xfrm>
            <a:off x="476382" y="77703"/>
            <a:ext cx="6677553" cy="1353310"/>
          </a:xfrm>
        </p:spPr>
        <p:txBody>
          <a:bodyPr anchor="b">
            <a:normAutofit/>
          </a:bodyPr>
          <a:lstStyle/>
          <a:p>
            <a:pPr algn="l"/>
            <a:r>
              <a:rPr lang="en-US" sz="3600" b="1" dirty="0">
                <a:solidFill>
                  <a:schemeClr val="tx1"/>
                </a:solidFill>
                <a:cs typeface="Calibri Light"/>
              </a:rPr>
              <a:t>Components used:</a:t>
            </a:r>
            <a:endParaRPr lang="en-US" sz="3600" b="1" dirty="0">
              <a:solidFill>
                <a:schemeClr val="tx1"/>
              </a:solidFill>
            </a:endParaRPr>
          </a:p>
        </p:txBody>
      </p:sp>
      <p:sp>
        <p:nvSpPr>
          <p:cNvPr id="3" name="Content Placeholder 2">
            <a:extLst>
              <a:ext uri="{FF2B5EF4-FFF2-40B4-BE49-F238E27FC236}">
                <a16:creationId xmlns:a16="http://schemas.microsoft.com/office/drawing/2014/main" xmlns="" id="{B378DBA3-62BE-41E8-A283-7FF8D92F63D6}"/>
              </a:ext>
            </a:extLst>
          </p:cNvPr>
          <p:cNvSpPr>
            <a:spLocks noGrp="1"/>
          </p:cNvSpPr>
          <p:nvPr>
            <p:ph idx="1"/>
          </p:nvPr>
        </p:nvSpPr>
        <p:spPr>
          <a:xfrm>
            <a:off x="371999" y="1670745"/>
            <a:ext cx="9923879" cy="4495884"/>
          </a:xfrm>
        </p:spPr>
        <p:txBody>
          <a:bodyPr vert="horz" lIns="91440" tIns="45720" rIns="91440" bIns="45720" rtlCol="0" anchor="ctr">
            <a:noAutofit/>
          </a:bodyPr>
          <a:lstStyle/>
          <a:p>
            <a:pPr marL="0" indent="0">
              <a:buNone/>
            </a:pPr>
            <a:endParaRPr lang="en-US" sz="1400" dirty="0">
              <a:latin typeface="Rockwell"/>
              <a:cs typeface="Calibri Light"/>
            </a:endParaRPr>
          </a:p>
          <a:p>
            <a:r>
              <a:rPr lang="en-US" sz="1600" dirty="0" err="1">
                <a:latin typeface="Calibri Light"/>
                <a:ea typeface="+mn-lt"/>
                <a:cs typeface="+mn-lt"/>
              </a:rPr>
              <a:t>Wifi</a:t>
            </a:r>
            <a:r>
              <a:rPr lang="en-US" sz="1600" dirty="0">
                <a:latin typeface="Calibri Light"/>
                <a:ea typeface="+mn-lt"/>
                <a:cs typeface="+mn-lt"/>
              </a:rPr>
              <a:t> module</a:t>
            </a:r>
          </a:p>
          <a:p>
            <a:r>
              <a:rPr lang="en-US" sz="1600" dirty="0">
                <a:latin typeface="Calibri Light"/>
                <a:ea typeface="+mn-lt"/>
                <a:cs typeface="+mn-lt"/>
              </a:rPr>
              <a:t>Ultrasonic Level Sensors                                          </a:t>
            </a:r>
            <a:endParaRPr lang="en-US" sz="1600" dirty="0">
              <a:latin typeface="Calibri Light"/>
              <a:cs typeface="Calibri Light"/>
            </a:endParaRPr>
          </a:p>
          <a:p>
            <a:r>
              <a:rPr lang="en-US" sz="1600" dirty="0">
                <a:latin typeface="Calibri Light"/>
                <a:ea typeface="+mn-lt"/>
                <a:cs typeface="+mn-lt"/>
              </a:rPr>
              <a:t>LED Indicators</a:t>
            </a:r>
            <a:endParaRPr lang="en-US" sz="1600" dirty="0">
              <a:latin typeface="Calibri Light"/>
              <a:cs typeface="Calibri Light"/>
            </a:endParaRPr>
          </a:p>
          <a:p>
            <a:r>
              <a:rPr lang="en-US" sz="1600" dirty="0">
                <a:latin typeface="Calibri Light"/>
                <a:ea typeface="+mn-lt"/>
                <a:cs typeface="+mn-lt"/>
              </a:rPr>
              <a:t>Camera</a:t>
            </a:r>
            <a:endParaRPr lang="en-US" sz="1600" dirty="0">
              <a:latin typeface="Calibri Light"/>
              <a:cs typeface="Calibri Light"/>
            </a:endParaRPr>
          </a:p>
          <a:p>
            <a:r>
              <a:rPr lang="en-US" sz="1600" dirty="0">
                <a:latin typeface="Calibri Light"/>
                <a:ea typeface="+mn-lt"/>
                <a:cs typeface="+mn-lt"/>
              </a:rPr>
              <a:t>Speaker</a:t>
            </a:r>
            <a:endParaRPr lang="en-US" sz="1600" dirty="0">
              <a:latin typeface="Calibri Light"/>
              <a:cs typeface="Calibri Light"/>
            </a:endParaRPr>
          </a:p>
          <a:p>
            <a:r>
              <a:rPr lang="en-US" sz="1600" dirty="0">
                <a:latin typeface="Calibri Light"/>
                <a:ea typeface="+mn-lt"/>
                <a:cs typeface="+mn-lt"/>
              </a:rPr>
              <a:t>Buttons &amp; Switches</a:t>
            </a:r>
            <a:endParaRPr lang="en-US" sz="1600" dirty="0">
              <a:latin typeface="Calibri Light"/>
              <a:cs typeface="Calibri Light"/>
            </a:endParaRPr>
          </a:p>
          <a:p>
            <a:r>
              <a:rPr lang="en-US" sz="1600" dirty="0">
                <a:latin typeface="Calibri Light"/>
                <a:cs typeface="Calibri Light"/>
              </a:rPr>
              <a:t>Magnetic sensor</a:t>
            </a:r>
          </a:p>
          <a:p>
            <a:r>
              <a:rPr lang="en-US" sz="1600" dirty="0">
                <a:latin typeface="Calibri Light"/>
                <a:cs typeface="Calibri Light"/>
              </a:rPr>
              <a:t>Raspberry Pi</a:t>
            </a:r>
          </a:p>
          <a:p>
            <a:r>
              <a:rPr lang="en-US" sz="1600" dirty="0">
                <a:latin typeface="Calibri Light"/>
                <a:ea typeface="+mn-lt"/>
                <a:cs typeface="+mn-lt"/>
              </a:rPr>
              <a:t>IC’s</a:t>
            </a:r>
          </a:p>
          <a:p>
            <a:r>
              <a:rPr lang="en-US" sz="1600" dirty="0">
                <a:latin typeface="Calibri Light"/>
                <a:ea typeface="+mn-lt"/>
                <a:cs typeface="+mn-lt"/>
              </a:rPr>
              <a:t>Transistors</a:t>
            </a:r>
          </a:p>
          <a:p>
            <a:r>
              <a:rPr lang="en-US" sz="1600" dirty="0">
                <a:latin typeface="Calibri Light"/>
                <a:ea typeface="+mn-lt"/>
                <a:cs typeface="+mn-lt"/>
              </a:rPr>
              <a:t>PCB</a:t>
            </a:r>
            <a:endParaRPr lang="en-US" sz="1600" dirty="0">
              <a:latin typeface="Calibri Light"/>
              <a:cs typeface="Calibri Light"/>
            </a:endParaRPr>
          </a:p>
          <a:p>
            <a:endParaRPr lang="en-US" dirty="0">
              <a:latin typeface="Calibri Light"/>
              <a:cs typeface="Calibri Light"/>
            </a:endParaRPr>
          </a:p>
          <a:p>
            <a:endParaRPr lang="en-US" dirty="0"/>
          </a:p>
        </p:txBody>
      </p:sp>
      <p:pic>
        <p:nvPicPr>
          <p:cNvPr id="4" name="Picture 4" descr="A circuit board&#10;&#10;Description automatically generated">
            <a:extLst>
              <a:ext uri="{FF2B5EF4-FFF2-40B4-BE49-F238E27FC236}">
                <a16:creationId xmlns:a16="http://schemas.microsoft.com/office/drawing/2014/main" xmlns="" id="{1F3FEC22-B096-4CED-BE33-FCFFDA7080C1}"/>
              </a:ext>
            </a:extLst>
          </p:cNvPr>
          <p:cNvPicPr>
            <a:picLocks noChangeAspect="1"/>
          </p:cNvPicPr>
          <p:nvPr/>
        </p:nvPicPr>
        <p:blipFill>
          <a:blip r:embed="rId2"/>
          <a:stretch>
            <a:fillRect/>
          </a:stretch>
        </p:blipFill>
        <p:spPr>
          <a:xfrm>
            <a:off x="6384099" y="220249"/>
            <a:ext cx="2743200" cy="2743200"/>
          </a:xfrm>
          <a:prstGeom prst="rect">
            <a:avLst/>
          </a:prstGeom>
        </p:spPr>
      </p:pic>
      <p:pic>
        <p:nvPicPr>
          <p:cNvPr id="5" name="Picture 5" descr="A circuit board&#10;&#10;Description automatically generated">
            <a:extLst>
              <a:ext uri="{FF2B5EF4-FFF2-40B4-BE49-F238E27FC236}">
                <a16:creationId xmlns:a16="http://schemas.microsoft.com/office/drawing/2014/main" xmlns="" id="{3A49780D-61D3-43B8-B741-97C0E55083DF}"/>
              </a:ext>
            </a:extLst>
          </p:cNvPr>
          <p:cNvPicPr>
            <a:picLocks noChangeAspect="1"/>
          </p:cNvPicPr>
          <p:nvPr/>
        </p:nvPicPr>
        <p:blipFill>
          <a:blip r:embed="rId3"/>
          <a:stretch>
            <a:fillRect/>
          </a:stretch>
        </p:blipFill>
        <p:spPr>
          <a:xfrm>
            <a:off x="8857989" y="2809431"/>
            <a:ext cx="2743200" cy="2491740"/>
          </a:xfrm>
          <a:prstGeom prst="rect">
            <a:avLst/>
          </a:prstGeom>
        </p:spPr>
      </p:pic>
      <p:pic>
        <p:nvPicPr>
          <p:cNvPr id="6" name="Picture 6" descr="A picture containing indoor, table, photo, sitting&#10;&#10;Description automatically generated">
            <a:extLst>
              <a:ext uri="{FF2B5EF4-FFF2-40B4-BE49-F238E27FC236}">
                <a16:creationId xmlns:a16="http://schemas.microsoft.com/office/drawing/2014/main" xmlns="" id="{6A714A39-8784-4F59-B366-2B9628CCA9AF}"/>
              </a:ext>
            </a:extLst>
          </p:cNvPr>
          <p:cNvPicPr>
            <a:picLocks noChangeAspect="1"/>
          </p:cNvPicPr>
          <p:nvPr/>
        </p:nvPicPr>
        <p:blipFill>
          <a:blip r:embed="rId4"/>
          <a:stretch>
            <a:fillRect/>
          </a:stretch>
        </p:blipFill>
        <p:spPr>
          <a:xfrm>
            <a:off x="4870537" y="3259593"/>
            <a:ext cx="2743200" cy="2134210"/>
          </a:xfrm>
          <a:prstGeom prst="rect">
            <a:avLst/>
          </a:prstGeom>
        </p:spPr>
      </p:pic>
    </p:spTree>
    <p:extLst>
      <p:ext uri="{BB962C8B-B14F-4D97-AF65-F5344CB8AC3E}">
        <p14:creationId xmlns:p14="http://schemas.microsoft.com/office/powerpoint/2010/main" val="39744694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797</TotalTime>
  <Words>38</Words>
  <Application>Microsoft Office PowerPoint</Application>
  <PresentationFormat>Custom</PresentationFormat>
  <Paragraphs>30</Paragraphs>
  <Slides>4</Slides>
  <Notes>0</Notes>
  <HiddenSlides>1</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Atlas</vt:lpstr>
      <vt:lpstr>SMART WASTE SEGREGATION </vt:lpstr>
      <vt:lpstr>PROBLEM!!</vt:lpstr>
      <vt:lpstr>SOLUTION </vt:lpstr>
      <vt:lpstr>Components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Akhil</cp:lastModifiedBy>
  <cp:revision>201</cp:revision>
  <dcterms:created xsi:type="dcterms:W3CDTF">2021-01-26T10:08:49Z</dcterms:created>
  <dcterms:modified xsi:type="dcterms:W3CDTF">2021-01-27T07:43:24Z</dcterms:modified>
</cp:coreProperties>
</file>