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3" r:id="rId5"/>
    <p:sldId id="278" r:id="rId6"/>
    <p:sldId id="282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300" r:id="rId22"/>
    <p:sldId id="299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1CCE-6F5C-F435-0E1C-F73BB0CD6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AC77B-4EC0-BB5B-CC82-BAC77770A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E686C-8645-2491-B885-5314B101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278E-68C0-4D84-B723-F44590969822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7DC78-15D6-C078-2057-85B94798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C2708-36DF-55A2-5B50-14D47EE4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EF61-3861-4315-BC67-69131A0C0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82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EDEA-EB4E-0F22-E3CF-9D769BA7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00DEE-FFA6-BA04-BE04-14EAC4DDD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AECC-2804-FD75-537C-369CEB02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278E-68C0-4D84-B723-F44590969822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A5A0D-E0A0-C29D-0D9C-59E702F6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6597A-03B7-014F-84F2-01CEC975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EF61-3861-4315-BC67-69131A0C0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9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5D7DC-667B-3D09-59D1-6CE073B71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FF950-7A1E-ADA3-989E-42608735A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E5192-8BA0-4C6D-6A1B-10867D94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278E-68C0-4D84-B723-F44590969822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7A37-0A71-F50F-2F3D-0EC0ED88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FE47A-B730-7357-88F9-C41AE15D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EF61-3861-4315-BC67-69131A0C0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13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7028-5D42-9748-7A45-8983248C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6F243-77A2-4F34-719F-B8AFE2DF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FC55F-5207-08EE-714C-B5850CEE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278E-68C0-4D84-B723-F44590969822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71A3C-1E2F-BEE1-EDCE-A2F67919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90F0-C5B8-6597-313E-38A2DCC9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EF61-3861-4315-BC67-69131A0C0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86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00E4-8A74-2815-D9CC-497F8C73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C592F-58F5-1DFB-4106-22FCF8B8F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DFD8F-A4A9-D57A-CDFC-8ACD8773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278E-68C0-4D84-B723-F44590969822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2C26A-F921-69FB-A6CA-62E54EF2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089DF-785A-FE03-4E99-A081E30A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EF61-3861-4315-BC67-69131A0C0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06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E5DE-225B-8B3A-F273-63419CD0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3E08-CC50-D828-30FF-01E9F47F5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27689-EB4A-29BA-EB5D-25AD275F5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F55D0-8EA4-0F26-2F31-EDA9A06F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278E-68C0-4D84-B723-F44590969822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90F3-438D-AF65-070E-9CF053F4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D8351-888B-F421-DA34-9190CBB1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EF61-3861-4315-BC67-69131A0C0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38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EFFF-20F0-3B7F-8D67-543A508B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96AE9-9E27-F4EB-996E-527D67D66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DF66E-8493-92B9-8D0D-7FDCA4E80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B6B2C-4BE0-55F7-5501-7CD73671B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316CF-6552-796C-12F2-1999847CA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8AA71-CE7F-3FC1-7865-5F8F21DA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278E-68C0-4D84-B723-F44590969822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D2913-A109-A193-CF7A-B5E2A6AD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1D992-C21B-7BE7-9652-3DCEC3BA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EF61-3861-4315-BC67-69131A0C0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4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C473-6546-BDE7-5B01-11077144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2C905-2224-E779-CE47-0BA49749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278E-68C0-4D84-B723-F44590969822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E9CF9-6EAC-D911-AFA0-04655BA6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449B8-CA82-D01A-FFFB-390B8A7C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EF61-3861-4315-BC67-69131A0C0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16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BABAA-CB61-15A4-6159-895888DD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278E-68C0-4D84-B723-F44590969822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E10FD-124D-D853-ABB3-3DBD195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C5AA1-9C9E-6206-0495-19A12697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EF61-3861-4315-BC67-69131A0C0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5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EC38-9E34-9C5F-43AA-8B12AC81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C226B-71FF-50C5-7C09-6D103AF38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1A79E-529B-1684-0C91-4140705EC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B6E3-8522-184F-B925-917D3BB2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278E-68C0-4D84-B723-F44590969822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750AF-7384-5FA6-FBE8-BADEE579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9CB45-0372-32F2-FD0B-F74BF744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EF61-3861-4315-BC67-69131A0C0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77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72D2-7BB1-5DF8-720C-46FFB85E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E3233-0ED9-32AA-523E-51B858E95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8CF69-47F7-E1C9-24C7-79F2BC09E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6E151-731C-3A93-10C2-0BB5AAAB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278E-68C0-4D84-B723-F44590969822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50E5A-CA7D-B818-70FF-ADD04975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210C3-7BDE-E513-781C-F12DD969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EF61-3861-4315-BC67-69131A0C0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90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DFEA02-EBAB-8006-1153-64FC1F3F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8323D-AF2A-CFC6-2635-E43B1EB49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14380-9040-2BDF-8625-574946EC6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278E-68C0-4D84-B723-F44590969822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7DE61-46F1-DCEE-5290-94F60E843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27701-DA93-E585-3C2C-A2B190DBB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0EF61-3861-4315-BC67-69131A0C0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91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17ED9-042F-CC3C-E238-4CEA05E70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36" y="1212979"/>
            <a:ext cx="4529064" cy="443204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B09D6D-A692-8265-FD18-78B8831DAB83}"/>
              </a:ext>
            </a:extLst>
          </p:cNvPr>
          <p:cNvSpPr/>
          <p:nvPr/>
        </p:nvSpPr>
        <p:spPr>
          <a:xfrm>
            <a:off x="6096000" y="1212978"/>
            <a:ext cx="4529065" cy="44320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C8F99-AA9B-DCE7-2BD7-07526CAAD7C4}"/>
              </a:ext>
            </a:extLst>
          </p:cNvPr>
          <p:cNvSpPr txBox="1"/>
          <p:nvPr/>
        </p:nvSpPr>
        <p:spPr>
          <a:xfrm>
            <a:off x="6269559" y="2119511"/>
            <a:ext cx="4123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Eras Demi ITC" panose="020B0805030504020804" pitchFamily="34" charset="0"/>
              </a:rPr>
              <a:t>ARCHISMAN SOM</a:t>
            </a:r>
            <a:endParaRPr lang="en-IN" sz="3600" b="1" dirty="0"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46F5F-60A0-4FE9-2094-32EA4BEBB76D}"/>
              </a:ext>
            </a:extLst>
          </p:cNvPr>
          <p:cNvSpPr txBox="1"/>
          <p:nvPr/>
        </p:nvSpPr>
        <p:spPr>
          <a:xfrm>
            <a:off x="7644509" y="2657414"/>
            <a:ext cx="273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Eras Demi ITC" panose="020B0805030504020804" pitchFamily="34" charset="0"/>
              </a:rPr>
              <a:t>MBA (IISWBM, Kolkata)</a:t>
            </a:r>
            <a:endParaRPr lang="en-IN" b="1" dirty="0">
              <a:latin typeface="Eras Demi ITC" panose="020B0805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6B003-E9E1-DD8F-F184-E6ED0704A4B6}"/>
              </a:ext>
            </a:extLst>
          </p:cNvPr>
          <p:cNvSpPr txBox="1"/>
          <p:nvPr/>
        </p:nvSpPr>
        <p:spPr>
          <a:xfrm>
            <a:off x="6269559" y="3710421"/>
            <a:ext cx="4355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Eras Demi ITC" panose="020B0805030504020804" pitchFamily="34" charset="0"/>
              </a:rPr>
              <a:t>Insights to solve supply chain issue in FMCG domain</a:t>
            </a:r>
            <a:endParaRPr lang="en-IN" sz="2400" b="1" dirty="0">
              <a:latin typeface="Eras Demi ITC" panose="020B08050305040208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3AC26F-CA29-16DD-A424-0552F1A61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6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latin typeface="Eras Demi ITC" panose="020B0805030504020804" pitchFamily="34" charset="0"/>
              </a:rPr>
              <a:t>LiFR</a:t>
            </a:r>
            <a:r>
              <a:rPr lang="en-US" sz="2000" dirty="0">
                <a:latin typeface="Eras Demi ITC" panose="020B0805030504020804" pitchFamily="34" charset="0"/>
              </a:rPr>
              <a:t>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(OT)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In full  (IF)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0EAD9-9D99-E434-4C06-E15671F3292C}"/>
              </a:ext>
            </a:extLst>
          </p:cNvPr>
          <p:cNvSpPr txBox="1"/>
          <p:nvPr/>
        </p:nvSpPr>
        <p:spPr>
          <a:xfrm>
            <a:off x="4093523" y="2398279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5 pencils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08C39-2F49-3B20-7EDF-9AB2EFB549D4}"/>
              </a:ext>
            </a:extLst>
          </p:cNvPr>
          <p:cNvSpPr txBox="1"/>
          <p:nvPr/>
        </p:nvSpPr>
        <p:spPr>
          <a:xfrm>
            <a:off x="4222566" y="174820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4 eggs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3C601-D26C-6116-E1E2-D565CA5970BD}"/>
              </a:ext>
            </a:extLst>
          </p:cNvPr>
          <p:cNvSpPr txBox="1"/>
          <p:nvPr/>
        </p:nvSpPr>
        <p:spPr>
          <a:xfrm>
            <a:off x="4172872" y="3028890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2 chips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97C8E-CBC9-DE4B-0B50-BEF586274776}"/>
              </a:ext>
            </a:extLst>
          </p:cNvPr>
          <p:cNvSpPr txBox="1"/>
          <p:nvPr/>
        </p:nvSpPr>
        <p:spPr>
          <a:xfrm>
            <a:off x="4224168" y="4240782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3 pens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71C9D-DE5B-2358-E3C0-02D8DD004C9B}"/>
              </a:ext>
            </a:extLst>
          </p:cNvPr>
          <p:cNvSpPr txBox="1"/>
          <p:nvPr/>
        </p:nvSpPr>
        <p:spPr>
          <a:xfrm>
            <a:off x="3897957" y="3634836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1 notebook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E35C814-E64A-798B-35FE-69C07808D1AE}"/>
              </a:ext>
            </a:extLst>
          </p:cNvPr>
          <p:cNvSpPr/>
          <p:nvPr/>
        </p:nvSpPr>
        <p:spPr>
          <a:xfrm>
            <a:off x="5365881" y="1748204"/>
            <a:ext cx="665361" cy="2892688"/>
          </a:xfrm>
          <a:prstGeom prst="rightBrace">
            <a:avLst>
              <a:gd name="adj1" fmla="val 8333"/>
              <a:gd name="adj2" fmla="val 5045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65F01-C6D5-322B-D497-353FF386B5DE}"/>
              </a:ext>
            </a:extLst>
          </p:cNvPr>
          <p:cNvSpPr txBox="1"/>
          <p:nvPr/>
        </p:nvSpPr>
        <p:spPr>
          <a:xfrm>
            <a:off x="6096000" y="2994493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Total 5 lines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24FC3-207D-45EF-DE38-616B3E9F6C42}"/>
              </a:ext>
            </a:extLst>
          </p:cNvPr>
          <p:cNvSpPr txBox="1"/>
          <p:nvPr/>
        </p:nvSpPr>
        <p:spPr>
          <a:xfrm>
            <a:off x="8502418" y="2398279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5 pencils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1D3B2D-A884-D579-9A89-F58AE6644172}"/>
              </a:ext>
            </a:extLst>
          </p:cNvPr>
          <p:cNvSpPr txBox="1"/>
          <p:nvPr/>
        </p:nvSpPr>
        <p:spPr>
          <a:xfrm>
            <a:off x="8631461" y="174820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4 eggs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8D631-629D-AC9D-8334-38B9A0AE8579}"/>
              </a:ext>
            </a:extLst>
          </p:cNvPr>
          <p:cNvSpPr txBox="1"/>
          <p:nvPr/>
        </p:nvSpPr>
        <p:spPr>
          <a:xfrm>
            <a:off x="8581767" y="3028890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2 chips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9D934-AEDA-5818-CAE8-FB2B5507D50A}"/>
              </a:ext>
            </a:extLst>
          </p:cNvPr>
          <p:cNvSpPr txBox="1"/>
          <p:nvPr/>
        </p:nvSpPr>
        <p:spPr>
          <a:xfrm>
            <a:off x="8633063" y="4240782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Eras Demi ITC" panose="020B0805030504020804" pitchFamily="34" charset="0"/>
              </a:rPr>
              <a:t>1 pen</a:t>
            </a:r>
            <a:endParaRPr lang="en-IN" sz="2000" dirty="0">
              <a:solidFill>
                <a:srgbClr val="FF0000"/>
              </a:solidFill>
              <a:latin typeface="Eras Demi ITC" panose="020B08050305040208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5E8CA-C807-E787-7CD5-825AE1B4870B}"/>
              </a:ext>
            </a:extLst>
          </p:cNvPr>
          <p:cNvSpPr txBox="1"/>
          <p:nvPr/>
        </p:nvSpPr>
        <p:spPr>
          <a:xfrm>
            <a:off x="8306852" y="3634836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1 notebook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CF514-895D-98D2-18D0-30E1D0D1D5D7}"/>
              </a:ext>
            </a:extLst>
          </p:cNvPr>
          <p:cNvSpPr txBox="1"/>
          <p:nvPr/>
        </p:nvSpPr>
        <p:spPr>
          <a:xfrm>
            <a:off x="3868037" y="1245176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Ordered lines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6E8D8-AE59-7760-C284-CFC7CF2039C5}"/>
              </a:ext>
            </a:extLst>
          </p:cNvPr>
          <p:cNvSpPr txBox="1"/>
          <p:nvPr/>
        </p:nvSpPr>
        <p:spPr>
          <a:xfrm>
            <a:off x="8457330" y="1245176"/>
            <a:ext cx="12346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Supplied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0CB70E9-EC6A-AA46-5073-9FE959A9618E}"/>
              </a:ext>
            </a:extLst>
          </p:cNvPr>
          <p:cNvSpPr/>
          <p:nvPr/>
        </p:nvSpPr>
        <p:spPr>
          <a:xfrm>
            <a:off x="9748272" y="1748204"/>
            <a:ext cx="665361" cy="2892688"/>
          </a:xfrm>
          <a:prstGeom prst="rightBrace">
            <a:avLst>
              <a:gd name="adj1" fmla="val 8333"/>
              <a:gd name="adj2" fmla="val 5045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47BA53-6BDA-E638-D356-97A7094457D2}"/>
              </a:ext>
            </a:extLst>
          </p:cNvPr>
          <p:cNvSpPr txBox="1"/>
          <p:nvPr/>
        </p:nvSpPr>
        <p:spPr>
          <a:xfrm>
            <a:off x="10456519" y="2835246"/>
            <a:ext cx="1215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4 lines</a:t>
            </a:r>
          </a:p>
          <a:p>
            <a:r>
              <a:rPr lang="en-US" sz="2000" dirty="0">
                <a:latin typeface="Eras Demi ITC" panose="020B0805030504020804" pitchFamily="34" charset="0"/>
              </a:rPr>
              <a:t>supplied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B83C15-589D-4A40-1ADA-17AF61E63FEB}"/>
              </a:ext>
            </a:extLst>
          </p:cNvPr>
          <p:cNvSpPr txBox="1"/>
          <p:nvPr/>
        </p:nvSpPr>
        <p:spPr>
          <a:xfrm>
            <a:off x="3868037" y="5497534"/>
            <a:ext cx="123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(</a:t>
            </a:r>
            <a:r>
              <a:rPr lang="en-US" sz="2000" dirty="0" err="1">
                <a:latin typeface="Eras Demi ITC" panose="020B0805030504020804" pitchFamily="34" charset="0"/>
              </a:rPr>
              <a:t>LiFR</a:t>
            </a:r>
            <a:r>
              <a:rPr lang="en-US" sz="2000" dirty="0">
                <a:latin typeface="Eras Demi ITC" panose="020B0805030504020804" pitchFamily="34" charset="0"/>
              </a:rPr>
              <a:t>) = 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D30BD2-4AC0-CFCC-E9D9-0E8E89C81160}"/>
                  </a:ext>
                </a:extLst>
              </p:cNvPr>
              <p:cNvSpPr txBox="1"/>
              <p:nvPr/>
            </p:nvSpPr>
            <p:spPr>
              <a:xfrm>
                <a:off x="4769238" y="5287527"/>
                <a:ext cx="1474084" cy="793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IN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IN" sz="2400" dirty="0">
                  <a:latin typeface="Eras Demi ITC" panose="020B08050305040208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D30BD2-4AC0-CFCC-E9D9-0E8E89C81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238" y="5287527"/>
                <a:ext cx="1474084" cy="7936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6BB1E4C-DA3A-B904-2736-B35E70E1747F}"/>
              </a:ext>
            </a:extLst>
          </p:cNvPr>
          <p:cNvSpPr txBox="1"/>
          <p:nvPr/>
        </p:nvSpPr>
        <p:spPr>
          <a:xfrm>
            <a:off x="6056244" y="5510786"/>
            <a:ext cx="123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= 80% 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2D309BC-DDAA-A135-C4DD-1DD5E23E7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20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latin typeface="Eras Demi ITC" panose="020B0805030504020804" pitchFamily="34" charset="0"/>
              </a:rPr>
              <a:t>VoFR</a:t>
            </a:r>
            <a:r>
              <a:rPr lang="en-US" sz="2000" dirty="0">
                <a:latin typeface="Eras Demi ITC" panose="020B0805030504020804" pitchFamily="34" charset="0"/>
              </a:rPr>
              <a:t>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(OT)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In full  (IF)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0EAD9-9D99-E434-4C06-E15671F3292C}"/>
              </a:ext>
            </a:extLst>
          </p:cNvPr>
          <p:cNvSpPr txBox="1"/>
          <p:nvPr/>
        </p:nvSpPr>
        <p:spPr>
          <a:xfrm>
            <a:off x="4093523" y="2398279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5 pencils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08C39-2F49-3B20-7EDF-9AB2EFB549D4}"/>
              </a:ext>
            </a:extLst>
          </p:cNvPr>
          <p:cNvSpPr txBox="1"/>
          <p:nvPr/>
        </p:nvSpPr>
        <p:spPr>
          <a:xfrm>
            <a:off x="4222566" y="174820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4 eggs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3C601-D26C-6116-E1E2-D565CA5970BD}"/>
              </a:ext>
            </a:extLst>
          </p:cNvPr>
          <p:cNvSpPr txBox="1"/>
          <p:nvPr/>
        </p:nvSpPr>
        <p:spPr>
          <a:xfrm>
            <a:off x="4172872" y="3028890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2 chips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97C8E-CBC9-DE4B-0B50-BEF586274776}"/>
              </a:ext>
            </a:extLst>
          </p:cNvPr>
          <p:cNvSpPr txBox="1"/>
          <p:nvPr/>
        </p:nvSpPr>
        <p:spPr>
          <a:xfrm>
            <a:off x="4224168" y="4240782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3 pens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71C9D-DE5B-2358-E3C0-02D8DD004C9B}"/>
              </a:ext>
            </a:extLst>
          </p:cNvPr>
          <p:cNvSpPr txBox="1"/>
          <p:nvPr/>
        </p:nvSpPr>
        <p:spPr>
          <a:xfrm>
            <a:off x="3897957" y="3634836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1 notebook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E35C814-E64A-798B-35FE-69C07808D1AE}"/>
              </a:ext>
            </a:extLst>
          </p:cNvPr>
          <p:cNvSpPr/>
          <p:nvPr/>
        </p:nvSpPr>
        <p:spPr>
          <a:xfrm>
            <a:off x="5365881" y="1748204"/>
            <a:ext cx="665361" cy="2892688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65F01-C6D5-322B-D497-353FF386B5DE}"/>
              </a:ext>
            </a:extLst>
          </p:cNvPr>
          <p:cNvSpPr txBox="1"/>
          <p:nvPr/>
        </p:nvSpPr>
        <p:spPr>
          <a:xfrm>
            <a:off x="6096000" y="2994493"/>
            <a:ext cx="1640193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Total 5 lines</a:t>
            </a:r>
            <a:endParaRPr lang="en-IN" sz="20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24FC3-207D-45EF-DE38-616B3E9F6C42}"/>
              </a:ext>
            </a:extLst>
          </p:cNvPr>
          <p:cNvSpPr txBox="1"/>
          <p:nvPr/>
        </p:nvSpPr>
        <p:spPr>
          <a:xfrm>
            <a:off x="8502418" y="2398279"/>
            <a:ext cx="124585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5 pencils</a:t>
            </a:r>
            <a:endParaRPr lang="en-IN" sz="20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1D3B2D-A884-D579-9A89-F58AE6644172}"/>
              </a:ext>
            </a:extLst>
          </p:cNvPr>
          <p:cNvSpPr txBox="1"/>
          <p:nvPr/>
        </p:nvSpPr>
        <p:spPr>
          <a:xfrm>
            <a:off x="8631461" y="1748204"/>
            <a:ext cx="98616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4 eggs</a:t>
            </a:r>
            <a:endParaRPr lang="en-IN" sz="20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8D631-629D-AC9D-8334-38B9A0AE8579}"/>
              </a:ext>
            </a:extLst>
          </p:cNvPr>
          <p:cNvSpPr txBox="1"/>
          <p:nvPr/>
        </p:nvSpPr>
        <p:spPr>
          <a:xfrm>
            <a:off x="8581767" y="3028890"/>
            <a:ext cx="103586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2 chips</a:t>
            </a:r>
            <a:endParaRPr lang="en-IN" sz="20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9D934-AEDA-5818-CAE8-FB2B5507D50A}"/>
              </a:ext>
            </a:extLst>
          </p:cNvPr>
          <p:cNvSpPr txBox="1"/>
          <p:nvPr/>
        </p:nvSpPr>
        <p:spPr>
          <a:xfrm>
            <a:off x="8633063" y="4240782"/>
            <a:ext cx="98456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1 pens</a:t>
            </a:r>
            <a:endParaRPr lang="en-IN" sz="20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5E8CA-C807-E787-7CD5-825AE1B4870B}"/>
              </a:ext>
            </a:extLst>
          </p:cNvPr>
          <p:cNvSpPr txBox="1"/>
          <p:nvPr/>
        </p:nvSpPr>
        <p:spPr>
          <a:xfrm>
            <a:off x="8306852" y="3634836"/>
            <a:ext cx="158569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1 notebook</a:t>
            </a:r>
            <a:endParaRPr lang="en-IN" sz="20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CF514-895D-98D2-18D0-30E1D0D1D5D7}"/>
              </a:ext>
            </a:extLst>
          </p:cNvPr>
          <p:cNvSpPr txBox="1"/>
          <p:nvPr/>
        </p:nvSpPr>
        <p:spPr>
          <a:xfrm>
            <a:off x="3868037" y="1245176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Ordered lines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6E8D8-AE59-7760-C284-CFC7CF2039C5}"/>
              </a:ext>
            </a:extLst>
          </p:cNvPr>
          <p:cNvSpPr txBox="1"/>
          <p:nvPr/>
        </p:nvSpPr>
        <p:spPr>
          <a:xfrm>
            <a:off x="8457330" y="1245176"/>
            <a:ext cx="1234633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Supplied</a:t>
            </a:r>
            <a:endParaRPr lang="en-IN" sz="20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0CB70E9-EC6A-AA46-5073-9FE959A9618E}"/>
              </a:ext>
            </a:extLst>
          </p:cNvPr>
          <p:cNvSpPr/>
          <p:nvPr/>
        </p:nvSpPr>
        <p:spPr>
          <a:xfrm>
            <a:off x="9748272" y="1748204"/>
            <a:ext cx="665361" cy="2892688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47BA53-6BDA-E638-D356-97A7094457D2}"/>
              </a:ext>
            </a:extLst>
          </p:cNvPr>
          <p:cNvSpPr txBox="1"/>
          <p:nvPr/>
        </p:nvSpPr>
        <p:spPr>
          <a:xfrm>
            <a:off x="10456519" y="2835246"/>
            <a:ext cx="1215397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4 lines</a:t>
            </a:r>
          </a:p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supplied</a:t>
            </a:r>
            <a:endParaRPr lang="en-IN" sz="20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4DC9E6-F86A-CCAA-0CFF-A4EA767F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38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latin typeface="Eras Demi ITC" panose="020B0805030504020804" pitchFamily="34" charset="0"/>
              </a:rPr>
              <a:t>VoFR</a:t>
            </a:r>
            <a:r>
              <a:rPr lang="en-US" sz="2000" dirty="0">
                <a:latin typeface="Eras Demi ITC" panose="020B0805030504020804" pitchFamily="34" charset="0"/>
              </a:rPr>
              <a:t>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(OT)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In full  (IF)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0EAD9-9D99-E434-4C06-E15671F3292C}"/>
              </a:ext>
            </a:extLst>
          </p:cNvPr>
          <p:cNvSpPr txBox="1"/>
          <p:nvPr/>
        </p:nvSpPr>
        <p:spPr>
          <a:xfrm>
            <a:off x="4093523" y="2398279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5 pencils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08C39-2F49-3B20-7EDF-9AB2EFB549D4}"/>
              </a:ext>
            </a:extLst>
          </p:cNvPr>
          <p:cNvSpPr txBox="1"/>
          <p:nvPr/>
        </p:nvSpPr>
        <p:spPr>
          <a:xfrm>
            <a:off x="4222566" y="174820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4 eggs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3C601-D26C-6116-E1E2-D565CA5970BD}"/>
              </a:ext>
            </a:extLst>
          </p:cNvPr>
          <p:cNvSpPr txBox="1"/>
          <p:nvPr/>
        </p:nvSpPr>
        <p:spPr>
          <a:xfrm>
            <a:off x="4172872" y="3028890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2 chips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97C8E-CBC9-DE4B-0B50-BEF586274776}"/>
              </a:ext>
            </a:extLst>
          </p:cNvPr>
          <p:cNvSpPr txBox="1"/>
          <p:nvPr/>
        </p:nvSpPr>
        <p:spPr>
          <a:xfrm>
            <a:off x="4224168" y="4240782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3 pens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71C9D-DE5B-2358-E3C0-02D8DD004C9B}"/>
              </a:ext>
            </a:extLst>
          </p:cNvPr>
          <p:cNvSpPr txBox="1"/>
          <p:nvPr/>
        </p:nvSpPr>
        <p:spPr>
          <a:xfrm>
            <a:off x="3897957" y="3634836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1 notebook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E35C814-E64A-798B-35FE-69C07808D1AE}"/>
              </a:ext>
            </a:extLst>
          </p:cNvPr>
          <p:cNvSpPr/>
          <p:nvPr/>
        </p:nvSpPr>
        <p:spPr>
          <a:xfrm>
            <a:off x="5365881" y="1748204"/>
            <a:ext cx="665361" cy="2892688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65F01-C6D5-322B-D497-353FF386B5DE}"/>
              </a:ext>
            </a:extLst>
          </p:cNvPr>
          <p:cNvSpPr txBox="1"/>
          <p:nvPr/>
        </p:nvSpPr>
        <p:spPr>
          <a:xfrm>
            <a:off x="6096000" y="2994493"/>
            <a:ext cx="117692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Total 15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24FC3-207D-45EF-DE38-616B3E9F6C42}"/>
              </a:ext>
            </a:extLst>
          </p:cNvPr>
          <p:cNvSpPr txBox="1"/>
          <p:nvPr/>
        </p:nvSpPr>
        <p:spPr>
          <a:xfrm>
            <a:off x="8502418" y="2398279"/>
            <a:ext cx="124585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5 pencils</a:t>
            </a:r>
            <a:endParaRPr lang="en-IN" sz="20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1D3B2D-A884-D579-9A89-F58AE6644172}"/>
              </a:ext>
            </a:extLst>
          </p:cNvPr>
          <p:cNvSpPr txBox="1"/>
          <p:nvPr/>
        </p:nvSpPr>
        <p:spPr>
          <a:xfrm>
            <a:off x="8631461" y="1748204"/>
            <a:ext cx="98616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4 eggs</a:t>
            </a:r>
            <a:endParaRPr lang="en-IN" sz="20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8D631-629D-AC9D-8334-38B9A0AE8579}"/>
              </a:ext>
            </a:extLst>
          </p:cNvPr>
          <p:cNvSpPr txBox="1"/>
          <p:nvPr/>
        </p:nvSpPr>
        <p:spPr>
          <a:xfrm>
            <a:off x="8581767" y="3028890"/>
            <a:ext cx="103586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2 chips</a:t>
            </a:r>
            <a:endParaRPr lang="en-IN" sz="20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9D934-AEDA-5818-CAE8-FB2B5507D50A}"/>
              </a:ext>
            </a:extLst>
          </p:cNvPr>
          <p:cNvSpPr txBox="1"/>
          <p:nvPr/>
        </p:nvSpPr>
        <p:spPr>
          <a:xfrm>
            <a:off x="8633063" y="4240782"/>
            <a:ext cx="98456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1 pens</a:t>
            </a:r>
            <a:endParaRPr lang="en-IN" sz="20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5E8CA-C807-E787-7CD5-825AE1B4870B}"/>
              </a:ext>
            </a:extLst>
          </p:cNvPr>
          <p:cNvSpPr txBox="1"/>
          <p:nvPr/>
        </p:nvSpPr>
        <p:spPr>
          <a:xfrm>
            <a:off x="8306852" y="3634836"/>
            <a:ext cx="158569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1 notebook</a:t>
            </a:r>
            <a:endParaRPr lang="en-IN" sz="20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CF514-895D-98D2-18D0-30E1D0D1D5D7}"/>
              </a:ext>
            </a:extLst>
          </p:cNvPr>
          <p:cNvSpPr txBox="1"/>
          <p:nvPr/>
        </p:nvSpPr>
        <p:spPr>
          <a:xfrm>
            <a:off x="3868037" y="1245176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Ordered lines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6E8D8-AE59-7760-C284-CFC7CF2039C5}"/>
              </a:ext>
            </a:extLst>
          </p:cNvPr>
          <p:cNvSpPr txBox="1"/>
          <p:nvPr/>
        </p:nvSpPr>
        <p:spPr>
          <a:xfrm>
            <a:off x="8457330" y="1245176"/>
            <a:ext cx="1234633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Supplied</a:t>
            </a:r>
            <a:endParaRPr lang="en-IN" sz="20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0CB70E9-EC6A-AA46-5073-9FE959A9618E}"/>
              </a:ext>
            </a:extLst>
          </p:cNvPr>
          <p:cNvSpPr/>
          <p:nvPr/>
        </p:nvSpPr>
        <p:spPr>
          <a:xfrm>
            <a:off x="9748272" y="1748204"/>
            <a:ext cx="665361" cy="2892688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47BA53-6BDA-E638-D356-97A7094457D2}"/>
              </a:ext>
            </a:extLst>
          </p:cNvPr>
          <p:cNvSpPr txBox="1"/>
          <p:nvPr/>
        </p:nvSpPr>
        <p:spPr>
          <a:xfrm>
            <a:off x="10456519" y="2835246"/>
            <a:ext cx="1215397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4 lines</a:t>
            </a:r>
          </a:p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supplied</a:t>
            </a:r>
            <a:endParaRPr lang="en-IN" sz="20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64715FA-CE56-1BF7-AB71-D92A33337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11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latin typeface="Eras Demi ITC" panose="020B0805030504020804" pitchFamily="34" charset="0"/>
              </a:rPr>
              <a:t>VoFR</a:t>
            </a:r>
            <a:r>
              <a:rPr lang="en-US" sz="2000" dirty="0">
                <a:latin typeface="Eras Demi ITC" panose="020B0805030504020804" pitchFamily="34" charset="0"/>
              </a:rPr>
              <a:t>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(OT)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In full  (IF)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0EAD9-9D99-E434-4C06-E15671F3292C}"/>
              </a:ext>
            </a:extLst>
          </p:cNvPr>
          <p:cNvSpPr txBox="1"/>
          <p:nvPr/>
        </p:nvSpPr>
        <p:spPr>
          <a:xfrm>
            <a:off x="4093523" y="2398279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5 pencils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08C39-2F49-3B20-7EDF-9AB2EFB549D4}"/>
              </a:ext>
            </a:extLst>
          </p:cNvPr>
          <p:cNvSpPr txBox="1"/>
          <p:nvPr/>
        </p:nvSpPr>
        <p:spPr>
          <a:xfrm>
            <a:off x="4222566" y="174820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4 eggs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3C601-D26C-6116-E1E2-D565CA5970BD}"/>
              </a:ext>
            </a:extLst>
          </p:cNvPr>
          <p:cNvSpPr txBox="1"/>
          <p:nvPr/>
        </p:nvSpPr>
        <p:spPr>
          <a:xfrm>
            <a:off x="4172872" y="3028890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2 chips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97C8E-CBC9-DE4B-0B50-BEF586274776}"/>
              </a:ext>
            </a:extLst>
          </p:cNvPr>
          <p:cNvSpPr txBox="1"/>
          <p:nvPr/>
        </p:nvSpPr>
        <p:spPr>
          <a:xfrm>
            <a:off x="4224168" y="4240782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3 pens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71C9D-DE5B-2358-E3C0-02D8DD004C9B}"/>
              </a:ext>
            </a:extLst>
          </p:cNvPr>
          <p:cNvSpPr txBox="1"/>
          <p:nvPr/>
        </p:nvSpPr>
        <p:spPr>
          <a:xfrm>
            <a:off x="3897957" y="3634836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1 notebook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E35C814-E64A-798B-35FE-69C07808D1AE}"/>
              </a:ext>
            </a:extLst>
          </p:cNvPr>
          <p:cNvSpPr/>
          <p:nvPr/>
        </p:nvSpPr>
        <p:spPr>
          <a:xfrm>
            <a:off x="5365881" y="1748204"/>
            <a:ext cx="665361" cy="2892688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65F01-C6D5-322B-D497-353FF386B5DE}"/>
              </a:ext>
            </a:extLst>
          </p:cNvPr>
          <p:cNvSpPr txBox="1"/>
          <p:nvPr/>
        </p:nvSpPr>
        <p:spPr>
          <a:xfrm>
            <a:off x="6096000" y="2994493"/>
            <a:ext cx="117692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Total 15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24FC3-207D-45EF-DE38-616B3E9F6C42}"/>
              </a:ext>
            </a:extLst>
          </p:cNvPr>
          <p:cNvSpPr txBox="1"/>
          <p:nvPr/>
        </p:nvSpPr>
        <p:spPr>
          <a:xfrm>
            <a:off x="8502418" y="2398279"/>
            <a:ext cx="124585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5 pencils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1D3B2D-A884-D579-9A89-F58AE6644172}"/>
              </a:ext>
            </a:extLst>
          </p:cNvPr>
          <p:cNvSpPr txBox="1"/>
          <p:nvPr/>
        </p:nvSpPr>
        <p:spPr>
          <a:xfrm>
            <a:off x="8631461" y="1748204"/>
            <a:ext cx="98616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4 eggs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8D631-629D-AC9D-8334-38B9A0AE8579}"/>
              </a:ext>
            </a:extLst>
          </p:cNvPr>
          <p:cNvSpPr txBox="1"/>
          <p:nvPr/>
        </p:nvSpPr>
        <p:spPr>
          <a:xfrm>
            <a:off x="8581767" y="3028890"/>
            <a:ext cx="103586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2 chips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9D934-AEDA-5818-CAE8-FB2B5507D50A}"/>
              </a:ext>
            </a:extLst>
          </p:cNvPr>
          <p:cNvSpPr txBox="1"/>
          <p:nvPr/>
        </p:nvSpPr>
        <p:spPr>
          <a:xfrm>
            <a:off x="8633063" y="4240782"/>
            <a:ext cx="87235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Eras Demi ITC" panose="020B0805030504020804" pitchFamily="34" charset="0"/>
              </a:rPr>
              <a:t>1 pen</a:t>
            </a:r>
            <a:endParaRPr lang="en-IN" sz="2000" dirty="0">
              <a:solidFill>
                <a:srgbClr val="FF0000"/>
              </a:solidFill>
              <a:latin typeface="Eras Demi ITC" panose="020B08050305040208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5E8CA-C807-E787-7CD5-825AE1B4870B}"/>
              </a:ext>
            </a:extLst>
          </p:cNvPr>
          <p:cNvSpPr txBox="1"/>
          <p:nvPr/>
        </p:nvSpPr>
        <p:spPr>
          <a:xfrm>
            <a:off x="8306852" y="3634836"/>
            <a:ext cx="158569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1 notebook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CF514-895D-98D2-18D0-30E1D0D1D5D7}"/>
              </a:ext>
            </a:extLst>
          </p:cNvPr>
          <p:cNvSpPr txBox="1"/>
          <p:nvPr/>
        </p:nvSpPr>
        <p:spPr>
          <a:xfrm>
            <a:off x="3868037" y="1245176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Ordered lines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6E8D8-AE59-7760-C284-CFC7CF2039C5}"/>
              </a:ext>
            </a:extLst>
          </p:cNvPr>
          <p:cNvSpPr txBox="1"/>
          <p:nvPr/>
        </p:nvSpPr>
        <p:spPr>
          <a:xfrm>
            <a:off x="8457330" y="1245176"/>
            <a:ext cx="12346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Supplied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0CB70E9-EC6A-AA46-5073-9FE959A9618E}"/>
              </a:ext>
            </a:extLst>
          </p:cNvPr>
          <p:cNvSpPr/>
          <p:nvPr/>
        </p:nvSpPr>
        <p:spPr>
          <a:xfrm>
            <a:off x="9748272" y="1748204"/>
            <a:ext cx="665361" cy="2892688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47BA53-6BDA-E638-D356-97A7094457D2}"/>
              </a:ext>
            </a:extLst>
          </p:cNvPr>
          <p:cNvSpPr txBox="1"/>
          <p:nvPr/>
        </p:nvSpPr>
        <p:spPr>
          <a:xfrm>
            <a:off x="10456519" y="2835246"/>
            <a:ext cx="1215397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4 lines</a:t>
            </a:r>
          </a:p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supplied</a:t>
            </a:r>
            <a:endParaRPr lang="en-IN" sz="20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C9FDD44-5D75-F2A1-C283-4103BD573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23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latin typeface="Eras Demi ITC" panose="020B0805030504020804" pitchFamily="34" charset="0"/>
              </a:rPr>
              <a:t>VoFR</a:t>
            </a:r>
            <a:r>
              <a:rPr lang="en-US" sz="2000" dirty="0">
                <a:latin typeface="Eras Demi ITC" panose="020B0805030504020804" pitchFamily="34" charset="0"/>
              </a:rPr>
              <a:t>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(OT)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In full  (IF)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0EAD9-9D99-E434-4C06-E15671F3292C}"/>
              </a:ext>
            </a:extLst>
          </p:cNvPr>
          <p:cNvSpPr txBox="1"/>
          <p:nvPr/>
        </p:nvSpPr>
        <p:spPr>
          <a:xfrm>
            <a:off x="4093523" y="2398279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5 pencils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08C39-2F49-3B20-7EDF-9AB2EFB549D4}"/>
              </a:ext>
            </a:extLst>
          </p:cNvPr>
          <p:cNvSpPr txBox="1"/>
          <p:nvPr/>
        </p:nvSpPr>
        <p:spPr>
          <a:xfrm>
            <a:off x="4222566" y="174820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4 eggs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3C601-D26C-6116-E1E2-D565CA5970BD}"/>
              </a:ext>
            </a:extLst>
          </p:cNvPr>
          <p:cNvSpPr txBox="1"/>
          <p:nvPr/>
        </p:nvSpPr>
        <p:spPr>
          <a:xfrm>
            <a:off x="4172872" y="3028890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2 chips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97C8E-CBC9-DE4B-0B50-BEF586274776}"/>
              </a:ext>
            </a:extLst>
          </p:cNvPr>
          <p:cNvSpPr txBox="1"/>
          <p:nvPr/>
        </p:nvSpPr>
        <p:spPr>
          <a:xfrm>
            <a:off x="4224168" y="4240782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3 pens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71C9D-DE5B-2358-E3C0-02D8DD004C9B}"/>
              </a:ext>
            </a:extLst>
          </p:cNvPr>
          <p:cNvSpPr txBox="1"/>
          <p:nvPr/>
        </p:nvSpPr>
        <p:spPr>
          <a:xfrm>
            <a:off x="3897957" y="3634836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1 notebook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E35C814-E64A-798B-35FE-69C07808D1AE}"/>
              </a:ext>
            </a:extLst>
          </p:cNvPr>
          <p:cNvSpPr/>
          <p:nvPr/>
        </p:nvSpPr>
        <p:spPr>
          <a:xfrm>
            <a:off x="5365881" y="1748204"/>
            <a:ext cx="665361" cy="2892688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65F01-C6D5-322B-D497-353FF386B5DE}"/>
              </a:ext>
            </a:extLst>
          </p:cNvPr>
          <p:cNvSpPr txBox="1"/>
          <p:nvPr/>
        </p:nvSpPr>
        <p:spPr>
          <a:xfrm>
            <a:off x="6096000" y="2994493"/>
            <a:ext cx="117692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Total 15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24FC3-207D-45EF-DE38-616B3E9F6C42}"/>
              </a:ext>
            </a:extLst>
          </p:cNvPr>
          <p:cNvSpPr txBox="1"/>
          <p:nvPr/>
        </p:nvSpPr>
        <p:spPr>
          <a:xfrm>
            <a:off x="8502418" y="2398279"/>
            <a:ext cx="124585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5 pencils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1D3B2D-A884-D579-9A89-F58AE6644172}"/>
              </a:ext>
            </a:extLst>
          </p:cNvPr>
          <p:cNvSpPr txBox="1"/>
          <p:nvPr/>
        </p:nvSpPr>
        <p:spPr>
          <a:xfrm>
            <a:off x="8631461" y="1748204"/>
            <a:ext cx="98616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4 eggs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8D631-629D-AC9D-8334-38B9A0AE8579}"/>
              </a:ext>
            </a:extLst>
          </p:cNvPr>
          <p:cNvSpPr txBox="1"/>
          <p:nvPr/>
        </p:nvSpPr>
        <p:spPr>
          <a:xfrm>
            <a:off x="8581767" y="3028890"/>
            <a:ext cx="103586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2 chips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9D934-AEDA-5818-CAE8-FB2B5507D50A}"/>
              </a:ext>
            </a:extLst>
          </p:cNvPr>
          <p:cNvSpPr txBox="1"/>
          <p:nvPr/>
        </p:nvSpPr>
        <p:spPr>
          <a:xfrm>
            <a:off x="8633063" y="4240782"/>
            <a:ext cx="87235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Eras Demi ITC" panose="020B0805030504020804" pitchFamily="34" charset="0"/>
              </a:rPr>
              <a:t>1 pen</a:t>
            </a:r>
            <a:endParaRPr lang="en-IN" sz="2000" dirty="0">
              <a:solidFill>
                <a:srgbClr val="FF0000"/>
              </a:solidFill>
              <a:latin typeface="Eras Demi ITC" panose="020B08050305040208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5E8CA-C807-E787-7CD5-825AE1B4870B}"/>
              </a:ext>
            </a:extLst>
          </p:cNvPr>
          <p:cNvSpPr txBox="1"/>
          <p:nvPr/>
        </p:nvSpPr>
        <p:spPr>
          <a:xfrm>
            <a:off x="8306852" y="3634836"/>
            <a:ext cx="158569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1 notebook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CF514-895D-98D2-18D0-30E1D0D1D5D7}"/>
              </a:ext>
            </a:extLst>
          </p:cNvPr>
          <p:cNvSpPr txBox="1"/>
          <p:nvPr/>
        </p:nvSpPr>
        <p:spPr>
          <a:xfrm>
            <a:off x="3868037" y="1245176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Ordered lines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6E8D8-AE59-7760-C284-CFC7CF2039C5}"/>
              </a:ext>
            </a:extLst>
          </p:cNvPr>
          <p:cNvSpPr txBox="1"/>
          <p:nvPr/>
        </p:nvSpPr>
        <p:spPr>
          <a:xfrm>
            <a:off x="8457330" y="1245176"/>
            <a:ext cx="12346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Supplied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0CB70E9-EC6A-AA46-5073-9FE959A9618E}"/>
              </a:ext>
            </a:extLst>
          </p:cNvPr>
          <p:cNvSpPr/>
          <p:nvPr/>
        </p:nvSpPr>
        <p:spPr>
          <a:xfrm>
            <a:off x="9748272" y="1748204"/>
            <a:ext cx="665361" cy="2892688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47BA53-6BDA-E638-D356-97A7094457D2}"/>
              </a:ext>
            </a:extLst>
          </p:cNvPr>
          <p:cNvSpPr txBox="1"/>
          <p:nvPr/>
        </p:nvSpPr>
        <p:spPr>
          <a:xfrm>
            <a:off x="10499269" y="2986428"/>
            <a:ext cx="159370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13 supplied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E8BBE6-0424-AFC7-B081-AD9D4884F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13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latin typeface="Eras Demi ITC" panose="020B0805030504020804" pitchFamily="34" charset="0"/>
              </a:rPr>
              <a:t>VoFR</a:t>
            </a:r>
            <a:r>
              <a:rPr lang="en-US" sz="2000" dirty="0">
                <a:latin typeface="Eras Demi ITC" panose="020B0805030504020804" pitchFamily="34" charset="0"/>
              </a:rPr>
              <a:t>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(OT)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In full  (IF)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0EAD9-9D99-E434-4C06-E15671F3292C}"/>
              </a:ext>
            </a:extLst>
          </p:cNvPr>
          <p:cNvSpPr txBox="1"/>
          <p:nvPr/>
        </p:nvSpPr>
        <p:spPr>
          <a:xfrm>
            <a:off x="4093523" y="2398279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5 pencils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08C39-2F49-3B20-7EDF-9AB2EFB549D4}"/>
              </a:ext>
            </a:extLst>
          </p:cNvPr>
          <p:cNvSpPr txBox="1"/>
          <p:nvPr/>
        </p:nvSpPr>
        <p:spPr>
          <a:xfrm>
            <a:off x="4222566" y="174820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4 eggs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3C601-D26C-6116-E1E2-D565CA5970BD}"/>
              </a:ext>
            </a:extLst>
          </p:cNvPr>
          <p:cNvSpPr txBox="1"/>
          <p:nvPr/>
        </p:nvSpPr>
        <p:spPr>
          <a:xfrm>
            <a:off x="4172872" y="3028890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2 chips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97C8E-CBC9-DE4B-0B50-BEF586274776}"/>
              </a:ext>
            </a:extLst>
          </p:cNvPr>
          <p:cNvSpPr txBox="1"/>
          <p:nvPr/>
        </p:nvSpPr>
        <p:spPr>
          <a:xfrm>
            <a:off x="4224168" y="4240782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3 pens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71C9D-DE5B-2358-E3C0-02D8DD004C9B}"/>
              </a:ext>
            </a:extLst>
          </p:cNvPr>
          <p:cNvSpPr txBox="1"/>
          <p:nvPr/>
        </p:nvSpPr>
        <p:spPr>
          <a:xfrm>
            <a:off x="3897957" y="3634836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1 notebook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E35C814-E64A-798B-35FE-69C07808D1AE}"/>
              </a:ext>
            </a:extLst>
          </p:cNvPr>
          <p:cNvSpPr/>
          <p:nvPr/>
        </p:nvSpPr>
        <p:spPr>
          <a:xfrm>
            <a:off x="5365881" y="1748204"/>
            <a:ext cx="665361" cy="2892688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65F01-C6D5-322B-D497-353FF386B5DE}"/>
              </a:ext>
            </a:extLst>
          </p:cNvPr>
          <p:cNvSpPr txBox="1"/>
          <p:nvPr/>
        </p:nvSpPr>
        <p:spPr>
          <a:xfrm>
            <a:off x="6096000" y="2994493"/>
            <a:ext cx="117692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Total 15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24FC3-207D-45EF-DE38-616B3E9F6C42}"/>
              </a:ext>
            </a:extLst>
          </p:cNvPr>
          <p:cNvSpPr txBox="1"/>
          <p:nvPr/>
        </p:nvSpPr>
        <p:spPr>
          <a:xfrm>
            <a:off x="8502418" y="2398279"/>
            <a:ext cx="124585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5 pencils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1D3B2D-A884-D579-9A89-F58AE6644172}"/>
              </a:ext>
            </a:extLst>
          </p:cNvPr>
          <p:cNvSpPr txBox="1"/>
          <p:nvPr/>
        </p:nvSpPr>
        <p:spPr>
          <a:xfrm>
            <a:off x="8631461" y="1748204"/>
            <a:ext cx="98616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4 eggs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8D631-629D-AC9D-8334-38B9A0AE8579}"/>
              </a:ext>
            </a:extLst>
          </p:cNvPr>
          <p:cNvSpPr txBox="1"/>
          <p:nvPr/>
        </p:nvSpPr>
        <p:spPr>
          <a:xfrm>
            <a:off x="8581767" y="3028890"/>
            <a:ext cx="103586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2 chips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9D934-AEDA-5818-CAE8-FB2B5507D50A}"/>
              </a:ext>
            </a:extLst>
          </p:cNvPr>
          <p:cNvSpPr txBox="1"/>
          <p:nvPr/>
        </p:nvSpPr>
        <p:spPr>
          <a:xfrm>
            <a:off x="8633063" y="4240782"/>
            <a:ext cx="87235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Eras Demi ITC" panose="020B0805030504020804" pitchFamily="34" charset="0"/>
              </a:rPr>
              <a:t>1 pen</a:t>
            </a:r>
            <a:endParaRPr lang="en-IN" sz="2000" dirty="0">
              <a:solidFill>
                <a:srgbClr val="FF0000"/>
              </a:solidFill>
              <a:latin typeface="Eras Demi ITC" panose="020B08050305040208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5E8CA-C807-E787-7CD5-825AE1B4870B}"/>
              </a:ext>
            </a:extLst>
          </p:cNvPr>
          <p:cNvSpPr txBox="1"/>
          <p:nvPr/>
        </p:nvSpPr>
        <p:spPr>
          <a:xfrm>
            <a:off x="8306852" y="3634836"/>
            <a:ext cx="158569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1 notebook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CF514-895D-98D2-18D0-30E1D0D1D5D7}"/>
              </a:ext>
            </a:extLst>
          </p:cNvPr>
          <p:cNvSpPr txBox="1"/>
          <p:nvPr/>
        </p:nvSpPr>
        <p:spPr>
          <a:xfrm>
            <a:off x="3868037" y="1245176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Ordered lines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6E8D8-AE59-7760-C284-CFC7CF2039C5}"/>
              </a:ext>
            </a:extLst>
          </p:cNvPr>
          <p:cNvSpPr txBox="1"/>
          <p:nvPr/>
        </p:nvSpPr>
        <p:spPr>
          <a:xfrm>
            <a:off x="8457330" y="1245176"/>
            <a:ext cx="12346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Supplied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0CB70E9-EC6A-AA46-5073-9FE959A9618E}"/>
              </a:ext>
            </a:extLst>
          </p:cNvPr>
          <p:cNvSpPr/>
          <p:nvPr/>
        </p:nvSpPr>
        <p:spPr>
          <a:xfrm>
            <a:off x="9748272" y="1748204"/>
            <a:ext cx="665361" cy="2892688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47BA53-6BDA-E638-D356-97A7094457D2}"/>
              </a:ext>
            </a:extLst>
          </p:cNvPr>
          <p:cNvSpPr txBox="1"/>
          <p:nvPr/>
        </p:nvSpPr>
        <p:spPr>
          <a:xfrm>
            <a:off x="10499269" y="2986428"/>
            <a:ext cx="159370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13 supplied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9633C3-B866-C04B-B578-300ABA029562}"/>
              </a:ext>
            </a:extLst>
          </p:cNvPr>
          <p:cNvSpPr txBox="1"/>
          <p:nvPr/>
        </p:nvSpPr>
        <p:spPr>
          <a:xfrm>
            <a:off x="3868037" y="5412769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(</a:t>
            </a:r>
            <a:r>
              <a:rPr lang="en-US" sz="2000" dirty="0" err="1">
                <a:latin typeface="Eras Demi ITC" panose="020B0805030504020804" pitchFamily="34" charset="0"/>
              </a:rPr>
              <a:t>VoFR</a:t>
            </a:r>
            <a:r>
              <a:rPr lang="en-US" sz="2000" dirty="0">
                <a:latin typeface="Eras Demi ITC" panose="020B0805030504020804" pitchFamily="34" charset="0"/>
              </a:rPr>
              <a:t>) =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ED86EE-6A18-D96E-68EC-094F8C91C8CD}"/>
                  </a:ext>
                </a:extLst>
              </p:cNvPr>
              <p:cNvSpPr txBox="1"/>
              <p:nvPr/>
            </p:nvSpPr>
            <p:spPr>
              <a:xfrm>
                <a:off x="4901758" y="5194763"/>
                <a:ext cx="1585690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IN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IN" sz="2400" dirty="0">
                  <a:latin typeface="Eras Demi ITC" panose="020B08050305040208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ED86EE-6A18-D96E-68EC-094F8C91C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58" y="5194763"/>
                <a:ext cx="1585690" cy="786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C20087A-F6AC-66FE-9C4A-E20B15E08D92}"/>
              </a:ext>
            </a:extLst>
          </p:cNvPr>
          <p:cNvSpPr txBox="1"/>
          <p:nvPr/>
        </p:nvSpPr>
        <p:spPr>
          <a:xfrm>
            <a:off x="6294780" y="5418022"/>
            <a:ext cx="158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= 86.67% 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75F9CA9-A437-2989-A8B6-439B86821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60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On time (OT)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In full  (IF)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6A348-E802-7B78-B87B-83D024763F76}"/>
              </a:ext>
            </a:extLst>
          </p:cNvPr>
          <p:cNvSpPr txBox="1"/>
          <p:nvPr/>
        </p:nvSpPr>
        <p:spPr>
          <a:xfrm>
            <a:off x="3799550" y="994030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Orders delivered as per the time agreed upon</a:t>
            </a:r>
            <a:endParaRPr lang="en-IN" dirty="0">
              <a:latin typeface="Eras Demi ITC" panose="020B08050305040208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ADC4C9-6971-42C9-A871-0568C5AF0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15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On time (OT)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In full  (IF)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6A348-E802-7B78-B87B-83D024763F76}"/>
              </a:ext>
            </a:extLst>
          </p:cNvPr>
          <p:cNvSpPr txBox="1"/>
          <p:nvPr/>
        </p:nvSpPr>
        <p:spPr>
          <a:xfrm>
            <a:off x="3799550" y="994030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Orders delivered as per the time agreed upon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63C7A-45BE-0234-7361-1CB1481C1436}"/>
              </a:ext>
            </a:extLst>
          </p:cNvPr>
          <p:cNvSpPr txBox="1"/>
          <p:nvPr/>
        </p:nvSpPr>
        <p:spPr>
          <a:xfrm>
            <a:off x="3799550" y="1573926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When all the order lines are delivered on time</a:t>
            </a:r>
            <a:endParaRPr lang="en-IN" dirty="0">
              <a:latin typeface="Eras Demi ITC" panose="020B08050305040208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357688-D6D7-D3E1-BD11-5DE894B12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2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On time (OT)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In full  (IF)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6A348-E802-7B78-B87B-83D024763F76}"/>
              </a:ext>
            </a:extLst>
          </p:cNvPr>
          <p:cNvSpPr txBox="1"/>
          <p:nvPr/>
        </p:nvSpPr>
        <p:spPr>
          <a:xfrm>
            <a:off x="3799550" y="994030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Orders delivered as per the time agreed upon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63C7A-45BE-0234-7361-1CB1481C1436}"/>
              </a:ext>
            </a:extLst>
          </p:cNvPr>
          <p:cNvSpPr txBox="1"/>
          <p:nvPr/>
        </p:nvSpPr>
        <p:spPr>
          <a:xfrm>
            <a:off x="3799550" y="1573926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When all the order lines are delivered on time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F2498-2C94-5DF9-17C0-902D0396E25F}"/>
              </a:ext>
            </a:extLst>
          </p:cNvPr>
          <p:cNvSpPr txBox="1"/>
          <p:nvPr/>
        </p:nvSpPr>
        <p:spPr>
          <a:xfrm>
            <a:off x="3967727" y="3499292"/>
            <a:ext cx="124585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5 pencils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E4C012-9ADD-555B-433F-177A71AD0F34}"/>
              </a:ext>
            </a:extLst>
          </p:cNvPr>
          <p:cNvSpPr txBox="1"/>
          <p:nvPr/>
        </p:nvSpPr>
        <p:spPr>
          <a:xfrm>
            <a:off x="4096770" y="2849217"/>
            <a:ext cx="98616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4 eggs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A5D60-F573-C0E1-4646-56A3A811B876}"/>
              </a:ext>
            </a:extLst>
          </p:cNvPr>
          <p:cNvSpPr txBox="1"/>
          <p:nvPr/>
        </p:nvSpPr>
        <p:spPr>
          <a:xfrm>
            <a:off x="4047076" y="4129903"/>
            <a:ext cx="103586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2 chips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A9C9F-2398-1DAF-B65D-AA6E70D22FE2}"/>
              </a:ext>
            </a:extLst>
          </p:cNvPr>
          <p:cNvSpPr txBox="1"/>
          <p:nvPr/>
        </p:nvSpPr>
        <p:spPr>
          <a:xfrm>
            <a:off x="4098372" y="5341795"/>
            <a:ext cx="98456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Eras Demi ITC" panose="020B0805030504020804" pitchFamily="34" charset="0"/>
              </a:rPr>
              <a:t>1 pens</a:t>
            </a:r>
            <a:endParaRPr lang="en-IN" sz="2000" dirty="0">
              <a:solidFill>
                <a:srgbClr val="FF0000"/>
              </a:solidFill>
              <a:latin typeface="Eras Demi ITC" panose="020B08050305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7D348-F9FC-D90C-982C-DDA485B6A994}"/>
              </a:ext>
            </a:extLst>
          </p:cNvPr>
          <p:cNvSpPr txBox="1"/>
          <p:nvPr/>
        </p:nvSpPr>
        <p:spPr>
          <a:xfrm>
            <a:off x="3772161" y="4735849"/>
            <a:ext cx="158569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1 notebook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C34CD2-5BC0-F249-1E50-41FDA28B1851}"/>
              </a:ext>
            </a:extLst>
          </p:cNvPr>
          <p:cNvSpPr txBox="1"/>
          <p:nvPr/>
        </p:nvSpPr>
        <p:spPr>
          <a:xfrm>
            <a:off x="3922639" y="2346189"/>
            <a:ext cx="12346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Supplied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51CA7F-B5AC-6833-5947-2592B9825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82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On time (OT)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In full  (IF)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6A348-E802-7B78-B87B-83D024763F76}"/>
              </a:ext>
            </a:extLst>
          </p:cNvPr>
          <p:cNvSpPr txBox="1"/>
          <p:nvPr/>
        </p:nvSpPr>
        <p:spPr>
          <a:xfrm>
            <a:off x="3799550" y="994030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Orders delivered as per the time agreed upon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63C7A-45BE-0234-7361-1CB1481C1436}"/>
              </a:ext>
            </a:extLst>
          </p:cNvPr>
          <p:cNvSpPr txBox="1"/>
          <p:nvPr/>
        </p:nvSpPr>
        <p:spPr>
          <a:xfrm>
            <a:off x="3799550" y="1573926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When all the order lines are delivered on time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F2498-2C94-5DF9-17C0-902D0396E25F}"/>
              </a:ext>
            </a:extLst>
          </p:cNvPr>
          <p:cNvSpPr txBox="1"/>
          <p:nvPr/>
        </p:nvSpPr>
        <p:spPr>
          <a:xfrm>
            <a:off x="3967727" y="3499292"/>
            <a:ext cx="124585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5 pencils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E4C012-9ADD-555B-433F-177A71AD0F34}"/>
              </a:ext>
            </a:extLst>
          </p:cNvPr>
          <p:cNvSpPr txBox="1"/>
          <p:nvPr/>
        </p:nvSpPr>
        <p:spPr>
          <a:xfrm>
            <a:off x="4096770" y="2849217"/>
            <a:ext cx="98616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4 eggs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A5D60-F573-C0E1-4646-56A3A811B876}"/>
              </a:ext>
            </a:extLst>
          </p:cNvPr>
          <p:cNvSpPr txBox="1"/>
          <p:nvPr/>
        </p:nvSpPr>
        <p:spPr>
          <a:xfrm>
            <a:off x="4047076" y="4129903"/>
            <a:ext cx="103586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2 chips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A9C9F-2398-1DAF-B65D-AA6E70D22FE2}"/>
              </a:ext>
            </a:extLst>
          </p:cNvPr>
          <p:cNvSpPr txBox="1"/>
          <p:nvPr/>
        </p:nvSpPr>
        <p:spPr>
          <a:xfrm>
            <a:off x="4098372" y="5341795"/>
            <a:ext cx="87235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Eras Demi ITC" panose="020B0805030504020804" pitchFamily="34" charset="0"/>
              </a:rPr>
              <a:t>1 pen</a:t>
            </a:r>
            <a:endParaRPr lang="en-IN" sz="2000" dirty="0">
              <a:solidFill>
                <a:srgbClr val="FF0000"/>
              </a:solidFill>
              <a:latin typeface="Eras Demi ITC" panose="020B08050305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7D348-F9FC-D90C-982C-DDA485B6A994}"/>
              </a:ext>
            </a:extLst>
          </p:cNvPr>
          <p:cNvSpPr txBox="1"/>
          <p:nvPr/>
        </p:nvSpPr>
        <p:spPr>
          <a:xfrm>
            <a:off x="3772161" y="4735849"/>
            <a:ext cx="158569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1 notebook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C34CD2-5BC0-F249-1E50-41FDA28B1851}"/>
              </a:ext>
            </a:extLst>
          </p:cNvPr>
          <p:cNvSpPr txBox="1"/>
          <p:nvPr/>
        </p:nvSpPr>
        <p:spPr>
          <a:xfrm>
            <a:off x="3922639" y="2346189"/>
            <a:ext cx="12346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Supplied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6C250E36-3FD7-4541-5AB5-BE29A8776A91}"/>
              </a:ext>
            </a:extLst>
          </p:cNvPr>
          <p:cNvSpPr/>
          <p:nvPr/>
        </p:nvSpPr>
        <p:spPr>
          <a:xfrm>
            <a:off x="5213581" y="2867879"/>
            <a:ext cx="392255" cy="1083591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E4C0B9-D54F-5034-F0D9-A4DDAFF1C7AC}"/>
              </a:ext>
            </a:extLst>
          </p:cNvPr>
          <p:cNvSpPr txBox="1"/>
          <p:nvPr/>
        </p:nvSpPr>
        <p:spPr>
          <a:xfrm>
            <a:off x="5727664" y="3163744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1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38A6060E-2FB3-7266-0390-A7F83DBB23DD}"/>
              </a:ext>
            </a:extLst>
          </p:cNvPr>
          <p:cNvSpPr/>
          <p:nvPr/>
        </p:nvSpPr>
        <p:spPr>
          <a:xfrm>
            <a:off x="5213581" y="4166478"/>
            <a:ext cx="392255" cy="1622843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85F84E-DAD6-641E-2B20-C8C3C9D13612}"/>
              </a:ext>
            </a:extLst>
          </p:cNvPr>
          <p:cNvSpPr txBox="1"/>
          <p:nvPr/>
        </p:nvSpPr>
        <p:spPr>
          <a:xfrm>
            <a:off x="5727664" y="4791461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2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FD8A7E-835A-1536-78BB-33691C06ACEC}"/>
              </a:ext>
            </a:extLst>
          </p:cNvPr>
          <p:cNvSpPr txBox="1"/>
          <p:nvPr/>
        </p:nvSpPr>
        <p:spPr>
          <a:xfrm>
            <a:off x="5971947" y="361432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270935-7127-F15C-2213-A6FC6EFDC4D2}"/>
              </a:ext>
            </a:extLst>
          </p:cNvPr>
          <p:cNvSpPr txBox="1"/>
          <p:nvPr/>
        </p:nvSpPr>
        <p:spPr>
          <a:xfrm>
            <a:off x="5975056" y="522344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C5F6B8-DC80-8E95-1C8F-69F4764C1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0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17ED9-042F-CC3C-E238-4CEA05E70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2978"/>
            <a:ext cx="4529064" cy="443204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B09D6D-A692-8265-FD18-78B8831DAB83}"/>
              </a:ext>
            </a:extLst>
          </p:cNvPr>
          <p:cNvSpPr/>
          <p:nvPr/>
        </p:nvSpPr>
        <p:spPr>
          <a:xfrm flipH="1">
            <a:off x="1566936" y="1212978"/>
            <a:ext cx="4529065" cy="44320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AA0D6-EFE4-ACCE-015E-BFDE24A64479}"/>
              </a:ext>
            </a:extLst>
          </p:cNvPr>
          <p:cNvSpPr txBox="1"/>
          <p:nvPr/>
        </p:nvSpPr>
        <p:spPr>
          <a:xfrm>
            <a:off x="1807323" y="1538772"/>
            <a:ext cx="4048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Eras Demi ITC" panose="020B0805030504020804" pitchFamily="34" charset="0"/>
              </a:rPr>
              <a:t>About the company</a:t>
            </a:r>
            <a:endParaRPr lang="en-IN" sz="3200" b="1" dirty="0"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34A4D-9AF2-7DA4-2CBC-3CEF840F9571}"/>
              </a:ext>
            </a:extLst>
          </p:cNvPr>
          <p:cNvSpPr txBox="1"/>
          <p:nvPr/>
        </p:nvSpPr>
        <p:spPr>
          <a:xfrm>
            <a:off x="1761744" y="2734527"/>
            <a:ext cx="4048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Eras Demi ITC" panose="020B0805030504020804" pitchFamily="34" charset="0"/>
              </a:rPr>
              <a:t>FMCG manufacturer headquartered in Gujrat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FD7F2A-254D-FC23-D093-A57661FF2B29}"/>
              </a:ext>
            </a:extLst>
          </p:cNvPr>
          <p:cNvSpPr txBox="1"/>
          <p:nvPr/>
        </p:nvSpPr>
        <p:spPr>
          <a:xfrm>
            <a:off x="1761744" y="4033766"/>
            <a:ext cx="4048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Eras Demi ITC" panose="020B0805030504020804" pitchFamily="34" charset="0"/>
              </a:rPr>
              <a:t>Currently operates in 3 cities of India- Surat, Ahmedabad, Vadodara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27DEF-DE06-D0E0-A727-A61A72B30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57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On time (OT)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In full  (IF)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6A348-E802-7B78-B87B-83D024763F76}"/>
              </a:ext>
            </a:extLst>
          </p:cNvPr>
          <p:cNvSpPr txBox="1"/>
          <p:nvPr/>
        </p:nvSpPr>
        <p:spPr>
          <a:xfrm>
            <a:off x="3799550" y="994030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Orders delivered as per the time agreed upon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63C7A-45BE-0234-7361-1CB1481C1436}"/>
              </a:ext>
            </a:extLst>
          </p:cNvPr>
          <p:cNvSpPr txBox="1"/>
          <p:nvPr/>
        </p:nvSpPr>
        <p:spPr>
          <a:xfrm>
            <a:off x="3799550" y="1573926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When all the order lines are delivered on time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F2498-2C94-5DF9-17C0-902D0396E25F}"/>
              </a:ext>
            </a:extLst>
          </p:cNvPr>
          <p:cNvSpPr txBox="1"/>
          <p:nvPr/>
        </p:nvSpPr>
        <p:spPr>
          <a:xfrm>
            <a:off x="3967727" y="3499292"/>
            <a:ext cx="124585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5 pencils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E4C012-9ADD-555B-433F-177A71AD0F34}"/>
              </a:ext>
            </a:extLst>
          </p:cNvPr>
          <p:cNvSpPr txBox="1"/>
          <p:nvPr/>
        </p:nvSpPr>
        <p:spPr>
          <a:xfrm>
            <a:off x="4096770" y="2849217"/>
            <a:ext cx="98616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4 eggs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A5D60-F573-C0E1-4646-56A3A811B876}"/>
              </a:ext>
            </a:extLst>
          </p:cNvPr>
          <p:cNvSpPr txBox="1"/>
          <p:nvPr/>
        </p:nvSpPr>
        <p:spPr>
          <a:xfrm>
            <a:off x="4047076" y="4129903"/>
            <a:ext cx="103586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2 chips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A9C9F-2398-1DAF-B65D-AA6E70D22FE2}"/>
              </a:ext>
            </a:extLst>
          </p:cNvPr>
          <p:cNvSpPr txBox="1"/>
          <p:nvPr/>
        </p:nvSpPr>
        <p:spPr>
          <a:xfrm>
            <a:off x="4098372" y="5341795"/>
            <a:ext cx="98456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Eras Demi ITC" panose="020B0805030504020804" pitchFamily="34" charset="0"/>
              </a:rPr>
              <a:t>1 pens</a:t>
            </a:r>
            <a:endParaRPr lang="en-IN" sz="2000" dirty="0">
              <a:solidFill>
                <a:srgbClr val="FF0000"/>
              </a:solidFill>
              <a:latin typeface="Eras Demi ITC" panose="020B08050305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7D348-F9FC-D90C-982C-DDA485B6A994}"/>
              </a:ext>
            </a:extLst>
          </p:cNvPr>
          <p:cNvSpPr txBox="1"/>
          <p:nvPr/>
        </p:nvSpPr>
        <p:spPr>
          <a:xfrm>
            <a:off x="3772161" y="4735849"/>
            <a:ext cx="158569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1 notebook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C34CD2-5BC0-F249-1E50-41FDA28B1851}"/>
              </a:ext>
            </a:extLst>
          </p:cNvPr>
          <p:cNvSpPr txBox="1"/>
          <p:nvPr/>
        </p:nvSpPr>
        <p:spPr>
          <a:xfrm>
            <a:off x="3922639" y="2346189"/>
            <a:ext cx="12346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Supplied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6C250E36-3FD7-4541-5AB5-BE29A8776A91}"/>
              </a:ext>
            </a:extLst>
          </p:cNvPr>
          <p:cNvSpPr/>
          <p:nvPr/>
        </p:nvSpPr>
        <p:spPr>
          <a:xfrm>
            <a:off x="5213581" y="2867879"/>
            <a:ext cx="392255" cy="1083591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E4C0B9-D54F-5034-F0D9-A4DDAFF1C7AC}"/>
              </a:ext>
            </a:extLst>
          </p:cNvPr>
          <p:cNvSpPr txBox="1"/>
          <p:nvPr/>
        </p:nvSpPr>
        <p:spPr>
          <a:xfrm>
            <a:off x="5727664" y="3163744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1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BD0D73-64E2-D0BB-915A-F46AC093CA23}"/>
              </a:ext>
            </a:extLst>
          </p:cNvPr>
          <p:cNvSpPr txBox="1"/>
          <p:nvPr/>
        </p:nvSpPr>
        <p:spPr>
          <a:xfrm>
            <a:off x="7193218" y="2866922"/>
            <a:ext cx="41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time agreed for delivery – 12 Jan ‘24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D6DEA2-B3A0-D0E9-2DA2-67CF51754A70}"/>
              </a:ext>
            </a:extLst>
          </p:cNvPr>
          <p:cNvSpPr txBox="1"/>
          <p:nvPr/>
        </p:nvSpPr>
        <p:spPr>
          <a:xfrm>
            <a:off x="7205115" y="3516479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time of delivery – 14 Jan ‘24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38A6060E-2FB3-7266-0390-A7F83DBB23DD}"/>
              </a:ext>
            </a:extLst>
          </p:cNvPr>
          <p:cNvSpPr/>
          <p:nvPr/>
        </p:nvSpPr>
        <p:spPr>
          <a:xfrm>
            <a:off x="5213581" y="4166478"/>
            <a:ext cx="392255" cy="1622843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85F84E-DAD6-641E-2B20-C8C3C9D13612}"/>
              </a:ext>
            </a:extLst>
          </p:cNvPr>
          <p:cNvSpPr txBox="1"/>
          <p:nvPr/>
        </p:nvSpPr>
        <p:spPr>
          <a:xfrm>
            <a:off x="5727664" y="4791461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2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FD8A7E-835A-1536-78BB-33691C06ACEC}"/>
              </a:ext>
            </a:extLst>
          </p:cNvPr>
          <p:cNvSpPr txBox="1"/>
          <p:nvPr/>
        </p:nvSpPr>
        <p:spPr>
          <a:xfrm>
            <a:off x="5971947" y="361432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270935-7127-F15C-2213-A6FC6EFDC4D2}"/>
              </a:ext>
            </a:extLst>
          </p:cNvPr>
          <p:cNvSpPr txBox="1"/>
          <p:nvPr/>
        </p:nvSpPr>
        <p:spPr>
          <a:xfrm>
            <a:off x="5975056" y="522344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764FD-AE3F-ACE2-0D2E-08F401494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72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On time (OT)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In full  (IF)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6A348-E802-7B78-B87B-83D024763F76}"/>
              </a:ext>
            </a:extLst>
          </p:cNvPr>
          <p:cNvSpPr txBox="1"/>
          <p:nvPr/>
        </p:nvSpPr>
        <p:spPr>
          <a:xfrm>
            <a:off x="3799550" y="994030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Orders delivered as per the time agreed upon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63C7A-45BE-0234-7361-1CB1481C1436}"/>
              </a:ext>
            </a:extLst>
          </p:cNvPr>
          <p:cNvSpPr txBox="1"/>
          <p:nvPr/>
        </p:nvSpPr>
        <p:spPr>
          <a:xfrm>
            <a:off x="3799550" y="1573926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When all the order lines are delivered on time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F2498-2C94-5DF9-17C0-902D0396E25F}"/>
              </a:ext>
            </a:extLst>
          </p:cNvPr>
          <p:cNvSpPr txBox="1"/>
          <p:nvPr/>
        </p:nvSpPr>
        <p:spPr>
          <a:xfrm>
            <a:off x="3967727" y="3499292"/>
            <a:ext cx="124585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5 pencils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E4C012-9ADD-555B-433F-177A71AD0F34}"/>
              </a:ext>
            </a:extLst>
          </p:cNvPr>
          <p:cNvSpPr txBox="1"/>
          <p:nvPr/>
        </p:nvSpPr>
        <p:spPr>
          <a:xfrm>
            <a:off x="4096770" y="2849217"/>
            <a:ext cx="98616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4 eggs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A5D60-F573-C0E1-4646-56A3A811B876}"/>
              </a:ext>
            </a:extLst>
          </p:cNvPr>
          <p:cNvSpPr txBox="1"/>
          <p:nvPr/>
        </p:nvSpPr>
        <p:spPr>
          <a:xfrm>
            <a:off x="4047076" y="4129903"/>
            <a:ext cx="103586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2 chips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A9C9F-2398-1DAF-B65D-AA6E70D22FE2}"/>
              </a:ext>
            </a:extLst>
          </p:cNvPr>
          <p:cNvSpPr txBox="1"/>
          <p:nvPr/>
        </p:nvSpPr>
        <p:spPr>
          <a:xfrm>
            <a:off x="4098372" y="5341795"/>
            <a:ext cx="98456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Eras Demi ITC" panose="020B0805030504020804" pitchFamily="34" charset="0"/>
              </a:rPr>
              <a:t>1 pens</a:t>
            </a:r>
            <a:endParaRPr lang="en-IN" sz="2000" dirty="0">
              <a:solidFill>
                <a:srgbClr val="FF0000"/>
              </a:solidFill>
              <a:latin typeface="Eras Demi ITC" panose="020B08050305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7D348-F9FC-D90C-982C-DDA485B6A994}"/>
              </a:ext>
            </a:extLst>
          </p:cNvPr>
          <p:cNvSpPr txBox="1"/>
          <p:nvPr/>
        </p:nvSpPr>
        <p:spPr>
          <a:xfrm>
            <a:off x="3772161" y="4735849"/>
            <a:ext cx="158569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1 notebook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C34CD2-5BC0-F249-1E50-41FDA28B1851}"/>
              </a:ext>
            </a:extLst>
          </p:cNvPr>
          <p:cNvSpPr txBox="1"/>
          <p:nvPr/>
        </p:nvSpPr>
        <p:spPr>
          <a:xfrm>
            <a:off x="3922639" y="2346189"/>
            <a:ext cx="12346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Supplied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6C250E36-3FD7-4541-5AB5-BE29A8776A91}"/>
              </a:ext>
            </a:extLst>
          </p:cNvPr>
          <p:cNvSpPr/>
          <p:nvPr/>
        </p:nvSpPr>
        <p:spPr>
          <a:xfrm>
            <a:off x="5213581" y="2867879"/>
            <a:ext cx="392255" cy="1083591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E4C0B9-D54F-5034-F0D9-A4DDAFF1C7AC}"/>
              </a:ext>
            </a:extLst>
          </p:cNvPr>
          <p:cNvSpPr txBox="1"/>
          <p:nvPr/>
        </p:nvSpPr>
        <p:spPr>
          <a:xfrm>
            <a:off x="5727664" y="3163744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1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BD0D73-64E2-D0BB-915A-F46AC093CA23}"/>
              </a:ext>
            </a:extLst>
          </p:cNvPr>
          <p:cNvSpPr txBox="1"/>
          <p:nvPr/>
        </p:nvSpPr>
        <p:spPr>
          <a:xfrm>
            <a:off x="7193218" y="2866922"/>
            <a:ext cx="41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time agreed for delivery – 12 Jan ‘24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D6DEA2-B3A0-D0E9-2DA2-67CF51754A70}"/>
              </a:ext>
            </a:extLst>
          </p:cNvPr>
          <p:cNvSpPr txBox="1"/>
          <p:nvPr/>
        </p:nvSpPr>
        <p:spPr>
          <a:xfrm>
            <a:off x="7205115" y="3516479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time of delivery – 14 Jan ‘24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38A6060E-2FB3-7266-0390-A7F83DBB23DD}"/>
              </a:ext>
            </a:extLst>
          </p:cNvPr>
          <p:cNvSpPr/>
          <p:nvPr/>
        </p:nvSpPr>
        <p:spPr>
          <a:xfrm>
            <a:off x="5213581" y="4166478"/>
            <a:ext cx="392255" cy="1622843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85F84E-DAD6-641E-2B20-C8C3C9D13612}"/>
              </a:ext>
            </a:extLst>
          </p:cNvPr>
          <p:cNvSpPr txBox="1"/>
          <p:nvPr/>
        </p:nvSpPr>
        <p:spPr>
          <a:xfrm>
            <a:off x="5727664" y="4791461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2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FD8A7E-835A-1536-78BB-33691C06ACEC}"/>
              </a:ext>
            </a:extLst>
          </p:cNvPr>
          <p:cNvSpPr txBox="1"/>
          <p:nvPr/>
        </p:nvSpPr>
        <p:spPr>
          <a:xfrm>
            <a:off x="5971947" y="3614328"/>
            <a:ext cx="51007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270935-7127-F15C-2213-A6FC6EFDC4D2}"/>
              </a:ext>
            </a:extLst>
          </p:cNvPr>
          <p:cNvSpPr txBox="1"/>
          <p:nvPr/>
        </p:nvSpPr>
        <p:spPr>
          <a:xfrm>
            <a:off x="5975056" y="522344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D1AF4-71B6-FC81-0DDD-BC8F798FD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92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On time (OT)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In full  (IF)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6A348-E802-7B78-B87B-83D024763F76}"/>
              </a:ext>
            </a:extLst>
          </p:cNvPr>
          <p:cNvSpPr txBox="1"/>
          <p:nvPr/>
        </p:nvSpPr>
        <p:spPr>
          <a:xfrm>
            <a:off x="3799550" y="994030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Orders delivered as per the time agreed upon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63C7A-45BE-0234-7361-1CB1481C1436}"/>
              </a:ext>
            </a:extLst>
          </p:cNvPr>
          <p:cNvSpPr txBox="1"/>
          <p:nvPr/>
        </p:nvSpPr>
        <p:spPr>
          <a:xfrm>
            <a:off x="3799550" y="1573926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When all the order lines are delivered on time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F2498-2C94-5DF9-17C0-902D0396E25F}"/>
              </a:ext>
            </a:extLst>
          </p:cNvPr>
          <p:cNvSpPr txBox="1"/>
          <p:nvPr/>
        </p:nvSpPr>
        <p:spPr>
          <a:xfrm>
            <a:off x="3967727" y="3499292"/>
            <a:ext cx="124585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5 pencils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E4C012-9ADD-555B-433F-177A71AD0F34}"/>
              </a:ext>
            </a:extLst>
          </p:cNvPr>
          <p:cNvSpPr txBox="1"/>
          <p:nvPr/>
        </p:nvSpPr>
        <p:spPr>
          <a:xfrm>
            <a:off x="4096770" y="2849217"/>
            <a:ext cx="98616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4 eggs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A5D60-F573-C0E1-4646-56A3A811B876}"/>
              </a:ext>
            </a:extLst>
          </p:cNvPr>
          <p:cNvSpPr txBox="1"/>
          <p:nvPr/>
        </p:nvSpPr>
        <p:spPr>
          <a:xfrm>
            <a:off x="4047076" y="4129903"/>
            <a:ext cx="103586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2 chips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A9C9F-2398-1DAF-B65D-AA6E70D22FE2}"/>
              </a:ext>
            </a:extLst>
          </p:cNvPr>
          <p:cNvSpPr txBox="1"/>
          <p:nvPr/>
        </p:nvSpPr>
        <p:spPr>
          <a:xfrm>
            <a:off x="4098372" y="5341795"/>
            <a:ext cx="98456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Eras Demi ITC" panose="020B0805030504020804" pitchFamily="34" charset="0"/>
              </a:rPr>
              <a:t>1 pens</a:t>
            </a:r>
            <a:endParaRPr lang="en-IN" sz="2000" dirty="0">
              <a:solidFill>
                <a:srgbClr val="FF0000"/>
              </a:solidFill>
              <a:latin typeface="Eras Demi ITC" panose="020B08050305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7D348-F9FC-D90C-982C-DDA485B6A994}"/>
              </a:ext>
            </a:extLst>
          </p:cNvPr>
          <p:cNvSpPr txBox="1"/>
          <p:nvPr/>
        </p:nvSpPr>
        <p:spPr>
          <a:xfrm>
            <a:off x="3772161" y="4735849"/>
            <a:ext cx="158569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1 notebook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C34CD2-5BC0-F249-1E50-41FDA28B1851}"/>
              </a:ext>
            </a:extLst>
          </p:cNvPr>
          <p:cNvSpPr txBox="1"/>
          <p:nvPr/>
        </p:nvSpPr>
        <p:spPr>
          <a:xfrm>
            <a:off x="3922639" y="2346189"/>
            <a:ext cx="12346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Supplied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6C250E36-3FD7-4541-5AB5-BE29A8776A91}"/>
              </a:ext>
            </a:extLst>
          </p:cNvPr>
          <p:cNvSpPr/>
          <p:nvPr/>
        </p:nvSpPr>
        <p:spPr>
          <a:xfrm>
            <a:off x="5213581" y="2867879"/>
            <a:ext cx="392255" cy="1083591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E4C0B9-D54F-5034-F0D9-A4DDAFF1C7AC}"/>
              </a:ext>
            </a:extLst>
          </p:cNvPr>
          <p:cNvSpPr txBox="1"/>
          <p:nvPr/>
        </p:nvSpPr>
        <p:spPr>
          <a:xfrm>
            <a:off x="5727664" y="3163744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1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BD0D73-64E2-D0BB-915A-F46AC093CA23}"/>
              </a:ext>
            </a:extLst>
          </p:cNvPr>
          <p:cNvSpPr txBox="1"/>
          <p:nvPr/>
        </p:nvSpPr>
        <p:spPr>
          <a:xfrm>
            <a:off x="7193218" y="2866922"/>
            <a:ext cx="41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time agreed for delivery – 12 Jan ‘24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D6DEA2-B3A0-D0E9-2DA2-67CF51754A70}"/>
              </a:ext>
            </a:extLst>
          </p:cNvPr>
          <p:cNvSpPr txBox="1"/>
          <p:nvPr/>
        </p:nvSpPr>
        <p:spPr>
          <a:xfrm>
            <a:off x="7205115" y="3516479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time of delivery – 14 Jan ‘24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38A6060E-2FB3-7266-0390-A7F83DBB23DD}"/>
              </a:ext>
            </a:extLst>
          </p:cNvPr>
          <p:cNvSpPr/>
          <p:nvPr/>
        </p:nvSpPr>
        <p:spPr>
          <a:xfrm>
            <a:off x="5213581" y="4166478"/>
            <a:ext cx="392255" cy="1622843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85F84E-DAD6-641E-2B20-C8C3C9D13612}"/>
              </a:ext>
            </a:extLst>
          </p:cNvPr>
          <p:cNvSpPr txBox="1"/>
          <p:nvPr/>
        </p:nvSpPr>
        <p:spPr>
          <a:xfrm>
            <a:off x="5727664" y="4791461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2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FD8A7E-835A-1536-78BB-33691C06ACEC}"/>
              </a:ext>
            </a:extLst>
          </p:cNvPr>
          <p:cNvSpPr txBox="1"/>
          <p:nvPr/>
        </p:nvSpPr>
        <p:spPr>
          <a:xfrm>
            <a:off x="5971947" y="3614328"/>
            <a:ext cx="51007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270935-7127-F15C-2213-A6FC6EFDC4D2}"/>
              </a:ext>
            </a:extLst>
          </p:cNvPr>
          <p:cNvSpPr txBox="1"/>
          <p:nvPr/>
        </p:nvSpPr>
        <p:spPr>
          <a:xfrm>
            <a:off x="5975056" y="522344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0546F2-7AB0-73F9-1EE0-89BA3374D7C1}"/>
              </a:ext>
            </a:extLst>
          </p:cNvPr>
          <p:cNvSpPr txBox="1"/>
          <p:nvPr/>
        </p:nvSpPr>
        <p:spPr>
          <a:xfrm>
            <a:off x="7193218" y="4449851"/>
            <a:ext cx="41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time agreed for delivery – 13 Jan ‘24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DF425C-29BF-2D4B-8419-6B686557E877}"/>
              </a:ext>
            </a:extLst>
          </p:cNvPr>
          <p:cNvSpPr txBox="1"/>
          <p:nvPr/>
        </p:nvSpPr>
        <p:spPr>
          <a:xfrm>
            <a:off x="7205115" y="5099408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time of delivery – 13 Jan ‘24</a:t>
            </a:r>
            <a:endParaRPr lang="en-IN" dirty="0">
              <a:latin typeface="Eras Demi ITC" panose="020B08050305040208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745557-3BB2-97FD-5267-7EEB0B470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8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On time (OT)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In full  (IF)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6A348-E802-7B78-B87B-83D024763F76}"/>
              </a:ext>
            </a:extLst>
          </p:cNvPr>
          <p:cNvSpPr txBox="1"/>
          <p:nvPr/>
        </p:nvSpPr>
        <p:spPr>
          <a:xfrm>
            <a:off x="3799550" y="994030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Orders delivered as per the time agreed upon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63C7A-45BE-0234-7361-1CB1481C1436}"/>
              </a:ext>
            </a:extLst>
          </p:cNvPr>
          <p:cNvSpPr txBox="1"/>
          <p:nvPr/>
        </p:nvSpPr>
        <p:spPr>
          <a:xfrm>
            <a:off x="3799550" y="1573926"/>
            <a:ext cx="505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When all the line items are delivered on time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F2498-2C94-5DF9-17C0-902D0396E25F}"/>
              </a:ext>
            </a:extLst>
          </p:cNvPr>
          <p:cNvSpPr txBox="1"/>
          <p:nvPr/>
        </p:nvSpPr>
        <p:spPr>
          <a:xfrm>
            <a:off x="3967727" y="3499292"/>
            <a:ext cx="124585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5 pencils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E4C012-9ADD-555B-433F-177A71AD0F34}"/>
              </a:ext>
            </a:extLst>
          </p:cNvPr>
          <p:cNvSpPr txBox="1"/>
          <p:nvPr/>
        </p:nvSpPr>
        <p:spPr>
          <a:xfrm>
            <a:off x="4096770" y="2849217"/>
            <a:ext cx="98616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4 eggs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A5D60-F573-C0E1-4646-56A3A811B876}"/>
              </a:ext>
            </a:extLst>
          </p:cNvPr>
          <p:cNvSpPr txBox="1"/>
          <p:nvPr/>
        </p:nvSpPr>
        <p:spPr>
          <a:xfrm>
            <a:off x="4047076" y="4129903"/>
            <a:ext cx="103586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2 chips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A9C9F-2398-1DAF-B65D-AA6E70D22FE2}"/>
              </a:ext>
            </a:extLst>
          </p:cNvPr>
          <p:cNvSpPr txBox="1"/>
          <p:nvPr/>
        </p:nvSpPr>
        <p:spPr>
          <a:xfrm>
            <a:off x="4098372" y="5341795"/>
            <a:ext cx="98456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Eras Demi ITC" panose="020B0805030504020804" pitchFamily="34" charset="0"/>
              </a:rPr>
              <a:t>1 pens</a:t>
            </a:r>
            <a:endParaRPr lang="en-IN" sz="2000" dirty="0">
              <a:solidFill>
                <a:srgbClr val="FF0000"/>
              </a:solidFill>
              <a:latin typeface="Eras Demi ITC" panose="020B08050305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7D348-F9FC-D90C-982C-DDA485B6A994}"/>
              </a:ext>
            </a:extLst>
          </p:cNvPr>
          <p:cNvSpPr txBox="1"/>
          <p:nvPr/>
        </p:nvSpPr>
        <p:spPr>
          <a:xfrm>
            <a:off x="3772161" y="4735849"/>
            <a:ext cx="158569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1 notebook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C34CD2-5BC0-F249-1E50-41FDA28B1851}"/>
              </a:ext>
            </a:extLst>
          </p:cNvPr>
          <p:cNvSpPr txBox="1"/>
          <p:nvPr/>
        </p:nvSpPr>
        <p:spPr>
          <a:xfrm>
            <a:off x="3922639" y="2346189"/>
            <a:ext cx="12346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Supplied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6C250E36-3FD7-4541-5AB5-BE29A8776A91}"/>
              </a:ext>
            </a:extLst>
          </p:cNvPr>
          <p:cNvSpPr/>
          <p:nvPr/>
        </p:nvSpPr>
        <p:spPr>
          <a:xfrm>
            <a:off x="5213581" y="2867879"/>
            <a:ext cx="392255" cy="1083591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E4C0B9-D54F-5034-F0D9-A4DDAFF1C7AC}"/>
              </a:ext>
            </a:extLst>
          </p:cNvPr>
          <p:cNvSpPr txBox="1"/>
          <p:nvPr/>
        </p:nvSpPr>
        <p:spPr>
          <a:xfrm>
            <a:off x="5727664" y="3163744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1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BD0D73-64E2-D0BB-915A-F46AC093CA23}"/>
              </a:ext>
            </a:extLst>
          </p:cNvPr>
          <p:cNvSpPr txBox="1"/>
          <p:nvPr/>
        </p:nvSpPr>
        <p:spPr>
          <a:xfrm>
            <a:off x="7193218" y="2866922"/>
            <a:ext cx="41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time agreed for delivery – 12 Jan ‘24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D6DEA2-B3A0-D0E9-2DA2-67CF51754A70}"/>
              </a:ext>
            </a:extLst>
          </p:cNvPr>
          <p:cNvSpPr txBox="1"/>
          <p:nvPr/>
        </p:nvSpPr>
        <p:spPr>
          <a:xfrm>
            <a:off x="7205115" y="3516479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time of delivery – 14 Jan ‘24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38A6060E-2FB3-7266-0390-A7F83DBB23DD}"/>
              </a:ext>
            </a:extLst>
          </p:cNvPr>
          <p:cNvSpPr/>
          <p:nvPr/>
        </p:nvSpPr>
        <p:spPr>
          <a:xfrm>
            <a:off x="5213581" y="4166478"/>
            <a:ext cx="392255" cy="1622843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85F84E-DAD6-641E-2B20-C8C3C9D13612}"/>
              </a:ext>
            </a:extLst>
          </p:cNvPr>
          <p:cNvSpPr txBox="1"/>
          <p:nvPr/>
        </p:nvSpPr>
        <p:spPr>
          <a:xfrm>
            <a:off x="5727664" y="4791461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2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FD8A7E-835A-1536-78BB-33691C06ACEC}"/>
              </a:ext>
            </a:extLst>
          </p:cNvPr>
          <p:cNvSpPr txBox="1"/>
          <p:nvPr/>
        </p:nvSpPr>
        <p:spPr>
          <a:xfrm>
            <a:off x="5971947" y="3614328"/>
            <a:ext cx="51007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270935-7127-F15C-2213-A6FC6EFDC4D2}"/>
              </a:ext>
            </a:extLst>
          </p:cNvPr>
          <p:cNvSpPr txBox="1"/>
          <p:nvPr/>
        </p:nvSpPr>
        <p:spPr>
          <a:xfrm>
            <a:off x="5975056" y="5223445"/>
            <a:ext cx="51007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0546F2-7AB0-73F9-1EE0-89BA3374D7C1}"/>
              </a:ext>
            </a:extLst>
          </p:cNvPr>
          <p:cNvSpPr txBox="1"/>
          <p:nvPr/>
        </p:nvSpPr>
        <p:spPr>
          <a:xfrm>
            <a:off x="7193218" y="4449851"/>
            <a:ext cx="41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time agreed for delivery – 13 Jan ‘24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DF425C-29BF-2D4B-8419-6B686557E877}"/>
              </a:ext>
            </a:extLst>
          </p:cNvPr>
          <p:cNvSpPr txBox="1"/>
          <p:nvPr/>
        </p:nvSpPr>
        <p:spPr>
          <a:xfrm>
            <a:off x="7205115" y="5099408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time of delivery – 13 Jan ‘24</a:t>
            </a:r>
            <a:endParaRPr lang="en-IN" dirty="0">
              <a:latin typeface="Eras Demi ITC" panose="020B08050305040208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C3C2E9-F902-999C-2A2A-E4F5766F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00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(OT)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In full  (IF)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6A348-E802-7B78-B87B-83D024763F76}"/>
              </a:ext>
            </a:extLst>
          </p:cNvPr>
          <p:cNvSpPr txBox="1"/>
          <p:nvPr/>
        </p:nvSpPr>
        <p:spPr>
          <a:xfrm>
            <a:off x="3799550" y="994030"/>
            <a:ext cx="533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Orders delivered as per the requested  quantity</a:t>
            </a:r>
            <a:endParaRPr lang="en-IN" dirty="0">
              <a:latin typeface="Eras Demi ITC" panose="020B08050305040208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22A342-17CA-7B59-DADF-7AC1001C8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93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(OT)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In full  (IF)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6A348-E802-7B78-B87B-83D024763F76}"/>
              </a:ext>
            </a:extLst>
          </p:cNvPr>
          <p:cNvSpPr txBox="1"/>
          <p:nvPr/>
        </p:nvSpPr>
        <p:spPr>
          <a:xfrm>
            <a:off x="3799550" y="994030"/>
            <a:ext cx="533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Orders delivered as per the requested  quantity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63C7A-45BE-0234-7361-1CB1481C1436}"/>
              </a:ext>
            </a:extLst>
          </p:cNvPr>
          <p:cNvSpPr txBox="1"/>
          <p:nvPr/>
        </p:nvSpPr>
        <p:spPr>
          <a:xfrm>
            <a:off x="3799550" y="1573926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When all the line items are delivered in full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FD8A7E-835A-1536-78BB-33691C06ACEC}"/>
              </a:ext>
            </a:extLst>
          </p:cNvPr>
          <p:cNvSpPr txBox="1"/>
          <p:nvPr/>
        </p:nvSpPr>
        <p:spPr>
          <a:xfrm>
            <a:off x="10665635" y="3155110"/>
            <a:ext cx="5100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270935-7127-F15C-2213-A6FC6EFDC4D2}"/>
              </a:ext>
            </a:extLst>
          </p:cNvPr>
          <p:cNvSpPr txBox="1"/>
          <p:nvPr/>
        </p:nvSpPr>
        <p:spPr>
          <a:xfrm>
            <a:off x="10660169" y="4781050"/>
            <a:ext cx="5100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D229C-16AD-E88E-601F-C778A7303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49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(OT)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In full  (IF)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6A348-E802-7B78-B87B-83D024763F76}"/>
              </a:ext>
            </a:extLst>
          </p:cNvPr>
          <p:cNvSpPr txBox="1"/>
          <p:nvPr/>
        </p:nvSpPr>
        <p:spPr>
          <a:xfrm>
            <a:off x="3799550" y="994030"/>
            <a:ext cx="533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Orders delivered as per the requested  quantity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63C7A-45BE-0234-7361-1CB1481C1436}"/>
              </a:ext>
            </a:extLst>
          </p:cNvPr>
          <p:cNvSpPr txBox="1"/>
          <p:nvPr/>
        </p:nvSpPr>
        <p:spPr>
          <a:xfrm>
            <a:off x="3799550" y="1573926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When all the line items are delivered in full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BD0D73-64E2-D0BB-915A-F46AC093CA23}"/>
              </a:ext>
            </a:extLst>
          </p:cNvPr>
          <p:cNvSpPr txBox="1"/>
          <p:nvPr/>
        </p:nvSpPr>
        <p:spPr>
          <a:xfrm>
            <a:off x="5213618" y="3538325"/>
            <a:ext cx="155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Eras Demi ITC" panose="020B0805030504020804" pitchFamily="34" charset="0"/>
              </a:rPr>
              <a:t>Total ordered </a:t>
            </a:r>
          </a:p>
          <a:p>
            <a:r>
              <a:rPr lang="en-US" sz="1600" dirty="0">
                <a:latin typeface="Eras Demi ITC" panose="020B0805030504020804" pitchFamily="34" charset="0"/>
              </a:rPr>
              <a:t>items – 9</a:t>
            </a:r>
            <a:endParaRPr lang="en-IN" sz="1600" dirty="0">
              <a:latin typeface="Eras Demi ITC" panose="020B08050305040208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FD8A7E-835A-1536-78BB-33691C06ACEC}"/>
              </a:ext>
            </a:extLst>
          </p:cNvPr>
          <p:cNvSpPr txBox="1"/>
          <p:nvPr/>
        </p:nvSpPr>
        <p:spPr>
          <a:xfrm>
            <a:off x="10665635" y="3155110"/>
            <a:ext cx="5100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270935-7127-F15C-2213-A6FC6EFDC4D2}"/>
              </a:ext>
            </a:extLst>
          </p:cNvPr>
          <p:cNvSpPr txBox="1"/>
          <p:nvPr/>
        </p:nvSpPr>
        <p:spPr>
          <a:xfrm>
            <a:off x="10660169" y="4781050"/>
            <a:ext cx="5100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0546F2-7AB0-73F9-1EE0-89BA3374D7C1}"/>
              </a:ext>
            </a:extLst>
          </p:cNvPr>
          <p:cNvSpPr txBox="1"/>
          <p:nvPr/>
        </p:nvSpPr>
        <p:spPr>
          <a:xfrm>
            <a:off x="5257131" y="5170006"/>
            <a:ext cx="155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Eras Demi ITC" panose="020B0805030504020804" pitchFamily="34" charset="0"/>
              </a:rPr>
              <a:t>Total ordered </a:t>
            </a:r>
          </a:p>
          <a:p>
            <a:r>
              <a:rPr lang="en-US" sz="1600" dirty="0">
                <a:latin typeface="Eras Demi ITC" panose="020B0805030504020804" pitchFamily="34" charset="0"/>
              </a:rPr>
              <a:t>items – 6</a:t>
            </a:r>
            <a:endParaRPr lang="en-IN" sz="1600" dirty="0">
              <a:latin typeface="Eras Demi ITC" panose="020B08050305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284A3-1642-B1CA-792E-90A618CAC5FA}"/>
              </a:ext>
            </a:extLst>
          </p:cNvPr>
          <p:cNvSpPr txBox="1"/>
          <p:nvPr/>
        </p:nvSpPr>
        <p:spPr>
          <a:xfrm>
            <a:off x="3726444" y="3499292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5 pencils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72EA0C-C7F7-F630-C417-FB95C0817B74}"/>
              </a:ext>
            </a:extLst>
          </p:cNvPr>
          <p:cNvSpPr txBox="1"/>
          <p:nvPr/>
        </p:nvSpPr>
        <p:spPr>
          <a:xfrm>
            <a:off x="3855487" y="2849217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4 eggs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73D887-9172-EFD6-D498-5B46A6B5040F}"/>
              </a:ext>
            </a:extLst>
          </p:cNvPr>
          <p:cNvSpPr txBox="1"/>
          <p:nvPr/>
        </p:nvSpPr>
        <p:spPr>
          <a:xfrm>
            <a:off x="3805793" y="4129903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2 chips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AD4EA-8297-1568-4420-F5FE461F1A1A}"/>
              </a:ext>
            </a:extLst>
          </p:cNvPr>
          <p:cNvSpPr txBox="1"/>
          <p:nvPr/>
        </p:nvSpPr>
        <p:spPr>
          <a:xfrm>
            <a:off x="3857089" y="5341795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3 pens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F596A-E6CF-0FA1-F4FF-3CBB5796F69F}"/>
              </a:ext>
            </a:extLst>
          </p:cNvPr>
          <p:cNvSpPr txBox="1"/>
          <p:nvPr/>
        </p:nvSpPr>
        <p:spPr>
          <a:xfrm>
            <a:off x="3530878" y="4735849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1 notebook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565132-CBF2-B34B-A7FA-D4BC937E4380}"/>
              </a:ext>
            </a:extLst>
          </p:cNvPr>
          <p:cNvSpPr txBox="1"/>
          <p:nvPr/>
        </p:nvSpPr>
        <p:spPr>
          <a:xfrm>
            <a:off x="3500958" y="2346189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Ordered lines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8237A9A-732A-67F4-EE55-040571574D4A}"/>
              </a:ext>
            </a:extLst>
          </p:cNvPr>
          <p:cNvSpPr/>
          <p:nvPr/>
        </p:nvSpPr>
        <p:spPr>
          <a:xfrm>
            <a:off x="4879345" y="2857754"/>
            <a:ext cx="392255" cy="1083591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39C8DD-6BF1-2D9E-8901-EF007997E938}"/>
              </a:ext>
            </a:extLst>
          </p:cNvPr>
          <p:cNvSpPr txBox="1"/>
          <p:nvPr/>
        </p:nvSpPr>
        <p:spPr>
          <a:xfrm>
            <a:off x="5393428" y="3153619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1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1E7D290C-8EA9-E688-A464-8C1310ED7FE9}"/>
              </a:ext>
            </a:extLst>
          </p:cNvPr>
          <p:cNvSpPr/>
          <p:nvPr/>
        </p:nvSpPr>
        <p:spPr>
          <a:xfrm>
            <a:off x="4891315" y="4157147"/>
            <a:ext cx="392255" cy="1622843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337E2F-EE42-B8B6-6CE9-DAB17C291B73}"/>
              </a:ext>
            </a:extLst>
          </p:cNvPr>
          <p:cNvSpPr txBox="1"/>
          <p:nvPr/>
        </p:nvSpPr>
        <p:spPr>
          <a:xfrm>
            <a:off x="5405398" y="4782130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2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683CB3-414E-A8B2-AD61-88D478C2D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35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(OT)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In full  (IF)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6A348-E802-7B78-B87B-83D024763F76}"/>
              </a:ext>
            </a:extLst>
          </p:cNvPr>
          <p:cNvSpPr txBox="1"/>
          <p:nvPr/>
        </p:nvSpPr>
        <p:spPr>
          <a:xfrm>
            <a:off x="3799550" y="994030"/>
            <a:ext cx="533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Orders delivered as per the requested  quantity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63C7A-45BE-0234-7361-1CB1481C1436}"/>
              </a:ext>
            </a:extLst>
          </p:cNvPr>
          <p:cNvSpPr txBox="1"/>
          <p:nvPr/>
        </p:nvSpPr>
        <p:spPr>
          <a:xfrm>
            <a:off x="3799550" y="1573926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When all the line items are delivered in full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F2498-2C94-5DF9-17C0-902D0396E25F}"/>
              </a:ext>
            </a:extLst>
          </p:cNvPr>
          <p:cNvSpPr txBox="1"/>
          <p:nvPr/>
        </p:nvSpPr>
        <p:spPr>
          <a:xfrm>
            <a:off x="6822886" y="3499292"/>
            <a:ext cx="124585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5 pencils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E4C012-9ADD-555B-433F-177A71AD0F34}"/>
              </a:ext>
            </a:extLst>
          </p:cNvPr>
          <p:cNvSpPr txBox="1"/>
          <p:nvPr/>
        </p:nvSpPr>
        <p:spPr>
          <a:xfrm>
            <a:off x="6951929" y="2849217"/>
            <a:ext cx="98616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4 eggs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A5D60-F573-C0E1-4646-56A3A811B876}"/>
              </a:ext>
            </a:extLst>
          </p:cNvPr>
          <p:cNvSpPr txBox="1"/>
          <p:nvPr/>
        </p:nvSpPr>
        <p:spPr>
          <a:xfrm>
            <a:off x="6902235" y="4129903"/>
            <a:ext cx="103586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2 chips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A9C9F-2398-1DAF-B65D-AA6E70D22FE2}"/>
              </a:ext>
            </a:extLst>
          </p:cNvPr>
          <p:cNvSpPr txBox="1"/>
          <p:nvPr/>
        </p:nvSpPr>
        <p:spPr>
          <a:xfrm>
            <a:off x="6953531" y="5341795"/>
            <a:ext cx="87235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Eras Demi ITC" panose="020B0805030504020804" pitchFamily="34" charset="0"/>
              </a:rPr>
              <a:t>1 pen</a:t>
            </a:r>
            <a:endParaRPr lang="en-IN" sz="2000" dirty="0">
              <a:solidFill>
                <a:srgbClr val="FF0000"/>
              </a:solidFill>
              <a:latin typeface="Eras Demi ITC" panose="020B08050305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7D348-F9FC-D90C-982C-DDA485B6A994}"/>
              </a:ext>
            </a:extLst>
          </p:cNvPr>
          <p:cNvSpPr txBox="1"/>
          <p:nvPr/>
        </p:nvSpPr>
        <p:spPr>
          <a:xfrm>
            <a:off x="6627320" y="4735849"/>
            <a:ext cx="158569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1 notebook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C34CD2-5BC0-F249-1E50-41FDA28B1851}"/>
              </a:ext>
            </a:extLst>
          </p:cNvPr>
          <p:cNvSpPr txBox="1"/>
          <p:nvPr/>
        </p:nvSpPr>
        <p:spPr>
          <a:xfrm>
            <a:off x="6777798" y="2346189"/>
            <a:ext cx="12346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Supplied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6C250E36-3FD7-4541-5AB5-BE29A8776A91}"/>
              </a:ext>
            </a:extLst>
          </p:cNvPr>
          <p:cNvSpPr/>
          <p:nvPr/>
        </p:nvSpPr>
        <p:spPr>
          <a:xfrm>
            <a:off x="8068740" y="2867879"/>
            <a:ext cx="392255" cy="1083591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E4C0B9-D54F-5034-F0D9-A4DDAFF1C7AC}"/>
              </a:ext>
            </a:extLst>
          </p:cNvPr>
          <p:cNvSpPr txBox="1"/>
          <p:nvPr/>
        </p:nvSpPr>
        <p:spPr>
          <a:xfrm>
            <a:off x="8582823" y="3163744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1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BD0D73-64E2-D0BB-915A-F46AC093CA23}"/>
              </a:ext>
            </a:extLst>
          </p:cNvPr>
          <p:cNvSpPr txBox="1"/>
          <p:nvPr/>
        </p:nvSpPr>
        <p:spPr>
          <a:xfrm>
            <a:off x="5213618" y="3538325"/>
            <a:ext cx="155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Eras Demi ITC" panose="020B0805030504020804" pitchFamily="34" charset="0"/>
              </a:rPr>
              <a:t>Total ordered </a:t>
            </a:r>
          </a:p>
          <a:p>
            <a:r>
              <a:rPr lang="en-US" sz="1600" dirty="0">
                <a:latin typeface="Eras Demi ITC" panose="020B0805030504020804" pitchFamily="34" charset="0"/>
              </a:rPr>
              <a:t>items – 9</a:t>
            </a:r>
            <a:endParaRPr lang="en-IN" sz="1600" dirty="0">
              <a:latin typeface="Eras Demi ITC" panose="020B08050305040208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D6DEA2-B3A0-D0E9-2DA2-67CF51754A70}"/>
              </a:ext>
            </a:extLst>
          </p:cNvPr>
          <p:cNvSpPr txBox="1"/>
          <p:nvPr/>
        </p:nvSpPr>
        <p:spPr>
          <a:xfrm>
            <a:off x="8458190" y="3555956"/>
            <a:ext cx="168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Eras Demi ITC" panose="020B0805030504020804" pitchFamily="34" charset="0"/>
              </a:rPr>
              <a:t>Total delivered </a:t>
            </a:r>
          </a:p>
          <a:p>
            <a:r>
              <a:rPr lang="en-US" sz="1600" dirty="0">
                <a:latin typeface="Eras Demi ITC" panose="020B0805030504020804" pitchFamily="34" charset="0"/>
              </a:rPr>
              <a:t>items – 9 </a:t>
            </a:r>
            <a:endParaRPr lang="en-IN" sz="1600" dirty="0">
              <a:latin typeface="Eras Demi ITC" panose="020B0805030504020804" pitchFamily="34" charset="0"/>
            </a:endParaRP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38A6060E-2FB3-7266-0390-A7F83DBB23DD}"/>
              </a:ext>
            </a:extLst>
          </p:cNvPr>
          <p:cNvSpPr/>
          <p:nvPr/>
        </p:nvSpPr>
        <p:spPr>
          <a:xfrm>
            <a:off x="8068740" y="4166478"/>
            <a:ext cx="392255" cy="1622843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85F84E-DAD6-641E-2B20-C8C3C9D13612}"/>
              </a:ext>
            </a:extLst>
          </p:cNvPr>
          <p:cNvSpPr txBox="1"/>
          <p:nvPr/>
        </p:nvSpPr>
        <p:spPr>
          <a:xfrm>
            <a:off x="8582823" y="4791461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2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FD8A7E-835A-1536-78BB-33691C06ACEC}"/>
              </a:ext>
            </a:extLst>
          </p:cNvPr>
          <p:cNvSpPr txBox="1"/>
          <p:nvPr/>
        </p:nvSpPr>
        <p:spPr>
          <a:xfrm>
            <a:off x="10665635" y="3155110"/>
            <a:ext cx="5100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270935-7127-F15C-2213-A6FC6EFDC4D2}"/>
              </a:ext>
            </a:extLst>
          </p:cNvPr>
          <p:cNvSpPr txBox="1"/>
          <p:nvPr/>
        </p:nvSpPr>
        <p:spPr>
          <a:xfrm>
            <a:off x="10660169" y="4781050"/>
            <a:ext cx="5100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0546F2-7AB0-73F9-1EE0-89BA3374D7C1}"/>
              </a:ext>
            </a:extLst>
          </p:cNvPr>
          <p:cNvSpPr txBox="1"/>
          <p:nvPr/>
        </p:nvSpPr>
        <p:spPr>
          <a:xfrm>
            <a:off x="5257131" y="5170006"/>
            <a:ext cx="155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Eras Demi ITC" panose="020B0805030504020804" pitchFamily="34" charset="0"/>
              </a:rPr>
              <a:t>Total ordered </a:t>
            </a:r>
          </a:p>
          <a:p>
            <a:r>
              <a:rPr lang="en-US" sz="1600" dirty="0">
                <a:latin typeface="Eras Demi ITC" panose="020B0805030504020804" pitchFamily="34" charset="0"/>
              </a:rPr>
              <a:t>items – 6</a:t>
            </a:r>
            <a:endParaRPr lang="en-IN" sz="1600" dirty="0">
              <a:latin typeface="Eras Demi ITC" panose="020B08050305040208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DF425C-29BF-2D4B-8419-6B686557E877}"/>
              </a:ext>
            </a:extLst>
          </p:cNvPr>
          <p:cNvSpPr txBox="1"/>
          <p:nvPr/>
        </p:nvSpPr>
        <p:spPr>
          <a:xfrm>
            <a:off x="8460995" y="5191571"/>
            <a:ext cx="168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Eras Demi ITC" panose="020B0805030504020804" pitchFamily="34" charset="0"/>
              </a:rPr>
              <a:t>Total delivered </a:t>
            </a:r>
          </a:p>
          <a:p>
            <a:r>
              <a:rPr lang="en-US" sz="1600" dirty="0">
                <a:latin typeface="Eras Demi ITC" panose="020B0805030504020804" pitchFamily="34" charset="0"/>
              </a:rPr>
              <a:t>items – 4</a:t>
            </a:r>
            <a:endParaRPr lang="en-IN" sz="1600" dirty="0">
              <a:latin typeface="Eras Demi ITC" panose="020B08050305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284A3-1642-B1CA-792E-90A618CAC5FA}"/>
              </a:ext>
            </a:extLst>
          </p:cNvPr>
          <p:cNvSpPr txBox="1"/>
          <p:nvPr/>
        </p:nvSpPr>
        <p:spPr>
          <a:xfrm>
            <a:off x="3726444" y="3499292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5 pencils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72EA0C-C7F7-F630-C417-FB95C0817B74}"/>
              </a:ext>
            </a:extLst>
          </p:cNvPr>
          <p:cNvSpPr txBox="1"/>
          <p:nvPr/>
        </p:nvSpPr>
        <p:spPr>
          <a:xfrm>
            <a:off x="3855487" y="2849217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4 eggs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73D887-9172-EFD6-D498-5B46A6B5040F}"/>
              </a:ext>
            </a:extLst>
          </p:cNvPr>
          <p:cNvSpPr txBox="1"/>
          <p:nvPr/>
        </p:nvSpPr>
        <p:spPr>
          <a:xfrm>
            <a:off x="3805793" y="4129903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2 chips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AD4EA-8297-1568-4420-F5FE461F1A1A}"/>
              </a:ext>
            </a:extLst>
          </p:cNvPr>
          <p:cNvSpPr txBox="1"/>
          <p:nvPr/>
        </p:nvSpPr>
        <p:spPr>
          <a:xfrm>
            <a:off x="3857089" y="5341795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3 pens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F596A-E6CF-0FA1-F4FF-3CBB5796F69F}"/>
              </a:ext>
            </a:extLst>
          </p:cNvPr>
          <p:cNvSpPr txBox="1"/>
          <p:nvPr/>
        </p:nvSpPr>
        <p:spPr>
          <a:xfrm>
            <a:off x="3530878" y="4735849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1 notebook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565132-CBF2-B34B-A7FA-D4BC937E4380}"/>
              </a:ext>
            </a:extLst>
          </p:cNvPr>
          <p:cNvSpPr txBox="1"/>
          <p:nvPr/>
        </p:nvSpPr>
        <p:spPr>
          <a:xfrm>
            <a:off x="3500958" y="2346189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Ordered lines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8237A9A-732A-67F4-EE55-040571574D4A}"/>
              </a:ext>
            </a:extLst>
          </p:cNvPr>
          <p:cNvSpPr/>
          <p:nvPr/>
        </p:nvSpPr>
        <p:spPr>
          <a:xfrm>
            <a:off x="4879345" y="2857754"/>
            <a:ext cx="392255" cy="1083591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39C8DD-6BF1-2D9E-8901-EF007997E938}"/>
              </a:ext>
            </a:extLst>
          </p:cNvPr>
          <p:cNvSpPr txBox="1"/>
          <p:nvPr/>
        </p:nvSpPr>
        <p:spPr>
          <a:xfrm>
            <a:off x="5393428" y="3153619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1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1E7D290C-8EA9-E688-A464-8C1310ED7FE9}"/>
              </a:ext>
            </a:extLst>
          </p:cNvPr>
          <p:cNvSpPr/>
          <p:nvPr/>
        </p:nvSpPr>
        <p:spPr>
          <a:xfrm>
            <a:off x="4891315" y="4157147"/>
            <a:ext cx="392255" cy="1622843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337E2F-EE42-B8B6-6CE9-DAB17C291B73}"/>
              </a:ext>
            </a:extLst>
          </p:cNvPr>
          <p:cNvSpPr txBox="1"/>
          <p:nvPr/>
        </p:nvSpPr>
        <p:spPr>
          <a:xfrm>
            <a:off x="5405398" y="4782130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2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FB6140-8971-DE69-1EB6-3E6A9135D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81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(OT)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In full  (IF)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6A348-E802-7B78-B87B-83D024763F76}"/>
              </a:ext>
            </a:extLst>
          </p:cNvPr>
          <p:cNvSpPr txBox="1"/>
          <p:nvPr/>
        </p:nvSpPr>
        <p:spPr>
          <a:xfrm>
            <a:off x="3799550" y="994030"/>
            <a:ext cx="533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Orders delivered as per the requested  quantity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63C7A-45BE-0234-7361-1CB1481C1436}"/>
              </a:ext>
            </a:extLst>
          </p:cNvPr>
          <p:cNvSpPr txBox="1"/>
          <p:nvPr/>
        </p:nvSpPr>
        <p:spPr>
          <a:xfrm>
            <a:off x="3799550" y="1573926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When all the line items are delivered in full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F2498-2C94-5DF9-17C0-902D0396E25F}"/>
              </a:ext>
            </a:extLst>
          </p:cNvPr>
          <p:cNvSpPr txBox="1"/>
          <p:nvPr/>
        </p:nvSpPr>
        <p:spPr>
          <a:xfrm>
            <a:off x="6822886" y="3499292"/>
            <a:ext cx="124585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5 pencils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E4C012-9ADD-555B-433F-177A71AD0F34}"/>
              </a:ext>
            </a:extLst>
          </p:cNvPr>
          <p:cNvSpPr txBox="1"/>
          <p:nvPr/>
        </p:nvSpPr>
        <p:spPr>
          <a:xfrm>
            <a:off x="6951929" y="2849217"/>
            <a:ext cx="98616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4 eggs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A5D60-F573-C0E1-4646-56A3A811B876}"/>
              </a:ext>
            </a:extLst>
          </p:cNvPr>
          <p:cNvSpPr txBox="1"/>
          <p:nvPr/>
        </p:nvSpPr>
        <p:spPr>
          <a:xfrm>
            <a:off x="6902235" y="4129903"/>
            <a:ext cx="103586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2 chips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A9C9F-2398-1DAF-B65D-AA6E70D22FE2}"/>
              </a:ext>
            </a:extLst>
          </p:cNvPr>
          <p:cNvSpPr txBox="1"/>
          <p:nvPr/>
        </p:nvSpPr>
        <p:spPr>
          <a:xfrm>
            <a:off x="6953531" y="5341795"/>
            <a:ext cx="98456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Eras Demi ITC" panose="020B0805030504020804" pitchFamily="34" charset="0"/>
              </a:rPr>
              <a:t>1 pens</a:t>
            </a:r>
            <a:endParaRPr lang="en-IN" sz="2000" dirty="0">
              <a:solidFill>
                <a:srgbClr val="FF0000"/>
              </a:solidFill>
              <a:latin typeface="Eras Demi ITC" panose="020B08050305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7D348-F9FC-D90C-982C-DDA485B6A994}"/>
              </a:ext>
            </a:extLst>
          </p:cNvPr>
          <p:cNvSpPr txBox="1"/>
          <p:nvPr/>
        </p:nvSpPr>
        <p:spPr>
          <a:xfrm>
            <a:off x="6627320" y="4735849"/>
            <a:ext cx="158569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1 notebook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C34CD2-5BC0-F249-1E50-41FDA28B1851}"/>
              </a:ext>
            </a:extLst>
          </p:cNvPr>
          <p:cNvSpPr txBox="1"/>
          <p:nvPr/>
        </p:nvSpPr>
        <p:spPr>
          <a:xfrm>
            <a:off x="6777798" y="2346189"/>
            <a:ext cx="12346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Supplied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6C250E36-3FD7-4541-5AB5-BE29A8776A91}"/>
              </a:ext>
            </a:extLst>
          </p:cNvPr>
          <p:cNvSpPr/>
          <p:nvPr/>
        </p:nvSpPr>
        <p:spPr>
          <a:xfrm>
            <a:off x="8068740" y="2867879"/>
            <a:ext cx="392255" cy="1083591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E4C0B9-D54F-5034-F0D9-A4DDAFF1C7AC}"/>
              </a:ext>
            </a:extLst>
          </p:cNvPr>
          <p:cNvSpPr txBox="1"/>
          <p:nvPr/>
        </p:nvSpPr>
        <p:spPr>
          <a:xfrm>
            <a:off x="8582823" y="3163744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1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BD0D73-64E2-D0BB-915A-F46AC093CA23}"/>
              </a:ext>
            </a:extLst>
          </p:cNvPr>
          <p:cNvSpPr txBox="1"/>
          <p:nvPr/>
        </p:nvSpPr>
        <p:spPr>
          <a:xfrm>
            <a:off x="5213618" y="3538325"/>
            <a:ext cx="155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Eras Demi ITC" panose="020B0805030504020804" pitchFamily="34" charset="0"/>
              </a:rPr>
              <a:t>Total ordered </a:t>
            </a:r>
          </a:p>
          <a:p>
            <a:r>
              <a:rPr lang="en-US" sz="1600" dirty="0">
                <a:latin typeface="Eras Demi ITC" panose="020B0805030504020804" pitchFamily="34" charset="0"/>
              </a:rPr>
              <a:t>items – 9</a:t>
            </a:r>
            <a:endParaRPr lang="en-IN" sz="1600" dirty="0">
              <a:latin typeface="Eras Demi ITC" panose="020B08050305040208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D6DEA2-B3A0-D0E9-2DA2-67CF51754A70}"/>
              </a:ext>
            </a:extLst>
          </p:cNvPr>
          <p:cNvSpPr txBox="1"/>
          <p:nvPr/>
        </p:nvSpPr>
        <p:spPr>
          <a:xfrm>
            <a:off x="8458190" y="3555956"/>
            <a:ext cx="168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Eras Demi ITC" panose="020B0805030504020804" pitchFamily="34" charset="0"/>
              </a:rPr>
              <a:t>Total delivered </a:t>
            </a:r>
          </a:p>
          <a:p>
            <a:r>
              <a:rPr lang="en-US" sz="1600" dirty="0">
                <a:latin typeface="Eras Demi ITC" panose="020B0805030504020804" pitchFamily="34" charset="0"/>
              </a:rPr>
              <a:t>items – 9 </a:t>
            </a:r>
            <a:endParaRPr lang="en-IN" sz="1600" dirty="0">
              <a:latin typeface="Eras Demi ITC" panose="020B0805030504020804" pitchFamily="34" charset="0"/>
            </a:endParaRP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38A6060E-2FB3-7266-0390-A7F83DBB23DD}"/>
              </a:ext>
            </a:extLst>
          </p:cNvPr>
          <p:cNvSpPr/>
          <p:nvPr/>
        </p:nvSpPr>
        <p:spPr>
          <a:xfrm>
            <a:off x="8068740" y="4166478"/>
            <a:ext cx="392255" cy="1622843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85F84E-DAD6-641E-2B20-C8C3C9D13612}"/>
              </a:ext>
            </a:extLst>
          </p:cNvPr>
          <p:cNvSpPr txBox="1"/>
          <p:nvPr/>
        </p:nvSpPr>
        <p:spPr>
          <a:xfrm>
            <a:off x="8582823" y="4791461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2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FD8A7E-835A-1536-78BB-33691C06ACEC}"/>
              </a:ext>
            </a:extLst>
          </p:cNvPr>
          <p:cNvSpPr txBox="1"/>
          <p:nvPr/>
        </p:nvSpPr>
        <p:spPr>
          <a:xfrm>
            <a:off x="10665635" y="3155110"/>
            <a:ext cx="5100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270935-7127-F15C-2213-A6FC6EFDC4D2}"/>
              </a:ext>
            </a:extLst>
          </p:cNvPr>
          <p:cNvSpPr txBox="1"/>
          <p:nvPr/>
        </p:nvSpPr>
        <p:spPr>
          <a:xfrm>
            <a:off x="10660169" y="4781050"/>
            <a:ext cx="5100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0546F2-7AB0-73F9-1EE0-89BA3374D7C1}"/>
              </a:ext>
            </a:extLst>
          </p:cNvPr>
          <p:cNvSpPr txBox="1"/>
          <p:nvPr/>
        </p:nvSpPr>
        <p:spPr>
          <a:xfrm>
            <a:off x="5257131" y="5170006"/>
            <a:ext cx="155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Eras Demi ITC" panose="020B0805030504020804" pitchFamily="34" charset="0"/>
              </a:rPr>
              <a:t>Total ordered </a:t>
            </a:r>
          </a:p>
          <a:p>
            <a:r>
              <a:rPr lang="en-US" sz="1600" dirty="0">
                <a:latin typeface="Eras Demi ITC" panose="020B0805030504020804" pitchFamily="34" charset="0"/>
              </a:rPr>
              <a:t>items – 6</a:t>
            </a:r>
            <a:endParaRPr lang="en-IN" sz="1600" dirty="0">
              <a:latin typeface="Eras Demi ITC" panose="020B08050305040208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DF425C-29BF-2D4B-8419-6B686557E877}"/>
              </a:ext>
            </a:extLst>
          </p:cNvPr>
          <p:cNvSpPr txBox="1"/>
          <p:nvPr/>
        </p:nvSpPr>
        <p:spPr>
          <a:xfrm>
            <a:off x="8460995" y="5191571"/>
            <a:ext cx="168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Eras Demi ITC" panose="020B0805030504020804" pitchFamily="34" charset="0"/>
              </a:rPr>
              <a:t>Total delivered </a:t>
            </a:r>
          </a:p>
          <a:p>
            <a:r>
              <a:rPr lang="en-US" sz="1600" dirty="0">
                <a:latin typeface="Eras Demi ITC" panose="020B0805030504020804" pitchFamily="34" charset="0"/>
              </a:rPr>
              <a:t>items – 4</a:t>
            </a:r>
            <a:endParaRPr lang="en-IN" sz="1600" dirty="0">
              <a:latin typeface="Eras Demi ITC" panose="020B08050305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284A3-1642-B1CA-792E-90A618CAC5FA}"/>
              </a:ext>
            </a:extLst>
          </p:cNvPr>
          <p:cNvSpPr txBox="1"/>
          <p:nvPr/>
        </p:nvSpPr>
        <p:spPr>
          <a:xfrm>
            <a:off x="3726444" y="3499292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5 pencils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72EA0C-C7F7-F630-C417-FB95C0817B74}"/>
              </a:ext>
            </a:extLst>
          </p:cNvPr>
          <p:cNvSpPr txBox="1"/>
          <p:nvPr/>
        </p:nvSpPr>
        <p:spPr>
          <a:xfrm>
            <a:off x="3855487" y="2849217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4 eggs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73D887-9172-EFD6-D498-5B46A6B5040F}"/>
              </a:ext>
            </a:extLst>
          </p:cNvPr>
          <p:cNvSpPr txBox="1"/>
          <p:nvPr/>
        </p:nvSpPr>
        <p:spPr>
          <a:xfrm>
            <a:off x="3805793" y="4129903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2 chips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AD4EA-8297-1568-4420-F5FE461F1A1A}"/>
              </a:ext>
            </a:extLst>
          </p:cNvPr>
          <p:cNvSpPr txBox="1"/>
          <p:nvPr/>
        </p:nvSpPr>
        <p:spPr>
          <a:xfrm>
            <a:off x="3857089" y="5341795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3 pens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F596A-E6CF-0FA1-F4FF-3CBB5796F69F}"/>
              </a:ext>
            </a:extLst>
          </p:cNvPr>
          <p:cNvSpPr txBox="1"/>
          <p:nvPr/>
        </p:nvSpPr>
        <p:spPr>
          <a:xfrm>
            <a:off x="3530878" y="4735849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1 notebook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565132-CBF2-B34B-A7FA-D4BC937E4380}"/>
              </a:ext>
            </a:extLst>
          </p:cNvPr>
          <p:cNvSpPr txBox="1"/>
          <p:nvPr/>
        </p:nvSpPr>
        <p:spPr>
          <a:xfrm>
            <a:off x="3500958" y="2346189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Ordered lines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8237A9A-732A-67F4-EE55-040571574D4A}"/>
              </a:ext>
            </a:extLst>
          </p:cNvPr>
          <p:cNvSpPr/>
          <p:nvPr/>
        </p:nvSpPr>
        <p:spPr>
          <a:xfrm>
            <a:off x="4879345" y="2857754"/>
            <a:ext cx="392255" cy="1083591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39C8DD-6BF1-2D9E-8901-EF007997E938}"/>
              </a:ext>
            </a:extLst>
          </p:cNvPr>
          <p:cNvSpPr txBox="1"/>
          <p:nvPr/>
        </p:nvSpPr>
        <p:spPr>
          <a:xfrm>
            <a:off x="5393428" y="3153619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1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1E7D290C-8EA9-E688-A464-8C1310ED7FE9}"/>
              </a:ext>
            </a:extLst>
          </p:cNvPr>
          <p:cNvSpPr/>
          <p:nvPr/>
        </p:nvSpPr>
        <p:spPr>
          <a:xfrm>
            <a:off x="4891315" y="4157147"/>
            <a:ext cx="392255" cy="1622843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337E2F-EE42-B8B6-6CE9-DAB17C291B73}"/>
              </a:ext>
            </a:extLst>
          </p:cNvPr>
          <p:cNvSpPr txBox="1"/>
          <p:nvPr/>
        </p:nvSpPr>
        <p:spPr>
          <a:xfrm>
            <a:off x="5405398" y="4782130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2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03446A-3461-F6AD-6711-B8AA4ED6B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4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(OT)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In full  (IF)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6A348-E802-7B78-B87B-83D024763F76}"/>
              </a:ext>
            </a:extLst>
          </p:cNvPr>
          <p:cNvSpPr txBox="1"/>
          <p:nvPr/>
        </p:nvSpPr>
        <p:spPr>
          <a:xfrm>
            <a:off x="3799550" y="994030"/>
            <a:ext cx="533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Orders delivered as per the requested  quantity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63C7A-45BE-0234-7361-1CB1481C1436}"/>
              </a:ext>
            </a:extLst>
          </p:cNvPr>
          <p:cNvSpPr txBox="1"/>
          <p:nvPr/>
        </p:nvSpPr>
        <p:spPr>
          <a:xfrm>
            <a:off x="3799550" y="1573926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When all the line items are delivered in full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F2498-2C94-5DF9-17C0-902D0396E25F}"/>
              </a:ext>
            </a:extLst>
          </p:cNvPr>
          <p:cNvSpPr txBox="1"/>
          <p:nvPr/>
        </p:nvSpPr>
        <p:spPr>
          <a:xfrm>
            <a:off x="6822886" y="3499292"/>
            <a:ext cx="124585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5 pencils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E4C012-9ADD-555B-433F-177A71AD0F34}"/>
              </a:ext>
            </a:extLst>
          </p:cNvPr>
          <p:cNvSpPr txBox="1"/>
          <p:nvPr/>
        </p:nvSpPr>
        <p:spPr>
          <a:xfrm>
            <a:off x="6951929" y="2849217"/>
            <a:ext cx="98616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4 eggs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A5D60-F573-C0E1-4646-56A3A811B876}"/>
              </a:ext>
            </a:extLst>
          </p:cNvPr>
          <p:cNvSpPr txBox="1"/>
          <p:nvPr/>
        </p:nvSpPr>
        <p:spPr>
          <a:xfrm>
            <a:off x="6902235" y="4129903"/>
            <a:ext cx="103586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2 chips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A9C9F-2398-1DAF-B65D-AA6E70D22FE2}"/>
              </a:ext>
            </a:extLst>
          </p:cNvPr>
          <p:cNvSpPr txBox="1"/>
          <p:nvPr/>
        </p:nvSpPr>
        <p:spPr>
          <a:xfrm>
            <a:off x="6953531" y="5341795"/>
            <a:ext cx="87235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Eras Demi ITC" panose="020B0805030504020804" pitchFamily="34" charset="0"/>
              </a:rPr>
              <a:t>1 pen</a:t>
            </a:r>
            <a:endParaRPr lang="en-IN" sz="2000" dirty="0">
              <a:solidFill>
                <a:srgbClr val="FF0000"/>
              </a:solidFill>
              <a:latin typeface="Eras Demi ITC" panose="020B08050305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7D348-F9FC-D90C-982C-DDA485B6A994}"/>
              </a:ext>
            </a:extLst>
          </p:cNvPr>
          <p:cNvSpPr txBox="1"/>
          <p:nvPr/>
        </p:nvSpPr>
        <p:spPr>
          <a:xfrm>
            <a:off x="6627320" y="4735849"/>
            <a:ext cx="158569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1 notebook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C34CD2-5BC0-F249-1E50-41FDA28B1851}"/>
              </a:ext>
            </a:extLst>
          </p:cNvPr>
          <p:cNvSpPr txBox="1"/>
          <p:nvPr/>
        </p:nvSpPr>
        <p:spPr>
          <a:xfrm>
            <a:off x="6777798" y="2346189"/>
            <a:ext cx="12346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Supplied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6C250E36-3FD7-4541-5AB5-BE29A8776A91}"/>
              </a:ext>
            </a:extLst>
          </p:cNvPr>
          <p:cNvSpPr/>
          <p:nvPr/>
        </p:nvSpPr>
        <p:spPr>
          <a:xfrm>
            <a:off x="8068740" y="2867879"/>
            <a:ext cx="392255" cy="1083591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E4C0B9-D54F-5034-F0D9-A4DDAFF1C7AC}"/>
              </a:ext>
            </a:extLst>
          </p:cNvPr>
          <p:cNvSpPr txBox="1"/>
          <p:nvPr/>
        </p:nvSpPr>
        <p:spPr>
          <a:xfrm>
            <a:off x="8582823" y="3163744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1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BD0D73-64E2-D0BB-915A-F46AC093CA23}"/>
              </a:ext>
            </a:extLst>
          </p:cNvPr>
          <p:cNvSpPr txBox="1"/>
          <p:nvPr/>
        </p:nvSpPr>
        <p:spPr>
          <a:xfrm>
            <a:off x="5213618" y="3538325"/>
            <a:ext cx="155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Eras Demi ITC" panose="020B0805030504020804" pitchFamily="34" charset="0"/>
              </a:rPr>
              <a:t>Total ordered </a:t>
            </a:r>
          </a:p>
          <a:p>
            <a:r>
              <a:rPr lang="en-US" sz="1600" dirty="0">
                <a:latin typeface="Eras Demi ITC" panose="020B0805030504020804" pitchFamily="34" charset="0"/>
              </a:rPr>
              <a:t>items – 9</a:t>
            </a:r>
            <a:endParaRPr lang="en-IN" sz="1600" dirty="0">
              <a:latin typeface="Eras Demi ITC" panose="020B08050305040208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D6DEA2-B3A0-D0E9-2DA2-67CF51754A70}"/>
              </a:ext>
            </a:extLst>
          </p:cNvPr>
          <p:cNvSpPr txBox="1"/>
          <p:nvPr/>
        </p:nvSpPr>
        <p:spPr>
          <a:xfrm>
            <a:off x="8458190" y="3555956"/>
            <a:ext cx="168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Eras Demi ITC" panose="020B0805030504020804" pitchFamily="34" charset="0"/>
              </a:rPr>
              <a:t>Total delivered </a:t>
            </a:r>
          </a:p>
          <a:p>
            <a:r>
              <a:rPr lang="en-US" sz="1600" dirty="0">
                <a:latin typeface="Eras Demi ITC" panose="020B0805030504020804" pitchFamily="34" charset="0"/>
              </a:rPr>
              <a:t>items – 9 </a:t>
            </a:r>
            <a:endParaRPr lang="en-IN" sz="1600" dirty="0">
              <a:latin typeface="Eras Demi ITC" panose="020B0805030504020804" pitchFamily="34" charset="0"/>
            </a:endParaRP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38A6060E-2FB3-7266-0390-A7F83DBB23DD}"/>
              </a:ext>
            </a:extLst>
          </p:cNvPr>
          <p:cNvSpPr/>
          <p:nvPr/>
        </p:nvSpPr>
        <p:spPr>
          <a:xfrm>
            <a:off x="8068740" y="4166478"/>
            <a:ext cx="392255" cy="1622843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85F84E-DAD6-641E-2B20-C8C3C9D13612}"/>
              </a:ext>
            </a:extLst>
          </p:cNvPr>
          <p:cNvSpPr txBox="1"/>
          <p:nvPr/>
        </p:nvSpPr>
        <p:spPr>
          <a:xfrm>
            <a:off x="8582823" y="4791461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2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FD8A7E-835A-1536-78BB-33691C06ACEC}"/>
              </a:ext>
            </a:extLst>
          </p:cNvPr>
          <p:cNvSpPr txBox="1"/>
          <p:nvPr/>
        </p:nvSpPr>
        <p:spPr>
          <a:xfrm>
            <a:off x="10665635" y="3155110"/>
            <a:ext cx="38343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IF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270935-7127-F15C-2213-A6FC6EFDC4D2}"/>
              </a:ext>
            </a:extLst>
          </p:cNvPr>
          <p:cNvSpPr txBox="1"/>
          <p:nvPr/>
        </p:nvSpPr>
        <p:spPr>
          <a:xfrm>
            <a:off x="10660169" y="4781050"/>
            <a:ext cx="38343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IF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0546F2-7AB0-73F9-1EE0-89BA3374D7C1}"/>
              </a:ext>
            </a:extLst>
          </p:cNvPr>
          <p:cNvSpPr txBox="1"/>
          <p:nvPr/>
        </p:nvSpPr>
        <p:spPr>
          <a:xfrm>
            <a:off x="5257131" y="5170006"/>
            <a:ext cx="155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Eras Demi ITC" panose="020B0805030504020804" pitchFamily="34" charset="0"/>
              </a:rPr>
              <a:t>Total ordered </a:t>
            </a:r>
          </a:p>
          <a:p>
            <a:r>
              <a:rPr lang="en-US" sz="1600" dirty="0">
                <a:latin typeface="Eras Demi ITC" panose="020B0805030504020804" pitchFamily="34" charset="0"/>
              </a:rPr>
              <a:t>items – 6</a:t>
            </a:r>
            <a:endParaRPr lang="en-IN" sz="1600" dirty="0">
              <a:latin typeface="Eras Demi ITC" panose="020B08050305040208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DF425C-29BF-2D4B-8419-6B686557E877}"/>
              </a:ext>
            </a:extLst>
          </p:cNvPr>
          <p:cNvSpPr txBox="1"/>
          <p:nvPr/>
        </p:nvSpPr>
        <p:spPr>
          <a:xfrm>
            <a:off x="8460995" y="5191571"/>
            <a:ext cx="168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Eras Demi ITC" panose="020B0805030504020804" pitchFamily="34" charset="0"/>
              </a:rPr>
              <a:t>Total delivered </a:t>
            </a:r>
          </a:p>
          <a:p>
            <a:r>
              <a:rPr lang="en-US" sz="1600" dirty="0">
                <a:latin typeface="Eras Demi ITC" panose="020B0805030504020804" pitchFamily="34" charset="0"/>
              </a:rPr>
              <a:t>items – 4</a:t>
            </a:r>
            <a:endParaRPr lang="en-IN" sz="1600" dirty="0">
              <a:latin typeface="Eras Demi ITC" panose="020B08050305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284A3-1642-B1CA-792E-90A618CAC5FA}"/>
              </a:ext>
            </a:extLst>
          </p:cNvPr>
          <p:cNvSpPr txBox="1"/>
          <p:nvPr/>
        </p:nvSpPr>
        <p:spPr>
          <a:xfrm>
            <a:off x="3726444" y="3499292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5 pencils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72EA0C-C7F7-F630-C417-FB95C0817B74}"/>
              </a:ext>
            </a:extLst>
          </p:cNvPr>
          <p:cNvSpPr txBox="1"/>
          <p:nvPr/>
        </p:nvSpPr>
        <p:spPr>
          <a:xfrm>
            <a:off x="3855487" y="2849217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4 eggs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73D887-9172-EFD6-D498-5B46A6B5040F}"/>
              </a:ext>
            </a:extLst>
          </p:cNvPr>
          <p:cNvSpPr txBox="1"/>
          <p:nvPr/>
        </p:nvSpPr>
        <p:spPr>
          <a:xfrm>
            <a:off x="3805793" y="4129903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2 chips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AD4EA-8297-1568-4420-F5FE461F1A1A}"/>
              </a:ext>
            </a:extLst>
          </p:cNvPr>
          <p:cNvSpPr txBox="1"/>
          <p:nvPr/>
        </p:nvSpPr>
        <p:spPr>
          <a:xfrm>
            <a:off x="3857089" y="5341795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3 pens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F596A-E6CF-0FA1-F4FF-3CBB5796F69F}"/>
              </a:ext>
            </a:extLst>
          </p:cNvPr>
          <p:cNvSpPr txBox="1"/>
          <p:nvPr/>
        </p:nvSpPr>
        <p:spPr>
          <a:xfrm>
            <a:off x="3530878" y="4735849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1 notebook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565132-CBF2-B34B-A7FA-D4BC937E4380}"/>
              </a:ext>
            </a:extLst>
          </p:cNvPr>
          <p:cNvSpPr txBox="1"/>
          <p:nvPr/>
        </p:nvSpPr>
        <p:spPr>
          <a:xfrm>
            <a:off x="3500958" y="2346189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Ordered lines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8237A9A-732A-67F4-EE55-040571574D4A}"/>
              </a:ext>
            </a:extLst>
          </p:cNvPr>
          <p:cNvSpPr/>
          <p:nvPr/>
        </p:nvSpPr>
        <p:spPr>
          <a:xfrm>
            <a:off x="4879345" y="2857754"/>
            <a:ext cx="392255" cy="1083591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39C8DD-6BF1-2D9E-8901-EF007997E938}"/>
              </a:ext>
            </a:extLst>
          </p:cNvPr>
          <p:cNvSpPr txBox="1"/>
          <p:nvPr/>
        </p:nvSpPr>
        <p:spPr>
          <a:xfrm>
            <a:off x="5393428" y="3153619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1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1E7D290C-8EA9-E688-A464-8C1310ED7FE9}"/>
              </a:ext>
            </a:extLst>
          </p:cNvPr>
          <p:cNvSpPr/>
          <p:nvPr/>
        </p:nvSpPr>
        <p:spPr>
          <a:xfrm>
            <a:off x="4891315" y="4157147"/>
            <a:ext cx="392255" cy="1622843"/>
          </a:xfrm>
          <a:prstGeom prst="rightBrace">
            <a:avLst>
              <a:gd name="adj1" fmla="val 8333"/>
              <a:gd name="adj2" fmla="val 5045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337E2F-EE42-B8B6-6CE9-DAB17C291B73}"/>
              </a:ext>
            </a:extLst>
          </p:cNvPr>
          <p:cNvSpPr txBox="1"/>
          <p:nvPr/>
        </p:nvSpPr>
        <p:spPr>
          <a:xfrm>
            <a:off x="5405398" y="4782130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2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04AF92-627C-DC02-46D2-0F4C4C3F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39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17ED9-042F-CC3C-E238-4CEA05E70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36" y="1212979"/>
            <a:ext cx="4529064" cy="443204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B09D6D-A692-8265-FD18-78B8831DAB83}"/>
              </a:ext>
            </a:extLst>
          </p:cNvPr>
          <p:cNvSpPr/>
          <p:nvPr/>
        </p:nvSpPr>
        <p:spPr>
          <a:xfrm>
            <a:off x="6096000" y="1212979"/>
            <a:ext cx="4529065" cy="44320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23DA79-9D83-CED6-E550-C08747CAAE4E}"/>
              </a:ext>
            </a:extLst>
          </p:cNvPr>
          <p:cNvSpPr txBox="1"/>
          <p:nvPr/>
        </p:nvSpPr>
        <p:spPr>
          <a:xfrm>
            <a:off x="6336387" y="1513385"/>
            <a:ext cx="4048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Eras Demi ITC" panose="020B0805030504020804" pitchFamily="34" charset="0"/>
              </a:rPr>
              <a:t>Problem Statement</a:t>
            </a:r>
            <a:endParaRPr lang="en-IN" sz="3200" b="1" dirty="0"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F1FFD-C725-FEC9-9C96-A2B38EE00AB5}"/>
              </a:ext>
            </a:extLst>
          </p:cNvPr>
          <p:cNvSpPr txBox="1"/>
          <p:nvPr/>
        </p:nvSpPr>
        <p:spPr>
          <a:xfrm>
            <a:off x="6360251" y="2734527"/>
            <a:ext cx="4048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Eras Demi ITC" panose="020B0805030504020804" pitchFamily="34" charset="0"/>
              </a:rPr>
              <a:t>Key customers did not extend their annual contracts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CEFEF-DA92-6278-2051-E4169BCB1FE3}"/>
              </a:ext>
            </a:extLst>
          </p:cNvPr>
          <p:cNvSpPr txBox="1"/>
          <p:nvPr/>
        </p:nvSpPr>
        <p:spPr>
          <a:xfrm>
            <a:off x="6360251" y="4033766"/>
            <a:ext cx="4048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Eras Demi ITC" panose="020B0805030504020804" pitchFamily="34" charset="0"/>
              </a:rPr>
              <a:t>Some essential products were not delivered on time or In full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5E9F0E-E93E-3EBF-9FF4-9184C15D434D}"/>
              </a:ext>
            </a:extLst>
          </p:cNvPr>
          <p:cNvSpPr/>
          <p:nvPr/>
        </p:nvSpPr>
        <p:spPr>
          <a:xfrm>
            <a:off x="10977588" y="0"/>
            <a:ext cx="15192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653CB8-A80D-A277-4869-4941606C64D4}"/>
              </a:ext>
            </a:extLst>
          </p:cNvPr>
          <p:cNvSpPr/>
          <p:nvPr/>
        </p:nvSpPr>
        <p:spPr>
          <a:xfrm flipH="1">
            <a:off x="4368181" y="-1155013"/>
            <a:ext cx="3455638" cy="10266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Eras Demi ITC" panose="020B0805030504020804" pitchFamily="34" charset="0"/>
              </a:rPr>
              <a:t>ORDER</a:t>
            </a:r>
            <a:endParaRPr lang="en-IN" sz="2000" dirty="0">
              <a:solidFill>
                <a:schemeClr val="tx1"/>
              </a:solidFill>
              <a:latin typeface="Eras Demi ITC" panose="020B08050305040208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E005F17-C24C-20EE-60BE-2ADA2FACFF37}"/>
              </a:ext>
            </a:extLst>
          </p:cNvPr>
          <p:cNvSpPr/>
          <p:nvPr/>
        </p:nvSpPr>
        <p:spPr>
          <a:xfrm flipH="1">
            <a:off x="8254514" y="-1212980"/>
            <a:ext cx="3455638" cy="10266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Eras Demi ITC" panose="020B0805030504020804" pitchFamily="34" charset="0"/>
              </a:rPr>
              <a:t>ORDER LINE</a:t>
            </a:r>
            <a:endParaRPr lang="en-IN" sz="2000" dirty="0">
              <a:solidFill>
                <a:schemeClr val="tx1"/>
              </a:solidFill>
              <a:latin typeface="Eras Demi ITC" panose="020B08050305040208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FE5C43-5EDF-7AD8-A083-CB4CEFAD280D}"/>
              </a:ext>
            </a:extLst>
          </p:cNvPr>
          <p:cNvSpPr/>
          <p:nvPr/>
        </p:nvSpPr>
        <p:spPr>
          <a:xfrm flipH="1">
            <a:off x="481848" y="-1149688"/>
            <a:ext cx="3455638" cy="10266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Eras Demi ITC" panose="020B0805030504020804" pitchFamily="34" charset="0"/>
              </a:rPr>
              <a:t>CUSTOMER</a:t>
            </a:r>
            <a:endParaRPr lang="en-IN" sz="2000" dirty="0">
              <a:solidFill>
                <a:schemeClr val="tx1"/>
              </a:solidFill>
              <a:latin typeface="Eras Demi ITC" panose="020B08050305040208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15D10D-39DE-1A1F-9051-BB3827A0A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15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(OT)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In full  (IF)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6A348-E802-7B78-B87B-83D024763F76}"/>
              </a:ext>
            </a:extLst>
          </p:cNvPr>
          <p:cNvSpPr txBox="1"/>
          <p:nvPr/>
        </p:nvSpPr>
        <p:spPr>
          <a:xfrm>
            <a:off x="3799550" y="994030"/>
            <a:ext cx="503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Orders delivered are both on time and in full</a:t>
            </a:r>
            <a:endParaRPr lang="en-IN" dirty="0">
              <a:latin typeface="Eras Demi ITC" panose="020B08050305040208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73D5E3-7757-1616-26C3-1CBB76CB5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52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(OT)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In full  (IF)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6A348-E802-7B78-B87B-83D024763F76}"/>
              </a:ext>
            </a:extLst>
          </p:cNvPr>
          <p:cNvSpPr txBox="1"/>
          <p:nvPr/>
        </p:nvSpPr>
        <p:spPr>
          <a:xfrm>
            <a:off x="3799550" y="994030"/>
            <a:ext cx="503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Orders delivered are both on time and in full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63C7A-45BE-0234-7361-1CB1481C1436}"/>
              </a:ext>
            </a:extLst>
          </p:cNvPr>
          <p:cNvSpPr txBox="1"/>
          <p:nvPr/>
        </p:nvSpPr>
        <p:spPr>
          <a:xfrm>
            <a:off x="3799550" y="1573926"/>
            <a:ext cx="788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When all the line items are delivered on agreed time and if full amount</a:t>
            </a:r>
            <a:endParaRPr lang="en-IN" dirty="0">
              <a:latin typeface="Eras Demi ITC" panose="020B08050305040208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9D2407-76A3-D2E1-CC08-43422DBB2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37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(OT)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In full  (IF)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6A348-E802-7B78-B87B-83D024763F76}"/>
              </a:ext>
            </a:extLst>
          </p:cNvPr>
          <p:cNvSpPr txBox="1"/>
          <p:nvPr/>
        </p:nvSpPr>
        <p:spPr>
          <a:xfrm>
            <a:off x="3799550" y="994030"/>
            <a:ext cx="503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Orders delivered are both on time and in full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63C7A-45BE-0234-7361-1CB1481C1436}"/>
              </a:ext>
            </a:extLst>
          </p:cNvPr>
          <p:cNvSpPr txBox="1"/>
          <p:nvPr/>
        </p:nvSpPr>
        <p:spPr>
          <a:xfrm>
            <a:off x="3799550" y="1573926"/>
            <a:ext cx="788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When all the line items are delivered on agreed time and if full amount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39C8DD-6BF1-2D9E-8901-EF007997E938}"/>
              </a:ext>
            </a:extLst>
          </p:cNvPr>
          <p:cNvSpPr txBox="1"/>
          <p:nvPr/>
        </p:nvSpPr>
        <p:spPr>
          <a:xfrm>
            <a:off x="4021826" y="3153619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1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337E2F-EE42-B8B6-6CE9-DAB17C291B73}"/>
              </a:ext>
            </a:extLst>
          </p:cNvPr>
          <p:cNvSpPr txBox="1"/>
          <p:nvPr/>
        </p:nvSpPr>
        <p:spPr>
          <a:xfrm>
            <a:off x="4033796" y="4782130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2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3B553-F822-001C-05BA-DA4601207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23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(OT)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In full  (IF)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6A348-E802-7B78-B87B-83D024763F76}"/>
              </a:ext>
            </a:extLst>
          </p:cNvPr>
          <p:cNvSpPr txBox="1"/>
          <p:nvPr/>
        </p:nvSpPr>
        <p:spPr>
          <a:xfrm>
            <a:off x="3799550" y="994030"/>
            <a:ext cx="503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Orders delivered are both on time and in full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63C7A-45BE-0234-7361-1CB1481C1436}"/>
              </a:ext>
            </a:extLst>
          </p:cNvPr>
          <p:cNvSpPr txBox="1"/>
          <p:nvPr/>
        </p:nvSpPr>
        <p:spPr>
          <a:xfrm>
            <a:off x="3799550" y="1573926"/>
            <a:ext cx="788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When all the line items are delivered on agreed time and if full amount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39C8DD-6BF1-2D9E-8901-EF007997E938}"/>
              </a:ext>
            </a:extLst>
          </p:cNvPr>
          <p:cNvSpPr txBox="1"/>
          <p:nvPr/>
        </p:nvSpPr>
        <p:spPr>
          <a:xfrm>
            <a:off x="4021826" y="3153619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1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337E2F-EE42-B8B6-6CE9-DAB17C291B73}"/>
              </a:ext>
            </a:extLst>
          </p:cNvPr>
          <p:cNvSpPr txBox="1"/>
          <p:nvPr/>
        </p:nvSpPr>
        <p:spPr>
          <a:xfrm>
            <a:off x="4033796" y="4782130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2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A31E35-660E-15B3-4F5A-3C462400C56C}"/>
              </a:ext>
            </a:extLst>
          </p:cNvPr>
          <p:cNvSpPr txBox="1"/>
          <p:nvPr/>
        </p:nvSpPr>
        <p:spPr>
          <a:xfrm>
            <a:off x="5414084" y="3185129"/>
            <a:ext cx="51007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1E6EC4-BE21-BEA7-F0B5-08891FC49DF9}"/>
              </a:ext>
            </a:extLst>
          </p:cNvPr>
          <p:cNvSpPr txBox="1"/>
          <p:nvPr/>
        </p:nvSpPr>
        <p:spPr>
          <a:xfrm>
            <a:off x="5417193" y="4794246"/>
            <a:ext cx="51007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13137D-598A-CDD5-DE39-5AA18368D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83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(OT)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In full  (IF)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6A348-E802-7B78-B87B-83D024763F76}"/>
              </a:ext>
            </a:extLst>
          </p:cNvPr>
          <p:cNvSpPr txBox="1"/>
          <p:nvPr/>
        </p:nvSpPr>
        <p:spPr>
          <a:xfrm>
            <a:off x="3799550" y="994030"/>
            <a:ext cx="503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Orders delivered are both on time and in full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63C7A-45BE-0234-7361-1CB1481C1436}"/>
              </a:ext>
            </a:extLst>
          </p:cNvPr>
          <p:cNvSpPr txBox="1"/>
          <p:nvPr/>
        </p:nvSpPr>
        <p:spPr>
          <a:xfrm>
            <a:off x="3799550" y="1573926"/>
            <a:ext cx="788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When all the line items are delivered on agreed time and if full amount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FD8A7E-835A-1536-78BB-33691C06ACEC}"/>
              </a:ext>
            </a:extLst>
          </p:cNvPr>
          <p:cNvSpPr txBox="1"/>
          <p:nvPr/>
        </p:nvSpPr>
        <p:spPr>
          <a:xfrm>
            <a:off x="6802766" y="3192434"/>
            <a:ext cx="38343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IF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270935-7127-F15C-2213-A6FC6EFDC4D2}"/>
              </a:ext>
            </a:extLst>
          </p:cNvPr>
          <p:cNvSpPr txBox="1"/>
          <p:nvPr/>
        </p:nvSpPr>
        <p:spPr>
          <a:xfrm>
            <a:off x="6797300" y="4799712"/>
            <a:ext cx="38343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IF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39C8DD-6BF1-2D9E-8901-EF007997E938}"/>
              </a:ext>
            </a:extLst>
          </p:cNvPr>
          <p:cNvSpPr txBox="1"/>
          <p:nvPr/>
        </p:nvSpPr>
        <p:spPr>
          <a:xfrm>
            <a:off x="4021826" y="3153619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1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337E2F-EE42-B8B6-6CE9-DAB17C291B73}"/>
              </a:ext>
            </a:extLst>
          </p:cNvPr>
          <p:cNvSpPr txBox="1"/>
          <p:nvPr/>
        </p:nvSpPr>
        <p:spPr>
          <a:xfrm>
            <a:off x="4033796" y="4782130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2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A31E35-660E-15B3-4F5A-3C462400C56C}"/>
              </a:ext>
            </a:extLst>
          </p:cNvPr>
          <p:cNvSpPr txBox="1"/>
          <p:nvPr/>
        </p:nvSpPr>
        <p:spPr>
          <a:xfrm>
            <a:off x="5414084" y="3185129"/>
            <a:ext cx="51007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1E6EC4-BE21-BEA7-F0B5-08891FC49DF9}"/>
              </a:ext>
            </a:extLst>
          </p:cNvPr>
          <p:cNvSpPr txBox="1"/>
          <p:nvPr/>
        </p:nvSpPr>
        <p:spPr>
          <a:xfrm>
            <a:off x="5417193" y="4794246"/>
            <a:ext cx="51007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F1C63-1B2E-4086-D2B6-7070EB134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36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LiFR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(OT)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In full  (IF)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6A348-E802-7B78-B87B-83D024763F76}"/>
              </a:ext>
            </a:extLst>
          </p:cNvPr>
          <p:cNvSpPr txBox="1"/>
          <p:nvPr/>
        </p:nvSpPr>
        <p:spPr>
          <a:xfrm>
            <a:off x="3799550" y="994030"/>
            <a:ext cx="503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Orders delivered are both on time and in full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63C7A-45BE-0234-7361-1CB1481C1436}"/>
              </a:ext>
            </a:extLst>
          </p:cNvPr>
          <p:cNvSpPr txBox="1"/>
          <p:nvPr/>
        </p:nvSpPr>
        <p:spPr>
          <a:xfrm>
            <a:off x="3799550" y="1573926"/>
            <a:ext cx="788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When all the line items are delivered on agreed time and if full amount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FD8A7E-835A-1536-78BB-33691C06ACEC}"/>
              </a:ext>
            </a:extLst>
          </p:cNvPr>
          <p:cNvSpPr txBox="1"/>
          <p:nvPr/>
        </p:nvSpPr>
        <p:spPr>
          <a:xfrm>
            <a:off x="6802766" y="3192434"/>
            <a:ext cx="38343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IF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270935-7127-F15C-2213-A6FC6EFDC4D2}"/>
              </a:ext>
            </a:extLst>
          </p:cNvPr>
          <p:cNvSpPr txBox="1"/>
          <p:nvPr/>
        </p:nvSpPr>
        <p:spPr>
          <a:xfrm>
            <a:off x="6797300" y="4799712"/>
            <a:ext cx="38343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IF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39C8DD-6BF1-2D9E-8901-EF007997E938}"/>
              </a:ext>
            </a:extLst>
          </p:cNvPr>
          <p:cNvSpPr txBox="1"/>
          <p:nvPr/>
        </p:nvSpPr>
        <p:spPr>
          <a:xfrm>
            <a:off x="4021826" y="3153619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1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337E2F-EE42-B8B6-6CE9-DAB17C291B73}"/>
              </a:ext>
            </a:extLst>
          </p:cNvPr>
          <p:cNvSpPr txBox="1"/>
          <p:nvPr/>
        </p:nvSpPr>
        <p:spPr>
          <a:xfrm>
            <a:off x="4033796" y="4782130"/>
            <a:ext cx="11240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 2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A31E35-660E-15B3-4F5A-3C462400C56C}"/>
              </a:ext>
            </a:extLst>
          </p:cNvPr>
          <p:cNvSpPr txBox="1"/>
          <p:nvPr/>
        </p:nvSpPr>
        <p:spPr>
          <a:xfrm>
            <a:off x="5414084" y="3185129"/>
            <a:ext cx="51007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1E6EC4-BE21-BEA7-F0B5-08891FC49DF9}"/>
              </a:ext>
            </a:extLst>
          </p:cNvPr>
          <p:cNvSpPr txBox="1"/>
          <p:nvPr/>
        </p:nvSpPr>
        <p:spPr>
          <a:xfrm>
            <a:off x="5417193" y="4794246"/>
            <a:ext cx="51007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267B37-59F4-CF8B-2DB3-6344A907CF6B}"/>
              </a:ext>
            </a:extLst>
          </p:cNvPr>
          <p:cNvSpPr txBox="1"/>
          <p:nvPr/>
        </p:nvSpPr>
        <p:spPr>
          <a:xfrm>
            <a:off x="6139934" y="319243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&amp;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8B8A7D-E1BF-0B0F-6EA8-A4FBB3D58D7F}"/>
              </a:ext>
            </a:extLst>
          </p:cNvPr>
          <p:cNvSpPr txBox="1"/>
          <p:nvPr/>
        </p:nvSpPr>
        <p:spPr>
          <a:xfrm>
            <a:off x="6139934" y="479424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&amp;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802A1C-9A1D-C9DD-D274-43EF98454476}"/>
              </a:ext>
            </a:extLst>
          </p:cNvPr>
          <p:cNvSpPr txBox="1"/>
          <p:nvPr/>
        </p:nvSpPr>
        <p:spPr>
          <a:xfrm>
            <a:off x="8833300" y="3169546"/>
            <a:ext cx="70884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OTIF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84D946-CE08-DA9B-83F6-A5EBCD470BFB}"/>
              </a:ext>
            </a:extLst>
          </p:cNvPr>
          <p:cNvSpPr txBox="1"/>
          <p:nvPr/>
        </p:nvSpPr>
        <p:spPr>
          <a:xfrm>
            <a:off x="8833300" y="4798057"/>
            <a:ext cx="70884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OTIF</a:t>
            </a:r>
            <a:endParaRPr lang="en-IN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D89E2E-3162-2289-BE23-38E76132F8A9}"/>
              </a:ext>
            </a:extLst>
          </p:cNvPr>
          <p:cNvCxnSpPr/>
          <p:nvPr/>
        </p:nvCxnSpPr>
        <p:spPr>
          <a:xfrm>
            <a:off x="7464490" y="3377100"/>
            <a:ext cx="9797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29D815-A30C-9B16-ECD0-08F060051290}"/>
              </a:ext>
            </a:extLst>
          </p:cNvPr>
          <p:cNvCxnSpPr/>
          <p:nvPr/>
        </p:nvCxnSpPr>
        <p:spPr>
          <a:xfrm>
            <a:off x="7464490" y="4990771"/>
            <a:ext cx="9797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661DE21-E277-8427-A183-F6E5489D0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36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87EC65-4105-0FFF-3A30-DDA50101BCB4}"/>
              </a:ext>
            </a:extLst>
          </p:cNvPr>
          <p:cNvSpPr txBox="1"/>
          <p:nvPr/>
        </p:nvSpPr>
        <p:spPr>
          <a:xfrm>
            <a:off x="5925120" y="703794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1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E755F-731C-5F32-AE25-ABA25AA9B401}"/>
              </a:ext>
            </a:extLst>
          </p:cNvPr>
          <p:cNvSpPr txBox="1"/>
          <p:nvPr/>
        </p:nvSpPr>
        <p:spPr>
          <a:xfrm>
            <a:off x="5925120" y="7375779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2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7C80E-2AC3-74B7-3F91-7D406B3469D5}"/>
              </a:ext>
            </a:extLst>
          </p:cNvPr>
          <p:cNvSpPr txBox="1"/>
          <p:nvPr/>
        </p:nvSpPr>
        <p:spPr>
          <a:xfrm>
            <a:off x="9487158" y="3021469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5 pencils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5351F2-7A48-FE8D-D87C-58F5DA9FF3C8}"/>
              </a:ext>
            </a:extLst>
          </p:cNvPr>
          <p:cNvSpPr txBox="1"/>
          <p:nvPr/>
        </p:nvSpPr>
        <p:spPr>
          <a:xfrm>
            <a:off x="9616201" y="2318386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4 eggs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653CB8-A80D-A277-4869-4941606C64D4}"/>
              </a:ext>
            </a:extLst>
          </p:cNvPr>
          <p:cNvSpPr/>
          <p:nvPr/>
        </p:nvSpPr>
        <p:spPr>
          <a:xfrm flipH="1">
            <a:off x="4368181" y="590584"/>
            <a:ext cx="3455638" cy="10266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Eras Demi ITC" panose="020B0805030504020804" pitchFamily="34" charset="0"/>
              </a:rPr>
              <a:t>ORDER</a:t>
            </a:r>
            <a:endParaRPr lang="en-IN" sz="2000" dirty="0">
              <a:solidFill>
                <a:schemeClr val="tx1"/>
              </a:solidFill>
              <a:latin typeface="Eras Demi ITC" panose="020B08050305040208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E005F17-C24C-20EE-60BE-2ADA2FACFF37}"/>
              </a:ext>
            </a:extLst>
          </p:cNvPr>
          <p:cNvSpPr/>
          <p:nvPr/>
        </p:nvSpPr>
        <p:spPr>
          <a:xfrm flipH="1">
            <a:off x="8387035" y="590584"/>
            <a:ext cx="3455638" cy="10266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Eras Demi ITC" panose="020B0805030504020804" pitchFamily="34" charset="0"/>
              </a:rPr>
              <a:t>ORDER LINE</a:t>
            </a:r>
            <a:endParaRPr lang="en-IN" sz="2000" dirty="0">
              <a:solidFill>
                <a:schemeClr val="tx1"/>
              </a:solidFill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0ACE5-F4D0-FFA0-283F-DBC79464D2E3}"/>
              </a:ext>
            </a:extLst>
          </p:cNvPr>
          <p:cNvSpPr txBox="1"/>
          <p:nvPr/>
        </p:nvSpPr>
        <p:spPr>
          <a:xfrm>
            <a:off x="1888633" y="90385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Eras Demi ITC" panose="020B0805030504020804" pitchFamily="34" charset="0"/>
              </a:rPr>
              <a:t>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FE5C43-5EDF-7AD8-A083-CB4CEFAD280D}"/>
              </a:ext>
            </a:extLst>
          </p:cNvPr>
          <p:cNvSpPr/>
          <p:nvPr/>
        </p:nvSpPr>
        <p:spPr>
          <a:xfrm flipH="1">
            <a:off x="349327" y="590586"/>
            <a:ext cx="3455638" cy="10266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Eras Demi ITC" panose="020B0805030504020804" pitchFamily="34" charset="0"/>
              </a:rPr>
              <a:t>CUSTOMER</a:t>
            </a:r>
            <a:endParaRPr lang="en-IN" sz="2000" dirty="0">
              <a:solidFill>
                <a:schemeClr val="tx1"/>
              </a:solidFill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0A5B7-843E-511D-7473-5C4F0E6DA4D6}"/>
              </a:ext>
            </a:extLst>
          </p:cNvPr>
          <p:cNvSpPr txBox="1"/>
          <p:nvPr/>
        </p:nvSpPr>
        <p:spPr>
          <a:xfrm>
            <a:off x="1888633" y="362446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Eras Demi ITC" panose="020B08050305040208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06A94-EDB2-3820-A7B6-D2D6697DCE95}"/>
              </a:ext>
            </a:extLst>
          </p:cNvPr>
          <p:cNvSpPr txBox="1"/>
          <p:nvPr/>
        </p:nvSpPr>
        <p:spPr>
          <a:xfrm>
            <a:off x="5925120" y="2678694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1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8E08C-6E3F-C84F-B86E-D7418EE378B0}"/>
              </a:ext>
            </a:extLst>
          </p:cNvPr>
          <p:cNvSpPr txBox="1"/>
          <p:nvPr/>
        </p:nvSpPr>
        <p:spPr>
          <a:xfrm>
            <a:off x="5925120" y="470233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2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F4CCF-AC26-8B5C-EC3B-4BFC13E50E14}"/>
              </a:ext>
            </a:extLst>
          </p:cNvPr>
          <p:cNvSpPr txBox="1"/>
          <p:nvPr/>
        </p:nvSpPr>
        <p:spPr>
          <a:xfrm>
            <a:off x="9596923" y="4096391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2 chips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5397C-5627-62D8-D10C-610ECFDD3C43}"/>
              </a:ext>
            </a:extLst>
          </p:cNvPr>
          <p:cNvSpPr txBox="1"/>
          <p:nvPr/>
        </p:nvSpPr>
        <p:spPr>
          <a:xfrm>
            <a:off x="9648219" y="5308283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3 pens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B291D-4C4D-4607-0315-39443B4C55B6}"/>
              </a:ext>
            </a:extLst>
          </p:cNvPr>
          <p:cNvSpPr txBox="1"/>
          <p:nvPr/>
        </p:nvSpPr>
        <p:spPr>
          <a:xfrm>
            <a:off x="9322008" y="4702337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1 notebook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0D906C-5FDD-A69F-94CC-5C883EBC4643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2265659" y="2878749"/>
            <a:ext cx="3659461" cy="945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BE8AC7-2EC9-0078-B2E4-F70E5388E977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2265659" y="3824521"/>
            <a:ext cx="3659461" cy="1077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ACF32-67EB-160B-0E97-E7BA32EFFD6C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6266880" y="2518441"/>
            <a:ext cx="3349321" cy="360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3F85DD-B4C6-40D0-6393-42648B984AC1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6266880" y="2878749"/>
            <a:ext cx="3220278" cy="342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892274-024D-50B7-FDBF-A6CD2B04702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6266880" y="4296446"/>
            <a:ext cx="3330043" cy="605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B71DF8-1509-D807-554E-3DB300307712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6266880" y="4902392"/>
            <a:ext cx="3055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849C11-E6A4-7EDC-F6C4-24E44AF36352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6266880" y="4902392"/>
            <a:ext cx="3381339" cy="605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211A955-2DBB-09F6-1066-A05DF1BA4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98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latin typeface="Eras Demi ITC" panose="020B0805030504020804" pitchFamily="34" charset="0"/>
              </a:rPr>
              <a:t>LiFR</a:t>
            </a:r>
            <a:r>
              <a:rPr lang="en-US" sz="2000" dirty="0">
                <a:latin typeface="Eras Demi ITC" panose="020B0805030504020804" pitchFamily="34" charset="0"/>
              </a:rPr>
              <a:t>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latin typeface="Eras Demi ITC" panose="020B0805030504020804" pitchFamily="34" charset="0"/>
              </a:rPr>
              <a:t>VoFR</a:t>
            </a:r>
            <a:r>
              <a:rPr lang="en-US" sz="2000" dirty="0">
                <a:latin typeface="Eras Demi ITC" panose="020B0805030504020804" pitchFamily="34" charset="0"/>
              </a:rPr>
              <a:t>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On time (OT)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In full  (IF)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347A0-92F3-8069-2D88-98313024F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89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latin typeface="Eras Demi ITC" panose="020B0805030504020804" pitchFamily="34" charset="0"/>
              </a:rPr>
              <a:t>LiFR</a:t>
            </a:r>
            <a:r>
              <a:rPr lang="en-US" sz="2000" dirty="0">
                <a:latin typeface="Eras Demi ITC" panose="020B0805030504020804" pitchFamily="34" charset="0"/>
              </a:rPr>
              <a:t>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(OT)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In full  (IF)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0EAD9-9D99-E434-4C06-E15671F3292C}"/>
              </a:ext>
            </a:extLst>
          </p:cNvPr>
          <p:cNvSpPr txBox="1"/>
          <p:nvPr/>
        </p:nvSpPr>
        <p:spPr>
          <a:xfrm>
            <a:off x="4093523" y="2398279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5 pencils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08C39-2F49-3B20-7EDF-9AB2EFB549D4}"/>
              </a:ext>
            </a:extLst>
          </p:cNvPr>
          <p:cNvSpPr txBox="1"/>
          <p:nvPr/>
        </p:nvSpPr>
        <p:spPr>
          <a:xfrm>
            <a:off x="4222566" y="174820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4 eggs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3C601-D26C-6116-E1E2-D565CA5970BD}"/>
              </a:ext>
            </a:extLst>
          </p:cNvPr>
          <p:cNvSpPr txBox="1"/>
          <p:nvPr/>
        </p:nvSpPr>
        <p:spPr>
          <a:xfrm>
            <a:off x="4172872" y="3028890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2 chips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97C8E-CBC9-DE4B-0B50-BEF586274776}"/>
              </a:ext>
            </a:extLst>
          </p:cNvPr>
          <p:cNvSpPr txBox="1"/>
          <p:nvPr/>
        </p:nvSpPr>
        <p:spPr>
          <a:xfrm>
            <a:off x="4224168" y="4240782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3 pens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71C9D-DE5B-2358-E3C0-02D8DD004C9B}"/>
              </a:ext>
            </a:extLst>
          </p:cNvPr>
          <p:cNvSpPr txBox="1"/>
          <p:nvPr/>
        </p:nvSpPr>
        <p:spPr>
          <a:xfrm>
            <a:off x="3897957" y="3634836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1 notebook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D543E2-7955-FBBB-9EED-7CBA1A11CA3F}"/>
              </a:ext>
            </a:extLst>
          </p:cNvPr>
          <p:cNvSpPr txBox="1"/>
          <p:nvPr/>
        </p:nvSpPr>
        <p:spPr>
          <a:xfrm>
            <a:off x="3868037" y="1245176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Ordered lines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4C17B0-C4F8-0908-B971-B536E628F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87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latin typeface="Eras Demi ITC" panose="020B0805030504020804" pitchFamily="34" charset="0"/>
              </a:rPr>
              <a:t>LiFR</a:t>
            </a:r>
            <a:r>
              <a:rPr lang="en-US" sz="2000" dirty="0">
                <a:latin typeface="Eras Demi ITC" panose="020B0805030504020804" pitchFamily="34" charset="0"/>
              </a:rPr>
              <a:t>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(OT)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In full  (IF)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0EAD9-9D99-E434-4C06-E15671F3292C}"/>
              </a:ext>
            </a:extLst>
          </p:cNvPr>
          <p:cNvSpPr txBox="1"/>
          <p:nvPr/>
        </p:nvSpPr>
        <p:spPr>
          <a:xfrm>
            <a:off x="4093523" y="2398279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5 pencils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08C39-2F49-3B20-7EDF-9AB2EFB549D4}"/>
              </a:ext>
            </a:extLst>
          </p:cNvPr>
          <p:cNvSpPr txBox="1"/>
          <p:nvPr/>
        </p:nvSpPr>
        <p:spPr>
          <a:xfrm>
            <a:off x="4222566" y="174820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4 eggs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3C601-D26C-6116-E1E2-D565CA5970BD}"/>
              </a:ext>
            </a:extLst>
          </p:cNvPr>
          <p:cNvSpPr txBox="1"/>
          <p:nvPr/>
        </p:nvSpPr>
        <p:spPr>
          <a:xfrm>
            <a:off x="4172872" y="3028890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2 chips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97C8E-CBC9-DE4B-0B50-BEF586274776}"/>
              </a:ext>
            </a:extLst>
          </p:cNvPr>
          <p:cNvSpPr txBox="1"/>
          <p:nvPr/>
        </p:nvSpPr>
        <p:spPr>
          <a:xfrm>
            <a:off x="4224168" y="4240782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3 pens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71C9D-DE5B-2358-E3C0-02D8DD004C9B}"/>
              </a:ext>
            </a:extLst>
          </p:cNvPr>
          <p:cNvSpPr txBox="1"/>
          <p:nvPr/>
        </p:nvSpPr>
        <p:spPr>
          <a:xfrm>
            <a:off x="3897957" y="3634836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1 notebook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E35C814-E64A-798B-35FE-69C07808D1AE}"/>
              </a:ext>
            </a:extLst>
          </p:cNvPr>
          <p:cNvSpPr/>
          <p:nvPr/>
        </p:nvSpPr>
        <p:spPr>
          <a:xfrm>
            <a:off x="5365881" y="1748204"/>
            <a:ext cx="665361" cy="2892688"/>
          </a:xfrm>
          <a:prstGeom prst="rightBrace">
            <a:avLst>
              <a:gd name="adj1" fmla="val 8333"/>
              <a:gd name="adj2" fmla="val 5045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65F01-C6D5-322B-D497-353FF386B5DE}"/>
              </a:ext>
            </a:extLst>
          </p:cNvPr>
          <p:cNvSpPr txBox="1"/>
          <p:nvPr/>
        </p:nvSpPr>
        <p:spPr>
          <a:xfrm>
            <a:off x="6096000" y="2994493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Total 5 lines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CF514-895D-98D2-18D0-30E1D0D1D5D7}"/>
              </a:ext>
            </a:extLst>
          </p:cNvPr>
          <p:cNvSpPr txBox="1"/>
          <p:nvPr/>
        </p:nvSpPr>
        <p:spPr>
          <a:xfrm>
            <a:off x="3868037" y="1245176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Ordered lines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6F3F79-ED3F-297D-D3F5-45AEF2721F68}"/>
              </a:ext>
            </a:extLst>
          </p:cNvPr>
          <p:cNvSpPr txBox="1"/>
          <p:nvPr/>
        </p:nvSpPr>
        <p:spPr>
          <a:xfrm>
            <a:off x="8502418" y="2398279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5 pencils</a:t>
            </a:r>
            <a:endParaRPr lang="en-IN" sz="20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5FCA35-9F2B-DCA5-2786-B2DDC29936EA}"/>
              </a:ext>
            </a:extLst>
          </p:cNvPr>
          <p:cNvSpPr txBox="1"/>
          <p:nvPr/>
        </p:nvSpPr>
        <p:spPr>
          <a:xfrm>
            <a:off x="8631461" y="174820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4 eggs</a:t>
            </a:r>
            <a:endParaRPr lang="en-IN" sz="20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C35D8-95AE-ECEB-D5D0-18C2750FCE1B}"/>
              </a:ext>
            </a:extLst>
          </p:cNvPr>
          <p:cNvSpPr txBox="1"/>
          <p:nvPr/>
        </p:nvSpPr>
        <p:spPr>
          <a:xfrm>
            <a:off x="8581767" y="3028890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2 chips</a:t>
            </a:r>
            <a:endParaRPr lang="en-IN" sz="20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F7FAA-9FC3-C856-92FD-0C664A60C6FB}"/>
              </a:ext>
            </a:extLst>
          </p:cNvPr>
          <p:cNvSpPr txBox="1"/>
          <p:nvPr/>
        </p:nvSpPr>
        <p:spPr>
          <a:xfrm>
            <a:off x="8633063" y="4240782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3 pens</a:t>
            </a:r>
            <a:endParaRPr lang="en-IN" sz="20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5A29F-8E3F-6D2B-5520-EAAB1DFD0C29}"/>
              </a:ext>
            </a:extLst>
          </p:cNvPr>
          <p:cNvSpPr txBox="1"/>
          <p:nvPr/>
        </p:nvSpPr>
        <p:spPr>
          <a:xfrm>
            <a:off x="8306852" y="3634836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1 notebook</a:t>
            </a:r>
            <a:endParaRPr lang="en-IN" sz="20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CE064D-4E64-0AFF-5065-B20647FD7F15}"/>
              </a:ext>
            </a:extLst>
          </p:cNvPr>
          <p:cNvSpPr txBox="1"/>
          <p:nvPr/>
        </p:nvSpPr>
        <p:spPr>
          <a:xfrm>
            <a:off x="8457330" y="1245176"/>
            <a:ext cx="1234633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Demi ITC" panose="020B0805030504020804" pitchFamily="34" charset="0"/>
              </a:rPr>
              <a:t>Supplied</a:t>
            </a:r>
            <a:endParaRPr lang="en-IN" sz="20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6CCA25-E509-5D58-2B0D-C3A50927C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31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latin typeface="Eras Demi ITC" panose="020B0805030504020804" pitchFamily="34" charset="0"/>
              </a:rPr>
              <a:t>LiFR</a:t>
            </a:r>
            <a:r>
              <a:rPr lang="en-US" sz="2000" dirty="0">
                <a:latin typeface="Eras Demi ITC" panose="020B0805030504020804" pitchFamily="34" charset="0"/>
              </a:rPr>
              <a:t>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(OT)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In full  (IF)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0EAD9-9D99-E434-4C06-E15671F3292C}"/>
              </a:ext>
            </a:extLst>
          </p:cNvPr>
          <p:cNvSpPr txBox="1"/>
          <p:nvPr/>
        </p:nvSpPr>
        <p:spPr>
          <a:xfrm>
            <a:off x="4093523" y="2398279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5 pencils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08C39-2F49-3B20-7EDF-9AB2EFB549D4}"/>
              </a:ext>
            </a:extLst>
          </p:cNvPr>
          <p:cNvSpPr txBox="1"/>
          <p:nvPr/>
        </p:nvSpPr>
        <p:spPr>
          <a:xfrm>
            <a:off x="4222566" y="174820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4 eggs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3C601-D26C-6116-E1E2-D565CA5970BD}"/>
              </a:ext>
            </a:extLst>
          </p:cNvPr>
          <p:cNvSpPr txBox="1"/>
          <p:nvPr/>
        </p:nvSpPr>
        <p:spPr>
          <a:xfrm>
            <a:off x="4172872" y="3028890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2 chips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97C8E-CBC9-DE4B-0B50-BEF586274776}"/>
              </a:ext>
            </a:extLst>
          </p:cNvPr>
          <p:cNvSpPr txBox="1"/>
          <p:nvPr/>
        </p:nvSpPr>
        <p:spPr>
          <a:xfrm>
            <a:off x="4224168" y="4240782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3 pens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71C9D-DE5B-2358-E3C0-02D8DD004C9B}"/>
              </a:ext>
            </a:extLst>
          </p:cNvPr>
          <p:cNvSpPr txBox="1"/>
          <p:nvPr/>
        </p:nvSpPr>
        <p:spPr>
          <a:xfrm>
            <a:off x="3897957" y="3634836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1 notebook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E35C814-E64A-798B-35FE-69C07808D1AE}"/>
              </a:ext>
            </a:extLst>
          </p:cNvPr>
          <p:cNvSpPr/>
          <p:nvPr/>
        </p:nvSpPr>
        <p:spPr>
          <a:xfrm>
            <a:off x="5365881" y="1748204"/>
            <a:ext cx="665361" cy="2892688"/>
          </a:xfrm>
          <a:prstGeom prst="rightBrace">
            <a:avLst>
              <a:gd name="adj1" fmla="val 8333"/>
              <a:gd name="adj2" fmla="val 5045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65F01-C6D5-322B-D497-353FF386B5DE}"/>
              </a:ext>
            </a:extLst>
          </p:cNvPr>
          <p:cNvSpPr txBox="1"/>
          <p:nvPr/>
        </p:nvSpPr>
        <p:spPr>
          <a:xfrm>
            <a:off x="6096000" y="2994493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Total 5 lines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24FC3-207D-45EF-DE38-616B3E9F6C42}"/>
              </a:ext>
            </a:extLst>
          </p:cNvPr>
          <p:cNvSpPr txBox="1"/>
          <p:nvPr/>
        </p:nvSpPr>
        <p:spPr>
          <a:xfrm>
            <a:off x="8502418" y="2398279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5 pencils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1D3B2D-A884-D579-9A89-F58AE6644172}"/>
              </a:ext>
            </a:extLst>
          </p:cNvPr>
          <p:cNvSpPr txBox="1"/>
          <p:nvPr/>
        </p:nvSpPr>
        <p:spPr>
          <a:xfrm>
            <a:off x="8631461" y="174820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4 eggs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8D631-629D-AC9D-8334-38B9A0AE8579}"/>
              </a:ext>
            </a:extLst>
          </p:cNvPr>
          <p:cNvSpPr txBox="1"/>
          <p:nvPr/>
        </p:nvSpPr>
        <p:spPr>
          <a:xfrm>
            <a:off x="8581767" y="3028890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2 chips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9D934-AEDA-5818-CAE8-FB2B5507D50A}"/>
              </a:ext>
            </a:extLst>
          </p:cNvPr>
          <p:cNvSpPr txBox="1"/>
          <p:nvPr/>
        </p:nvSpPr>
        <p:spPr>
          <a:xfrm>
            <a:off x="8633063" y="4240782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Eras Demi ITC" panose="020B0805030504020804" pitchFamily="34" charset="0"/>
              </a:rPr>
              <a:t>1 pen</a:t>
            </a:r>
            <a:endParaRPr lang="en-IN" sz="2000" dirty="0">
              <a:solidFill>
                <a:srgbClr val="FF0000"/>
              </a:solidFill>
              <a:latin typeface="Eras Demi ITC" panose="020B08050305040208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5E8CA-C807-E787-7CD5-825AE1B4870B}"/>
              </a:ext>
            </a:extLst>
          </p:cNvPr>
          <p:cNvSpPr txBox="1"/>
          <p:nvPr/>
        </p:nvSpPr>
        <p:spPr>
          <a:xfrm>
            <a:off x="8306852" y="3634836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1 notebook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CF514-895D-98D2-18D0-30E1D0D1D5D7}"/>
              </a:ext>
            </a:extLst>
          </p:cNvPr>
          <p:cNvSpPr txBox="1"/>
          <p:nvPr/>
        </p:nvSpPr>
        <p:spPr>
          <a:xfrm>
            <a:off x="3868037" y="1245176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Ordered lines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6E8D8-AE59-7760-C284-CFC7CF2039C5}"/>
              </a:ext>
            </a:extLst>
          </p:cNvPr>
          <p:cNvSpPr txBox="1"/>
          <p:nvPr/>
        </p:nvSpPr>
        <p:spPr>
          <a:xfrm>
            <a:off x="8457330" y="1245176"/>
            <a:ext cx="12346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Supplied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F684BD8-B9B4-5836-82ED-D878B5B7F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91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1E748C-A85B-AF9C-3BA0-8573C4CF3DA5}"/>
              </a:ext>
            </a:extLst>
          </p:cNvPr>
          <p:cNvSpPr txBox="1"/>
          <p:nvPr/>
        </p:nvSpPr>
        <p:spPr>
          <a:xfrm>
            <a:off x="304800" y="99403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Line fill rate (</a:t>
            </a:r>
            <a:r>
              <a:rPr lang="en-US" sz="2000" dirty="0" err="1">
                <a:latin typeface="Eras Demi ITC" panose="020B0805030504020804" pitchFamily="34" charset="0"/>
              </a:rPr>
              <a:t>LiFR</a:t>
            </a:r>
            <a:r>
              <a:rPr lang="en-US" sz="2000" dirty="0">
                <a:latin typeface="Eras Demi ITC" panose="020B0805030504020804" pitchFamily="34" charset="0"/>
              </a:rPr>
              <a:t>)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A6150-6D9B-AF7A-72C7-A95E8EF06358}"/>
              </a:ext>
            </a:extLst>
          </p:cNvPr>
          <p:cNvSpPr txBox="1"/>
          <p:nvPr/>
        </p:nvSpPr>
        <p:spPr>
          <a:xfrm>
            <a:off x="304800" y="21230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Volume fill rate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VoFR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BDCE3-5919-39D8-7B5B-62188D153C8A}"/>
              </a:ext>
            </a:extLst>
          </p:cNvPr>
          <p:cNvSpPr txBox="1"/>
          <p:nvPr/>
        </p:nvSpPr>
        <p:spPr>
          <a:xfrm>
            <a:off x="304800" y="325197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(OT)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300-DD91-4DFA-CBB6-2B48AC36F2B1}"/>
              </a:ext>
            </a:extLst>
          </p:cNvPr>
          <p:cNvSpPr txBox="1"/>
          <p:nvPr/>
        </p:nvSpPr>
        <p:spPr>
          <a:xfrm>
            <a:off x="304800" y="438094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In full  (IF)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053A-D454-FAB4-4743-2B4E706C27A8}"/>
              </a:ext>
            </a:extLst>
          </p:cNvPr>
          <p:cNvSpPr txBox="1"/>
          <p:nvPr/>
        </p:nvSpPr>
        <p:spPr>
          <a:xfrm>
            <a:off x="304800" y="550991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On time in full (OTIF)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0EAD9-9D99-E434-4C06-E15671F3292C}"/>
              </a:ext>
            </a:extLst>
          </p:cNvPr>
          <p:cNvSpPr txBox="1"/>
          <p:nvPr/>
        </p:nvSpPr>
        <p:spPr>
          <a:xfrm>
            <a:off x="4093523" y="2398279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5 pencils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08C39-2F49-3B20-7EDF-9AB2EFB549D4}"/>
              </a:ext>
            </a:extLst>
          </p:cNvPr>
          <p:cNvSpPr txBox="1"/>
          <p:nvPr/>
        </p:nvSpPr>
        <p:spPr>
          <a:xfrm>
            <a:off x="4222566" y="174820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4 eggs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3C601-D26C-6116-E1E2-D565CA5970BD}"/>
              </a:ext>
            </a:extLst>
          </p:cNvPr>
          <p:cNvSpPr txBox="1"/>
          <p:nvPr/>
        </p:nvSpPr>
        <p:spPr>
          <a:xfrm>
            <a:off x="4172872" y="3028890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2 chips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97C8E-CBC9-DE4B-0B50-BEF586274776}"/>
              </a:ext>
            </a:extLst>
          </p:cNvPr>
          <p:cNvSpPr txBox="1"/>
          <p:nvPr/>
        </p:nvSpPr>
        <p:spPr>
          <a:xfrm>
            <a:off x="4224168" y="4240782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3 pens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71C9D-DE5B-2358-E3C0-02D8DD004C9B}"/>
              </a:ext>
            </a:extLst>
          </p:cNvPr>
          <p:cNvSpPr txBox="1"/>
          <p:nvPr/>
        </p:nvSpPr>
        <p:spPr>
          <a:xfrm>
            <a:off x="3897957" y="3634836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1 notebook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E35C814-E64A-798B-35FE-69C07808D1AE}"/>
              </a:ext>
            </a:extLst>
          </p:cNvPr>
          <p:cNvSpPr/>
          <p:nvPr/>
        </p:nvSpPr>
        <p:spPr>
          <a:xfrm>
            <a:off x="5365881" y="1748204"/>
            <a:ext cx="665361" cy="2892688"/>
          </a:xfrm>
          <a:prstGeom prst="rightBrace">
            <a:avLst>
              <a:gd name="adj1" fmla="val 8333"/>
              <a:gd name="adj2" fmla="val 5045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65F01-C6D5-322B-D497-353FF386B5DE}"/>
              </a:ext>
            </a:extLst>
          </p:cNvPr>
          <p:cNvSpPr txBox="1"/>
          <p:nvPr/>
        </p:nvSpPr>
        <p:spPr>
          <a:xfrm>
            <a:off x="6096000" y="2994493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Total 5 lines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24FC3-207D-45EF-DE38-616B3E9F6C42}"/>
              </a:ext>
            </a:extLst>
          </p:cNvPr>
          <p:cNvSpPr txBox="1"/>
          <p:nvPr/>
        </p:nvSpPr>
        <p:spPr>
          <a:xfrm>
            <a:off x="8502418" y="2398279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5 pencils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1D3B2D-A884-D579-9A89-F58AE6644172}"/>
              </a:ext>
            </a:extLst>
          </p:cNvPr>
          <p:cNvSpPr txBox="1"/>
          <p:nvPr/>
        </p:nvSpPr>
        <p:spPr>
          <a:xfrm>
            <a:off x="8631461" y="174820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4 eggs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8D631-629D-AC9D-8334-38B9A0AE8579}"/>
              </a:ext>
            </a:extLst>
          </p:cNvPr>
          <p:cNvSpPr txBox="1"/>
          <p:nvPr/>
        </p:nvSpPr>
        <p:spPr>
          <a:xfrm>
            <a:off x="8581767" y="3028890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2 chips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9D934-AEDA-5818-CAE8-FB2B5507D50A}"/>
              </a:ext>
            </a:extLst>
          </p:cNvPr>
          <p:cNvSpPr txBox="1"/>
          <p:nvPr/>
        </p:nvSpPr>
        <p:spPr>
          <a:xfrm>
            <a:off x="8633063" y="4240782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Eras Demi ITC" panose="020B0805030504020804" pitchFamily="34" charset="0"/>
              </a:rPr>
              <a:t>1 pen</a:t>
            </a:r>
            <a:endParaRPr lang="en-IN" sz="2000" dirty="0">
              <a:solidFill>
                <a:srgbClr val="FF0000"/>
              </a:solidFill>
              <a:latin typeface="Eras Demi ITC" panose="020B08050305040208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5E8CA-C807-E787-7CD5-825AE1B4870B}"/>
              </a:ext>
            </a:extLst>
          </p:cNvPr>
          <p:cNvSpPr txBox="1"/>
          <p:nvPr/>
        </p:nvSpPr>
        <p:spPr>
          <a:xfrm>
            <a:off x="8306852" y="3634836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Eras Demi ITC" panose="020B0805030504020804" pitchFamily="34" charset="0"/>
              </a:rPr>
              <a:t>1 notebook</a:t>
            </a:r>
            <a:endParaRPr lang="en-IN" sz="2000" dirty="0">
              <a:solidFill>
                <a:srgbClr val="00B050"/>
              </a:solidFill>
              <a:latin typeface="Eras Demi ITC" panose="020B08050305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CF514-895D-98D2-18D0-30E1D0D1D5D7}"/>
              </a:ext>
            </a:extLst>
          </p:cNvPr>
          <p:cNvSpPr txBox="1"/>
          <p:nvPr/>
        </p:nvSpPr>
        <p:spPr>
          <a:xfrm>
            <a:off x="3868037" y="1245176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Ordered lines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6E8D8-AE59-7760-C284-CFC7CF2039C5}"/>
              </a:ext>
            </a:extLst>
          </p:cNvPr>
          <p:cNvSpPr txBox="1"/>
          <p:nvPr/>
        </p:nvSpPr>
        <p:spPr>
          <a:xfrm>
            <a:off x="8457330" y="1245176"/>
            <a:ext cx="12346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Supplied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0CB70E9-EC6A-AA46-5073-9FE959A9618E}"/>
              </a:ext>
            </a:extLst>
          </p:cNvPr>
          <p:cNvSpPr/>
          <p:nvPr/>
        </p:nvSpPr>
        <p:spPr>
          <a:xfrm>
            <a:off x="9748272" y="1748204"/>
            <a:ext cx="665361" cy="2892688"/>
          </a:xfrm>
          <a:prstGeom prst="rightBrace">
            <a:avLst>
              <a:gd name="adj1" fmla="val 8333"/>
              <a:gd name="adj2" fmla="val 5045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47BA53-6BDA-E638-D356-97A7094457D2}"/>
              </a:ext>
            </a:extLst>
          </p:cNvPr>
          <p:cNvSpPr txBox="1"/>
          <p:nvPr/>
        </p:nvSpPr>
        <p:spPr>
          <a:xfrm>
            <a:off x="10456519" y="2835246"/>
            <a:ext cx="1215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4 lines</a:t>
            </a:r>
          </a:p>
          <a:p>
            <a:r>
              <a:rPr lang="en-US" sz="2000" dirty="0">
                <a:latin typeface="Eras Demi ITC" panose="020B0805030504020804" pitchFamily="34" charset="0"/>
              </a:rPr>
              <a:t>supplied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2617EE-62AA-E23B-8F57-E11A7EB9D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" y="6231294"/>
            <a:ext cx="521348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02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2017</Words>
  <Application>Microsoft Office PowerPoint</Application>
  <PresentationFormat>Widescreen</PresentationFormat>
  <Paragraphs>543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Eras Demi ITC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Archisman Som</dc:creator>
  <cp:lastModifiedBy>Archisman Som</cp:lastModifiedBy>
  <cp:revision>4</cp:revision>
  <dcterms:created xsi:type="dcterms:W3CDTF">2024-01-27T06:34:15Z</dcterms:created>
  <dcterms:modified xsi:type="dcterms:W3CDTF">2024-01-28T13:37:55Z</dcterms:modified>
</cp:coreProperties>
</file>