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68" r:id="rId4"/>
    <p:sldId id="257" r:id="rId5"/>
    <p:sldId id="259" r:id="rId6"/>
    <p:sldId id="260" r:id="rId7"/>
    <p:sldId id="266" r:id="rId8"/>
    <p:sldId id="267" r:id="rId9"/>
    <p:sldId id="261" r:id="rId10"/>
    <p:sldId id="263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63579-6E20-4CF0-98D2-D66BC80B6FB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8CBCC-6A5A-4CCE-A068-EFCEB68D8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25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8CBCC-6A5A-4CCE-A068-EFCEB68D860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825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CF3A2-44D7-DED5-4AE8-14E69798E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232C1E-A2F4-985B-9272-5E40CB4C78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A1F72D-030B-D9F5-5CEC-9C83B615A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A257E-A540-7E98-5A55-D1A0EC9BAF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8CBCC-6A5A-4CCE-A068-EFCEB68D860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226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AFC58-5C95-DE07-E6E9-C8A4CAFC5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98A785-CD9B-71C6-5E77-33BA6415D8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950A75-C493-CA10-07FF-2498BCE7E0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9A7B0-C358-8588-A00D-CB792A6A81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8CBCC-6A5A-4CCE-A068-EFCEB68D860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20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8CBCC-6A5A-4CCE-A068-EFCEB68D860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92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0516-4A0A-9208-02D9-383CE9698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46448-9AC8-B398-5D51-5F90FAB22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B6917-BB27-C93E-8063-B26784E0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683D-3BA2-403A-B187-ACB83EC3C9E6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B4DF4-4378-1434-59F2-AF1C6DA3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4AF5E-5B8E-D815-12D0-55B2E9C4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15FD-D15A-430F-B68D-7E3E39F66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1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041B-94F0-B298-D375-6A62F85A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CBD6D-A72B-EEA7-F442-11171397B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5B7CA-14A3-F235-1EDA-24DCEDF8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683D-3BA2-403A-B187-ACB83EC3C9E6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28DFD-41E2-2598-E0A2-10319413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35E86-3FBB-0A41-44A1-62EF803D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15FD-D15A-430F-B68D-7E3E39F66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58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A54A0-5EE8-A6B6-0376-028226A7B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33AE8-20CB-9F7A-5F24-6FAB74268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9D12A-E5A6-886D-880D-FC22A028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683D-3BA2-403A-B187-ACB83EC3C9E6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6F99F-799F-EA31-F979-F65FC1EC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BDCFB-3097-BFA0-55A1-490E7524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15FD-D15A-430F-B68D-7E3E39F66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45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FB0E-4B8F-64AE-82C0-125D8B4C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72B4E-05A5-FC04-B49F-DDAE20D5E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AB494-A36A-4C76-D2AC-1DACA622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683D-3BA2-403A-B187-ACB83EC3C9E6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92B63-66AE-4478-0A16-DEE435F5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2B480-2831-4DE1-D400-DA6F531B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15FD-D15A-430F-B68D-7E3E39F66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79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CEC9-6A90-24AE-AE4A-EE4B7A38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2007C-F1BD-59E5-A6CC-B3EAB80CD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72E2E-332F-D535-4B5E-99336BA9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683D-3BA2-403A-B187-ACB83EC3C9E6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E422F-4091-C935-D22F-42CB0797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064DF-B0B1-1AB0-C06B-2D22B2DE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15FD-D15A-430F-B68D-7E3E39F66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00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500A-B948-11EF-DD6F-D28B73B1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7C87-8EF5-B494-2F45-49D958322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1BE6B-53F6-AED8-E168-47A0D021D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5A511-CEF8-A543-0C3F-D59CF448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683D-3BA2-403A-B187-ACB83EC3C9E6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61CCE-FE57-88BE-1823-1722F6DD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161B4-4437-3DE0-95E0-DAE79BA4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15FD-D15A-430F-B68D-7E3E39F66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79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56892-590A-9613-759B-8DD54DB9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2629B-6A8F-8545-64B2-1AC112690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E16D8-03CC-E609-1A23-B5B3BBC31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77FBF-83C6-6FC3-FFDA-C2EA431EB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4BFEB-8D08-1472-0D68-E4DB27C42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4E9CB-A332-FBEA-FC82-9AF8FF01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683D-3BA2-403A-B187-ACB83EC3C9E6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FF0EF-1B52-A888-A8ED-55E482FB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D1D69-DB4B-94E1-555B-11559157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15FD-D15A-430F-B68D-7E3E39F66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70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A377-D06C-670E-EF13-86663A94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C8A99-BEE7-647B-48AA-C2E46164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683D-3BA2-403A-B187-ACB83EC3C9E6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3A0B9-C972-5359-C514-6F793DC1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9F355-EA00-89DD-6FDF-8F6528F5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15FD-D15A-430F-B68D-7E3E39F66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35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9470C-752C-A8F3-1DFD-B2F04F3C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683D-3BA2-403A-B187-ACB83EC3C9E6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6B382-FE16-45C1-A364-BA3220EE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37ACB-EE17-D803-BA46-82E50FA8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15FD-D15A-430F-B68D-7E3E39F66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26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EEA4-5E8A-C94A-8FC8-F03F7344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46650-93D1-81AE-C407-2977B9D4C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89C5D-0E16-D2CC-3E9F-8CDE38A20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55172-554B-EBAE-1927-9528F722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683D-3BA2-403A-B187-ACB83EC3C9E6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EED55-9A83-143A-C57C-FB6D0751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75C52-846B-4BE3-6D59-294B4FC5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15FD-D15A-430F-B68D-7E3E39F66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71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CD36-8E41-91B9-5C31-151F5392C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58ED2-92BE-1658-0EA6-A40F4B5CB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FEDC5-8019-3BE1-E9C6-146B99B84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7855B-73B2-38C5-3C24-488D1380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683D-3BA2-403A-B187-ACB83EC3C9E6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C4BE1-A63C-CE1F-BE86-8C7A9866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2BDB5-9891-6256-A2DF-464B03B5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15FD-D15A-430F-B68D-7E3E39F66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92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CA53B-C98B-A191-5BF7-78CB6AF4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C5CA8-7A18-ECB1-B7B1-DA80364EF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68AC7-ED95-239E-164C-16406A190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8683D-3BA2-403A-B187-ACB83EC3C9E6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3E5E9-E6E7-2165-0442-F8F70983C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32C55-4AC3-7EA2-5AB3-387E4544B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415FD-D15A-430F-B68D-7E3E39F66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65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tmp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1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rawpixel.com/image/517946/free-illustration-image-welcome-are-open-busines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tmp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E80B15-821D-5F7A-E1DA-4A95F64DE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AD7B86-EACD-C29D-9B73-8BCC06C4E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AtliQ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3F68F-A20F-C8C3-ABEF-DD64ABE69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Promotion analysis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4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E57BB-2C92-E01D-4BA1-1D260EC92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B345E3-9BE8-9CB8-1BFD-2CA87A2CF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991EB6-9CEE-6CA7-8CC1-EBD73BEA7824}"/>
              </a:ext>
            </a:extLst>
          </p:cNvPr>
          <p:cNvSpPr txBox="1"/>
          <p:nvPr/>
        </p:nvSpPr>
        <p:spPr>
          <a:xfrm>
            <a:off x="1581296" y="1008034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Products whose revenue increased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37EA78-D603-93CD-9C05-B555AFA37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011" y="1494835"/>
            <a:ext cx="3337849" cy="22861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CE7C1A-DE63-8AA1-734B-95CDDCF8B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16" y="4063425"/>
            <a:ext cx="2964437" cy="14707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89FF16-C096-7EE5-429E-03F5861484C4}"/>
              </a:ext>
            </a:extLst>
          </p:cNvPr>
          <p:cNvSpPr txBox="1"/>
          <p:nvPr/>
        </p:nvSpPr>
        <p:spPr>
          <a:xfrm>
            <a:off x="6652196" y="1008034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Products whose revenue decreased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A54554-2E9B-C58D-735A-CF2F867AE3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66" y="1494835"/>
            <a:ext cx="3337849" cy="22861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A6D3E1-EA92-3F29-0DEA-43D98C99F9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937" y="4063425"/>
            <a:ext cx="3116850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7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E5DD-BD48-A532-A4DF-70809FF33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FE2F7B-9534-9E26-E1DF-C7E002E88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607184-A298-6990-DBBD-12981F7A6A2B}"/>
              </a:ext>
            </a:extLst>
          </p:cNvPr>
          <p:cNvSpPr txBox="1"/>
          <p:nvPr/>
        </p:nvSpPr>
        <p:spPr>
          <a:xfrm>
            <a:off x="6441137" y="839240"/>
            <a:ext cx="368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Products whose unit sales decreased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1B370E-7866-F32E-CC5C-652A2F417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537" y="1208572"/>
            <a:ext cx="3337849" cy="22861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CCAE65-B10A-361E-3804-97FAAF4AF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585" y="3609790"/>
            <a:ext cx="2815752" cy="565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303D16-9F50-A502-6FE7-294F803AC53E}"/>
              </a:ext>
            </a:extLst>
          </p:cNvPr>
          <p:cNvSpPr txBox="1"/>
          <p:nvPr/>
        </p:nvSpPr>
        <p:spPr>
          <a:xfrm>
            <a:off x="1532008" y="839240"/>
            <a:ext cx="362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Products whose unit sales increased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0CA53A-79D7-943D-9D54-2DDC40CE1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75" y="1208572"/>
            <a:ext cx="3314987" cy="22861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AFAC1F-3B3B-4FA1-C821-CDF040EB8B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12" y="3609790"/>
            <a:ext cx="3139712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04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B4BFB-A3F8-AEC1-1115-03BBF6F87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D3F7B3-4148-5F52-AE81-B0892C0BE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A55260-194F-DE0B-FC9C-30BBA55F6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68889" y="776112"/>
            <a:ext cx="5136444" cy="513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8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842B1-5839-C676-4ACD-4D02560E9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338DEB-D9DB-12A9-A2EE-B196D2053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8C203F-0DCB-B81B-D2CA-470648EA1EBA}"/>
              </a:ext>
            </a:extLst>
          </p:cNvPr>
          <p:cNvSpPr txBox="1"/>
          <p:nvPr/>
        </p:nvSpPr>
        <p:spPr>
          <a:xfrm>
            <a:off x="688235" y="1393583"/>
            <a:ext cx="9050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solidFill>
                  <a:schemeClr val="bg1"/>
                </a:solidFill>
                <a:effectLst/>
                <a:latin typeface="Manrope"/>
              </a:rPr>
              <a:t>AtliQ</a:t>
            </a:r>
            <a:r>
              <a:rPr lang="en-US" b="1" i="0" dirty="0">
                <a:solidFill>
                  <a:schemeClr val="bg1"/>
                </a:solidFill>
                <a:effectLst/>
                <a:latin typeface="Manrope"/>
              </a:rPr>
              <a:t> Mart</a:t>
            </a:r>
            <a:r>
              <a:rPr lang="en-US" b="0" i="0" dirty="0">
                <a:solidFill>
                  <a:schemeClr val="bg1"/>
                </a:solidFill>
                <a:effectLst/>
                <a:latin typeface="Manrope"/>
              </a:rPr>
              <a:t> is a retail giant with over 50 supermarkets in the southern region of India. All their 50 stores ran a massive promotion during the Diwali 2023 and Sankranti 2024 (festive time in India) on their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Manrope"/>
              </a:rPr>
              <a:t>AtliQ</a:t>
            </a:r>
            <a:r>
              <a:rPr lang="en-US" b="0" i="0" dirty="0">
                <a:solidFill>
                  <a:schemeClr val="bg1"/>
                </a:solidFill>
                <a:effectLst/>
                <a:latin typeface="Manrope"/>
              </a:rPr>
              <a:t> branded products. Now the sales director wants to understand which promotions did well and which did not so that they can make informed decisions for their next promotional period.  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2D4CF-6728-78C6-EC9A-D994B29D8977}"/>
              </a:ext>
            </a:extLst>
          </p:cNvPr>
          <p:cNvSpPr txBox="1"/>
          <p:nvPr/>
        </p:nvSpPr>
        <p:spPr>
          <a:xfrm>
            <a:off x="688235" y="373626"/>
            <a:ext cx="477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ritannic Bold" panose="020B0903060703020204" pitchFamily="34" charset="0"/>
              </a:rPr>
              <a:t>Problem statement</a:t>
            </a:r>
            <a:endParaRPr lang="en-IN" sz="36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61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1C081-87ED-8F57-1711-581441FCB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0AD1E1-CB46-5E47-1237-344EEFD8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4FCFD0-D250-79BC-4E3D-85442D0E3957}"/>
              </a:ext>
            </a:extLst>
          </p:cNvPr>
          <p:cNvSpPr txBox="1"/>
          <p:nvPr/>
        </p:nvSpPr>
        <p:spPr>
          <a:xfrm>
            <a:off x="688234" y="1646799"/>
            <a:ext cx="361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Total number of stores in each cities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D6933B-36FC-FBFE-C4B0-F93394CCBD17}"/>
              </a:ext>
            </a:extLst>
          </p:cNvPr>
          <p:cNvSpPr txBox="1"/>
          <p:nvPr/>
        </p:nvSpPr>
        <p:spPr>
          <a:xfrm>
            <a:off x="688235" y="373626"/>
            <a:ext cx="477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ritannic Bold" panose="020B0903060703020204" pitchFamily="34" charset="0"/>
              </a:rPr>
              <a:t>Stores performance</a:t>
            </a:r>
            <a:endParaRPr lang="en-IN" sz="36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066AA4-BB36-D9C1-6328-ECD5A75DAD60}"/>
              </a:ext>
            </a:extLst>
          </p:cNvPr>
          <p:cNvSpPr txBox="1"/>
          <p:nvPr/>
        </p:nvSpPr>
        <p:spPr>
          <a:xfrm>
            <a:off x="6130730" y="1656631"/>
            <a:ext cx="373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Units of products sold most and least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29827C-C71D-67D9-9562-CC9EEAC40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85" y="2125400"/>
            <a:ext cx="3152531" cy="971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BAD582-610B-153C-76A0-9AE30041C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85" y="3682395"/>
            <a:ext cx="2606266" cy="350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8710EB-4BFB-A2C8-442E-C89D4AD81B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85" y="4142015"/>
            <a:ext cx="2606266" cy="3353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1ABC21-9B9D-12F9-7176-083396360D34}"/>
              </a:ext>
            </a:extLst>
          </p:cNvPr>
          <p:cNvSpPr txBox="1"/>
          <p:nvPr/>
        </p:nvSpPr>
        <p:spPr>
          <a:xfrm>
            <a:off x="6148038" y="3320083"/>
            <a:ext cx="59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Note:</a:t>
            </a:r>
            <a:endParaRPr lang="en-IN" sz="14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60CE80-44D4-5FBE-336D-4667F09412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43" y="2093808"/>
            <a:ext cx="3021053" cy="237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0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6BF9C8-25FC-3430-841E-BE1548F71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AA588A-BCF2-50D2-110D-D1832861E42B}"/>
              </a:ext>
            </a:extLst>
          </p:cNvPr>
          <p:cNvSpPr txBox="1"/>
          <p:nvPr/>
        </p:nvSpPr>
        <p:spPr>
          <a:xfrm>
            <a:off x="688234" y="471286"/>
            <a:ext cx="660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Top 3 stores whose revenue increased with the promotion schemes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A071DA-7F32-49FF-7975-29CFEF834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6" y="819157"/>
            <a:ext cx="2289497" cy="9122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76337-2F3B-52C6-1A85-87FA04E78B3C}"/>
              </a:ext>
            </a:extLst>
          </p:cNvPr>
          <p:cNvSpPr txBox="1"/>
          <p:nvPr/>
        </p:nvSpPr>
        <p:spPr>
          <a:xfrm>
            <a:off x="688234" y="1950687"/>
            <a:ext cx="698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Bottom 3 stores whose revenue increased with the promotion schemes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863FD0-D18E-DA27-3C94-9A191F26E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6" y="2318183"/>
            <a:ext cx="2289208" cy="9523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A2B5F9-3502-66FE-7728-B3C02EBF134C}"/>
              </a:ext>
            </a:extLst>
          </p:cNvPr>
          <p:cNvSpPr txBox="1"/>
          <p:nvPr/>
        </p:nvSpPr>
        <p:spPr>
          <a:xfrm>
            <a:off x="688234" y="3594467"/>
            <a:ext cx="672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Top 3 stores whose unit sales increased with the promotion schemes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382518-7A78-3976-F69E-AAED21B9BF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6" y="3973631"/>
            <a:ext cx="2289208" cy="8872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382A71-3DB0-5006-BCC5-E069629A7EA0}"/>
              </a:ext>
            </a:extLst>
          </p:cNvPr>
          <p:cNvSpPr txBox="1"/>
          <p:nvPr/>
        </p:nvSpPr>
        <p:spPr>
          <a:xfrm>
            <a:off x="688234" y="5070087"/>
            <a:ext cx="710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Bottom 3 stores whose unit sales increased with the promotion schemes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4BC26C-07C8-3512-D976-BCA7F9FB30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6" y="5439419"/>
            <a:ext cx="2275327" cy="8872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48448F-CE95-254F-D720-E09B92EF28CD}"/>
              </a:ext>
            </a:extLst>
          </p:cNvPr>
          <p:cNvSpPr txBox="1"/>
          <p:nvPr/>
        </p:nvSpPr>
        <p:spPr>
          <a:xfrm>
            <a:off x="8775595" y="1752378"/>
            <a:ext cx="256377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Top stores in each city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Hyderabad – STHYD0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Madurai – STMDU0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Bengaluru – STBLR0</a:t>
            </a: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Visakhapatnam – STVSK0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Vijayawada – STVJD0</a:t>
            </a:r>
            <a:endParaRPr lang="en-US" sz="1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Mangalore – STMLR1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Trivandram</a:t>
            </a:r>
            <a:r>
              <a:rPr lang="en-US" sz="1600" dirty="0">
                <a:solidFill>
                  <a:schemeClr val="bg1"/>
                </a:solidFill>
              </a:rPr>
              <a:t> – STTVR1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Coimbatore – STCBE2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Mysuru – STMYS3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Chennai – STCHE7</a:t>
            </a:r>
          </a:p>
        </p:txBody>
      </p:sp>
    </p:spTree>
    <p:extLst>
      <p:ext uri="{BB962C8B-B14F-4D97-AF65-F5344CB8AC3E}">
        <p14:creationId xmlns:p14="http://schemas.microsoft.com/office/powerpoint/2010/main" val="367941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E8847-8653-A78F-29B3-51B377D09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F2C52E-748F-BB97-E17A-2646CF427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5DFE34-3E16-F7F1-F734-C4AA5B5A657E}"/>
              </a:ext>
            </a:extLst>
          </p:cNvPr>
          <p:cNvSpPr txBox="1"/>
          <p:nvPr/>
        </p:nvSpPr>
        <p:spPr>
          <a:xfrm>
            <a:off x="688235" y="373626"/>
            <a:ext cx="477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ritannic Bold" panose="020B0903060703020204" pitchFamily="34" charset="0"/>
              </a:rPr>
              <a:t>Promotions</a:t>
            </a:r>
            <a:endParaRPr lang="en-IN" sz="36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CDDFB-9282-B8AE-7825-1EFA30FE04D0}"/>
              </a:ext>
            </a:extLst>
          </p:cNvPr>
          <p:cNvSpPr txBox="1"/>
          <p:nvPr/>
        </p:nvSpPr>
        <p:spPr>
          <a:xfrm>
            <a:off x="688235" y="1150374"/>
            <a:ext cx="10039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But one get one free was most prominent promotion strategy (both in Sankranti and Diwali)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Cashback is also prominent strategy (but only one product, </a:t>
            </a:r>
            <a:r>
              <a:rPr lang="en-US" dirty="0" err="1">
                <a:solidFill>
                  <a:schemeClr val="bg1"/>
                </a:solidFill>
              </a:rPr>
              <a:t>i.e</a:t>
            </a:r>
            <a:r>
              <a:rPr lang="en-US" dirty="0">
                <a:solidFill>
                  <a:schemeClr val="bg1"/>
                </a:solidFill>
              </a:rPr>
              <a:t>, P15 was under this strategy)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OFFs of 25%, 33% and 50% was not doing good as these promotions reduced the incremental revenue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E4D679-1E0A-19F3-C1B4-061154728A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9"/>
          <a:stretch/>
        </p:blipFill>
        <p:spPr>
          <a:xfrm>
            <a:off x="820871" y="2438402"/>
            <a:ext cx="8598269" cy="310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4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84E12-6822-8C3C-F2EA-731849CA5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B7C32F-B808-8736-1E4C-192790FD1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E82ADA-8F96-B1E3-8FD0-8985C8D24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717234"/>
              </p:ext>
            </p:extLst>
          </p:nvPr>
        </p:nvGraphicFramePr>
        <p:xfrm>
          <a:off x="696663" y="4563349"/>
          <a:ext cx="8128002" cy="2225040"/>
        </p:xfrm>
        <a:graphic>
          <a:graphicData uri="http://schemas.openxmlformats.org/drawingml/2006/table">
            <a:tbl>
              <a:tblPr firstRow="1" bandRow="1"/>
              <a:tblGrid>
                <a:gridCol w="2015009">
                  <a:extLst>
                    <a:ext uri="{9D8B030D-6E8A-4147-A177-3AD203B41FA5}">
                      <a16:colId xmlns:a16="http://schemas.microsoft.com/office/drawing/2014/main" val="4026090149"/>
                    </a:ext>
                  </a:extLst>
                </a:gridCol>
                <a:gridCol w="1016605">
                  <a:extLst>
                    <a:ext uri="{9D8B030D-6E8A-4147-A177-3AD203B41FA5}">
                      <a16:colId xmlns:a16="http://schemas.microsoft.com/office/drawing/2014/main" val="564399674"/>
                    </a:ext>
                  </a:extLst>
                </a:gridCol>
                <a:gridCol w="1504335">
                  <a:extLst>
                    <a:ext uri="{9D8B030D-6E8A-4147-A177-3AD203B41FA5}">
                      <a16:colId xmlns:a16="http://schemas.microsoft.com/office/drawing/2014/main" val="1534973537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190438874"/>
                    </a:ext>
                  </a:extLst>
                </a:gridCol>
                <a:gridCol w="1189704">
                  <a:extLst>
                    <a:ext uri="{9D8B030D-6E8A-4147-A177-3AD203B41FA5}">
                      <a16:colId xmlns:a16="http://schemas.microsoft.com/office/drawing/2014/main" val="3896574235"/>
                    </a:ext>
                  </a:extLst>
                </a:gridCol>
                <a:gridCol w="1222478">
                  <a:extLst>
                    <a:ext uri="{9D8B030D-6E8A-4147-A177-3AD203B41FA5}">
                      <a16:colId xmlns:a16="http://schemas.microsoft.com/office/drawing/2014/main" val="2566577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Overall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BOGOF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500 cashback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25% OFF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33% OFF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50% OFF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4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Combo 1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0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Grocery and staple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93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Home appliance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36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Home care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61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Personal care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747017"/>
                  </a:ext>
                </a:extLst>
              </a:tr>
            </a:tbl>
          </a:graphicData>
        </a:graphic>
      </p:graphicFrame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44BFA7BE-C14A-3BD7-5527-B565EEF70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1375" y="4872332"/>
            <a:ext cx="587883" cy="587883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B061CBD9-C41F-AFD3-DEEF-A06FFAA2C0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74422" y="5166273"/>
            <a:ext cx="587883" cy="587883"/>
          </a:xfrm>
          <a:prstGeom prst="rect">
            <a:avLst/>
          </a:prstGeom>
        </p:spPr>
      </p:pic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3A5D6E49-5836-718E-9CAB-A110D86865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41316" y="5166273"/>
            <a:ext cx="587883" cy="587883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D3095868-8DEB-B734-EE8C-B319F190F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8269" y="5166273"/>
            <a:ext cx="587883" cy="587883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3DAFCD20-96A3-C616-B5A6-D73FF338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8269" y="5523249"/>
            <a:ext cx="587883" cy="587883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B1DED826-9784-F1F2-2F28-7030EED6A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8269" y="5925584"/>
            <a:ext cx="587883" cy="587883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4D4D8306-B4C6-3548-A285-E37E07CFDD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8580" y="5925584"/>
            <a:ext cx="587883" cy="587883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3E139CB0-411F-4C48-F228-A4F8FE37DC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4200" y="6304922"/>
            <a:ext cx="587883" cy="587883"/>
          </a:xfrm>
          <a:prstGeom prst="rect">
            <a:avLst/>
          </a:prstGeom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826A1FFD-32F7-A510-E1E1-53A6ED5B6A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1785" y="6290050"/>
            <a:ext cx="587883" cy="587883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2C80B73-6CB8-8B00-6E60-198D1EE4B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647471"/>
              </p:ext>
            </p:extLst>
          </p:nvPr>
        </p:nvGraphicFramePr>
        <p:xfrm>
          <a:off x="696663" y="2309451"/>
          <a:ext cx="8128002" cy="2225040"/>
        </p:xfrm>
        <a:graphic>
          <a:graphicData uri="http://schemas.openxmlformats.org/drawingml/2006/table">
            <a:tbl>
              <a:tblPr firstRow="1" bandRow="1"/>
              <a:tblGrid>
                <a:gridCol w="2025520">
                  <a:extLst>
                    <a:ext uri="{9D8B030D-6E8A-4147-A177-3AD203B41FA5}">
                      <a16:colId xmlns:a16="http://schemas.microsoft.com/office/drawing/2014/main" val="4026090149"/>
                    </a:ext>
                  </a:extLst>
                </a:gridCol>
                <a:gridCol w="1006094">
                  <a:extLst>
                    <a:ext uri="{9D8B030D-6E8A-4147-A177-3AD203B41FA5}">
                      <a16:colId xmlns:a16="http://schemas.microsoft.com/office/drawing/2014/main" val="564399674"/>
                    </a:ext>
                  </a:extLst>
                </a:gridCol>
                <a:gridCol w="1504335">
                  <a:extLst>
                    <a:ext uri="{9D8B030D-6E8A-4147-A177-3AD203B41FA5}">
                      <a16:colId xmlns:a16="http://schemas.microsoft.com/office/drawing/2014/main" val="1534973537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190438874"/>
                    </a:ext>
                  </a:extLst>
                </a:gridCol>
                <a:gridCol w="1189704">
                  <a:extLst>
                    <a:ext uri="{9D8B030D-6E8A-4147-A177-3AD203B41FA5}">
                      <a16:colId xmlns:a16="http://schemas.microsoft.com/office/drawing/2014/main" val="3896574235"/>
                    </a:ext>
                  </a:extLst>
                </a:gridCol>
                <a:gridCol w="1222478">
                  <a:extLst>
                    <a:ext uri="{9D8B030D-6E8A-4147-A177-3AD203B41FA5}">
                      <a16:colId xmlns:a16="http://schemas.microsoft.com/office/drawing/2014/main" val="2566577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Sankranti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BOGOF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500 cashback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25% OFF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33% OFF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50% OFF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4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Combo 1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0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Grocery and staple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93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Home appliance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36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Home care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61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Personal care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747017"/>
                  </a:ext>
                </a:extLst>
              </a:tr>
            </a:tbl>
          </a:graphicData>
        </a:graphic>
      </p:graphicFrame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94680A50-76FC-2685-7245-1B30572120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1375" y="2618434"/>
            <a:ext cx="587883" cy="587883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FF224321-7C00-0596-C993-710FB321B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74422" y="2912375"/>
            <a:ext cx="587883" cy="587883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3673A77C-176C-E518-0FA1-1513C1C9E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8269" y="2912375"/>
            <a:ext cx="587883" cy="587883"/>
          </a:xfrm>
          <a:prstGeom prst="rect">
            <a:avLst/>
          </a:prstGeom>
        </p:spPr>
      </p:pic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042D275A-0D2F-B5FD-5F0A-C9D54C49A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8269" y="3269351"/>
            <a:ext cx="587883" cy="587883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FE39BBEB-36CA-E5E6-F290-B419E6AD4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8269" y="3671686"/>
            <a:ext cx="587883" cy="587883"/>
          </a:xfrm>
          <a:prstGeom prst="rect">
            <a:avLst/>
          </a:prstGeom>
        </p:spPr>
      </p:pic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DB884AA1-7CB2-2EEC-4F9B-A22DB18754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8580" y="3671686"/>
            <a:ext cx="587883" cy="587883"/>
          </a:xfrm>
          <a:prstGeom prst="rect">
            <a:avLst/>
          </a:prstGeom>
        </p:spPr>
      </p:pic>
      <p:pic>
        <p:nvPicPr>
          <p:cNvPr id="27" name="Graphic 26" descr="Close with solid fill">
            <a:extLst>
              <a:ext uri="{FF2B5EF4-FFF2-40B4-BE49-F238E27FC236}">
                <a16:creationId xmlns:a16="http://schemas.microsoft.com/office/drawing/2014/main" id="{34742B2B-CA8C-53B9-1556-5175F71160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8580" y="4036152"/>
            <a:ext cx="587883" cy="587883"/>
          </a:xfrm>
          <a:prstGeom prst="rect">
            <a:avLst/>
          </a:prstGeom>
        </p:spPr>
      </p:pic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C42EF210-1251-52E2-7C8C-9EAB9036B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1785" y="4036152"/>
            <a:ext cx="587883" cy="587883"/>
          </a:xfrm>
          <a:prstGeom prst="rect">
            <a:avLst/>
          </a:prstGeom>
        </p:spPr>
      </p:pic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7B72BD65-5611-8E2D-B44D-7F046538B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224324"/>
              </p:ext>
            </p:extLst>
          </p:nvPr>
        </p:nvGraphicFramePr>
        <p:xfrm>
          <a:off x="696663" y="60324"/>
          <a:ext cx="8128002" cy="2225040"/>
        </p:xfrm>
        <a:graphic>
          <a:graphicData uri="http://schemas.openxmlformats.org/drawingml/2006/table">
            <a:tbl>
              <a:tblPr firstRow="1" bandRow="1"/>
              <a:tblGrid>
                <a:gridCol w="2025520">
                  <a:extLst>
                    <a:ext uri="{9D8B030D-6E8A-4147-A177-3AD203B41FA5}">
                      <a16:colId xmlns:a16="http://schemas.microsoft.com/office/drawing/2014/main" val="4026090149"/>
                    </a:ext>
                  </a:extLst>
                </a:gridCol>
                <a:gridCol w="1006094">
                  <a:extLst>
                    <a:ext uri="{9D8B030D-6E8A-4147-A177-3AD203B41FA5}">
                      <a16:colId xmlns:a16="http://schemas.microsoft.com/office/drawing/2014/main" val="564399674"/>
                    </a:ext>
                  </a:extLst>
                </a:gridCol>
                <a:gridCol w="1504335">
                  <a:extLst>
                    <a:ext uri="{9D8B030D-6E8A-4147-A177-3AD203B41FA5}">
                      <a16:colId xmlns:a16="http://schemas.microsoft.com/office/drawing/2014/main" val="1534973537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190438874"/>
                    </a:ext>
                  </a:extLst>
                </a:gridCol>
                <a:gridCol w="1189704">
                  <a:extLst>
                    <a:ext uri="{9D8B030D-6E8A-4147-A177-3AD203B41FA5}">
                      <a16:colId xmlns:a16="http://schemas.microsoft.com/office/drawing/2014/main" val="3896574235"/>
                    </a:ext>
                  </a:extLst>
                </a:gridCol>
                <a:gridCol w="1222478">
                  <a:extLst>
                    <a:ext uri="{9D8B030D-6E8A-4147-A177-3AD203B41FA5}">
                      <a16:colId xmlns:a16="http://schemas.microsoft.com/office/drawing/2014/main" val="2566577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Diwali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BOGOF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500 cashback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25% OFF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33% OFF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50% OFF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4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Combo 1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0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Grocery and staple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93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Home appliance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36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Home care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61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Personal care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747017"/>
                  </a:ext>
                </a:extLst>
              </a:tr>
            </a:tbl>
          </a:graphicData>
        </a:graphic>
      </p:graphicFrame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9674A0DA-06CB-28EF-EC4C-9667629DE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1375" y="369307"/>
            <a:ext cx="587883" cy="587883"/>
          </a:xfrm>
          <a:prstGeom prst="rect">
            <a:avLst/>
          </a:prstGeom>
        </p:spPr>
      </p:pic>
      <p:pic>
        <p:nvPicPr>
          <p:cNvPr id="31" name="Graphic 30" descr="Close with solid fill">
            <a:extLst>
              <a:ext uri="{FF2B5EF4-FFF2-40B4-BE49-F238E27FC236}">
                <a16:creationId xmlns:a16="http://schemas.microsoft.com/office/drawing/2014/main" id="{EA311A43-9D01-4F73-09BC-A6811BE7F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74422" y="663248"/>
            <a:ext cx="587883" cy="587883"/>
          </a:xfrm>
          <a:prstGeom prst="rect">
            <a:avLst/>
          </a:prstGeom>
        </p:spPr>
      </p:pic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5B29FCB6-AD3B-A92A-97C0-C73B5DEE2D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41316" y="663248"/>
            <a:ext cx="587883" cy="587883"/>
          </a:xfrm>
          <a:prstGeom prst="rect">
            <a:avLst/>
          </a:prstGeom>
        </p:spPr>
      </p:pic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6085984D-A2A0-6676-CFE8-26C325A74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8269" y="1020224"/>
            <a:ext cx="587883" cy="587883"/>
          </a:xfrm>
          <a:prstGeom prst="rect">
            <a:avLst/>
          </a:prstGeom>
        </p:spPr>
      </p:pic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A824AA89-DB21-242F-D73C-EE0E24922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8269" y="1422559"/>
            <a:ext cx="587883" cy="587883"/>
          </a:xfrm>
          <a:prstGeom prst="rect">
            <a:avLst/>
          </a:prstGeom>
        </p:spPr>
      </p:pic>
      <p:pic>
        <p:nvPicPr>
          <p:cNvPr id="36" name="Graphic 35" descr="Close with solid fill">
            <a:extLst>
              <a:ext uri="{FF2B5EF4-FFF2-40B4-BE49-F238E27FC236}">
                <a16:creationId xmlns:a16="http://schemas.microsoft.com/office/drawing/2014/main" id="{78164305-BA06-E122-A2E3-67D34BCCE7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8580" y="1422559"/>
            <a:ext cx="587883" cy="587883"/>
          </a:xfrm>
          <a:prstGeom prst="rect">
            <a:avLst/>
          </a:prstGeom>
        </p:spPr>
      </p:pic>
      <p:pic>
        <p:nvPicPr>
          <p:cNvPr id="38" name="Graphic 37" descr="Close with solid fill">
            <a:extLst>
              <a:ext uri="{FF2B5EF4-FFF2-40B4-BE49-F238E27FC236}">
                <a16:creationId xmlns:a16="http://schemas.microsoft.com/office/drawing/2014/main" id="{2FFA0A52-AA65-63A6-5FBD-AD56794388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1785" y="1787025"/>
            <a:ext cx="587883" cy="58788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381292F-CE2D-1A5E-30A7-40D0DAA63E6A}"/>
              </a:ext>
            </a:extLst>
          </p:cNvPr>
          <p:cNvSpPr txBox="1"/>
          <p:nvPr/>
        </p:nvSpPr>
        <p:spPr>
          <a:xfrm>
            <a:off x="9057627" y="2505243"/>
            <a:ext cx="2582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These are the two best promotions in terms of </a:t>
            </a:r>
            <a:r>
              <a:rPr lang="en-US" b="1" dirty="0">
                <a:solidFill>
                  <a:schemeClr val="bg1"/>
                </a:solidFill>
              </a:rPr>
              <a:t>incremental revenue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n-IN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BOGOF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500 cashback</a:t>
            </a:r>
          </a:p>
        </p:txBody>
      </p:sp>
    </p:spTree>
    <p:extLst>
      <p:ext uri="{BB962C8B-B14F-4D97-AF65-F5344CB8AC3E}">
        <p14:creationId xmlns:p14="http://schemas.microsoft.com/office/powerpoint/2010/main" val="142229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93B46-F230-EC9B-8759-9EF82A1DB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7B228A-FBCD-3926-25C9-52F3DFA16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2E0128-F209-C872-C70B-4842FD4B8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90481"/>
              </p:ext>
            </p:extLst>
          </p:nvPr>
        </p:nvGraphicFramePr>
        <p:xfrm>
          <a:off x="623474" y="327660"/>
          <a:ext cx="8128002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775545592"/>
                    </a:ext>
                  </a:extLst>
                </a:gridCol>
                <a:gridCol w="1202381">
                  <a:extLst>
                    <a:ext uri="{9D8B030D-6E8A-4147-A177-3AD203B41FA5}">
                      <a16:colId xmlns:a16="http://schemas.microsoft.com/office/drawing/2014/main" val="1127732802"/>
                    </a:ext>
                  </a:extLst>
                </a:gridCol>
                <a:gridCol w="1506953">
                  <a:extLst>
                    <a:ext uri="{9D8B030D-6E8A-4147-A177-3AD203B41FA5}">
                      <a16:colId xmlns:a16="http://schemas.microsoft.com/office/drawing/2014/main" val="20939392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297416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374639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4027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Overall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BOGOF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 Cashback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 OFF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33% OFF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 OFF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41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p01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4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p02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42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p03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703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p04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5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p05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02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p06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41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p07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94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p08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19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p09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35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p10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p11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77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p12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9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p13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00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p14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13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p15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11781"/>
                  </a:ext>
                </a:extLst>
              </a:tr>
            </a:tbl>
          </a:graphicData>
        </a:graphic>
      </p:graphicFrame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A99B2562-1C0C-0239-1409-F0D21DF6B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1890" y="596900"/>
            <a:ext cx="587883" cy="587883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B651DADC-1796-45A9-62E9-45FC36830D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49074" y="1323597"/>
            <a:ext cx="587883" cy="58788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238E1E4-B6B3-1506-05CE-1BEFA0FCEB4F}"/>
              </a:ext>
            </a:extLst>
          </p:cNvPr>
          <p:cNvSpPr txBox="1"/>
          <p:nvPr/>
        </p:nvSpPr>
        <p:spPr>
          <a:xfrm>
            <a:off x="9057627" y="2505243"/>
            <a:ext cx="2582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These are the two best promotions in terms of </a:t>
            </a:r>
            <a:r>
              <a:rPr lang="en-US" b="1" dirty="0">
                <a:solidFill>
                  <a:schemeClr val="bg1"/>
                </a:solidFill>
              </a:rPr>
              <a:t>incremental revenue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n-IN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BOGOF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500 cashback</a:t>
            </a: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E77316B3-1EC8-C546-28C3-FFCA6B46A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1890" y="935849"/>
            <a:ext cx="587883" cy="587883"/>
          </a:xfrm>
          <a:prstGeom prst="rect">
            <a:avLst/>
          </a:prstGeom>
        </p:spPr>
      </p:pic>
      <p:pic>
        <p:nvPicPr>
          <p:cNvPr id="5" name="Graphic 4" descr="Close with solid fill">
            <a:extLst>
              <a:ext uri="{FF2B5EF4-FFF2-40B4-BE49-F238E27FC236}">
                <a16:creationId xmlns:a16="http://schemas.microsoft.com/office/drawing/2014/main" id="{84DB3A94-1CF9-CFC4-0AE0-DCE0F95F7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1890" y="1323597"/>
            <a:ext cx="587883" cy="587883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4AB1442-2E9A-339E-82B7-AA7A088313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49074" y="1696427"/>
            <a:ext cx="587883" cy="587883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E9A2CE30-D01F-8D10-3727-859B87F7E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1890" y="1696427"/>
            <a:ext cx="587883" cy="587883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60252D88-FD9B-CCFB-8335-1DFF02A48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99001" y="2074605"/>
            <a:ext cx="587883" cy="587883"/>
          </a:xfrm>
          <a:prstGeom prst="rect">
            <a:avLst/>
          </a:prstGeom>
        </p:spPr>
      </p:pic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FAE4BF54-89E5-FBDC-D156-DC23C6A13C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99001" y="2447908"/>
            <a:ext cx="587883" cy="587883"/>
          </a:xfrm>
          <a:prstGeom prst="rect">
            <a:avLst/>
          </a:prstGeom>
        </p:spPr>
      </p:pic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5879F555-2C99-60A3-9178-2B799C4DE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49074" y="2802233"/>
            <a:ext cx="587883" cy="587883"/>
          </a:xfrm>
          <a:prstGeom prst="rect">
            <a:avLst/>
          </a:prstGeom>
        </p:spPr>
      </p:pic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C4D3FDC3-BAFC-5500-B16A-95390EC5CF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58409" y="3173943"/>
            <a:ext cx="587883" cy="587883"/>
          </a:xfrm>
          <a:prstGeom prst="rect">
            <a:avLst/>
          </a:prstGeom>
        </p:spPr>
      </p:pic>
      <p:pic>
        <p:nvPicPr>
          <p:cNvPr id="40" name="Graphic 39" descr="Close with solid fill">
            <a:extLst>
              <a:ext uri="{FF2B5EF4-FFF2-40B4-BE49-F238E27FC236}">
                <a16:creationId xmlns:a16="http://schemas.microsoft.com/office/drawing/2014/main" id="{7DE3AF0D-9298-E2F0-1B72-D96DEDB74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60089" y="3561494"/>
            <a:ext cx="587883" cy="587883"/>
          </a:xfrm>
          <a:prstGeom prst="rect">
            <a:avLst/>
          </a:prstGeom>
        </p:spPr>
      </p:pic>
      <p:pic>
        <p:nvPicPr>
          <p:cNvPr id="41" name="Graphic 40" descr="Close with solid fill">
            <a:extLst>
              <a:ext uri="{FF2B5EF4-FFF2-40B4-BE49-F238E27FC236}">
                <a16:creationId xmlns:a16="http://schemas.microsoft.com/office/drawing/2014/main" id="{259B7654-D347-CD51-2E19-03847F110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99001" y="3561494"/>
            <a:ext cx="587883" cy="587883"/>
          </a:xfrm>
          <a:prstGeom prst="rect">
            <a:avLst/>
          </a:prstGeom>
        </p:spPr>
      </p:pic>
      <p:pic>
        <p:nvPicPr>
          <p:cNvPr id="42" name="Graphic 41" descr="Close with solid fill">
            <a:extLst>
              <a:ext uri="{FF2B5EF4-FFF2-40B4-BE49-F238E27FC236}">
                <a16:creationId xmlns:a16="http://schemas.microsoft.com/office/drawing/2014/main" id="{B7304740-E0C2-D522-BC22-12E4DADEF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60089" y="3920471"/>
            <a:ext cx="587883" cy="587883"/>
          </a:xfrm>
          <a:prstGeom prst="rect">
            <a:avLst/>
          </a:prstGeom>
        </p:spPr>
      </p:pic>
      <p:pic>
        <p:nvPicPr>
          <p:cNvPr id="43" name="Graphic 42" descr="Close with solid fill">
            <a:extLst>
              <a:ext uri="{FF2B5EF4-FFF2-40B4-BE49-F238E27FC236}">
                <a16:creationId xmlns:a16="http://schemas.microsoft.com/office/drawing/2014/main" id="{5712D172-B664-FAA2-9C1E-58CC0DF9C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99001" y="3920471"/>
            <a:ext cx="587883" cy="587883"/>
          </a:xfrm>
          <a:prstGeom prst="rect">
            <a:avLst/>
          </a:prstGeom>
        </p:spPr>
      </p:pic>
      <p:pic>
        <p:nvPicPr>
          <p:cNvPr id="44" name="Graphic 43" descr="Close with solid fill">
            <a:extLst>
              <a:ext uri="{FF2B5EF4-FFF2-40B4-BE49-F238E27FC236}">
                <a16:creationId xmlns:a16="http://schemas.microsoft.com/office/drawing/2014/main" id="{EF82A6B1-D3C7-EE31-300F-9EB72B786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60088" y="4288912"/>
            <a:ext cx="587883" cy="587883"/>
          </a:xfrm>
          <a:prstGeom prst="rect">
            <a:avLst/>
          </a:prstGeom>
        </p:spPr>
      </p:pic>
      <p:pic>
        <p:nvPicPr>
          <p:cNvPr id="45" name="Graphic 44" descr="Close with solid fill">
            <a:extLst>
              <a:ext uri="{FF2B5EF4-FFF2-40B4-BE49-F238E27FC236}">
                <a16:creationId xmlns:a16="http://schemas.microsoft.com/office/drawing/2014/main" id="{0C2C45C4-CB60-B2AD-F087-CB491E785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64862" y="4647889"/>
            <a:ext cx="587883" cy="587883"/>
          </a:xfrm>
          <a:prstGeom prst="rect">
            <a:avLst/>
          </a:prstGeom>
        </p:spPr>
      </p:pic>
      <p:pic>
        <p:nvPicPr>
          <p:cNvPr id="46" name="Graphic 45" descr="Checkmark with solid fill">
            <a:extLst>
              <a:ext uri="{FF2B5EF4-FFF2-40B4-BE49-F238E27FC236}">
                <a16:creationId xmlns:a16="http://schemas.microsoft.com/office/drawing/2014/main" id="{B62653AF-C891-0D42-3A40-1F5F83DBC6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49073" y="5015626"/>
            <a:ext cx="587883" cy="587883"/>
          </a:xfrm>
          <a:prstGeom prst="rect">
            <a:avLst/>
          </a:prstGeom>
        </p:spPr>
      </p:pic>
      <p:pic>
        <p:nvPicPr>
          <p:cNvPr id="47" name="Graphic 46" descr="Checkmark with solid fill">
            <a:extLst>
              <a:ext uri="{FF2B5EF4-FFF2-40B4-BE49-F238E27FC236}">
                <a16:creationId xmlns:a16="http://schemas.microsoft.com/office/drawing/2014/main" id="{C0D29062-34D3-AE97-41AD-A21E9BF82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6142" y="5705938"/>
            <a:ext cx="587883" cy="587883"/>
          </a:xfrm>
          <a:prstGeom prst="rect">
            <a:avLst/>
          </a:prstGeom>
        </p:spPr>
      </p:pic>
      <p:pic>
        <p:nvPicPr>
          <p:cNvPr id="48" name="Graphic 47" descr="Checkmark with solid fill">
            <a:extLst>
              <a:ext uri="{FF2B5EF4-FFF2-40B4-BE49-F238E27FC236}">
                <a16:creationId xmlns:a16="http://schemas.microsoft.com/office/drawing/2014/main" id="{1E83B357-116E-CE7E-F8BE-B7FF5BC0AA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49072" y="5411997"/>
            <a:ext cx="587883" cy="58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2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CE37E-8594-F38C-F4F9-E91CD9D91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744454-69FA-4C34-EA8E-9A4695408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B89BED1-1E15-886E-E600-AABD112D7655}"/>
              </a:ext>
            </a:extLst>
          </p:cNvPr>
          <p:cNvSpPr txBox="1"/>
          <p:nvPr/>
        </p:nvSpPr>
        <p:spPr>
          <a:xfrm>
            <a:off x="9057627" y="2505243"/>
            <a:ext cx="2582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These are the two best promotions in terms of </a:t>
            </a:r>
            <a:r>
              <a:rPr lang="en-US" b="1" dirty="0">
                <a:solidFill>
                  <a:schemeClr val="bg1"/>
                </a:solidFill>
              </a:rPr>
              <a:t>incremental revenue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n-IN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BOGOF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500 cashback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298F23-A1CE-10C8-6DBF-6EA8B0AA9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88259"/>
              </p:ext>
            </p:extLst>
          </p:nvPr>
        </p:nvGraphicFramePr>
        <p:xfrm>
          <a:off x="711200" y="2405369"/>
          <a:ext cx="81280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63246035"/>
                    </a:ext>
                  </a:extLst>
                </a:gridCol>
                <a:gridCol w="1174044">
                  <a:extLst>
                    <a:ext uri="{9D8B030D-6E8A-4147-A177-3AD203B41FA5}">
                      <a16:colId xmlns:a16="http://schemas.microsoft.com/office/drawing/2014/main" val="2598781903"/>
                    </a:ext>
                  </a:extLst>
                </a:gridCol>
                <a:gridCol w="1535290">
                  <a:extLst>
                    <a:ext uri="{9D8B030D-6E8A-4147-A177-3AD203B41FA5}">
                      <a16:colId xmlns:a16="http://schemas.microsoft.com/office/drawing/2014/main" val="1733326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2134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0932364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29298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Overall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BOGOF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 cashback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 OFF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33% OFF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 OFF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52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Below 100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4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101-200 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37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201-500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91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Above 500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776415"/>
                  </a:ext>
                </a:extLst>
              </a:tr>
            </a:tbl>
          </a:graphicData>
        </a:graphic>
      </p:graphicFrame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EE575619-C462-D8D9-C16F-E8E22279A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601" y="2665265"/>
            <a:ext cx="587883" cy="587883"/>
          </a:xfrm>
          <a:prstGeom prst="rect">
            <a:avLst/>
          </a:prstGeom>
        </p:spPr>
      </p:pic>
      <p:pic>
        <p:nvPicPr>
          <p:cNvPr id="47" name="Graphic 46" descr="Checkmark with solid fill">
            <a:extLst>
              <a:ext uri="{FF2B5EF4-FFF2-40B4-BE49-F238E27FC236}">
                <a16:creationId xmlns:a16="http://schemas.microsoft.com/office/drawing/2014/main" id="{6EA77B03-3C5B-7BF9-64BD-341398A9BA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5920" y="3773550"/>
            <a:ext cx="587883" cy="587883"/>
          </a:xfrm>
          <a:prstGeom prst="rect">
            <a:avLst/>
          </a:prstGeom>
        </p:spPr>
      </p:pic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21AE2C53-868F-B72C-65BF-C228258E3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3001" y="2665264"/>
            <a:ext cx="587883" cy="587883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CEEF0F69-F78E-02BC-5E59-36CDD567AC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25003" y="3773550"/>
            <a:ext cx="587883" cy="587883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28D049C6-BB9B-C59D-97FB-EE4072343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2594" y="3773549"/>
            <a:ext cx="587883" cy="587883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8D96EF86-BFD9-9E9C-894E-6FFB001A9E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0146" y="3413126"/>
            <a:ext cx="587883" cy="587883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3BEACE80-5864-7704-7E6E-8865987DC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601" y="3413125"/>
            <a:ext cx="587883" cy="587883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A1A1527B-1AA1-0F28-99F3-41CA56465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6667" y="3038527"/>
            <a:ext cx="587883" cy="587883"/>
          </a:xfrm>
          <a:prstGeom prst="rect">
            <a:avLst/>
          </a:prstGeom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B1B68C16-E965-0752-132F-3082E8941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2594" y="3038527"/>
            <a:ext cx="587883" cy="587883"/>
          </a:xfrm>
          <a:prstGeom prst="rect">
            <a:avLst/>
          </a:prstGeom>
        </p:spPr>
      </p:pic>
      <p:pic>
        <p:nvPicPr>
          <p:cNvPr id="19" name="Graphic 18" descr="Close with solid fill">
            <a:extLst>
              <a:ext uri="{FF2B5EF4-FFF2-40B4-BE49-F238E27FC236}">
                <a16:creationId xmlns:a16="http://schemas.microsoft.com/office/drawing/2014/main" id="{45E2A70A-E94E-3875-C429-94A930A569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3001" y="3058011"/>
            <a:ext cx="587883" cy="587883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D0B41181-6C38-682C-4FB7-13B2AEECEF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4080" y="3038526"/>
            <a:ext cx="587883" cy="58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CA00C-6411-6933-A667-A11D80CB9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C44DC-28C9-2207-DD03-6D48F1135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9170DA-626D-2E2D-26E7-7A29C4F5B1D4}"/>
              </a:ext>
            </a:extLst>
          </p:cNvPr>
          <p:cNvSpPr txBox="1"/>
          <p:nvPr/>
        </p:nvSpPr>
        <p:spPr>
          <a:xfrm>
            <a:off x="688235" y="373626"/>
            <a:ext cx="732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ritannic Bold" panose="020B0903060703020204" pitchFamily="34" charset="0"/>
              </a:rPr>
              <a:t>Product and category performance</a:t>
            </a:r>
            <a:endParaRPr lang="en-IN" sz="36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7A795-FAB3-A988-E19C-49C6D34F03F9}"/>
              </a:ext>
            </a:extLst>
          </p:cNvPr>
          <p:cNvSpPr txBox="1"/>
          <p:nvPr/>
        </p:nvSpPr>
        <p:spPr>
          <a:xfrm>
            <a:off x="688235" y="1389467"/>
            <a:ext cx="420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Total number of products in each category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EC51F-77D9-718F-4D92-D42B62F5D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36" y="1878294"/>
            <a:ext cx="3436918" cy="23014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A242D2-8CCC-85D4-1BD6-C453E5A4F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913801"/>
              </p:ext>
            </p:extLst>
          </p:nvPr>
        </p:nvGraphicFramePr>
        <p:xfrm>
          <a:off x="833592" y="4543973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163">
                  <a:extLst>
                    <a:ext uri="{9D8B030D-6E8A-4147-A177-3AD203B41FA5}">
                      <a16:colId xmlns:a16="http://schemas.microsoft.com/office/drawing/2014/main" val="2784556482"/>
                    </a:ext>
                  </a:extLst>
                </a:gridCol>
                <a:gridCol w="1843037">
                  <a:extLst>
                    <a:ext uri="{9D8B030D-6E8A-4147-A177-3AD203B41FA5}">
                      <a16:colId xmlns:a16="http://schemas.microsoft.com/office/drawing/2014/main" val="1486299009"/>
                    </a:ext>
                  </a:extLst>
                </a:gridCol>
                <a:gridCol w="1873556">
                  <a:extLst>
                    <a:ext uri="{9D8B030D-6E8A-4147-A177-3AD203B41FA5}">
                      <a16:colId xmlns:a16="http://schemas.microsoft.com/office/drawing/2014/main" val="526677383"/>
                    </a:ext>
                  </a:extLst>
                </a:gridCol>
                <a:gridCol w="1377644">
                  <a:extLst>
                    <a:ext uri="{9D8B030D-6E8A-4147-A177-3AD203B41FA5}">
                      <a16:colId xmlns:a16="http://schemas.microsoft.com/office/drawing/2014/main" val="42242756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2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Combo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Grocery &amp; staple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 appliance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 care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Personal care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96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p09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763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46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10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84031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2FCFD78-BCAE-A2BA-C3F2-D58D8E2616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535" y="1549829"/>
            <a:ext cx="3139712" cy="28120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B42008-815B-2635-2A34-4158084B3E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367" y="1466002"/>
            <a:ext cx="3254022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18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454</Words>
  <Application>Microsoft Office PowerPoint</Application>
  <PresentationFormat>Widescreen</PresentationFormat>
  <Paragraphs>134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Britannic Bold</vt:lpstr>
      <vt:lpstr>Calibri</vt:lpstr>
      <vt:lpstr>Calibri Light</vt:lpstr>
      <vt:lpstr>Manrope</vt:lpstr>
      <vt:lpstr>Wingdings</vt:lpstr>
      <vt:lpstr>Office Theme</vt:lpstr>
      <vt:lpstr>AtliQ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Archisman Som</dc:creator>
  <cp:lastModifiedBy>Archisman Som</cp:lastModifiedBy>
  <cp:revision>5</cp:revision>
  <dcterms:created xsi:type="dcterms:W3CDTF">2024-02-21T15:22:47Z</dcterms:created>
  <dcterms:modified xsi:type="dcterms:W3CDTF">2024-02-27T17:57:51Z</dcterms:modified>
</cp:coreProperties>
</file>