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  <p:sldId id="269" r:id="rId13"/>
    <p:sldId id="267" r:id="rId14"/>
  </p:sldIdLst>
  <p:sldSz cx="9144000" cy="5143500" type="screen16x9"/>
  <p:notesSz cx="51435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618D371-8466-429D-A490-56F5185DD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left>
          <a:right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right>
          <a:top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top>
          <a:bottom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bottom>
          <a:insideH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insideH>
          <a:insideV>
            <a:ln w="9525">
              <a:solidFill>
                <a:srgbClr val="9E9E9E"/>
              </a:solidFill>
              <a:prstDash val="solid"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Средний стиль 1 - акцент 5">
    <a:wholeTbl>
      <a:tcTxStyle>
        <a:fontRef idx="minor"/>
        <a:schemeClr val="dk1"/>
      </a:tcTxStyle>
      <a:tcStyle>
        <a:tcBdr>
          <a:left>
            <a:ln w="12700">
              <a:solidFill>
                <a:schemeClr val="accent5"/>
              </a:solidFill>
              <a:prstDash val="solid"/>
            </a:ln>
          </a:left>
          <a:right>
            <a:ln w="12700">
              <a:solidFill>
                <a:schemeClr val="accent5"/>
              </a:solidFill>
              <a:prstDash val="solid"/>
            </a:ln>
          </a:right>
          <a:top>
            <a:ln w="12700">
              <a:solidFill>
                <a:schemeClr val="accent5"/>
              </a:solidFill>
              <a:prstDash val="solid"/>
            </a:ln>
          </a:top>
          <a:bottom>
            <a:ln w="12700">
              <a:solidFill>
                <a:schemeClr val="accent5"/>
              </a:solidFill>
              <a:prstDash val="solid"/>
            </a:ln>
          </a:bottom>
          <a:insideH>
            <a:ln w="12700">
              <a:solidFill>
                <a:schemeClr val="accent5"/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>
              <a:solidFill>
                <a:schemeClr val="accent5"/>
              </a:solidFill>
              <a:prstDash val="solid"/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/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Group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7772400" cy="3428998"/>
          </a:xfrm>
          <a:prstGeom prst="rect">
            <a:avLst/>
          </a:prstGeom>
        </p:spPr>
        <p:txBody>
          <a:bodyPr anchor="ctr">
            <a:noAutofit/>
          </a:bodyPr>
          <a:lstStyle>
            <a:defPPr/>
            <a:lvl1pPr lvl="0"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</p:spPr>
        <p:txBody>
          <a:bodyPr/>
          <a:lstStyle>
            <a:defPPr/>
            <a:lvl1pPr marL="0" lv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Образец подзаголовка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9001124" y="3634740"/>
            <a:ext cx="142875" cy="15087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9001124" y="0"/>
            <a:ext cx="142875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>
                <a:solidFill>
                  <a:schemeClr val="tx1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">
    <p:spTree>
      <p:nvGrpSpPr>
        <p:cNvPr id="1" name="Group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defPPr/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defPPr/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630679" y="1181101"/>
            <a:ext cx="3291840" cy="3394472"/>
          </a:xfrm>
          <a:prstGeom prst="rect">
            <a:avLst/>
          </a:prstGeom>
        </p:spPr>
        <p:txBody>
          <a:bodyPr/>
          <a:lstStyle>
            <a:defPPr/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090160" y="1181101"/>
            <a:ext cx="3291840" cy="3394472"/>
          </a:xfrm>
          <a:prstGeom prst="rect">
            <a:avLst/>
          </a:prstGeom>
        </p:spPr>
        <p:txBody>
          <a:bodyPr/>
          <a:lstStyle>
            <a:defPPr/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1"/>
          </a:xfrm>
          <a:prstGeom prst="rect">
            <a:avLst/>
          </a:prstGeom>
        </p:spPr>
        <p:txBody>
          <a:bodyPr anchor="b">
            <a:noAutofit/>
          </a:bodyPr>
          <a:lstStyle>
            <a:defPPr/>
            <a:lvl1pPr marL="0" lv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627632" y="1694525"/>
            <a:ext cx="3291840" cy="2880360"/>
          </a:xfrm>
          <a:prstGeom prst="rect">
            <a:avLst/>
          </a:prstGeom>
        </p:spPr>
        <p:txBody>
          <a:bodyPr/>
          <a:lstStyle>
            <a:defPPr/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5093208" y="1179576"/>
            <a:ext cx="3291839" cy="479821"/>
          </a:xfrm>
          <a:prstGeom prst="rect">
            <a:avLst/>
          </a:prstGeom>
        </p:spPr>
        <p:txBody>
          <a:bodyPr anchor="b">
            <a:noAutofit/>
          </a:bodyPr>
          <a:lstStyle>
            <a:defPPr/>
            <a:lvl1pPr marL="0" lv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marL="0" lvl="0" indent="0" algn="l"/>
            <a:r>
              <a:t>Образец текста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4"/>
          </p:nvPr>
        </p:nvSpPr>
        <p:spPr>
          <a:xfrm>
            <a:off x="5093208" y="1694525"/>
            <a:ext cx="3291839" cy="2880360"/>
          </a:xfrm>
          <a:prstGeom prst="rect">
            <a:avLst/>
          </a:prstGeom>
        </p:spPr>
        <p:txBody>
          <a:bodyPr/>
          <a:lstStyle>
            <a:defPPr/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1200150"/>
            <a:ext cx="5111750" cy="3360420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1" y="1200150"/>
            <a:ext cx="3008313" cy="3360420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Title and Picture">
    <p:spTree>
      <p:nvGrpSpPr>
        <p:cNvPr id="1" name="Group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9001124" y="3634740"/>
            <a:ext cx="142875" cy="15087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-1" y="0"/>
            <a:ext cx="9000877" cy="3634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t>Вставка рисунка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>
                <a:solidFill>
                  <a:schemeClr val="tx1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</p:spPr>
        <p:txBody>
          <a:bodyPr anchor="t">
            <a:normAutofit/>
          </a:bodyPr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4" name="Shape 74"/>
          <p:cNvSpPr/>
          <p:nvPr/>
        </p:nvSpPr>
        <p:spPr>
          <a:xfrm>
            <a:off x="9001124" y="0"/>
            <a:ext cx="142875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September 26, 2023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anchor="b"/>
          <a:lstStyle>
            <a:defPPr/>
            <a:lvl1pPr marL="0" lvl="0" indent="0" algn="l"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September 26, 2023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57200" y="4869657"/>
            <a:ext cx="3429000" cy="212883"/>
          </a:xfrm>
          <a:prstGeom prst="rect">
            <a:avLst/>
          </a:prstGeom>
        </p:spPr>
        <p:txBody>
          <a:bodyPr vert="horz" lIns="91440" tIns="45720" rIns="91440" bIns="45720" anchor="t"/>
          <a:lstStyle>
            <a:defPPr/>
            <a:lvl1pPr marL="0" lvl="0" indent="0" algn="l"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 rot="16200000">
            <a:off x="8391843" y="4368483"/>
            <a:ext cx="98679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  <p:sp>
        <p:nvSpPr>
          <p:cNvPr id="7" name="Shape 7"/>
          <p:cNvSpPr/>
          <p:nvPr/>
        </p:nvSpPr>
        <p:spPr>
          <a:xfrm>
            <a:off x="9001124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hape 8"/>
          <p:cNvSpPr/>
          <p:nvPr/>
        </p:nvSpPr>
        <p:spPr>
          <a:xfrm>
            <a:off x="9001124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defPPr/>
      <a:lvl1pPr lvl="0" algn="l">
        <a:buNone/>
        <a:defRPr sz="36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defPPr/>
      <a:lvl1pPr marL="0" lvl="0" indent="0" algn="l">
        <a:spcAft>
          <a:spcPts val="600"/>
        </a:spcAft>
        <a:buFont typeface="Arial"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-182880" algn="l">
        <a:buClr>
          <a:schemeClr val="tx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buClr>
          <a:schemeClr val="tx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buClr>
          <a:schemeClr val="tx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buClr>
          <a:schemeClr val="tx2"/>
        </a:buClr>
        <a:buFont typeface="Arial"/>
        <a:buChar char="•"/>
        <a:defRPr sz="18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buClr>
          <a:schemeClr val="tx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buClr>
          <a:schemeClr val="tx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buClr>
          <a:schemeClr val="tx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buClr>
          <a:schemeClr val="tx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lvl="0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rot="2772069">
            <a:off x="-491785" y="-1970869"/>
            <a:ext cx="2184886" cy="523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Shape 91"/>
          <p:cNvSpPr/>
          <p:nvPr/>
        </p:nvSpPr>
        <p:spPr>
          <a:xfrm rot="2772069">
            <a:off x="-710435" y="-1898863"/>
            <a:ext cx="2184886" cy="523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 rot="2772069">
            <a:off x="-782311" y="-2144838"/>
            <a:ext cx="2184886" cy="52324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40305" y="982064"/>
            <a:ext cx="4661169" cy="1533599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defPPr/>
            <a:lvl1pPr lvl="0"/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00" dirty="0" err="1" smtClean="0">
                <a:solidFill>
                  <a:schemeClr val="tx1"/>
                </a:solidFill>
                <a:latin typeface="Palatino Linotype" panose="02040502050505030304" pitchFamily="18" charset="0"/>
                <a:ea typeface="Rubik"/>
                <a:cs typeface="Rubik"/>
              </a:rPr>
              <a:t>Фантом</a:t>
            </a:r>
            <a:r>
              <a:rPr sz="4400" dirty="0" smtClean="0">
                <a:solidFill>
                  <a:schemeClr val="tx1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4400" dirty="0">
                <a:solidFill>
                  <a:schemeClr val="tx1"/>
                </a:solidFill>
                <a:latin typeface="Palatino Linotype" panose="02040502050505030304" pitchFamily="18" charset="0"/>
                <a:ea typeface="Rubik"/>
                <a:cs typeface="Rubik"/>
              </a:rPr>
              <a:t>РЖД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0525" y="4345650"/>
            <a:ext cx="2338500" cy="54869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025734" y="2820843"/>
            <a:ext cx="6552728" cy="693172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Аппаратнопрограммный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комплекс</a:t>
            </a: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b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</a:b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«</a:t>
            </a:r>
            <a:r>
              <a:rPr sz="2000"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Беспилотная</a:t>
            </a: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лаборатория</a:t>
            </a: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экологического</a:t>
            </a: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мониторинга</a:t>
            </a:r>
            <a:r>
              <a:rPr sz="2000"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». </a:t>
            </a:r>
          </a:p>
        </p:txBody>
      </p:sp>
      <p:sp>
        <p:nvSpPr>
          <p:cNvPr id="97" name="Shape 97"/>
          <p:cNvSpPr/>
          <p:nvPr/>
        </p:nvSpPr>
        <p:spPr>
          <a:xfrm rot="2772069">
            <a:off x="-1285174" y="-2330910"/>
            <a:ext cx="2184886" cy="52324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Shape 98"/>
          <p:cNvSpPr/>
          <p:nvPr/>
        </p:nvSpPr>
        <p:spPr>
          <a:xfrm rot="13494352" flipH="1">
            <a:off x="7468361" y="2346057"/>
            <a:ext cx="2184886" cy="5232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9" name="Shape 99"/>
          <p:cNvSpPr/>
          <p:nvPr/>
        </p:nvSpPr>
        <p:spPr>
          <a:xfrm rot="13494352" flipH="1">
            <a:off x="7684386" y="2346056"/>
            <a:ext cx="2184886" cy="523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" name="Shape 100"/>
          <p:cNvSpPr/>
          <p:nvPr/>
        </p:nvSpPr>
        <p:spPr>
          <a:xfrm rot="13494352" flipH="1">
            <a:off x="7833168" y="2587914"/>
            <a:ext cx="2184886" cy="5232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" name="Shape 101"/>
          <p:cNvSpPr/>
          <p:nvPr/>
        </p:nvSpPr>
        <p:spPr>
          <a:xfrm rot="13494352" flipH="1">
            <a:off x="8260449" y="2367430"/>
            <a:ext cx="2184886" cy="52324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27219" y="1656964"/>
            <a:ext cx="8095741" cy="1123235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Разработаны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две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летных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модели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lang="ru-RU" sz="1800" b="0" dirty="0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для испытаний </a:t>
            </a:r>
            <a:r>
              <a:rPr sz="1800" b="0" dirty="0" err="1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летны</a:t>
            </a:r>
            <a:r>
              <a:rPr lang="ru-RU" sz="1800" b="0" dirty="0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х </a:t>
            </a:r>
            <a:r>
              <a:rPr sz="1800" b="0" dirty="0" err="1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характеристик</a:t>
            </a:r>
            <a:r>
              <a:rPr lang="ru-RU" sz="1800" b="0" dirty="0"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аппарата</a:t>
            </a:r>
            <a:r>
              <a:rPr lang="ru-RU" sz="1800" b="0" dirty="0" smtClean="0">
                <a:latin typeface="Segoe UI Variable Display Semil" pitchFamily="2" charset="0"/>
                <a:ea typeface="Rubik"/>
                <a:cs typeface="Rubik"/>
              </a:rPr>
              <a:t>, </a:t>
            </a:r>
            <a:r>
              <a:rPr sz="1800" b="0" dirty="0" err="1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дальност</a:t>
            </a:r>
            <a:r>
              <a:rPr lang="ru-RU" sz="1800" b="0" dirty="0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и</a:t>
            </a:r>
            <a:r>
              <a:rPr sz="1800" b="0" dirty="0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полета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и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его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поведения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в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разных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погодных</a:t>
            </a:r>
            <a:r>
              <a:rPr sz="1800" b="0" dirty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1800" b="0" dirty="0" err="1" smtClean="0">
                <a:solidFill>
                  <a:schemeClr val="tx1"/>
                </a:solidFill>
                <a:latin typeface="Segoe UI Variable Display Semil" pitchFamily="2" charset="0"/>
                <a:ea typeface="Rubik"/>
                <a:cs typeface="Rubik"/>
              </a:rPr>
              <a:t>условиях</a:t>
            </a:r>
            <a:r>
              <a:rPr lang="ru-RU" sz="1800" b="0" dirty="0" smtClean="0">
                <a:latin typeface="Segoe UI Variable Display Semil" pitchFamily="2" charset="0"/>
                <a:ea typeface="Rubik"/>
                <a:cs typeface="Rubik"/>
              </a:rPr>
              <a:t>.</a:t>
            </a:r>
            <a:endParaRPr sz="1800" b="0" dirty="0">
              <a:solidFill>
                <a:schemeClr val="tx1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81000" y="320202"/>
            <a:ext cx="7782000" cy="864096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dirty="0" smtClean="0">
                <a:latin typeface="Palatino Linotype" panose="02040502050505030304" pitchFamily="18" charset="0"/>
                <a:ea typeface="Rubik"/>
                <a:cs typeface="Rubik"/>
              </a:rPr>
              <a:t>Беспилотная лаборатория экологического мониторинга</a:t>
            </a:r>
            <a:endParaRPr lang="ru-RU" sz="3600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868649" y="2767826"/>
            <a:ext cx="2930577" cy="2088987"/>
          </a:xfrm>
          <a:prstGeom prst="roundRect">
            <a:avLst/>
          </a:prstGeom>
          <a:blipFill dpi="0" rotWithShape="1">
            <a:blip r:embed="rId2"/>
            <a:srcRect/>
            <a:stretch>
              <a:fillRect l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46089" y="3722311"/>
            <a:ext cx="4812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Segoe UI Variable Display Semil" pitchFamily="2" charset="0"/>
                <a:ea typeface="Rubik"/>
                <a:cs typeface="Rubik"/>
              </a:rPr>
              <a:t>Проектируются </a:t>
            </a:r>
            <a:r>
              <a:rPr lang="ru-RU" dirty="0">
                <a:latin typeface="Segoe UI Variable Display Semil" pitchFamily="2" charset="0"/>
                <a:ea typeface="Rubik"/>
                <a:cs typeface="Rubik"/>
              </a:rPr>
              <a:t>крепежи для навесного оборудования </a:t>
            </a:r>
            <a:r>
              <a:rPr lang="ru-RU" dirty="0" smtClean="0">
                <a:latin typeface="Segoe UI Variable Display Semil" pitchFamily="2" charset="0"/>
                <a:ea typeface="Rubik"/>
                <a:cs typeface="Rubik"/>
              </a:rPr>
              <a:t>в </a:t>
            </a:r>
            <a:r>
              <a:rPr lang="ru-RU" dirty="0">
                <a:latin typeface="Segoe UI Variable Display Semil" pitchFamily="2" charset="0"/>
                <a:ea typeface="Rubik"/>
                <a:cs typeface="Rubik"/>
              </a:rPr>
              <a:t>зависимости от задач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445" y="27678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Segoe UI Variable Display Semil" pitchFamily="2" charset="0"/>
                <a:ea typeface="Rubik"/>
                <a:cs typeface="Rubik"/>
              </a:rPr>
              <a:t>Подобрали оптимальное навесное </a:t>
            </a:r>
            <a:r>
              <a:rPr lang="ru-RU" dirty="0" smtClean="0">
                <a:latin typeface="Segoe UI Variable Display Semil" pitchFamily="2" charset="0"/>
                <a:ea typeface="Rubik"/>
                <a:cs typeface="Rubik"/>
              </a:rPr>
              <a:t>оборудование.</a:t>
            </a:r>
            <a:endParaRPr lang="ru-RU" dirty="0">
              <a:latin typeface="Segoe UI Variable Display Semil" pitchFamily="2" charset="0"/>
              <a:ea typeface="Rubik"/>
              <a:cs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/>
          <p:cNvPicPr/>
          <p:nvPr/>
        </p:nvPicPr>
        <p:blipFill>
          <a:blip r:embed="rId2"/>
          <a:stretch/>
        </p:blipFill>
        <p:spPr>
          <a:xfrm>
            <a:off x="4784208" y="1306005"/>
            <a:ext cx="3994378" cy="3495080"/>
          </a:xfrm>
          <a:prstGeom prst="rect">
            <a:avLst/>
          </a:prstGeom>
        </p:spPr>
      </p:pic>
      <p:sp>
        <p:nvSpPr>
          <p:cNvPr id="148" name="Shape 148"/>
          <p:cNvSpPr txBox="1"/>
          <p:nvPr/>
        </p:nvSpPr>
        <p:spPr>
          <a:xfrm>
            <a:off x="611501" y="4253575"/>
            <a:ext cx="3053700" cy="28079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901611" y="1630986"/>
            <a:ext cx="305370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0" i="0" u="sng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1</a:t>
            </a:r>
            <a:r>
              <a:rPr lang="ru-RU" sz="3200" b="0" i="0" u="sng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270 000 </a:t>
            </a:r>
            <a:r>
              <a:rPr lang="ru-RU" sz="3200" b="0" i="0" u="sng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руб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для</a:t>
            </a:r>
            <a:r>
              <a:rPr sz="28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endParaRPr lang="ru-RU" sz="2800" b="0" i="0" u="none" strike="noStrike" cap="none" dirty="0" smtClean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285750" marR="0" indent="-2857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З</a:t>
            </a:r>
            <a:r>
              <a:rPr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акупки</a:t>
            </a:r>
            <a:r>
              <a:rPr sz="20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навесного</a:t>
            </a:r>
            <a:r>
              <a:rPr sz="20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оборудования</a:t>
            </a:r>
            <a:endParaRPr lang="ru-RU" sz="2000" b="0" i="0" u="none" strike="noStrike" cap="none" dirty="0" smtClean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285750" marR="0" indent="-2857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Д</a:t>
            </a:r>
            <a:r>
              <a:rPr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оработки</a:t>
            </a:r>
            <a:r>
              <a:rPr lang="ru-RU" sz="20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и </a:t>
            </a:r>
            <a:r>
              <a:rPr lang="ru-RU"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тестировки</a:t>
            </a:r>
            <a:r>
              <a:rPr sz="20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нашего</a:t>
            </a:r>
            <a:r>
              <a:rPr sz="20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аппарата</a:t>
            </a:r>
            <a:endParaRPr lang="ru-RU" sz="2000" b="0" i="0" u="none" strike="noStrike" cap="none" dirty="0" smtClean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285750" marR="0" indent="-2857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Создания прототипов</a:t>
            </a:r>
            <a:r>
              <a:rPr sz="20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endParaRPr lang="ru-RU" sz="2000" b="0" i="0" u="none" strike="noStrike" cap="none" dirty="0" smtClean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dirty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4312" y="370104"/>
            <a:ext cx="7782000" cy="864096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b="0" i="0" u="none" strike="noStrike" cap="none" dirty="0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Бюджет для дальнейшей разработки</a:t>
            </a:r>
            <a:endParaRPr sz="36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6906" y="269358"/>
            <a:ext cx="572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Palatino Linotype" panose="02040502050505030304" pitchFamily="18" charset="0"/>
              </a:rPr>
              <a:t>Почему именно мы?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-584791" y="1132576"/>
            <a:ext cx="3732027" cy="2304820"/>
          </a:xfrm>
          <a:custGeom>
            <a:avLst/>
            <a:gdLst>
              <a:gd name="connsiteX0" fmla="*/ 0 w 2303721"/>
              <a:gd name="connsiteY0" fmla="*/ 1151861 h 2303721"/>
              <a:gd name="connsiteX1" fmla="*/ 1151861 w 2303721"/>
              <a:gd name="connsiteY1" fmla="*/ 0 h 2303721"/>
              <a:gd name="connsiteX2" fmla="*/ 2303722 w 2303721"/>
              <a:gd name="connsiteY2" fmla="*/ 1151861 h 2303721"/>
              <a:gd name="connsiteX3" fmla="*/ 1151861 w 2303721"/>
              <a:gd name="connsiteY3" fmla="*/ 2303722 h 2303721"/>
              <a:gd name="connsiteX4" fmla="*/ 0 w 2303721"/>
              <a:gd name="connsiteY4" fmla="*/ 1151861 h 2303721"/>
              <a:gd name="connsiteX0" fmla="*/ 0 w 2764466"/>
              <a:gd name="connsiteY0" fmla="*/ 1167408 h 2412719"/>
              <a:gd name="connsiteX1" fmla="*/ 1151861 w 2764466"/>
              <a:gd name="connsiteY1" fmla="*/ 15547 h 2412719"/>
              <a:gd name="connsiteX2" fmla="*/ 2764466 w 2764466"/>
              <a:gd name="connsiteY2" fmla="*/ 1911687 h 2412719"/>
              <a:gd name="connsiteX3" fmla="*/ 1151861 w 2764466"/>
              <a:gd name="connsiteY3" fmla="*/ 2319269 h 2412719"/>
              <a:gd name="connsiteX4" fmla="*/ 0 w 2764466"/>
              <a:gd name="connsiteY4" fmla="*/ 1167408 h 2412719"/>
              <a:gd name="connsiteX0" fmla="*/ 0 w 3211033"/>
              <a:gd name="connsiteY0" fmla="*/ 1154638 h 2311614"/>
              <a:gd name="connsiteX1" fmla="*/ 1151861 w 3211033"/>
              <a:gd name="connsiteY1" fmla="*/ 2777 h 2311614"/>
              <a:gd name="connsiteX2" fmla="*/ 3211033 w 3211033"/>
              <a:gd name="connsiteY2" fmla="*/ 1438173 h 2311614"/>
              <a:gd name="connsiteX3" fmla="*/ 1151861 w 3211033"/>
              <a:gd name="connsiteY3" fmla="*/ 2306499 h 2311614"/>
              <a:gd name="connsiteX4" fmla="*/ 0 w 3211033"/>
              <a:gd name="connsiteY4" fmla="*/ 1154638 h 2311614"/>
              <a:gd name="connsiteX0" fmla="*/ 0 w 3019647"/>
              <a:gd name="connsiteY0" fmla="*/ 1163795 h 2371781"/>
              <a:gd name="connsiteX1" fmla="*/ 1151861 w 3019647"/>
              <a:gd name="connsiteY1" fmla="*/ 11934 h 2371781"/>
              <a:gd name="connsiteX2" fmla="*/ 3019647 w 3019647"/>
              <a:gd name="connsiteY2" fmla="*/ 1801748 h 2371781"/>
              <a:gd name="connsiteX3" fmla="*/ 1151861 w 3019647"/>
              <a:gd name="connsiteY3" fmla="*/ 2315656 h 2371781"/>
              <a:gd name="connsiteX4" fmla="*/ 0 w 3019647"/>
              <a:gd name="connsiteY4" fmla="*/ 1163795 h 2371781"/>
              <a:gd name="connsiteX0" fmla="*/ 0 w 3274828"/>
              <a:gd name="connsiteY0" fmla="*/ 1152473 h 2304820"/>
              <a:gd name="connsiteX1" fmla="*/ 1151861 w 3274828"/>
              <a:gd name="connsiteY1" fmla="*/ 612 h 2304820"/>
              <a:gd name="connsiteX2" fmla="*/ 3274828 w 3274828"/>
              <a:gd name="connsiteY2" fmla="*/ 1039059 h 2304820"/>
              <a:gd name="connsiteX3" fmla="*/ 1151861 w 3274828"/>
              <a:gd name="connsiteY3" fmla="*/ 2304334 h 2304820"/>
              <a:gd name="connsiteX4" fmla="*/ 0 w 3274828"/>
              <a:gd name="connsiteY4" fmla="*/ 1152473 h 230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4828" h="2304820">
                <a:moveTo>
                  <a:pt x="0" y="1152473"/>
                </a:moveTo>
                <a:cubicBezTo>
                  <a:pt x="0" y="516318"/>
                  <a:pt x="606056" y="19514"/>
                  <a:pt x="1151861" y="612"/>
                </a:cubicBezTo>
                <a:cubicBezTo>
                  <a:pt x="1697666" y="-18290"/>
                  <a:pt x="3274828" y="402904"/>
                  <a:pt x="3274828" y="1039059"/>
                </a:cubicBezTo>
                <a:cubicBezTo>
                  <a:pt x="3274828" y="1675214"/>
                  <a:pt x="1697666" y="2285432"/>
                  <a:pt x="1151861" y="2304334"/>
                </a:cubicBezTo>
                <a:cubicBezTo>
                  <a:pt x="606056" y="2323236"/>
                  <a:pt x="0" y="1788628"/>
                  <a:pt x="0" y="1152473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43716" y="3231833"/>
            <a:ext cx="4153787" cy="2342644"/>
          </a:xfrm>
          <a:custGeom>
            <a:avLst/>
            <a:gdLst>
              <a:gd name="connsiteX0" fmla="*/ 0 w 2303721"/>
              <a:gd name="connsiteY0" fmla="*/ 1151861 h 2303721"/>
              <a:gd name="connsiteX1" fmla="*/ 1151861 w 2303721"/>
              <a:gd name="connsiteY1" fmla="*/ 0 h 2303721"/>
              <a:gd name="connsiteX2" fmla="*/ 2303722 w 2303721"/>
              <a:gd name="connsiteY2" fmla="*/ 1151861 h 2303721"/>
              <a:gd name="connsiteX3" fmla="*/ 1151861 w 2303721"/>
              <a:gd name="connsiteY3" fmla="*/ 2303722 h 2303721"/>
              <a:gd name="connsiteX4" fmla="*/ 0 w 2303721"/>
              <a:gd name="connsiteY4" fmla="*/ 1151861 h 2303721"/>
              <a:gd name="connsiteX0" fmla="*/ 0 w 3586717"/>
              <a:gd name="connsiteY0" fmla="*/ 518237 h 2400575"/>
              <a:gd name="connsiteX1" fmla="*/ 2434856 w 3586717"/>
              <a:gd name="connsiteY1" fmla="*/ 82301 h 2400575"/>
              <a:gd name="connsiteX2" fmla="*/ 3586717 w 3586717"/>
              <a:gd name="connsiteY2" fmla="*/ 1234162 h 2400575"/>
              <a:gd name="connsiteX3" fmla="*/ 2434856 w 3586717"/>
              <a:gd name="connsiteY3" fmla="*/ 2386023 h 2400575"/>
              <a:gd name="connsiteX4" fmla="*/ 0 w 3586717"/>
              <a:gd name="connsiteY4" fmla="*/ 518237 h 2400575"/>
              <a:gd name="connsiteX0" fmla="*/ 0 w 4153787"/>
              <a:gd name="connsiteY0" fmla="*/ 474595 h 2342644"/>
              <a:gd name="connsiteX1" fmla="*/ 2434856 w 4153787"/>
              <a:gd name="connsiteY1" fmla="*/ 38659 h 2342644"/>
              <a:gd name="connsiteX2" fmla="*/ 4153787 w 4153787"/>
              <a:gd name="connsiteY2" fmla="*/ 595097 h 2342644"/>
              <a:gd name="connsiteX3" fmla="*/ 2434856 w 4153787"/>
              <a:gd name="connsiteY3" fmla="*/ 2342381 h 2342644"/>
              <a:gd name="connsiteX4" fmla="*/ 0 w 4153787"/>
              <a:gd name="connsiteY4" fmla="*/ 474595 h 234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3787" h="2342644">
                <a:moveTo>
                  <a:pt x="0" y="474595"/>
                </a:moveTo>
                <a:cubicBezTo>
                  <a:pt x="0" y="-161560"/>
                  <a:pt x="1742558" y="18575"/>
                  <a:pt x="2434856" y="38659"/>
                </a:cubicBezTo>
                <a:cubicBezTo>
                  <a:pt x="3127154" y="58743"/>
                  <a:pt x="4153787" y="-41058"/>
                  <a:pt x="4153787" y="595097"/>
                </a:cubicBezTo>
                <a:cubicBezTo>
                  <a:pt x="4153787" y="1231252"/>
                  <a:pt x="3127154" y="2362465"/>
                  <a:pt x="2434856" y="2342381"/>
                </a:cubicBezTo>
                <a:cubicBezTo>
                  <a:pt x="1742558" y="2322297"/>
                  <a:pt x="0" y="1110750"/>
                  <a:pt x="0" y="47459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9935732" flipH="1">
            <a:off x="5481332" y="1079513"/>
            <a:ext cx="3805959" cy="2457909"/>
          </a:xfrm>
          <a:custGeom>
            <a:avLst/>
            <a:gdLst>
              <a:gd name="connsiteX0" fmla="*/ 0 w 2303721"/>
              <a:gd name="connsiteY0" fmla="*/ 1151861 h 2303721"/>
              <a:gd name="connsiteX1" fmla="*/ 1151861 w 2303721"/>
              <a:gd name="connsiteY1" fmla="*/ 0 h 2303721"/>
              <a:gd name="connsiteX2" fmla="*/ 2303722 w 2303721"/>
              <a:gd name="connsiteY2" fmla="*/ 1151861 h 2303721"/>
              <a:gd name="connsiteX3" fmla="*/ 1151861 w 2303721"/>
              <a:gd name="connsiteY3" fmla="*/ 2303722 h 2303721"/>
              <a:gd name="connsiteX4" fmla="*/ 0 w 2303721"/>
              <a:gd name="connsiteY4" fmla="*/ 1151861 h 2303721"/>
              <a:gd name="connsiteX0" fmla="*/ 1277944 w 3581666"/>
              <a:gd name="connsiteY0" fmla="*/ 1151861 h 2318237"/>
              <a:gd name="connsiteX1" fmla="*/ 2429805 w 3581666"/>
              <a:gd name="connsiteY1" fmla="*/ 0 h 2318237"/>
              <a:gd name="connsiteX2" fmla="*/ 3581666 w 3581666"/>
              <a:gd name="connsiteY2" fmla="*/ 1151861 h 2318237"/>
              <a:gd name="connsiteX3" fmla="*/ 2429805 w 3581666"/>
              <a:gd name="connsiteY3" fmla="*/ 2303722 h 2318237"/>
              <a:gd name="connsiteX4" fmla="*/ 23302 w 3581666"/>
              <a:gd name="connsiteY4" fmla="*/ 1758867 h 2318237"/>
              <a:gd name="connsiteX5" fmla="*/ 1277944 w 3581666"/>
              <a:gd name="connsiteY5" fmla="*/ 1151861 h 2318237"/>
              <a:gd name="connsiteX0" fmla="*/ 974193 w 3589803"/>
              <a:gd name="connsiteY0" fmla="*/ 933552 h 2319668"/>
              <a:gd name="connsiteX1" fmla="*/ 2437942 w 3589803"/>
              <a:gd name="connsiteY1" fmla="*/ 1431 h 2319668"/>
              <a:gd name="connsiteX2" fmla="*/ 3589803 w 3589803"/>
              <a:gd name="connsiteY2" fmla="*/ 1153292 h 2319668"/>
              <a:gd name="connsiteX3" fmla="*/ 2437942 w 3589803"/>
              <a:gd name="connsiteY3" fmla="*/ 2305153 h 2319668"/>
              <a:gd name="connsiteX4" fmla="*/ 31439 w 3589803"/>
              <a:gd name="connsiteY4" fmla="*/ 1760298 h 2319668"/>
              <a:gd name="connsiteX5" fmla="*/ 974193 w 3589803"/>
              <a:gd name="connsiteY5" fmla="*/ 933552 h 2319668"/>
              <a:gd name="connsiteX0" fmla="*/ 974193 w 3774101"/>
              <a:gd name="connsiteY0" fmla="*/ 935916 h 2316515"/>
              <a:gd name="connsiteX1" fmla="*/ 2437942 w 3774101"/>
              <a:gd name="connsiteY1" fmla="*/ 3795 h 2316515"/>
              <a:gd name="connsiteX2" fmla="*/ 3774101 w 3774101"/>
              <a:gd name="connsiteY2" fmla="*/ 1304512 h 2316515"/>
              <a:gd name="connsiteX3" fmla="*/ 2437942 w 3774101"/>
              <a:gd name="connsiteY3" fmla="*/ 2307517 h 2316515"/>
              <a:gd name="connsiteX4" fmla="*/ 31439 w 3774101"/>
              <a:gd name="connsiteY4" fmla="*/ 1762662 h 2316515"/>
              <a:gd name="connsiteX5" fmla="*/ 974193 w 3774101"/>
              <a:gd name="connsiteY5" fmla="*/ 935916 h 2316515"/>
              <a:gd name="connsiteX0" fmla="*/ 974193 w 3774101"/>
              <a:gd name="connsiteY0" fmla="*/ 935916 h 2441249"/>
              <a:gd name="connsiteX1" fmla="*/ 2437942 w 3774101"/>
              <a:gd name="connsiteY1" fmla="*/ 3795 h 2441249"/>
              <a:gd name="connsiteX2" fmla="*/ 3774101 w 3774101"/>
              <a:gd name="connsiteY2" fmla="*/ 1304512 h 2441249"/>
              <a:gd name="connsiteX3" fmla="*/ 2437942 w 3774101"/>
              <a:gd name="connsiteY3" fmla="*/ 2307517 h 2441249"/>
              <a:gd name="connsiteX4" fmla="*/ 31439 w 3774101"/>
              <a:gd name="connsiteY4" fmla="*/ 1762662 h 2441249"/>
              <a:gd name="connsiteX5" fmla="*/ 974193 w 3774101"/>
              <a:gd name="connsiteY5" fmla="*/ 935916 h 2441249"/>
              <a:gd name="connsiteX0" fmla="*/ 1053620 w 3853528"/>
              <a:gd name="connsiteY0" fmla="*/ 935940 h 2455704"/>
              <a:gd name="connsiteX1" fmla="*/ 2517369 w 3853528"/>
              <a:gd name="connsiteY1" fmla="*/ 3819 h 2455704"/>
              <a:gd name="connsiteX2" fmla="*/ 3853528 w 3853528"/>
              <a:gd name="connsiteY2" fmla="*/ 1304536 h 2455704"/>
              <a:gd name="connsiteX3" fmla="*/ 2517369 w 3853528"/>
              <a:gd name="connsiteY3" fmla="*/ 2307541 h 2455704"/>
              <a:gd name="connsiteX4" fmla="*/ 29207 w 3853528"/>
              <a:gd name="connsiteY4" fmla="*/ 1790711 h 2455704"/>
              <a:gd name="connsiteX5" fmla="*/ 1053620 w 3853528"/>
              <a:gd name="connsiteY5" fmla="*/ 935940 h 2455704"/>
              <a:gd name="connsiteX0" fmla="*/ 1012663 w 3854865"/>
              <a:gd name="connsiteY0" fmla="*/ 861048 h 2457909"/>
              <a:gd name="connsiteX1" fmla="*/ 2518706 w 3854865"/>
              <a:gd name="connsiteY1" fmla="*/ 6024 h 2457909"/>
              <a:gd name="connsiteX2" fmla="*/ 3854865 w 3854865"/>
              <a:gd name="connsiteY2" fmla="*/ 1306741 h 2457909"/>
              <a:gd name="connsiteX3" fmla="*/ 2518706 w 3854865"/>
              <a:gd name="connsiteY3" fmla="*/ 2309746 h 2457909"/>
              <a:gd name="connsiteX4" fmla="*/ 30544 w 3854865"/>
              <a:gd name="connsiteY4" fmla="*/ 1792916 h 2457909"/>
              <a:gd name="connsiteX5" fmla="*/ 1012663 w 3854865"/>
              <a:gd name="connsiteY5" fmla="*/ 861048 h 245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865" h="2457909">
                <a:moveTo>
                  <a:pt x="1012663" y="861048"/>
                </a:moveTo>
                <a:cubicBezTo>
                  <a:pt x="1427357" y="563233"/>
                  <a:pt x="2045006" y="-68258"/>
                  <a:pt x="2518706" y="6024"/>
                </a:cubicBezTo>
                <a:cubicBezTo>
                  <a:pt x="2992406" y="80306"/>
                  <a:pt x="3854865" y="670586"/>
                  <a:pt x="3854865" y="1306741"/>
                </a:cubicBezTo>
                <a:cubicBezTo>
                  <a:pt x="3854865" y="1942896"/>
                  <a:pt x="3156093" y="2228717"/>
                  <a:pt x="2518706" y="2309746"/>
                </a:cubicBezTo>
                <a:cubicBezTo>
                  <a:pt x="1881319" y="2390775"/>
                  <a:pt x="449349" y="2792967"/>
                  <a:pt x="30544" y="1792916"/>
                </a:cubicBezTo>
                <a:cubicBezTo>
                  <a:pt x="-161433" y="1600939"/>
                  <a:pt x="597969" y="1158863"/>
                  <a:pt x="1012663" y="861048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93160" y="1802958"/>
            <a:ext cx="2948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Segoe UI Variable Display Semil" pitchFamily="2" charset="0"/>
              </a:rPr>
              <a:t>Наличие экспериментально-производственной базы.</a:t>
            </a:r>
            <a:endParaRPr lang="ru-RU" dirty="0">
              <a:latin typeface="Segoe UI Variable Display Semil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4826" y="3707241"/>
            <a:ext cx="289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Segoe UI Variable Display Semil" pitchFamily="2" charset="0"/>
              </a:rPr>
              <a:t>Краевое научное сообщество финалистов и тренеров </a:t>
            </a:r>
            <a:r>
              <a:rPr lang="ru-RU" dirty="0" err="1" smtClean="0">
                <a:latin typeface="Segoe UI Variable Display Semil" pitchFamily="2" charset="0"/>
              </a:rPr>
              <a:t>Кибердром</a:t>
            </a:r>
            <a:r>
              <a:rPr lang="ru-RU" dirty="0">
                <a:latin typeface="Segoe UI Variable Display Semil" pitchFamily="2" charset="0"/>
              </a:rPr>
              <a:t> </a:t>
            </a:r>
            <a:r>
              <a:rPr lang="ru-RU" dirty="0" smtClean="0">
                <a:latin typeface="Segoe UI Variable Display Semil" pitchFamily="2" charset="0"/>
              </a:rPr>
              <a:t>2022.</a:t>
            </a:r>
            <a:endParaRPr lang="ru-RU" dirty="0">
              <a:latin typeface="Segoe UI Variable Display Semil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6881" y="1846803"/>
            <a:ext cx="28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UI Variable Display Semil" pitchFamily="2" charset="0"/>
              </a:rPr>
              <a:t>Запатентована технология ИИ для прогнозирования лесных пожаров. </a:t>
            </a:r>
            <a:endParaRPr lang="ru-RU" dirty="0">
              <a:latin typeface="Segoe UI Variable Display Semil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92" y="1374642"/>
            <a:ext cx="85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1</a:t>
            </a:r>
            <a:endParaRPr lang="ru-RU" sz="4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4363" y="1792402"/>
            <a:ext cx="49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2</a:t>
            </a:r>
            <a:endParaRPr lang="ru-RU" sz="4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9645" y="3437396"/>
            <a:ext cx="519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3</a:t>
            </a:r>
            <a:endParaRPr lang="ru-RU" sz="4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993505" y="1028700"/>
            <a:ext cx="203835" cy="4251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993505" y="0"/>
            <a:ext cx="203835" cy="1028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5"/>
          <p:cNvPicPr/>
          <p:nvPr/>
        </p:nvPicPr>
        <p:blipFill>
          <a:blip r:embed="rId2"/>
          <a:stretch/>
        </p:blipFill>
        <p:spPr>
          <a:xfrm>
            <a:off x="8382200" y="196749"/>
            <a:ext cx="465249" cy="478325"/>
          </a:xfrm>
          <a:prstGeom prst="rect">
            <a:avLst/>
          </a:prstGeom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393570" y="2093632"/>
            <a:ext cx="2296633" cy="1201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dirty="0" err="1">
                <a:latin typeface="Segoe UI Variable Display Semil" pitchFamily="2" charset="0"/>
              </a:rPr>
              <a:t>Рейно</a:t>
            </a:r>
            <a:r>
              <a:rPr dirty="0">
                <a:latin typeface="Segoe UI Variable Display Semil" pitchFamily="2" charset="0"/>
              </a:rPr>
              <a:t> </a:t>
            </a:r>
            <a:r>
              <a:rPr dirty="0" err="1">
                <a:latin typeface="Segoe UI Variable Display Semil" pitchFamily="2" charset="0"/>
              </a:rPr>
              <a:t>Артем</a:t>
            </a:r>
            <a:r>
              <a:rPr b="1" dirty="0">
                <a:latin typeface="Segoe UI Variable Display Semil" pitchFamily="2" charset="0"/>
              </a:rPr>
              <a:t> </a:t>
            </a:r>
          </a:p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dirty="0" err="1" smtClean="0">
                <a:solidFill>
                  <a:srgbClr val="C00000"/>
                </a:solidFill>
                <a:latin typeface="Segoe UI Variable Display Semil" pitchFamily="2" charset="0"/>
              </a:rPr>
              <a:t>Разработка</a:t>
            </a:r>
            <a:r>
              <a:rPr b="1" dirty="0" smtClean="0">
                <a:solidFill>
                  <a:srgbClr val="C00000"/>
                </a:solidFill>
                <a:latin typeface="Segoe UI Variable Display Semil" pitchFamily="2" charset="0"/>
              </a:rPr>
              <a:t> </a:t>
            </a:r>
            <a:r>
              <a:rPr b="1" dirty="0">
                <a:solidFill>
                  <a:srgbClr val="C00000"/>
                </a:solidFill>
                <a:latin typeface="Segoe UI Variable Display Semil" pitchFamily="2" charset="0"/>
              </a:rPr>
              <a:t>БПЛА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718643" y="4129170"/>
            <a:ext cx="1978291" cy="771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Шибаев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Роман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</a:p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Программная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часть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741658" y="4129170"/>
            <a:ext cx="2126976" cy="125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Попов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Михаил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endParaRPr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Программная</a:t>
            </a:r>
            <a:r>
              <a:rPr b="1" i="0" u="none" strike="noStrike" cap="none" dirty="0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часть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4081" y="4129170"/>
            <a:ext cx="2659838" cy="129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Решетникова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Екатерина</a:t>
            </a:r>
            <a:endParaRPr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Описание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проекта</a:t>
            </a:r>
            <a:r>
              <a:rPr lang="ru-RU" b="1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,</a:t>
            </a:r>
            <a:r>
              <a:rPr b="1" i="0" u="none" strike="noStrike" cap="none" dirty="0" smtClean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экономическая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часть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647534" y="1562109"/>
            <a:ext cx="2371304" cy="7576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Курдюмов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Владислав</a:t>
            </a:r>
            <a:endParaRPr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Поиск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партнеров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-61531" y="1562109"/>
            <a:ext cx="2656799" cy="711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Ходжер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Алексей</a:t>
            </a:r>
            <a:endParaRPr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Поиск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Информации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986250" y="4132907"/>
            <a:ext cx="1900200" cy="1032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Иманаков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Павел</a:t>
            </a:r>
            <a:endParaRPr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Описание</a:t>
            </a:r>
            <a:r>
              <a:rPr b="1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проекта</a:t>
            </a:r>
            <a:endParaRPr b="1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644826" y="2093106"/>
            <a:ext cx="2002708" cy="596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Мустафин</a:t>
            </a:r>
            <a:r>
              <a:rPr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Алмаз</a:t>
            </a:r>
            <a:endParaRPr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Техническая</a:t>
            </a:r>
            <a:r>
              <a:rPr b="1" i="0" u="none" strike="noStrike" cap="none" dirty="0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1" i="0" u="none" strike="noStrike" cap="none" dirty="0" err="1">
                <a:solidFill>
                  <a:srgbClr val="C00000"/>
                </a:solidFill>
                <a:latin typeface="Segoe UI Variable Display Semil" pitchFamily="2" charset="0"/>
                <a:ea typeface="Rubik"/>
                <a:cs typeface="Rubik"/>
              </a:rPr>
              <a:t>часть</a:t>
            </a:r>
            <a:endParaRPr b="1" i="0" u="none" strike="noStrike" cap="none" dirty="0">
              <a:solidFill>
                <a:srgbClr val="C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45661" y="198110"/>
            <a:ext cx="7782000" cy="864096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indent="0" algn="ctr">
              <a:lnSpc>
                <a:spcPct val="90000"/>
              </a:lnSpc>
            </a:pPr>
            <a:r>
              <a:rPr sz="4000" dirty="0" err="1">
                <a:solidFill>
                  <a:schemeClr val="tx1"/>
                </a:solidFill>
                <a:latin typeface="Palatino Linotype" panose="02040502050505030304" pitchFamily="18" charset="0"/>
                <a:ea typeface="Rubik"/>
                <a:cs typeface="Rubik"/>
              </a:rPr>
              <a:t>Команда</a:t>
            </a:r>
            <a:endParaRPr sz="40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12" y="496186"/>
            <a:ext cx="1188949" cy="11889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5" y="496186"/>
            <a:ext cx="1058279" cy="10582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0" y="3188004"/>
            <a:ext cx="828080" cy="828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54" y="3227525"/>
            <a:ext cx="943884" cy="9438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54" y="1062469"/>
            <a:ext cx="901023" cy="9010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48" y="1039574"/>
            <a:ext cx="927041" cy="9270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040" y="3110733"/>
            <a:ext cx="982621" cy="9826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48" y="3042821"/>
            <a:ext cx="1174711" cy="117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580785" y="527895"/>
            <a:ext cx="1594161" cy="603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r>
              <a:rPr lang="ru-RU" sz="4400" dirty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Идея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0350" y="1130895"/>
            <a:ext cx="4662438" cy="3219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2000" b="0"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2000" b="0"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БПЛА </a:t>
            </a:r>
            <a:r>
              <a:rPr sz="2000" b="0"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самолетного</a:t>
            </a:r>
            <a:r>
              <a:rPr sz="2000" b="0"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типа</a:t>
            </a:r>
            <a:r>
              <a:rPr lang="ru-RU" sz="2000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для</a:t>
            </a: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мониторинга</a:t>
            </a:r>
            <a:r>
              <a:rPr lang="en-US"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:</a:t>
            </a:r>
            <a:endParaRPr lang="ru-RU" sz="2000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аводков</a:t>
            </a:r>
            <a:endParaRPr lang="ru-RU"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О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ползней</a:t>
            </a:r>
            <a:endParaRPr lang="ru-RU" sz="2000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Л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есных</a:t>
            </a: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пожаров</a:t>
            </a:r>
            <a:endParaRPr lang="ru-RU"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Незаконной в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ырубки</a:t>
            </a: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леса</a:t>
            </a:r>
            <a:endParaRPr sz="2000" b="0"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2000" b="0" i="0" u="none" strike="noStrike" cap="none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6984" y="1292389"/>
            <a:ext cx="4873907" cy="324927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17840" y="461034"/>
            <a:ext cx="7782000" cy="60299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 i="0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Как</a:t>
            </a:r>
            <a:r>
              <a:rPr lang="ru-RU" sz="4000" b="0" i="0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ие</a:t>
            </a:r>
            <a:r>
              <a:rPr sz="4000" b="0" i="0" u="none" strike="noStrike" cap="none" dirty="0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4000" b="0" i="0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проблем</a:t>
            </a:r>
            <a:r>
              <a:rPr lang="ru-RU" sz="4000" dirty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ы</a:t>
            </a:r>
            <a:r>
              <a:rPr sz="4000" b="0" i="0" u="none" strike="noStrike" cap="none" dirty="0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4000" b="0" i="0" u="none" strike="noStrike" cap="none" dirty="0" err="1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мы</a:t>
            </a:r>
            <a:r>
              <a:rPr sz="40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4000" b="0" i="0" u="none" strike="noStrike" cap="none" dirty="0" err="1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решаем</a:t>
            </a:r>
            <a:r>
              <a:rPr sz="40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?</a:t>
            </a: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40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40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50385" y="1667415"/>
            <a:ext cx="7066415" cy="2230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Сложность м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ониторинга</a:t>
            </a: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отдельных</a:t>
            </a:r>
            <a:r>
              <a:rPr sz="2000" b="0"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природных</a:t>
            </a:r>
            <a:r>
              <a:rPr sz="2000" b="0" i="0" u="none" strike="noStrike" cap="none" dirty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явлений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.</a:t>
            </a: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Отсутствие нужды в использовании дорогостоящих спутников, камер слежения.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Своевременное выявление </a:t>
            </a:r>
            <a:r>
              <a:rPr lang="ru-RU" sz="2000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и </a:t>
            </a: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объективная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     оценка.</a:t>
            </a:r>
            <a:endParaRPr lang="ru-RU" sz="2000" dirty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2" name="Овал 1"/>
          <p:cNvSpPr/>
          <p:nvPr/>
        </p:nvSpPr>
        <p:spPr>
          <a:xfrm rot="21375102">
            <a:off x="6187336" y="2332034"/>
            <a:ext cx="2725300" cy="2725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30140" y="1558754"/>
            <a:ext cx="4631409" cy="31233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defPPr/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4572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9144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3716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18288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2860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27432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2004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36576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9250" marR="0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000" b="0" i="0" u="none" strike="noStrike" cap="none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Прокуратура</a:t>
            </a:r>
          </a:p>
          <a:p>
            <a:pPr marL="349250" marR="0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000" b="0" i="0" u="none" strike="noStrike" cap="none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МЧС</a:t>
            </a:r>
          </a:p>
          <a:p>
            <a:pPr marL="349250" marR="0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Службы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охраны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природы</a:t>
            </a:r>
            <a:endParaRPr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9250" marR="0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Энергетические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компании</a:t>
            </a:r>
            <a:endParaRPr sz="2000" b="0" i="0" u="none" strike="noStrike" cap="none" dirty="0" smtClean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9250" lvl="0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Российские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железные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дороги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(</a:t>
            </a:r>
            <a:r>
              <a:rPr sz="2000" dirty="0" err="1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мониторинг</a:t>
            </a:r>
            <a:r>
              <a:rPr sz="2000" dirty="0" smtClean="0">
                <a:solidFill>
                  <a:schemeClr val="dk1"/>
                </a:solidFill>
                <a:latin typeface="Segoe UI Variable Display Semil" pitchFamily="2" charset="0"/>
                <a:ea typeface="Rubik"/>
                <a:cs typeface="Rubik"/>
              </a:rPr>
              <a:t> ЛЭП)</a:t>
            </a:r>
            <a:endParaRPr sz="2000" dirty="0">
              <a:solidFill>
                <a:schemeClr val="dk1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-1010671" y="570380"/>
            <a:ext cx="7782000" cy="60299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4400" b="0" i="0" u="none" strike="noStrike" cap="none" dirty="0" err="1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Целевая</a:t>
            </a:r>
            <a:r>
              <a:rPr sz="4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4400" b="0" i="0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аудитория</a:t>
            </a:r>
            <a:endParaRPr lang="ru-RU" sz="4400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4921307" y="0"/>
            <a:ext cx="5314302" cy="5143500"/>
          </a:xfrm>
          <a:prstGeom prst="flowChartInputOutput">
            <a:avLst/>
          </a:prstGeom>
          <a:blipFill dpi="0" rotWithShape="1">
            <a:blip r:embed="rId2"/>
            <a:srcRect/>
            <a:stretch>
              <a:fillRect l="-1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11501" y="299735"/>
            <a:ext cx="6581005" cy="2454305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4000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Цел</a:t>
            </a:r>
            <a:r>
              <a:rPr lang="ru-RU" sz="4000" u="none" strike="noStrike" cap="none" dirty="0" smtClean="0">
                <a:solidFill>
                  <a:srgbClr val="000000"/>
                </a:solidFill>
                <a:latin typeface="Palatino Linotype" panose="02040502050505030304" pitchFamily="18" charset="0"/>
                <a:ea typeface="Rubik"/>
                <a:cs typeface="Rubik"/>
              </a:rPr>
              <a:t>и</a:t>
            </a:r>
            <a:endParaRPr lang="ru-RU" sz="1800" b="0" i="0" u="none" strike="noStrike" cap="none" dirty="0" smtClean="0">
              <a:solidFill>
                <a:srgbClr val="000000"/>
              </a:solidFill>
              <a:latin typeface="Rubik"/>
              <a:ea typeface="Rubik"/>
              <a:cs typeface="Rubik"/>
            </a:endParaRPr>
          </a:p>
          <a:p>
            <a:pPr marL="457200" marR="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2000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оздать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независимую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систему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оперативного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контроля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за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природными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ЧС</a:t>
            </a:r>
            <a:r>
              <a:rPr lang="ru-RU" sz="2000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.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342900" marR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Разработать к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онтрол</a:t>
            </a:r>
            <a:r>
              <a:rPr lang="ru-RU" sz="2000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ь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физических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факторов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на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заданной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высоте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с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привязкой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к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координатам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через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sz="2000"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систему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GPS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.</a:t>
            </a:r>
            <a:r>
              <a:rPr sz="2000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cap="none" dirty="0" smtClean="0">
              <a:solidFill>
                <a:srgbClr val="000000"/>
              </a:solidFill>
              <a:latin typeface="Rubik"/>
              <a:ea typeface="Rubik"/>
              <a:cs typeface="Rubik"/>
            </a:endParaRPr>
          </a:p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2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1501" y="4253575"/>
            <a:ext cx="3053700" cy="28079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800" y="287748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Palatino Linotype" panose="02040502050505030304" pitchFamily="18" charset="0"/>
              </a:rPr>
              <a:t>Задачи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56" y="3708810"/>
            <a:ext cx="510177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Р</a:t>
            </a: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азработать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изготовить и написать ПО для </a:t>
            </a:r>
            <a:r>
              <a:rPr lang="ru-RU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Аппаратнопрограммного</a:t>
            </a: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комплекса «Беспилотная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лаборатория экологического мониторинга».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67223" y="2754040"/>
            <a:ext cx="3774747" cy="2120454"/>
          </a:xfrm>
          <a:prstGeom prst="roundRect">
            <a:avLst/>
          </a:prstGeom>
          <a:blipFill>
            <a:blip r:embed="rId2"/>
            <a:stretch>
              <a:fillRect l="-1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239749" y="188869"/>
            <a:ext cx="6664500" cy="596700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dirty="0" smtClean="0">
                <a:solidFill>
                  <a:schemeClr val="dk1"/>
                </a:solidFill>
                <a:latin typeface="Palatino Linotype" panose="02040502050505030304" pitchFamily="18" charset="0"/>
                <a:ea typeface="XO Tahion"/>
                <a:cs typeface="XO Tahion"/>
              </a:rPr>
              <a:t>О</a:t>
            </a:r>
            <a:r>
              <a:rPr sz="4000" b="0" i="0" u="none" strike="noStrike" cap="none" dirty="0" err="1" smtClean="0">
                <a:solidFill>
                  <a:schemeClr val="dk1"/>
                </a:solidFill>
                <a:latin typeface="Palatino Linotype" panose="02040502050505030304" pitchFamily="18" charset="0"/>
                <a:ea typeface="XO Tahion"/>
                <a:cs typeface="XO Tahion"/>
              </a:rPr>
              <a:t>сновные</a:t>
            </a:r>
            <a:r>
              <a:rPr sz="4000" b="0" i="0" u="none" strike="noStrike" cap="none" dirty="0" smtClean="0">
                <a:solidFill>
                  <a:schemeClr val="dk1"/>
                </a:solidFill>
                <a:latin typeface="Palatino Linotype" panose="02040502050505030304" pitchFamily="18" charset="0"/>
                <a:ea typeface="XO Tahion"/>
                <a:cs typeface="XO Tahion"/>
              </a:rPr>
              <a:t> </a:t>
            </a:r>
            <a:r>
              <a:rPr sz="4000" b="0" i="0" u="none" strike="noStrike" cap="none" dirty="0" err="1" smtClean="0">
                <a:solidFill>
                  <a:schemeClr val="dk1"/>
                </a:solidFill>
                <a:latin typeface="Palatino Linotype" panose="02040502050505030304" pitchFamily="18" charset="0"/>
                <a:ea typeface="XO Tahion"/>
                <a:cs typeface="XO Tahion"/>
              </a:rPr>
              <a:t>конкуренты</a:t>
            </a:r>
            <a:endParaRPr sz="40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XO Tahion"/>
              <a:cs typeface="XO Tahion"/>
            </a:endParaRPr>
          </a:p>
        </p:txBody>
      </p:sp>
      <p:graphicFrame>
        <p:nvGraphicFramePr>
          <p:cNvPr id="128" name="Table 128"/>
          <p:cNvGraphicFramePr/>
          <p:nvPr>
            <p:extLst>
              <p:ext uri="{D42A27DB-BD31-4B8C-83A1-F6EECF244321}">
                <p14:modId xmlns:p14="http://schemas.microsoft.com/office/powerpoint/2010/main" val="3822679128"/>
              </p:ext>
            </p:extLst>
          </p:nvPr>
        </p:nvGraphicFramePr>
        <p:xfrm>
          <a:off x="251521" y="814843"/>
          <a:ext cx="8712969" cy="4789815"/>
        </p:xfrm>
        <a:graphic>
          <a:graphicData uri="http://schemas.openxmlformats.org/drawingml/2006/table">
            <a:tbl>
              <a:tblPr>
                <a:noFill/>
                <a:tableStyleId>{B618D371-8466-429D-A490-56F5185DDC78}</a:tableStyleId>
              </a:tblPr>
              <a:tblGrid>
                <a:gridCol w="229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1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err="1">
                          <a:solidFill>
                            <a:schemeClr val="lt1"/>
                          </a:solidFill>
                          <a:latin typeface="Segoe UI Variable Display Semil" pitchFamily="2" charset="0"/>
                          <a:ea typeface="Rubik"/>
                          <a:cs typeface="Rubik"/>
                        </a:rPr>
                        <a:t>Конкурент</a:t>
                      </a:r>
                      <a:endParaRPr sz="1200" b="1" dirty="0">
                        <a:solidFill>
                          <a:schemeClr val="lt1"/>
                        </a:solidFill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L>
                    <a:lnR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R>
                    <a:lnT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</a:rPr>
                        <a:t>+</a:t>
                      </a:r>
                    </a:p>
                  </a:txBody>
                  <a:tcPr marL="91425" marR="91425" marT="91425" marB="91425">
                    <a:lnL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L>
                    <a:lnR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R>
                    <a:lnT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T>
                    <a:lnB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</a:rPr>
                        <a:t>-</a:t>
                      </a:r>
                    </a:p>
                  </a:txBody>
                  <a:tcPr marL="91425" marR="91425" marT="91425" marB="91425">
                    <a:lnL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L>
                    <a:lnR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R>
                    <a:lnT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T>
                    <a:lnB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68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Система</a:t>
                      </a:r>
                      <a:r>
                        <a:rPr sz="14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4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спутниковой</a:t>
                      </a:r>
                      <a:r>
                        <a:rPr sz="14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4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фиксации</a:t>
                      </a:r>
                      <a:r>
                        <a:rPr sz="14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endParaRPr sz="1400" dirty="0"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</a:txBody>
                  <a:tcPr marL="91425" marR="91425" marT="91425" marB="91425">
                    <a:lnT w="9525">
                      <a:solidFill>
                        <a:srgbClr val="000000"/>
                      </a:solidFill>
                      <a:prstDash val="solid"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Качество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фото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со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спутника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Обработка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данных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Срок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службы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endParaRPr sz="1200" dirty="0"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</a:txBody>
                  <a:tcPr marL="91425" marR="91425" marT="91425" marB="91425">
                    <a:lnT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Дороговизна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эксплуатации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Зависимость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от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облачности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и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погодных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условий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Недостаточная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оперативность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</a:txBody>
                  <a:tcPr marL="91425" marR="91425" marT="91425" marB="91425">
                    <a:lnT w="9525">
                      <a:solidFill>
                        <a:srgbClr val="FFFFFF"/>
                      </a:solidFill>
                      <a:prstDash val="solid"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00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Малая</a:t>
                      </a:r>
                      <a:r>
                        <a:rPr sz="14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4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авиация</a:t>
                      </a:r>
                      <a:r>
                        <a:rPr sz="14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endParaRPr sz="1400" dirty="0"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i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i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Оперативность</a:t>
                      </a:r>
                      <a:r>
                        <a:rPr sz="1200" i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i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получения</a:t>
                      </a:r>
                      <a:r>
                        <a:rPr sz="1200" i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i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i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Можно</a:t>
                      </a:r>
                      <a:r>
                        <a:rPr sz="1200" i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i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эксплуатировать</a:t>
                      </a:r>
                      <a:r>
                        <a:rPr sz="1200" i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в </a:t>
                      </a:r>
                      <a:r>
                        <a:rPr sz="1200" i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разных</a:t>
                      </a:r>
                      <a:r>
                        <a:rPr sz="1200" i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i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погодных</a:t>
                      </a:r>
                      <a:r>
                        <a:rPr sz="1200" i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i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условиях</a:t>
                      </a:r>
                      <a:r>
                        <a:rPr sz="1200" i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Дороговизна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эксплуатации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Заработная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плата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пилотам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Сложность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обработки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данных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Дороговизна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обслуживания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20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Наш</a:t>
                      </a:r>
                      <a:r>
                        <a:rPr sz="14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4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проект</a:t>
                      </a:r>
                      <a:r>
                        <a:rPr sz="14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Качество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фото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Функциональность</a:t>
                      </a: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и   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использования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разного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навесного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оборудования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в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зависимости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от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задач</a:t>
                      </a:r>
                      <a:r>
                        <a:rPr sz="120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</a:t>
                      </a: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В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озможность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использования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ИИ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для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обработки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данных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Возможность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добавления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новых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модулей</a:t>
                      </a:r>
                      <a:endParaRPr lang="ru-RU" sz="1200" baseline="0" dirty="0" smtClean="0"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Легкость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эксплуатации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Более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дешёвый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аппарат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по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сравнению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 с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аналогами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Возможность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использования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нескольких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аппаратов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Длительность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полета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-  </a:t>
                      </a:r>
                      <a:r>
                        <a:rPr sz="1200" baseline="0" dirty="0" err="1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Для</a:t>
                      </a:r>
                      <a:r>
                        <a:rPr sz="1200" baseline="0" dirty="0" smtClean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использования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нужно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пройти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специальное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обучение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для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работы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с </a:t>
                      </a:r>
                      <a:r>
                        <a:rPr sz="1200" baseline="0" dirty="0" err="1">
                          <a:latin typeface="Segoe UI Variable Display Semil" pitchFamily="2" charset="0"/>
                          <a:ea typeface="Rubik"/>
                          <a:cs typeface="Rubik"/>
                        </a:rPr>
                        <a:t>аппаратом</a:t>
                      </a:r>
                      <a:r>
                        <a:rPr sz="1200" baseline="0" dirty="0">
                          <a:latin typeface="Segoe UI Variable Display Semil" pitchFamily="2" charset="0"/>
                          <a:ea typeface="Rubik"/>
                          <a:cs typeface="Rubik"/>
                        </a:rPr>
                        <a:t> </a:t>
                      </a:r>
                      <a:endParaRPr sz="1200" dirty="0">
                        <a:latin typeface="Segoe UI Variable Display Semil" pitchFamily="2" charset="0"/>
                        <a:ea typeface="Rubik"/>
                        <a:cs typeface="Rubik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62223" y="1550439"/>
            <a:ext cx="4186493" cy="881193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b="0" i="0" u="none" strike="noStrike" cap="none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1.  </a:t>
            </a:r>
            <a:r>
              <a:rPr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Легкость</a:t>
            </a:r>
            <a:r>
              <a:rPr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эксплуатации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позволяет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использовать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учтройство</a:t>
            </a:r>
            <a:r>
              <a:rPr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в </a:t>
            </a:r>
            <a:r>
              <a:rPr b="0" i="0" u="none" strike="noStrike" cap="none" dirty="0" err="1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раз</a:t>
            </a:r>
            <a:r>
              <a:rPr lang="ru-RU"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личных</a:t>
            </a:r>
            <a:r>
              <a:rPr b="0" i="0" u="none" strike="noStrike" cap="none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местностях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. </a:t>
            </a:r>
            <a:endParaRPr lang="ru-RU" b="0" i="0" u="none" strike="noStrike" cap="none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b="0" i="0" u="none" strike="noStrike" cap="none" dirty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419172" y="294395"/>
            <a:ext cx="6305656" cy="886496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indent="0" algn="ctr">
              <a:lnSpc>
                <a:spcPct val="90000"/>
              </a:lnSpc>
            </a:pPr>
            <a:r>
              <a:rPr sz="36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Отличительные</a:t>
            </a:r>
            <a:r>
              <a:rPr sz="36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36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особенности</a:t>
            </a:r>
            <a:r>
              <a:rPr sz="36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 </a:t>
            </a:r>
            <a:r>
              <a:rPr sz="3600" b="0" i="0" u="none" strike="noStrike" cap="none" dirty="0" err="1" smtClean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продукта</a:t>
            </a:r>
            <a:endParaRPr lang="ru-RU" sz="3600" dirty="0">
              <a:solidFill>
                <a:srgbClr val="000000"/>
              </a:solidFill>
              <a:latin typeface="Rubik"/>
              <a:ea typeface="Rubik"/>
              <a:cs typeface="Rubik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2223" y="3682375"/>
            <a:ext cx="3913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2.  Объединение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плюсов конкурентов.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05423" y="18315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3.  Побор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модулей под поставленные задачи, обеспечивают универсальность решения.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97818" y="3682375"/>
            <a:ext cx="398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4.  С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помощью ИИ обработка данных будет производится строго поставленной задаче.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1749" y="3189767"/>
            <a:ext cx="2899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149702" y="3189767"/>
            <a:ext cx="308344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085251" y="2323696"/>
            <a:ext cx="2773935" cy="2773935"/>
          </a:xfrm>
          <a:prstGeom prst="ellipse">
            <a:avLst/>
          </a:prstGeom>
          <a:blipFill dpi="0" rotWithShape="1">
            <a:blip r:embed="rId2"/>
            <a:srcRect/>
            <a:stretch>
              <a:fillRect r="-2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11656" cy="10287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ru-RU" sz="4000" cap="none" dirty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Конкурентные </a:t>
            </a:r>
            <a:r>
              <a:rPr lang="ru-RU" sz="4000" cap="none" dirty="0" smtClean="0">
                <a:solidFill>
                  <a:schemeClr val="dk1"/>
                </a:solidFill>
                <a:latin typeface="Palatino Linotype" panose="02040502050505030304" pitchFamily="18" charset="0"/>
                <a:ea typeface="Rubik"/>
                <a:cs typeface="Rubik"/>
              </a:rPr>
              <a:t>преимущества</a:t>
            </a:r>
            <a:endParaRPr lang="ru-RU" sz="4000" dirty="0">
              <a:solidFill>
                <a:srgbClr val="000000"/>
              </a:solidFill>
              <a:latin typeface="Rubik"/>
              <a:ea typeface="Rubik"/>
              <a:cs typeface="Rubik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61196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 Variable Display Semil" pitchFamily="2" charset="0"/>
                <a:ea typeface="Rubik"/>
                <a:cs typeface="Rubik"/>
              </a:rPr>
              <a:t/>
            </a:r>
            <a:br>
              <a:rPr lang="ru-RU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sz="2400" b="0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Плюсами использования спутников является: </a:t>
            </a: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/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  </a:t>
            </a:r>
            <a:r>
              <a:rPr lang="ru-RU" b="0" dirty="0" smtClean="0"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- На 1 снимке помещается намного больше территории </a:t>
            </a:r>
            <a:endParaRPr lang="ru-RU" b="0" dirty="0" smtClean="0">
              <a:latin typeface="Segoe UI Variable Display Semil" pitchFamily="2" charset="0"/>
              <a:ea typeface="Rubik"/>
              <a:cs typeface="Rubik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b="0" dirty="0" smtClean="0">
                <a:latin typeface="Segoe UI Variable Display Semil" pitchFamily="2" charset="0"/>
                <a:ea typeface="Rubik"/>
                <a:cs typeface="Rubik"/>
              </a:rPr>
              <a:t>   - </a:t>
            </a: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Срок их службы </a:t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   - Качество </a:t>
            </a:r>
            <a:r>
              <a:rPr lang="ru-RU" b="0" dirty="0" smtClean="0">
                <a:latin typeface="Segoe UI Variable Display Semil" pitchFamily="2" charset="0"/>
                <a:ea typeface="Rubik"/>
                <a:cs typeface="Rubik"/>
              </a:rPr>
              <a:t>фото</a:t>
            </a:r>
          </a:p>
          <a:p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/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sz="2400" b="0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Плюсы использования малой авиации:   </a:t>
            </a: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/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   - Независимость от погодных условий </a:t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   - Дальность и время полета </a:t>
            </a:r>
            <a:br>
              <a:rPr lang="ru-RU" b="0" dirty="0">
                <a:latin typeface="Segoe UI Variable Display Semil" pitchFamily="2" charset="0"/>
                <a:ea typeface="Rubik"/>
                <a:cs typeface="Rubik"/>
              </a:rPr>
            </a:br>
            <a:r>
              <a:rPr lang="ru-RU" b="0" dirty="0">
                <a:latin typeface="Segoe UI Variable Display Semil" pitchFamily="2" charset="0"/>
                <a:ea typeface="Rubik"/>
                <a:cs typeface="Rubik"/>
              </a:rPr>
              <a:t>   - Оперативность обработки данных </a:t>
            </a:r>
            <a:endParaRPr lang="ru-RU" b="0" dirty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endParaRPr lang="ru-RU" dirty="0"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43061" y="1158656"/>
            <a:ext cx="8160009" cy="1154239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marR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Себестоимость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изделия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b="0" i="0" u="none" strike="noStrike" cap="none" dirty="0" err="1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составляет</a:t>
            </a:r>
            <a:r>
              <a:rPr b="0" i="0" u="none" strike="noStrike" cap="none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: </a:t>
            </a:r>
            <a:r>
              <a:rPr sz="24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846 969,84 </a:t>
            </a:r>
            <a:r>
              <a:rPr b="0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руб</a:t>
            </a:r>
            <a:endParaRPr lang="ru-RU" b="0" i="0" u="none" strike="noStrike" cap="none" dirty="0" smtClean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  <a:p>
            <a:pPr marL="0" marR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 smtClean="0">
                <a:latin typeface="Segoe UI Variable Display Semil" pitchFamily="2" charset="0"/>
                <a:ea typeface="Rubik"/>
                <a:cs typeface="Rubik"/>
              </a:rPr>
              <a:t>Рыночная </a:t>
            </a:r>
            <a:r>
              <a:rPr lang="ru-RU" dirty="0" err="1" smtClean="0">
                <a:latin typeface="Segoe UI Variable Display Semil" pitchFamily="2" charset="0"/>
                <a:ea typeface="Rubik"/>
                <a:cs typeface="Rubik"/>
              </a:rPr>
              <a:t>стоймость</a:t>
            </a:r>
            <a:r>
              <a:rPr lang="en-US" dirty="0" smtClean="0">
                <a:latin typeface="Segoe UI Variable Display Semil" pitchFamily="2" charset="0"/>
                <a:ea typeface="Rubik"/>
                <a:cs typeface="Rubik"/>
              </a:rPr>
              <a:t>: </a:t>
            </a:r>
            <a:r>
              <a:rPr sz="2400" b="0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1,5-2 </a:t>
            </a:r>
            <a:r>
              <a:rPr sz="2400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млн</a:t>
            </a:r>
            <a:r>
              <a:rPr sz="24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руб</a:t>
            </a:r>
            <a:endParaRPr lang="ru-RU" sz="2400" b="0" i="0" u="none" strike="noStrike" cap="none" dirty="0" smtClean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06093" y="228337"/>
            <a:ext cx="7782000" cy="432048"/>
          </a:xfrm>
          <a:prstGeom prst="rect">
            <a:avLst/>
          </a:prstGeom>
          <a:noFill/>
          <a:ln>
            <a:noFill/>
          </a:ln>
        </p:spPr>
        <p:txBody>
          <a:bodyPr wrap="square" lIns="45725" tIns="45725" rIns="45725" bIns="45725" anchor="t">
            <a:noAutofit/>
          </a:bodyPr>
          <a:lstStyle/>
          <a:p>
            <a:pPr marL="0" indent="0" algn="ctr">
              <a:lnSpc>
                <a:spcPct val="90000"/>
              </a:lnSpc>
            </a:pPr>
            <a:r>
              <a:rPr sz="4000" dirty="0" err="1" smtClean="0">
                <a:solidFill>
                  <a:schemeClr val="tx1"/>
                </a:solidFill>
                <a:latin typeface="Palatino Linotype" panose="02040502050505030304" pitchFamily="18" charset="0"/>
                <a:ea typeface="Rubik"/>
                <a:cs typeface="Rubik"/>
              </a:rPr>
              <a:t>Бизнес-модель</a:t>
            </a:r>
            <a:endParaRPr sz="40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Rubik"/>
              <a:cs typeface="Rubik"/>
            </a:endParaRPr>
          </a:p>
        </p:txBody>
      </p:sp>
      <p:pic>
        <p:nvPicPr>
          <p:cNvPr id="141" name="Picture 141"/>
          <p:cNvPicPr/>
          <p:nvPr/>
        </p:nvPicPr>
        <p:blipFill>
          <a:blip r:embed="rId2"/>
          <a:stretch/>
        </p:blipFill>
        <p:spPr>
          <a:xfrm>
            <a:off x="5294180" y="2972723"/>
            <a:ext cx="3219202" cy="21472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3061" y="3750861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2.   Подбор подходящих модулей под задачи заказчика.</a:t>
            </a:r>
            <a:endParaRPr lang="ru-RU" dirty="0">
              <a:solidFill>
                <a:srgbClr val="000000"/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3061" y="2736412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Отсутствие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аналогов на </a:t>
            </a:r>
            <a:r>
              <a:rPr lang="ru-RU" dirty="0" smtClean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рынке с подобным </a:t>
            </a: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функционалом.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49655" y="2019892"/>
            <a:ext cx="3618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Segoe UI Variable Display Semil" pitchFamily="2" charset="0"/>
                <a:ea typeface="Rubik"/>
                <a:cs typeface="Rubik"/>
              </a:rPr>
              <a:t>Заработок на курсах повышения квалификации для предприятий - 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20 000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Segoe UI Variable Display Semil" pitchFamily="2" charset="0"/>
                <a:ea typeface="Rubik"/>
                <a:cs typeface="Rubik"/>
              </a:rPr>
              <a:t>рублей</a:t>
            </a:r>
            <a:endParaRPr lang="ru-RU" dirty="0">
              <a:solidFill>
                <a:schemeClr val="tx2">
                  <a:lumMod val="75000"/>
                </a:schemeClr>
              </a:solidFill>
              <a:latin typeface="Segoe UI Variable Display Semil" pitchFamily="2" charset="0"/>
              <a:ea typeface="Rubik"/>
              <a:cs typeface="Rubik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95659" y="2151947"/>
            <a:ext cx="0" cy="6592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491275" y="1913861"/>
            <a:ext cx="3111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Главная">
      <a:fillStyleLst>
        <a:solidFill>
          <a:schemeClr val="phClr"/>
        </a:solidFill>
        <a:gradFill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</a:gradFill>
        <a:solidFill>
          <a:schemeClr val="phClr">
            <a:satMod val="110000"/>
          </a:schemeClr>
        </a:solidFill>
      </a:fillStyleLst>
      <a:lnStyleLst>
        <a:ln w="12700">
          <a:solidFill>
            <a:schemeClr val="phClr">
              <a:shade val="95000"/>
              <a:satMod val="105000"/>
            </a:schemeClr>
          </a:solidFill>
          <a:prstDash val="solid"/>
        </a:ln>
        <a:ln w="28575">
          <a:solidFill>
            <a:schemeClr val="phClr"/>
          </a:solidFill>
          <a:prstDash val="solid"/>
        </a:ln>
        <a:ln w="41275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noFill/>
        <a:gradFill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222</TotalTime>
  <Words>505</Words>
  <Application>Microsoft Office PowerPoint</Application>
  <DocSecurity>0</DocSecurity>
  <PresentationFormat>Экран (16:9)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Montserrat</vt:lpstr>
      <vt:lpstr>Montserrat Medium</vt:lpstr>
      <vt:lpstr>Palatino Linotype</vt:lpstr>
      <vt:lpstr>Rubik</vt:lpstr>
      <vt:lpstr>Segoe UI Variable Display Semil</vt:lpstr>
      <vt:lpstr>XO Tahion</vt:lpstr>
      <vt:lpstr>Главная</vt:lpstr>
      <vt:lpstr>Фантом РЖД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Конкурентные преимущества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команды: Фантом РЖД</dc:title>
  <dc:creator>Артур Гребенник</dc:creator>
  <cp:lastModifiedBy>Артур Гребенник</cp:lastModifiedBy>
  <cp:revision>25</cp:revision>
  <dcterms:modified xsi:type="dcterms:W3CDTF">2023-10-09T15:50:23Z</dcterms:modified>
</cp:coreProperties>
</file>