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853" y="1748281"/>
            <a:ext cx="5146040" cy="186055"/>
          </a:xfrm>
          <a:custGeom>
            <a:avLst/>
            <a:gdLst/>
            <a:ahLst/>
            <a:cxnLst/>
            <a:rect l="l" t="t" r="r" b="b"/>
            <a:pathLst>
              <a:path w="5146040" h="186055">
                <a:moveTo>
                  <a:pt x="5145913" y="0"/>
                </a:moveTo>
                <a:lnTo>
                  <a:pt x="0" y="0"/>
                </a:lnTo>
                <a:lnTo>
                  <a:pt x="0" y="185927"/>
                </a:lnTo>
                <a:lnTo>
                  <a:pt x="5145913" y="185927"/>
                </a:lnTo>
                <a:lnTo>
                  <a:pt x="5145913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894080"/>
            <a:ext cx="5628640" cy="1045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Mention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 usage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of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Github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Copilot</a:t>
            </a:r>
            <a:endParaRPr sz="1100">
              <a:latin typeface="Calibri"/>
              <a:cs typeface="Calibri"/>
            </a:endParaRPr>
          </a:p>
          <a:p>
            <a:pPr marL="12700" marR="1115695">
              <a:lnSpc>
                <a:spcPct val="171400"/>
              </a:lnSpc>
              <a:spcBef>
                <a:spcPts val="65"/>
              </a:spcBef>
            </a:pPr>
            <a:r>
              <a:rPr dirty="0" sz="1050" spc="30">
                <a:solidFill>
                  <a:srgbClr val="494547"/>
                </a:solidFill>
                <a:latin typeface="Tahoma"/>
                <a:cs typeface="Tahoma"/>
              </a:rPr>
              <a:t>GitHub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Copilot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can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help</a:t>
            </a:r>
            <a:r>
              <a:rPr dirty="0" sz="1050" spc="-8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you</a:t>
            </a:r>
            <a:r>
              <a:rPr dirty="0" sz="1050" spc="-7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with</a:t>
            </a:r>
            <a:r>
              <a:rPr dirty="0" sz="1050" spc="-10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494547"/>
                </a:solidFill>
                <a:latin typeface="Tahoma"/>
                <a:cs typeface="Tahoma"/>
              </a:rPr>
              <a:t>API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494547"/>
                </a:solidFill>
                <a:latin typeface="Tahoma"/>
                <a:cs typeface="Tahoma"/>
              </a:rPr>
              <a:t>usage,</a:t>
            </a:r>
            <a:r>
              <a:rPr dirty="0" sz="1050" spc="-4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494547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494547"/>
                </a:solidFill>
                <a:latin typeface="Tahoma"/>
                <a:cs typeface="Tahoma"/>
              </a:rPr>
              <a:t>parsing,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and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error</a:t>
            </a:r>
            <a:r>
              <a:rPr dirty="0" sz="1050" spc="-8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494547"/>
                </a:solidFill>
                <a:latin typeface="Tahoma"/>
                <a:cs typeface="Tahoma"/>
              </a:rPr>
              <a:t>handling. </a:t>
            </a:r>
            <a:r>
              <a:rPr dirty="0" sz="1050" spc="-31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In</a:t>
            </a:r>
            <a:r>
              <a:rPr dirty="0" sz="1050" spc="-11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494547"/>
                </a:solidFill>
                <a:latin typeface="Tahoma"/>
                <a:cs typeface="Tahoma"/>
              </a:rPr>
              <a:t>API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494547"/>
                </a:solidFill>
                <a:latin typeface="Tahoma"/>
                <a:cs typeface="Tahoma"/>
              </a:rPr>
              <a:t>usage:</a:t>
            </a:r>
            <a:endParaRPr sz="105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dirty="0" sz="1050" spc="-20">
                <a:solidFill>
                  <a:srgbClr val="494547"/>
                </a:solidFill>
                <a:latin typeface="Tahoma"/>
                <a:cs typeface="Tahoma"/>
              </a:rPr>
              <a:t>1.</a:t>
            </a:r>
            <a:r>
              <a:rPr dirty="0" sz="1050" spc="64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Copilot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suggest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code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snippets,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function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calls,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method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invocations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based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853" y="1949449"/>
            <a:ext cx="5288280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context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code.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popular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API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library,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Copilot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help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you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quickly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find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use the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853" y="2150617"/>
            <a:ext cx="512254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correct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functions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methods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associated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that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API.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save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you time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853" y="2350261"/>
            <a:ext cx="265493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reduce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chance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making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syntax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errors.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2555493"/>
            <a:ext cx="1352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>
                <a:solidFill>
                  <a:srgbClr val="494547"/>
                </a:solidFill>
                <a:latin typeface="Tahoma"/>
                <a:cs typeface="Tahoma"/>
              </a:rPr>
              <a:t>2.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853" y="2551429"/>
            <a:ext cx="517969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Copilot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has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access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to 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vast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amount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open-source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code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available on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GitHub.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853" y="2751073"/>
            <a:ext cx="475678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generate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code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examples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based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comments,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documentation, 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usage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1853" y="2952241"/>
            <a:ext cx="513524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patterns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found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 existing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projects.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If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you're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unsure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about how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to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use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specific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API,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853" y="3151962"/>
            <a:ext cx="4358005" cy="187960"/>
          </a:xfrm>
          <a:custGeom>
            <a:avLst/>
            <a:gdLst/>
            <a:ahLst/>
            <a:cxnLst/>
            <a:rect l="l" t="t" r="r" b="b"/>
            <a:pathLst>
              <a:path w="4358005" h="187960">
                <a:moveTo>
                  <a:pt x="4358005" y="0"/>
                </a:moveTo>
                <a:lnTo>
                  <a:pt x="0" y="0"/>
                </a:lnTo>
                <a:lnTo>
                  <a:pt x="0" y="187756"/>
                </a:lnTo>
                <a:lnTo>
                  <a:pt x="4358005" y="187756"/>
                </a:lnTo>
                <a:lnTo>
                  <a:pt x="435800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59153" y="3149854"/>
            <a:ext cx="43853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Copilot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suggest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code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snippets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that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demonstrate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correct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usage.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9484" y="3455554"/>
            <a:ext cx="5609590" cy="561340"/>
          </a:xfrm>
          <a:custGeom>
            <a:avLst/>
            <a:gdLst/>
            <a:ahLst/>
            <a:cxnLst/>
            <a:rect l="l" t="t" r="r" b="b"/>
            <a:pathLst>
              <a:path w="5609590" h="561339">
                <a:moveTo>
                  <a:pt x="3048" y="188976"/>
                </a:moveTo>
                <a:lnTo>
                  <a:pt x="0" y="188976"/>
                </a:lnTo>
                <a:lnTo>
                  <a:pt x="0" y="374891"/>
                </a:lnTo>
                <a:lnTo>
                  <a:pt x="0" y="560819"/>
                </a:lnTo>
                <a:lnTo>
                  <a:pt x="3048" y="560819"/>
                </a:lnTo>
                <a:lnTo>
                  <a:pt x="3048" y="374891"/>
                </a:lnTo>
                <a:lnTo>
                  <a:pt x="3048" y="188976"/>
                </a:lnTo>
                <a:close/>
              </a:path>
              <a:path w="5609590" h="561339">
                <a:moveTo>
                  <a:pt x="560616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88963"/>
                </a:lnTo>
                <a:lnTo>
                  <a:pt x="3048" y="188963"/>
                </a:lnTo>
                <a:lnTo>
                  <a:pt x="3048" y="3035"/>
                </a:lnTo>
                <a:lnTo>
                  <a:pt x="5606161" y="3035"/>
                </a:lnTo>
                <a:lnTo>
                  <a:pt x="5606161" y="0"/>
                </a:lnTo>
                <a:close/>
              </a:path>
              <a:path w="5609590" h="561339">
                <a:moveTo>
                  <a:pt x="5609272" y="188976"/>
                </a:moveTo>
                <a:lnTo>
                  <a:pt x="5606237" y="188976"/>
                </a:lnTo>
                <a:lnTo>
                  <a:pt x="5606237" y="374891"/>
                </a:lnTo>
                <a:lnTo>
                  <a:pt x="5606237" y="560819"/>
                </a:lnTo>
                <a:lnTo>
                  <a:pt x="5609272" y="560819"/>
                </a:lnTo>
                <a:lnTo>
                  <a:pt x="5609272" y="374891"/>
                </a:lnTo>
                <a:lnTo>
                  <a:pt x="5609272" y="188976"/>
                </a:lnTo>
                <a:close/>
              </a:path>
              <a:path w="5609590" h="561339">
                <a:moveTo>
                  <a:pt x="5609272" y="0"/>
                </a:moveTo>
                <a:lnTo>
                  <a:pt x="5606237" y="0"/>
                </a:lnTo>
                <a:lnTo>
                  <a:pt x="5606237" y="3035"/>
                </a:lnTo>
                <a:lnTo>
                  <a:pt x="5606237" y="188963"/>
                </a:lnTo>
                <a:lnTo>
                  <a:pt x="5609272" y="188963"/>
                </a:lnTo>
                <a:lnTo>
                  <a:pt x="5609272" y="3035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25016" y="3458590"/>
            <a:ext cx="5541010" cy="74422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" rIns="0" bIns="0" rtlCol="0" vert="horz">
            <a:spAutoFit/>
          </a:bodyPr>
          <a:lstStyle/>
          <a:p>
            <a:pPr algn="just" marL="246379" marR="123825" indent="-228600">
              <a:lnSpc>
                <a:spcPts val="1460"/>
              </a:lnSpc>
              <a:spcBef>
                <a:spcPts val="15"/>
              </a:spcBef>
            </a:pPr>
            <a:r>
              <a:rPr dirty="0" sz="1050" spc="-20">
                <a:solidFill>
                  <a:srgbClr val="494547"/>
                </a:solidFill>
                <a:latin typeface="Tahoma"/>
                <a:cs typeface="Tahoma"/>
              </a:rPr>
              <a:t>3.</a:t>
            </a:r>
            <a:r>
              <a:rPr dirty="0" sz="1050" spc="29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Copilot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can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recognize common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API-related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patterns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help you implement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them 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correctly. For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example,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if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you need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 make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HTTP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request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API,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Copilot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can 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assist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you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 generating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necessary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code to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handle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request, including setting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headers,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making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GET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POST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requests,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handling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responses,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parsing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JSON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data.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9484" y="4016374"/>
            <a:ext cx="5609590" cy="189230"/>
          </a:xfrm>
          <a:custGeom>
            <a:avLst/>
            <a:gdLst/>
            <a:ahLst/>
            <a:cxnLst/>
            <a:rect l="l" t="t" r="r" b="b"/>
            <a:pathLst>
              <a:path w="5609590" h="189229">
                <a:moveTo>
                  <a:pt x="3048" y="0"/>
                </a:moveTo>
                <a:lnTo>
                  <a:pt x="0" y="0"/>
                </a:lnTo>
                <a:lnTo>
                  <a:pt x="0" y="185928"/>
                </a:lnTo>
                <a:lnTo>
                  <a:pt x="3048" y="185928"/>
                </a:lnTo>
                <a:lnTo>
                  <a:pt x="3048" y="0"/>
                </a:lnTo>
                <a:close/>
              </a:path>
              <a:path w="5609590" h="189229">
                <a:moveTo>
                  <a:pt x="5606161" y="185940"/>
                </a:moveTo>
                <a:lnTo>
                  <a:pt x="3048" y="185940"/>
                </a:lnTo>
                <a:lnTo>
                  <a:pt x="0" y="185940"/>
                </a:lnTo>
                <a:lnTo>
                  <a:pt x="0" y="188976"/>
                </a:lnTo>
                <a:lnTo>
                  <a:pt x="3048" y="188976"/>
                </a:lnTo>
                <a:lnTo>
                  <a:pt x="5606161" y="188976"/>
                </a:lnTo>
                <a:lnTo>
                  <a:pt x="5606161" y="185940"/>
                </a:lnTo>
                <a:close/>
              </a:path>
              <a:path w="5609590" h="189229">
                <a:moveTo>
                  <a:pt x="5609272" y="185940"/>
                </a:moveTo>
                <a:lnTo>
                  <a:pt x="5606237" y="185940"/>
                </a:lnTo>
                <a:lnTo>
                  <a:pt x="5606237" y="188976"/>
                </a:lnTo>
                <a:lnTo>
                  <a:pt x="5609272" y="188976"/>
                </a:lnTo>
                <a:lnTo>
                  <a:pt x="5609272" y="185940"/>
                </a:lnTo>
                <a:close/>
              </a:path>
              <a:path w="5609590" h="189229">
                <a:moveTo>
                  <a:pt x="5609272" y="0"/>
                </a:moveTo>
                <a:lnTo>
                  <a:pt x="5606237" y="0"/>
                </a:lnTo>
                <a:lnTo>
                  <a:pt x="5606237" y="185928"/>
                </a:lnTo>
                <a:lnTo>
                  <a:pt x="5609272" y="185928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30884" y="4478146"/>
          <a:ext cx="5839460" cy="523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"/>
                <a:gridCol w="126364"/>
                <a:gridCol w="76200"/>
                <a:gridCol w="228600"/>
                <a:gridCol w="5339715"/>
              </a:tblGrid>
              <a:tr h="192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100" spc="-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parsing: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6410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348615" indent="-267335">
                        <a:lnSpc>
                          <a:spcPct val="100000"/>
                        </a:lnSpc>
                        <a:spcBef>
                          <a:spcPts val="110"/>
                        </a:spcBef>
                        <a:buAutoNum type="arabicPeriod"/>
                        <a:tabLst>
                          <a:tab pos="348615" algn="l"/>
                          <a:tab pos="349250" algn="l"/>
                        </a:tabLst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Copilot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recognize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structure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format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you're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working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with.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 marR="51943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example,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if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you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have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JSON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response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from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API,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Copilot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suggest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code </a:t>
                      </a:r>
                      <a:r>
                        <a:rPr dirty="0" sz="1100" spc="-28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snippets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to parse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access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specific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elements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within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the JSON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object.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 marR="350520" indent="-228600">
                        <a:lnSpc>
                          <a:spcPct val="110900"/>
                        </a:lnSpc>
                        <a:spcBef>
                          <a:spcPts val="5"/>
                        </a:spcBef>
                        <a:buAutoNum type="arabicPeriod" startAt="2"/>
                        <a:tabLst>
                          <a:tab pos="311150" algn="l"/>
                        </a:tabLst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If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you're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using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popular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parsing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library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or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framework,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Copilot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provide code </a:t>
                      </a:r>
                      <a:r>
                        <a:rPr dirty="0" sz="1100" spc="-28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snippets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help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you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common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tasks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like reading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and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parsing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data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files,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extracting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values,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iterating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through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collections,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handling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errors.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 marR="142240" indent="-228600">
                        <a:lnSpc>
                          <a:spcPct val="110900"/>
                        </a:lnSpc>
                        <a:buAutoNum type="arabicPeriod" startAt="3"/>
                        <a:tabLst>
                          <a:tab pos="311150" algn="l"/>
                        </a:tabLst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Copilot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has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access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to a </a:t>
                      </a: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wide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range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open-source code,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including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projects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that 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involve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parsing.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suggest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common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parsing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patterns and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techniques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used </a:t>
                      </a:r>
                      <a:r>
                        <a:rPr dirty="0" sz="1100" spc="-28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other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developers,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helping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you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handle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complex</a:t>
                      </a: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structures,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nested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objects,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>
                        <a:lnSpc>
                          <a:spcPts val="13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arrays,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handling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specific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extraction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scenarios.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795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19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D9D9E2"/>
                      </a:solidFill>
                      <a:prstDash val="solid"/>
                    </a:lnL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7780">
                        <a:lnSpc>
                          <a:spcPts val="13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1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error</a:t>
                      </a:r>
                      <a:r>
                        <a:rPr dirty="0" sz="1100" spc="-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handling: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3970"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lnB w="6350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04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10515" marR="194945" indent="-228600">
                        <a:lnSpc>
                          <a:spcPts val="1460"/>
                        </a:lnSpc>
                        <a:spcBef>
                          <a:spcPts val="40"/>
                        </a:spcBef>
                        <a:buAutoNum type="arabicPeriod"/>
                        <a:tabLst>
                          <a:tab pos="311150" algn="l"/>
                        </a:tabLst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Copilot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generate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snippets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to handle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exceptions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and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errors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your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code.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It </a:t>
                      </a:r>
                      <a:r>
                        <a:rPr dirty="0" sz="1100" spc="-28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suggest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try-catch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blocks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appropriate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exception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types and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error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handling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logic.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This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ensure that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your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gracefully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handles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potential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errors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prevents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unexpected</a:t>
                      </a:r>
                      <a:r>
                        <a:rPr dirty="0" sz="1100" spc="-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crashes.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 indent="-229235">
                        <a:lnSpc>
                          <a:spcPct val="100000"/>
                        </a:lnSpc>
                        <a:spcBef>
                          <a:spcPts val="150"/>
                        </a:spcBef>
                        <a:buAutoNum type="arabicPeriod" startAt="2"/>
                        <a:tabLst>
                          <a:tab pos="311150" algn="l"/>
                        </a:tabLst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Copilot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suggest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for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generating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error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messages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and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logging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information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 marR="19685">
                        <a:lnSpc>
                          <a:spcPct val="110900"/>
                        </a:lnSpc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when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error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occurs.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help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you</a:t>
                      </a: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format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output error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messages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relevant 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information,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such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 error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type,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stack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trace,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or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additional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contextual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details.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Proper </a:t>
                      </a:r>
                      <a:r>
                        <a:rPr dirty="0" sz="1100" spc="-29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logging can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assist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troubleshooting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and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debugging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issues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your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code.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 indent="-229235">
                        <a:lnSpc>
                          <a:spcPct val="100000"/>
                        </a:lnSpc>
                        <a:spcBef>
                          <a:spcPts val="130"/>
                        </a:spcBef>
                        <a:buAutoNum type="arabicPeriod" startAt="3"/>
                        <a:tabLst>
                          <a:tab pos="311150" algn="l"/>
                        </a:tabLst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Copilot can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assist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validating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user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input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or API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responses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to handle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potential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errors.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suggest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code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snippets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check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null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values,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validate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input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formats,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 marR="42545">
                        <a:lnSpc>
                          <a:spcPct val="110900"/>
                        </a:lnSpc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enforce data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constraints.</a:t>
                      </a: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This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help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prevent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errors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caused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invalid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unexpected </a:t>
                      </a:r>
                      <a:r>
                        <a:rPr dirty="0" sz="1100" spc="-29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data.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310515" marR="333375" indent="-228600">
                        <a:lnSpc>
                          <a:spcPct val="110900"/>
                        </a:lnSpc>
                        <a:buAutoNum type="arabicPeriod" startAt="4"/>
                        <a:tabLst>
                          <a:tab pos="311150" algn="l"/>
                        </a:tabLst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When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error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occurs,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Copilot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provide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suggestions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implementing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fallback </a:t>
                      </a:r>
                      <a:r>
                        <a:rPr dirty="0" sz="1100" spc="-28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mechanisms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recovery strategies.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example,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if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API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call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fails,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Copilot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6350">
                      <a:solidFill>
                        <a:srgbClr val="D9D9E2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1384" y="914348"/>
            <a:ext cx="5647690" cy="372745"/>
            <a:chOff x="1021384" y="914348"/>
            <a:chExt cx="5647690" cy="372745"/>
          </a:xfrm>
        </p:grpSpPr>
        <p:sp>
          <p:nvSpPr>
            <p:cNvPr id="3" name="object 3"/>
            <p:cNvSpPr/>
            <p:nvPr/>
          </p:nvSpPr>
          <p:spPr>
            <a:xfrm>
              <a:off x="1086916" y="914348"/>
              <a:ext cx="5579110" cy="186690"/>
            </a:xfrm>
            <a:custGeom>
              <a:avLst/>
              <a:gdLst/>
              <a:ahLst/>
              <a:cxnLst/>
              <a:rect l="l" t="t" r="r" b="b"/>
              <a:pathLst>
                <a:path w="5579109" h="186690">
                  <a:moveTo>
                    <a:pt x="5578729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5578729" y="186232"/>
                  </a:lnTo>
                  <a:lnTo>
                    <a:pt x="55787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65722" y="914348"/>
              <a:ext cx="3175" cy="186690"/>
            </a:xfrm>
            <a:custGeom>
              <a:avLst/>
              <a:gdLst/>
              <a:ahLst/>
              <a:cxnLst/>
              <a:rect l="l" t="t" r="r" b="b"/>
              <a:pathLst>
                <a:path w="3175" h="186690">
                  <a:moveTo>
                    <a:pt x="3047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3047" y="186232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6916" y="1100581"/>
              <a:ext cx="5579110" cy="186055"/>
            </a:xfrm>
            <a:custGeom>
              <a:avLst/>
              <a:gdLst/>
              <a:ahLst/>
              <a:cxnLst/>
              <a:rect l="l" t="t" r="r" b="b"/>
              <a:pathLst>
                <a:path w="5579109" h="186055">
                  <a:moveTo>
                    <a:pt x="5578729" y="0"/>
                  </a:moveTo>
                  <a:lnTo>
                    <a:pt x="0" y="0"/>
                  </a:lnTo>
                  <a:lnTo>
                    <a:pt x="0" y="185927"/>
                  </a:lnTo>
                  <a:lnTo>
                    <a:pt x="5578729" y="185927"/>
                  </a:lnTo>
                  <a:lnTo>
                    <a:pt x="55787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1384" y="914348"/>
              <a:ext cx="3175" cy="186690"/>
            </a:xfrm>
            <a:custGeom>
              <a:avLst/>
              <a:gdLst/>
              <a:ahLst/>
              <a:cxnLst/>
              <a:rect l="l" t="t" r="r" b="b"/>
              <a:pathLst>
                <a:path w="3175" h="186690">
                  <a:moveTo>
                    <a:pt x="3047" y="0"/>
                  </a:moveTo>
                  <a:lnTo>
                    <a:pt x="0" y="0"/>
                  </a:lnTo>
                  <a:lnTo>
                    <a:pt x="0" y="186232"/>
                  </a:lnTo>
                  <a:lnTo>
                    <a:pt x="3047" y="186232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21053" y="894942"/>
            <a:ext cx="517017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suggest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retrying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the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request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or using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cached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fallback.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also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help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 </a:t>
            </a:r>
            <a:r>
              <a:rPr dirty="0" sz="1100" spc="-28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implementing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circuit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breakers or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graceful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degradation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distributed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systems.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1384" y="1100581"/>
            <a:ext cx="5647690" cy="189230"/>
          </a:xfrm>
          <a:custGeom>
            <a:avLst/>
            <a:gdLst/>
            <a:ahLst/>
            <a:cxnLst/>
            <a:rect l="l" t="t" r="r" b="b"/>
            <a:pathLst>
              <a:path w="5647690" h="189230">
                <a:moveTo>
                  <a:pt x="5644261" y="185928"/>
                </a:moveTo>
                <a:lnTo>
                  <a:pt x="3048" y="185928"/>
                </a:lnTo>
                <a:lnTo>
                  <a:pt x="3048" y="0"/>
                </a:lnTo>
                <a:lnTo>
                  <a:pt x="0" y="0"/>
                </a:lnTo>
                <a:lnTo>
                  <a:pt x="0" y="185928"/>
                </a:lnTo>
                <a:lnTo>
                  <a:pt x="0" y="188976"/>
                </a:lnTo>
                <a:lnTo>
                  <a:pt x="3048" y="188976"/>
                </a:lnTo>
                <a:lnTo>
                  <a:pt x="5644261" y="188976"/>
                </a:lnTo>
                <a:lnTo>
                  <a:pt x="5644261" y="185928"/>
                </a:lnTo>
                <a:close/>
              </a:path>
              <a:path w="5647690" h="189230">
                <a:moveTo>
                  <a:pt x="5647372" y="0"/>
                </a:moveTo>
                <a:lnTo>
                  <a:pt x="5644337" y="0"/>
                </a:lnTo>
                <a:lnTo>
                  <a:pt x="5644337" y="185928"/>
                </a:lnTo>
                <a:lnTo>
                  <a:pt x="5644337" y="188976"/>
                </a:lnTo>
                <a:lnTo>
                  <a:pt x="5647372" y="188976"/>
                </a:lnTo>
                <a:lnTo>
                  <a:pt x="5647372" y="185928"/>
                </a:lnTo>
                <a:lnTo>
                  <a:pt x="56473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47243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Business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idea: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9500"/>
              </a:lnSpc>
              <a:spcBef>
                <a:spcPts val="850"/>
              </a:spcBef>
            </a:pPr>
            <a:r>
              <a:rPr dirty="0" sz="1100" spc="-5">
                <a:latin typeface="Calibri"/>
                <a:cs typeface="Calibri"/>
              </a:rPr>
              <a:t>This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agriculture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 </a:t>
            </a:r>
            <a:r>
              <a:rPr dirty="0" sz="1100" spc="-10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crops.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preventing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disasters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least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minimize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loss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created </a:t>
            </a:r>
            <a:r>
              <a:rPr dirty="0" sz="1100" spc="-5">
                <a:latin typeface="Calibri"/>
                <a:cs typeface="Calibri"/>
              </a:rPr>
              <a:t>by </a:t>
            </a:r>
            <a:r>
              <a:rPr dirty="0" sz="1100" spc="-10">
                <a:latin typeface="Calibri"/>
                <a:cs typeface="Calibri"/>
              </a:rPr>
              <a:t>disasters.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business point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view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we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get easy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location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where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favourable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weather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conditions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 get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industry set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up,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tourism</a:t>
            </a:r>
            <a:r>
              <a:rPr dirty="0" sz="1100">
                <a:latin typeface="Calibri"/>
                <a:cs typeface="Calibri"/>
              </a:rPr>
              <a:t> 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for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cultural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practices</a:t>
            </a:r>
            <a:r>
              <a:rPr dirty="0" sz="1400" spc="-5" b="1"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933701"/>
            <a:ext cx="7366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I</a:t>
            </a:r>
            <a:r>
              <a:rPr dirty="0" sz="1400" b="1">
                <a:latin typeface="Calibri"/>
                <a:cs typeface="Calibri"/>
              </a:rPr>
              <a:t>n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f</a:t>
            </a:r>
            <a:r>
              <a:rPr dirty="0" sz="1200" spc="-5" b="1">
                <a:latin typeface="Calibri"/>
                <a:cs typeface="Calibri"/>
              </a:rPr>
              <a:t>a</a:t>
            </a:r>
            <a:r>
              <a:rPr dirty="0" sz="1200" b="1">
                <a:latin typeface="Calibri"/>
                <a:cs typeface="Calibri"/>
              </a:rPr>
              <a:t>r</a:t>
            </a:r>
            <a:r>
              <a:rPr dirty="0" sz="1200" spc="-5" b="1">
                <a:latin typeface="Calibri"/>
                <a:cs typeface="Calibri"/>
              </a:rPr>
              <a:t>m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-5" b="1">
                <a:latin typeface="Calibri"/>
                <a:cs typeface="Calibri"/>
              </a:rPr>
              <a:t>g</a:t>
            </a:r>
            <a:r>
              <a:rPr dirty="0" sz="1200" b="1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6361" y="1954021"/>
            <a:ext cx="4500245" cy="21844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3111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4"/>
              </a:spcBef>
            </a:pP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forecasting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tool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specifically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tailored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farmers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agricultural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2188717"/>
            <a:ext cx="544004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businesses.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Provide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them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timely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accurate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information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optimize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crop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2388361"/>
            <a:ext cx="2890520" cy="1879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planting,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irrigation,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pest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control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strategies.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2691637"/>
            <a:ext cx="560260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Energy</a:t>
            </a:r>
            <a:r>
              <a:rPr dirty="0" sz="1100" spc="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 b="1">
                <a:solidFill>
                  <a:srgbClr val="374151"/>
                </a:solidFill>
                <a:latin typeface="Segoe UI"/>
                <a:cs typeface="Segoe UI"/>
              </a:rPr>
              <a:t>utilities:</a:t>
            </a:r>
            <a:r>
              <a:rPr dirty="0" sz="1100" spc="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Partner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energy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companies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develop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forecasting tool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2891281"/>
            <a:ext cx="569023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that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predicts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patterns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affecting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energy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demand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supply.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would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enable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them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3092449"/>
            <a:ext cx="557720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optimize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energy</a:t>
            </a:r>
            <a:r>
              <a:rPr dirty="0" sz="11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generation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distribution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processes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accordingly,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reducing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costs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3292169"/>
            <a:ext cx="1558290" cy="1879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improving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efficiency.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3595750"/>
            <a:ext cx="561721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15" b="1">
                <a:solidFill>
                  <a:srgbClr val="374151"/>
                </a:solidFill>
                <a:latin typeface="Segoe UI"/>
                <a:cs typeface="Segoe UI"/>
              </a:rPr>
              <a:t>Tourism:</a:t>
            </a:r>
            <a:r>
              <a:rPr dirty="0" sz="1200" spc="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offers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forecasts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recommendations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outdoor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enthusiasts,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hikers,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3813682"/>
            <a:ext cx="571182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campers,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travellers.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Provide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location-specific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data,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safety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alerts,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suggestions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04" y="4014850"/>
            <a:ext cx="260413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for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activities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based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conditions.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04" y="4316602"/>
            <a:ext cx="550735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In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construction</a:t>
            </a:r>
            <a:r>
              <a:rPr dirty="0" sz="1200" spc="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Infrastructure:</a:t>
            </a:r>
            <a:r>
              <a:rPr dirty="0" sz="1200" spc="2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caters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specifically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construction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industry.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4536058"/>
            <a:ext cx="550735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would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assist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construction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companies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planning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scheduling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projects,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taking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into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4735702"/>
            <a:ext cx="3027680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account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conditions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potential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delays.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5037454"/>
            <a:ext cx="568706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 spc="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10" b="1">
                <a:solidFill>
                  <a:srgbClr val="374151"/>
                </a:solidFill>
                <a:latin typeface="Segoe UI"/>
                <a:cs typeface="Segoe UI"/>
              </a:rPr>
              <a:t>Transportation:</a:t>
            </a:r>
            <a:r>
              <a:rPr dirty="0" sz="1200" spc="1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will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focus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providing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accurate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predictions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transportation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routes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04" y="5256910"/>
            <a:ext cx="5477510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logistics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operations.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would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help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companies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optimize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routes,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anticipate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weather-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04" y="5458028"/>
            <a:ext cx="3867785" cy="1866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related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delays,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enhance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overall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supply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chain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management.</a:t>
            </a:r>
            <a:endParaRPr sz="1100">
              <a:latin typeface="Segoe UI"/>
              <a:cs typeface="Segoe U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14704" y="5760084"/>
          <a:ext cx="5544185" cy="80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365"/>
                <a:gridCol w="4781550"/>
                <a:gridCol w="127635"/>
              </a:tblGrid>
              <a:tr h="2103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Insurance</a:t>
                      </a:r>
                      <a:r>
                        <a:rPr dirty="0" sz="12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2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risk </a:t>
                      </a:r>
                      <a:r>
                        <a:rPr dirty="0" sz="12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management:</a:t>
                      </a:r>
                      <a:r>
                        <a:rPr dirty="0" sz="1200" spc="1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Collaborate with insurance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companies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create a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065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0116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forecasting tool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that enables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accurate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risk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assessment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pricing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for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weather-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0040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related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insurance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products.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This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could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include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policies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homeowners,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agriculture,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travel,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ts val="1290"/>
                        </a:lnSpc>
                        <a:spcBef>
                          <a:spcPts val="140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-7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more.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78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14704" y="6682104"/>
          <a:ext cx="5741035" cy="80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7250"/>
                <a:gridCol w="713104"/>
                <a:gridCol w="73660"/>
                <a:gridCol w="286385"/>
              </a:tblGrid>
              <a:tr h="21031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Environmental</a:t>
                      </a:r>
                      <a:r>
                        <a:rPr dirty="0" sz="12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Conservation:</a:t>
                      </a:r>
                      <a:r>
                        <a:rPr dirty="0" sz="1200" spc="2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We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utilize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our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forecasting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tool to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support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065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0116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environmental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conservation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efforts.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example,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provide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patterns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that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40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affect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ecosystems,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wildlife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habitats,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natural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resource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management, assisting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conservation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ts val="1290"/>
                        </a:lnSpc>
                        <a:spcBef>
                          <a:spcPts val="140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organizations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government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agencies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their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decision-making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processes.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78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914704" y="7604125"/>
            <a:ext cx="526732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Emergency</a:t>
            </a:r>
            <a:r>
              <a:rPr dirty="0" sz="1200" spc="1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Management:</a:t>
            </a:r>
            <a:r>
              <a:rPr dirty="0" sz="1200" spc="1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Develop 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 forecasting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tool that aids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disaster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704" y="7822132"/>
            <a:ext cx="5603240" cy="1866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preparedness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emergency</a:t>
            </a:r>
            <a:r>
              <a:rPr dirty="0" sz="11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response.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Provide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real-time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updates,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storm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tracking,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704" y="8023605"/>
            <a:ext cx="5426710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predictive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analytics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assist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government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agencies,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emergency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services,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disaster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704" y="8223250"/>
            <a:ext cx="1219835" cy="1879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relief</a:t>
            </a:r>
            <a:r>
              <a:rPr dirty="0" sz="1100" spc="-5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organizations.</a:t>
            </a:r>
            <a:endParaRPr sz="11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5695950" cy="1219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Brief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Summary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Project: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8100"/>
              </a:lnSpc>
              <a:spcBef>
                <a:spcPts val="910"/>
              </a:spcBef>
            </a:pPr>
            <a:r>
              <a:rPr dirty="0" sz="1050" spc="40">
                <a:solidFill>
                  <a:srgbClr val="494547"/>
                </a:solidFill>
                <a:latin typeface="Tahoma"/>
                <a:cs typeface="Tahoma"/>
              </a:rPr>
              <a:t>We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have</a:t>
            </a:r>
            <a:r>
              <a:rPr dirty="0" sz="1050" spc="-7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494547"/>
                </a:solidFill>
                <a:latin typeface="Tahoma"/>
                <a:cs typeface="Tahoma"/>
              </a:rPr>
              <a:t>to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propose</a:t>
            </a:r>
            <a:r>
              <a:rPr dirty="0" sz="1050" spc="-7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494547"/>
                </a:solidFill>
                <a:latin typeface="Tahoma"/>
                <a:cs typeface="Tahoma"/>
              </a:rPr>
              <a:t>an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idea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for</a:t>
            </a:r>
            <a:r>
              <a:rPr dirty="0" sz="1050" spc="-9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making</a:t>
            </a:r>
            <a:r>
              <a:rPr dirty="0" sz="1050" spc="-7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494547"/>
                </a:solidFill>
                <a:latin typeface="Tahoma"/>
                <a:cs typeface="Tahoma"/>
              </a:rPr>
              <a:t>a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tool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that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accepts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494547"/>
                </a:solidFill>
                <a:latin typeface="Tahoma"/>
                <a:cs typeface="Tahoma"/>
              </a:rPr>
              <a:t>a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city's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494547"/>
                </a:solidFill>
                <a:latin typeface="Tahoma"/>
                <a:cs typeface="Tahoma"/>
              </a:rPr>
              <a:t>name</a:t>
            </a:r>
            <a:r>
              <a:rPr dirty="0" sz="1050" spc="-7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and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returns</a:t>
            </a:r>
            <a:r>
              <a:rPr dirty="0" sz="1050" spc="-8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494547"/>
                </a:solidFill>
                <a:latin typeface="Tahoma"/>
                <a:cs typeface="Tahoma"/>
              </a:rPr>
              <a:t>the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current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weather</a:t>
            </a:r>
            <a:r>
              <a:rPr dirty="0" sz="1050" spc="-7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forecast.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494547"/>
                </a:solidFill>
                <a:latin typeface="Tahoma"/>
                <a:cs typeface="Tahoma"/>
              </a:rPr>
              <a:t>First</a:t>
            </a:r>
            <a:r>
              <a:rPr dirty="0" sz="1050" spc="-8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25">
                <a:solidFill>
                  <a:srgbClr val="494547"/>
                </a:solidFill>
                <a:latin typeface="Tahoma"/>
                <a:cs typeface="Tahoma"/>
              </a:rPr>
              <a:t>we</a:t>
            </a:r>
            <a:r>
              <a:rPr dirty="0" sz="1050" spc="-7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try</a:t>
            </a:r>
            <a:r>
              <a:rPr dirty="0" sz="1050" spc="-8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to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use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github</a:t>
            </a:r>
            <a:r>
              <a:rPr dirty="0" sz="1050" spc="-7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494547"/>
                </a:solidFill>
                <a:latin typeface="Tahoma"/>
                <a:cs typeface="Tahoma"/>
              </a:rPr>
              <a:t>copilot</a:t>
            </a:r>
            <a:r>
              <a:rPr dirty="0" sz="1050" spc="-4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494547"/>
                </a:solidFill>
                <a:latin typeface="Tahoma"/>
                <a:cs typeface="Tahoma"/>
              </a:rPr>
              <a:t>as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494547"/>
                </a:solidFill>
                <a:latin typeface="Tahoma"/>
                <a:cs typeface="Tahoma"/>
              </a:rPr>
              <a:t>a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basic</a:t>
            </a:r>
            <a:r>
              <a:rPr dirty="0" sz="1050" spc="-8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version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and</a:t>
            </a:r>
            <a:r>
              <a:rPr dirty="0" sz="1050" spc="-7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then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premier</a:t>
            </a:r>
            <a:r>
              <a:rPr dirty="0" sz="1050" spc="-7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league</a:t>
            </a:r>
            <a:r>
              <a:rPr dirty="0" sz="1050" spc="-7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will </a:t>
            </a:r>
            <a:r>
              <a:rPr dirty="0" sz="1050" spc="-31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be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establish</a:t>
            </a:r>
            <a:r>
              <a:rPr dirty="0" sz="1050" spc="-8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which</a:t>
            </a:r>
            <a:r>
              <a:rPr dirty="0" sz="1050" spc="-10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would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be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in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advance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494547"/>
                </a:solidFill>
                <a:latin typeface="Tahoma"/>
                <a:cs typeface="Tahoma"/>
              </a:rPr>
              <a:t>level.</a:t>
            </a:r>
            <a:r>
              <a:rPr dirty="0" sz="1050" spc="-10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494547"/>
                </a:solidFill>
                <a:latin typeface="Tahoma"/>
                <a:cs typeface="Tahoma"/>
              </a:rPr>
              <a:t>As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494547"/>
                </a:solidFill>
                <a:latin typeface="Tahoma"/>
                <a:cs typeface="Tahoma"/>
              </a:rPr>
              <a:t>GitHub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494547"/>
                </a:solidFill>
                <a:latin typeface="Tahoma"/>
                <a:cs typeface="Tahoma"/>
              </a:rPr>
              <a:t>copilot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is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494547"/>
                </a:solidFill>
                <a:latin typeface="Tahoma"/>
                <a:cs typeface="Tahoma"/>
              </a:rPr>
              <a:t>a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basic</a:t>
            </a:r>
            <a:r>
              <a:rPr dirty="0" sz="1050" spc="-8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version</a:t>
            </a:r>
            <a:r>
              <a:rPr dirty="0" sz="1050" spc="-7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494547"/>
                </a:solidFill>
                <a:latin typeface="Tahoma"/>
                <a:cs typeface="Tahoma"/>
              </a:rPr>
              <a:t>which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can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give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 result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494547"/>
                </a:solidFill>
                <a:latin typeface="Tahoma"/>
                <a:cs typeface="Tahoma"/>
              </a:rPr>
              <a:t>but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494547"/>
                </a:solidFill>
                <a:latin typeface="Tahoma"/>
                <a:cs typeface="Tahoma"/>
              </a:rPr>
              <a:t>not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that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much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494547"/>
                </a:solidFill>
                <a:latin typeface="Tahoma"/>
                <a:cs typeface="Tahoma"/>
              </a:rPr>
              <a:t>accurate,</a:t>
            </a:r>
            <a:r>
              <a:rPr dirty="0" sz="1050" spc="-5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but</a:t>
            </a:r>
            <a:r>
              <a:rPr dirty="0" sz="1050" spc="-4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its</a:t>
            </a:r>
            <a:r>
              <a:rPr dirty="0" sz="1050" spc="-6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advance</a:t>
            </a:r>
            <a:r>
              <a:rPr dirty="0" sz="1050" spc="-9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5">
                <a:solidFill>
                  <a:srgbClr val="494547"/>
                </a:solidFill>
                <a:latin typeface="Tahoma"/>
                <a:cs typeface="Tahoma"/>
              </a:rPr>
              <a:t>version</a:t>
            </a:r>
            <a:r>
              <a:rPr dirty="0" sz="1050" spc="-9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will</a:t>
            </a:r>
            <a:r>
              <a:rPr dirty="0" sz="1050" spc="-7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give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494547"/>
                </a:solidFill>
                <a:latin typeface="Tahoma"/>
                <a:cs typeface="Tahoma"/>
              </a:rPr>
              <a:t>more</a:t>
            </a:r>
            <a:r>
              <a:rPr dirty="0" sz="1050" spc="-6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accurate</a:t>
            </a:r>
            <a:r>
              <a:rPr dirty="0" sz="1050" spc="-5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494547"/>
                </a:solidFill>
                <a:latin typeface="Tahoma"/>
                <a:cs typeface="Tahoma"/>
              </a:rPr>
              <a:t>result.</a:t>
            </a:r>
            <a:r>
              <a:rPr dirty="0" sz="1050" spc="-7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40">
                <a:solidFill>
                  <a:srgbClr val="494547"/>
                </a:solidFill>
                <a:latin typeface="Tahoma"/>
                <a:cs typeface="Tahoma"/>
              </a:rPr>
              <a:t>We</a:t>
            </a:r>
            <a:r>
              <a:rPr dirty="0" sz="1050" spc="-8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will </a:t>
            </a:r>
            <a:r>
              <a:rPr dirty="0" sz="1050" spc="2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charge</a:t>
            </a:r>
            <a:r>
              <a:rPr dirty="0" sz="1050" spc="-7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494547"/>
                </a:solidFill>
                <a:latin typeface="Tahoma"/>
                <a:cs typeface="Tahoma"/>
              </a:rPr>
              <a:t>for</a:t>
            </a:r>
            <a:r>
              <a:rPr dirty="0" sz="1050" spc="-8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494547"/>
                </a:solidFill>
                <a:latin typeface="Tahoma"/>
                <a:cs typeface="Tahoma"/>
              </a:rPr>
              <a:t>its</a:t>
            </a:r>
            <a:r>
              <a:rPr dirty="0" sz="1050" spc="-70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advance</a:t>
            </a:r>
            <a:r>
              <a:rPr dirty="0" sz="1050" spc="-95">
                <a:solidFill>
                  <a:srgbClr val="494547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494547"/>
                </a:solidFill>
                <a:latin typeface="Tahoma"/>
                <a:cs typeface="Tahoma"/>
              </a:rPr>
              <a:t>version.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28200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latin typeface="Calibri"/>
                <a:cs typeface="Calibri"/>
              </a:rPr>
              <a:t>Tools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used </a:t>
            </a:r>
            <a:r>
              <a:rPr dirty="0" sz="1400" b="1">
                <a:latin typeface="Calibri"/>
                <a:cs typeface="Calibri"/>
              </a:rPr>
              <a:t>in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weather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forecasting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tool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1249933"/>
            <a:ext cx="555688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forecasting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tools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utilize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combination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of various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technologies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collect,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analyze,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704" y="1451101"/>
            <a:ext cx="5391785" cy="186055"/>
          </a:xfrm>
          <a:custGeom>
            <a:avLst/>
            <a:gdLst/>
            <a:ahLst/>
            <a:cxnLst/>
            <a:rect l="l" t="t" r="r" b="b"/>
            <a:pathLst>
              <a:path w="5391785" h="186055">
                <a:moveTo>
                  <a:pt x="5391277" y="0"/>
                </a:moveTo>
                <a:lnTo>
                  <a:pt x="0" y="0"/>
                </a:lnTo>
                <a:lnTo>
                  <a:pt x="0" y="185927"/>
                </a:lnTo>
                <a:lnTo>
                  <a:pt x="5391277" y="185927"/>
                </a:lnTo>
                <a:lnTo>
                  <a:pt x="5391277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4704" y="1449069"/>
            <a:ext cx="53917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interpret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data.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Here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are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some key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technologies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commonly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used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1652269"/>
            <a:ext cx="727710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fore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ast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ng:</a:t>
            </a:r>
            <a:endParaRPr sz="11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9484" y="1954021"/>
            <a:ext cx="5609590" cy="6287770"/>
            <a:chOff x="1059484" y="1954021"/>
            <a:chExt cx="5609590" cy="6287770"/>
          </a:xfrm>
        </p:grpSpPr>
        <p:sp>
          <p:nvSpPr>
            <p:cNvPr id="8" name="object 8"/>
            <p:cNvSpPr/>
            <p:nvPr/>
          </p:nvSpPr>
          <p:spPr>
            <a:xfrm>
              <a:off x="1125016" y="1957069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59484" y="1954021"/>
              <a:ext cx="5609590" cy="205740"/>
            </a:xfrm>
            <a:custGeom>
              <a:avLst/>
              <a:gdLst/>
              <a:ahLst/>
              <a:cxnLst/>
              <a:rect l="l" t="t" r="r" b="b"/>
              <a:pathLst>
                <a:path w="5609590" h="205739">
                  <a:moveTo>
                    <a:pt x="560616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0" y="205740"/>
                  </a:lnTo>
                  <a:lnTo>
                    <a:pt x="3048" y="205740"/>
                  </a:lnTo>
                  <a:lnTo>
                    <a:pt x="3048" y="3048"/>
                  </a:lnTo>
                  <a:lnTo>
                    <a:pt x="5606161" y="3048"/>
                  </a:lnTo>
                  <a:lnTo>
                    <a:pt x="5606161" y="0"/>
                  </a:lnTo>
                  <a:close/>
                </a:path>
                <a:path w="5609590" h="205739">
                  <a:moveTo>
                    <a:pt x="5609272" y="0"/>
                  </a:moveTo>
                  <a:lnTo>
                    <a:pt x="5606237" y="0"/>
                  </a:lnTo>
                  <a:lnTo>
                    <a:pt x="5606237" y="3048"/>
                  </a:lnTo>
                  <a:lnTo>
                    <a:pt x="5606237" y="205740"/>
                  </a:lnTo>
                  <a:lnTo>
                    <a:pt x="5609272" y="205740"/>
                  </a:lnTo>
                  <a:lnTo>
                    <a:pt x="5609272" y="3048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25016" y="2159761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9484" y="2159761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25016" y="2362453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9484" y="2362453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25016" y="2565145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59484" y="2565145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25016" y="2767837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59484" y="2767837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25016" y="2970529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59484" y="2970529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25016" y="3173297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996"/>
                  </a:lnTo>
                  <a:lnTo>
                    <a:pt x="5540629" y="202996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59484" y="3173297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996"/>
                  </a:lnTo>
                  <a:lnTo>
                    <a:pt x="3048" y="202996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996"/>
                  </a:lnTo>
                  <a:lnTo>
                    <a:pt x="5609272" y="202996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125016" y="3376294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59484" y="3376294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25016" y="3578986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59484" y="3578986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125016" y="3781678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59484" y="3781678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25016" y="3984370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059484" y="3984370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25016" y="4187062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59484" y="4187062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25016" y="4389754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59484" y="4389754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25016" y="4592446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9484" y="4592446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25016" y="4795138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59484" y="4795151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79"/>
                  </a:lnTo>
                  <a:lnTo>
                    <a:pt x="3048" y="202679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79"/>
                  </a:lnTo>
                  <a:lnTo>
                    <a:pt x="5609272" y="202679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25016" y="4997830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59484" y="4997830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25016" y="5200522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059484" y="5200522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25016" y="5403163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996"/>
                  </a:lnTo>
                  <a:lnTo>
                    <a:pt x="5540629" y="202996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59484" y="5403163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996"/>
                  </a:lnTo>
                  <a:lnTo>
                    <a:pt x="3048" y="202996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996"/>
                  </a:lnTo>
                  <a:lnTo>
                    <a:pt x="5609272" y="202996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125016" y="5606160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59484" y="5606173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79"/>
                  </a:lnTo>
                  <a:lnTo>
                    <a:pt x="3048" y="202679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79"/>
                  </a:lnTo>
                  <a:lnTo>
                    <a:pt x="5609272" y="202679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125016" y="5808852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59484" y="5808852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125016" y="6011544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059484" y="6011544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125016" y="6214236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059484" y="6214249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79"/>
                  </a:lnTo>
                  <a:lnTo>
                    <a:pt x="3048" y="202679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79"/>
                  </a:lnTo>
                  <a:lnTo>
                    <a:pt x="5609272" y="202679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125016" y="6416928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059484" y="6416928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125016" y="6619620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59484" y="6619620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125016" y="6822312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59484" y="6822325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79"/>
                  </a:lnTo>
                  <a:lnTo>
                    <a:pt x="3048" y="202679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79"/>
                  </a:lnTo>
                  <a:lnTo>
                    <a:pt x="5609272" y="202679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25016" y="7025004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059484" y="7025004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125016" y="7227696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59484" y="7227696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125016" y="7430388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59484" y="7430401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79"/>
                  </a:lnTo>
                  <a:lnTo>
                    <a:pt x="3048" y="202679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79"/>
                  </a:lnTo>
                  <a:lnTo>
                    <a:pt x="5609272" y="202679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125016" y="7633080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540629" y="202691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059484" y="7633080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125016" y="7835849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996"/>
                  </a:lnTo>
                  <a:lnTo>
                    <a:pt x="5540629" y="202996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059484" y="7835848"/>
              <a:ext cx="5609590" cy="203200"/>
            </a:xfrm>
            <a:custGeom>
              <a:avLst/>
              <a:gdLst/>
              <a:ahLst/>
              <a:cxnLst/>
              <a:rect l="l" t="t" r="r" b="b"/>
              <a:pathLst>
                <a:path w="5609590" h="203200">
                  <a:moveTo>
                    <a:pt x="3048" y="0"/>
                  </a:moveTo>
                  <a:lnTo>
                    <a:pt x="0" y="0"/>
                  </a:lnTo>
                  <a:lnTo>
                    <a:pt x="0" y="202996"/>
                  </a:lnTo>
                  <a:lnTo>
                    <a:pt x="3048" y="202996"/>
                  </a:lnTo>
                  <a:lnTo>
                    <a:pt x="3048" y="0"/>
                  </a:lnTo>
                  <a:close/>
                </a:path>
                <a:path w="5609590" h="20320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996"/>
                  </a:lnTo>
                  <a:lnTo>
                    <a:pt x="5609272" y="202996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125016" y="8038845"/>
              <a:ext cx="5541010" cy="203200"/>
            </a:xfrm>
            <a:custGeom>
              <a:avLst/>
              <a:gdLst/>
              <a:ahLst/>
              <a:cxnLst/>
              <a:rect l="l" t="t" r="r" b="b"/>
              <a:pathLst>
                <a:path w="5541009" h="203200">
                  <a:moveTo>
                    <a:pt x="55406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540629" y="202692"/>
                  </a:lnTo>
                  <a:lnTo>
                    <a:pt x="55406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1130604" y="1936750"/>
            <a:ext cx="5513070" cy="630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77470" indent="-228600">
              <a:lnSpc>
                <a:spcPct val="1108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Satellites: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Satellites equipped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advanced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sensors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capture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images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about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Earth's atmosphere,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clouds,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patterns.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This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data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helps meteorologists monitor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track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 systems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on a global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scale.</a:t>
            </a:r>
            <a:endParaRPr sz="1200">
              <a:latin typeface="Segoe UI"/>
              <a:cs typeface="Segoe UI"/>
            </a:endParaRPr>
          </a:p>
          <a:p>
            <a:pPr marL="240665" marR="61594" indent="-228600">
              <a:lnSpc>
                <a:spcPct val="110900"/>
              </a:lnSpc>
              <a:buAutoNum type="arabicPeriod"/>
              <a:tabLst>
                <a:tab pos="241300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Radars: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Radar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systems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emit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radio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waves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analyze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their reflections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detect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precipitation,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rain, snow,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hail.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radars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provide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information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about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intensity,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movement,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structure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storms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are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essential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tracking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severe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weather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conditions.</a:t>
            </a:r>
            <a:endParaRPr sz="1200">
              <a:latin typeface="Segoe UI"/>
              <a:cs typeface="Segoe UI"/>
            </a:endParaRPr>
          </a:p>
          <a:p>
            <a:pPr marL="240665" marR="100330" indent="-228600">
              <a:lnSpc>
                <a:spcPct val="110800"/>
              </a:lnSpc>
              <a:buAutoNum type="arabicPeriod"/>
              <a:tabLst>
                <a:tab pos="241300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Numerical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(NWP) Models: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NWP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complex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mathematical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algorithms to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simulate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predict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patterns based on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initial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conditions 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physical laws. These models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divide the atmosphere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into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three-dimensional grid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calculate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changes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 variables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over time.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NWP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are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continuously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refined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updated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improve accuracy.</a:t>
            </a:r>
            <a:endParaRPr sz="1200">
              <a:latin typeface="Segoe UI"/>
              <a:cs typeface="Segoe UI"/>
            </a:endParaRPr>
          </a:p>
          <a:p>
            <a:pPr marL="240665" marR="81915" indent="-228600">
              <a:lnSpc>
                <a:spcPct val="110800"/>
              </a:lnSpc>
              <a:buAutoNum type="arabicPeriod"/>
              <a:tabLst>
                <a:tab pos="241300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Artificial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Intelligence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(AI)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Machine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Learning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(ML):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AI 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ML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algorithms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increasingly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being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applied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forecasting. They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can analyze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vast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amounts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data, 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identify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patterns,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improve forecast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models.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AI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ML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techniques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are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for tasks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as precipitation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prediction, storm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tracking,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weather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pattern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recognition.</a:t>
            </a:r>
            <a:endParaRPr sz="1200">
              <a:latin typeface="Segoe UI"/>
              <a:cs typeface="Segoe UI"/>
            </a:endParaRPr>
          </a:p>
          <a:p>
            <a:pPr marL="240665" marR="5080" indent="-228600">
              <a:lnSpc>
                <a:spcPct val="110800"/>
              </a:lnSpc>
              <a:buAutoNum type="arabicPeriod"/>
              <a:tabLst>
                <a:tab pos="241300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Geographic Information Systems (GIS):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GIS technology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combines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weather data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with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geographic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spatial information.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It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enables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visualization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analysis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patterns, providing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valuable insights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for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forecasting,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planning,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decision-making.</a:t>
            </a:r>
            <a:endParaRPr sz="1200">
              <a:latin typeface="Segoe UI"/>
              <a:cs typeface="Segoe UI"/>
            </a:endParaRPr>
          </a:p>
          <a:p>
            <a:pPr marL="240665" marR="47625" indent="-228600">
              <a:lnSpc>
                <a:spcPct val="110800"/>
              </a:lnSpc>
              <a:buAutoNum type="arabicPeriod"/>
              <a:tabLst>
                <a:tab pos="241300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Communication 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Visualization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Tools: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forecasting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tools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utilize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various communication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channels,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websites,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mobile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apps,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APIs,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deliver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information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to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end-users.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Interactive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visualizations,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maps,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graphs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help present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user-friendly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understandable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format.</a:t>
            </a:r>
            <a:endParaRPr sz="1200">
              <a:latin typeface="Segoe UI"/>
              <a:cs typeface="Segoe UI"/>
            </a:endParaRPr>
          </a:p>
          <a:p>
            <a:pPr marL="240665" marR="13335" indent="-228600">
              <a:lnSpc>
                <a:spcPct val="110900"/>
              </a:lnSpc>
              <a:buAutoNum type="arabicPeriod"/>
              <a:tabLst>
                <a:tab pos="241300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Advanced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Techniques: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Advanced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techniques,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such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as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ensemble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forecasting,</a:t>
            </a:r>
            <a:r>
              <a:rPr dirty="0" sz="12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probabilistic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forecasting,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nowcasting,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are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employed </a:t>
            </a:r>
            <a:r>
              <a:rPr dirty="0" sz="1200" spc="-3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enhance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 predictions. These methods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provide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more nuanced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insights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into uncertainty,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extreme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events,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short-term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forecasts.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059484" y="8038845"/>
            <a:ext cx="5609590" cy="820419"/>
            <a:chOff x="1059484" y="8038845"/>
            <a:chExt cx="5609590" cy="820419"/>
          </a:xfrm>
        </p:grpSpPr>
        <p:sp>
          <p:nvSpPr>
            <p:cNvPr id="71" name="object 71"/>
            <p:cNvSpPr/>
            <p:nvPr/>
          </p:nvSpPr>
          <p:spPr>
            <a:xfrm>
              <a:off x="1059484" y="8038845"/>
              <a:ext cx="5609590" cy="205740"/>
            </a:xfrm>
            <a:custGeom>
              <a:avLst/>
              <a:gdLst/>
              <a:ahLst/>
              <a:cxnLst/>
              <a:rect l="l" t="t" r="r" b="b"/>
              <a:pathLst>
                <a:path w="5609590" h="20574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609590" h="205740">
                  <a:moveTo>
                    <a:pt x="5606161" y="202704"/>
                  </a:moveTo>
                  <a:lnTo>
                    <a:pt x="3048" y="202704"/>
                  </a:lnTo>
                  <a:lnTo>
                    <a:pt x="0" y="202704"/>
                  </a:lnTo>
                  <a:lnTo>
                    <a:pt x="0" y="205740"/>
                  </a:lnTo>
                  <a:lnTo>
                    <a:pt x="3048" y="205740"/>
                  </a:lnTo>
                  <a:lnTo>
                    <a:pt x="5606161" y="205740"/>
                  </a:lnTo>
                  <a:lnTo>
                    <a:pt x="5606161" y="202704"/>
                  </a:lnTo>
                  <a:close/>
                </a:path>
                <a:path w="5609590" h="205740">
                  <a:moveTo>
                    <a:pt x="5609272" y="202704"/>
                  </a:moveTo>
                  <a:lnTo>
                    <a:pt x="5606237" y="202704"/>
                  </a:lnTo>
                  <a:lnTo>
                    <a:pt x="5606237" y="205740"/>
                  </a:lnTo>
                  <a:lnTo>
                    <a:pt x="5609272" y="205740"/>
                  </a:lnTo>
                  <a:lnTo>
                    <a:pt x="5609272" y="202704"/>
                  </a:lnTo>
                  <a:close/>
                </a:path>
                <a:path w="5609590" h="205740">
                  <a:moveTo>
                    <a:pt x="5609272" y="0"/>
                  </a:moveTo>
                  <a:lnTo>
                    <a:pt x="5606237" y="0"/>
                  </a:lnTo>
                  <a:lnTo>
                    <a:pt x="5606237" y="202692"/>
                  </a:lnTo>
                  <a:lnTo>
                    <a:pt x="5609272" y="202692"/>
                  </a:lnTo>
                  <a:lnTo>
                    <a:pt x="5609272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353566" y="8247633"/>
              <a:ext cx="5312410" cy="203200"/>
            </a:xfrm>
            <a:custGeom>
              <a:avLst/>
              <a:gdLst/>
              <a:ahLst/>
              <a:cxnLst/>
              <a:rect l="l" t="t" r="r" b="b"/>
              <a:pathLst>
                <a:path w="5312409" h="203200">
                  <a:moveTo>
                    <a:pt x="53120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312029" y="202692"/>
                  </a:lnTo>
                  <a:lnTo>
                    <a:pt x="53120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288034" y="8244598"/>
              <a:ext cx="5380990" cy="205740"/>
            </a:xfrm>
            <a:custGeom>
              <a:avLst/>
              <a:gdLst/>
              <a:ahLst/>
              <a:cxnLst/>
              <a:rect l="l" t="t" r="r" b="b"/>
              <a:pathLst>
                <a:path w="5380990" h="205740">
                  <a:moveTo>
                    <a:pt x="5377561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205727"/>
                  </a:lnTo>
                  <a:lnTo>
                    <a:pt x="3048" y="205727"/>
                  </a:lnTo>
                  <a:lnTo>
                    <a:pt x="3048" y="3035"/>
                  </a:lnTo>
                  <a:lnTo>
                    <a:pt x="5377561" y="3035"/>
                  </a:lnTo>
                  <a:lnTo>
                    <a:pt x="5377561" y="0"/>
                  </a:lnTo>
                  <a:close/>
                </a:path>
                <a:path w="5380990" h="205740">
                  <a:moveTo>
                    <a:pt x="5380723" y="0"/>
                  </a:moveTo>
                  <a:lnTo>
                    <a:pt x="5377688" y="0"/>
                  </a:lnTo>
                  <a:lnTo>
                    <a:pt x="5377688" y="3035"/>
                  </a:lnTo>
                  <a:lnTo>
                    <a:pt x="5377688" y="205727"/>
                  </a:lnTo>
                  <a:lnTo>
                    <a:pt x="5380723" y="205727"/>
                  </a:lnTo>
                  <a:lnTo>
                    <a:pt x="5380723" y="3035"/>
                  </a:lnTo>
                  <a:lnTo>
                    <a:pt x="538072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353566" y="8450325"/>
              <a:ext cx="5312410" cy="203200"/>
            </a:xfrm>
            <a:custGeom>
              <a:avLst/>
              <a:gdLst/>
              <a:ahLst/>
              <a:cxnLst/>
              <a:rect l="l" t="t" r="r" b="b"/>
              <a:pathLst>
                <a:path w="5312409" h="203200">
                  <a:moveTo>
                    <a:pt x="5312029" y="0"/>
                  </a:moveTo>
                  <a:lnTo>
                    <a:pt x="0" y="0"/>
                  </a:lnTo>
                  <a:lnTo>
                    <a:pt x="0" y="202691"/>
                  </a:lnTo>
                  <a:lnTo>
                    <a:pt x="5312029" y="202691"/>
                  </a:lnTo>
                  <a:lnTo>
                    <a:pt x="53120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288034" y="8450325"/>
              <a:ext cx="5380990" cy="203200"/>
            </a:xfrm>
            <a:custGeom>
              <a:avLst/>
              <a:gdLst/>
              <a:ahLst/>
              <a:cxnLst/>
              <a:rect l="l" t="t" r="r" b="b"/>
              <a:pathLst>
                <a:path w="5380990" h="20320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380990" h="203200">
                  <a:moveTo>
                    <a:pt x="5380723" y="0"/>
                  </a:moveTo>
                  <a:lnTo>
                    <a:pt x="5377688" y="0"/>
                  </a:lnTo>
                  <a:lnTo>
                    <a:pt x="5377688" y="202692"/>
                  </a:lnTo>
                  <a:lnTo>
                    <a:pt x="5380723" y="202692"/>
                  </a:lnTo>
                  <a:lnTo>
                    <a:pt x="538072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353566" y="8653017"/>
              <a:ext cx="5312410" cy="203200"/>
            </a:xfrm>
            <a:custGeom>
              <a:avLst/>
              <a:gdLst/>
              <a:ahLst/>
              <a:cxnLst/>
              <a:rect l="l" t="t" r="r" b="b"/>
              <a:pathLst>
                <a:path w="5312409" h="203200">
                  <a:moveTo>
                    <a:pt x="5312029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5312029" y="202692"/>
                  </a:lnTo>
                  <a:lnTo>
                    <a:pt x="5312029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288034" y="8653017"/>
              <a:ext cx="5380990" cy="205740"/>
            </a:xfrm>
            <a:custGeom>
              <a:avLst/>
              <a:gdLst/>
              <a:ahLst/>
              <a:cxnLst/>
              <a:rect l="l" t="t" r="r" b="b"/>
              <a:pathLst>
                <a:path w="5380990" h="205740">
                  <a:moveTo>
                    <a:pt x="3048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3048" y="202692"/>
                  </a:lnTo>
                  <a:lnTo>
                    <a:pt x="3048" y="0"/>
                  </a:lnTo>
                  <a:close/>
                </a:path>
                <a:path w="5380990" h="205740">
                  <a:moveTo>
                    <a:pt x="5377561" y="202704"/>
                  </a:moveTo>
                  <a:lnTo>
                    <a:pt x="3048" y="202704"/>
                  </a:lnTo>
                  <a:lnTo>
                    <a:pt x="0" y="202704"/>
                  </a:lnTo>
                  <a:lnTo>
                    <a:pt x="0" y="205740"/>
                  </a:lnTo>
                  <a:lnTo>
                    <a:pt x="3048" y="205740"/>
                  </a:lnTo>
                  <a:lnTo>
                    <a:pt x="5377561" y="205740"/>
                  </a:lnTo>
                  <a:lnTo>
                    <a:pt x="5377561" y="202704"/>
                  </a:lnTo>
                  <a:close/>
                </a:path>
                <a:path w="5380990" h="205740">
                  <a:moveTo>
                    <a:pt x="5380723" y="202704"/>
                  </a:moveTo>
                  <a:lnTo>
                    <a:pt x="5377688" y="202704"/>
                  </a:lnTo>
                  <a:lnTo>
                    <a:pt x="5377688" y="205740"/>
                  </a:lnTo>
                  <a:lnTo>
                    <a:pt x="5380723" y="205740"/>
                  </a:lnTo>
                  <a:lnTo>
                    <a:pt x="5380723" y="202704"/>
                  </a:lnTo>
                  <a:close/>
                </a:path>
                <a:path w="5380990" h="205740">
                  <a:moveTo>
                    <a:pt x="5380723" y="0"/>
                  </a:moveTo>
                  <a:lnTo>
                    <a:pt x="5377688" y="0"/>
                  </a:lnTo>
                  <a:lnTo>
                    <a:pt x="5377688" y="202692"/>
                  </a:lnTo>
                  <a:lnTo>
                    <a:pt x="5380723" y="202692"/>
                  </a:lnTo>
                  <a:lnTo>
                    <a:pt x="5380723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3043555" cy="545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Proposed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solution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of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business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challenges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200" spc="-5" b="1">
                <a:latin typeface="Calibri"/>
                <a:cs typeface="Calibri"/>
              </a:rPr>
              <a:t>Competition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and </a:t>
            </a:r>
            <a:r>
              <a:rPr dirty="0" sz="1200" spc="-10" b="1">
                <a:latin typeface="Calibri"/>
                <a:cs typeface="Calibri"/>
              </a:rPr>
              <a:t>Market Saturation: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484" y="1553209"/>
            <a:ext cx="5609590" cy="1016635"/>
          </a:xfrm>
          <a:custGeom>
            <a:avLst/>
            <a:gdLst/>
            <a:ahLst/>
            <a:cxnLst/>
            <a:rect l="l" t="t" r="r" b="b"/>
            <a:pathLst>
              <a:path w="5609590" h="1016635">
                <a:moveTo>
                  <a:pt x="560616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1016508"/>
                </a:lnTo>
                <a:lnTo>
                  <a:pt x="3048" y="1016508"/>
                </a:lnTo>
                <a:lnTo>
                  <a:pt x="3048" y="3048"/>
                </a:lnTo>
                <a:lnTo>
                  <a:pt x="5606161" y="3048"/>
                </a:lnTo>
                <a:lnTo>
                  <a:pt x="5606161" y="0"/>
                </a:lnTo>
                <a:close/>
              </a:path>
              <a:path w="5609590" h="1016635">
                <a:moveTo>
                  <a:pt x="5609272" y="0"/>
                </a:moveTo>
                <a:lnTo>
                  <a:pt x="5606237" y="0"/>
                </a:lnTo>
                <a:lnTo>
                  <a:pt x="5606237" y="3048"/>
                </a:lnTo>
                <a:lnTo>
                  <a:pt x="5606237" y="205740"/>
                </a:lnTo>
                <a:lnTo>
                  <a:pt x="5606237" y="408432"/>
                </a:lnTo>
                <a:lnTo>
                  <a:pt x="5606237" y="611124"/>
                </a:lnTo>
                <a:lnTo>
                  <a:pt x="5606237" y="813816"/>
                </a:lnTo>
                <a:lnTo>
                  <a:pt x="5606237" y="1016508"/>
                </a:lnTo>
                <a:lnTo>
                  <a:pt x="5609272" y="1016508"/>
                </a:lnTo>
                <a:lnTo>
                  <a:pt x="5609272" y="3048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25016" y="1556257"/>
            <a:ext cx="5541010" cy="12166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" rIns="0" bIns="0" rtlCol="0" vert="horz">
            <a:spAutoFit/>
          </a:bodyPr>
          <a:lstStyle/>
          <a:p>
            <a:pPr marL="246379" marR="382270" indent="-228600">
              <a:lnSpc>
                <a:spcPts val="16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Differentiate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your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tool by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offering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unique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features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specialized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services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that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address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specific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user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needs.</a:t>
            </a:r>
            <a:endParaRPr sz="1200">
              <a:latin typeface="Segoe UI"/>
              <a:cs typeface="Segoe UI"/>
            </a:endParaRPr>
          </a:p>
          <a:p>
            <a:pPr marL="246379" indent="-229235">
              <a:lnSpc>
                <a:spcPct val="100000"/>
              </a:lnSpc>
              <a:spcBef>
                <a:spcPts val="70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Conduct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thorough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market research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identify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untapped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niches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endParaRPr sz="1200">
              <a:latin typeface="Segoe UI"/>
              <a:cs typeface="Segoe UI"/>
            </a:endParaRPr>
          </a:p>
          <a:p>
            <a:pPr marL="246379"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underserved industries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where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your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tool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provide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significant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value.</a:t>
            </a:r>
            <a:endParaRPr sz="1200">
              <a:latin typeface="Segoe UI"/>
              <a:cs typeface="Segoe UI"/>
            </a:endParaRPr>
          </a:p>
          <a:p>
            <a:pPr marL="246379" marR="47625" indent="-228600">
              <a:lnSpc>
                <a:spcPct val="110800"/>
              </a:lnSpc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Build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strong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brand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presence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through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effective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marketing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strategies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user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engagement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stand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out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from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competitors.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9484" y="2569717"/>
            <a:ext cx="5609590" cy="205740"/>
          </a:xfrm>
          <a:custGeom>
            <a:avLst/>
            <a:gdLst/>
            <a:ahLst/>
            <a:cxnLst/>
            <a:rect l="l" t="t" r="r" b="b"/>
            <a:pathLst>
              <a:path w="5609590" h="205739">
                <a:moveTo>
                  <a:pt x="5606161" y="202692"/>
                </a:moveTo>
                <a:lnTo>
                  <a:pt x="3048" y="202692"/>
                </a:lnTo>
                <a:lnTo>
                  <a:pt x="3048" y="0"/>
                </a:lnTo>
                <a:lnTo>
                  <a:pt x="0" y="0"/>
                </a:lnTo>
                <a:lnTo>
                  <a:pt x="0" y="202692"/>
                </a:lnTo>
                <a:lnTo>
                  <a:pt x="0" y="205740"/>
                </a:lnTo>
                <a:lnTo>
                  <a:pt x="3048" y="205740"/>
                </a:lnTo>
                <a:lnTo>
                  <a:pt x="5606161" y="205740"/>
                </a:lnTo>
                <a:lnTo>
                  <a:pt x="5606161" y="202692"/>
                </a:lnTo>
                <a:close/>
              </a:path>
              <a:path w="5609590" h="205739">
                <a:moveTo>
                  <a:pt x="5609272" y="0"/>
                </a:moveTo>
                <a:lnTo>
                  <a:pt x="5606237" y="0"/>
                </a:lnTo>
                <a:lnTo>
                  <a:pt x="5606237" y="202692"/>
                </a:lnTo>
                <a:lnTo>
                  <a:pt x="5606237" y="205740"/>
                </a:lnTo>
                <a:lnTo>
                  <a:pt x="5609272" y="205740"/>
                </a:lnTo>
                <a:lnTo>
                  <a:pt x="5609272" y="202692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004" y="2755138"/>
            <a:ext cx="1899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Data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Accuracy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Reliability: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59484" y="3077209"/>
            <a:ext cx="5609590" cy="1017269"/>
          </a:xfrm>
          <a:custGeom>
            <a:avLst/>
            <a:gdLst/>
            <a:ahLst/>
            <a:cxnLst/>
            <a:rect l="l" t="t" r="r" b="b"/>
            <a:pathLst>
              <a:path w="5609590" h="1017270">
                <a:moveTo>
                  <a:pt x="3048" y="205816"/>
                </a:moveTo>
                <a:lnTo>
                  <a:pt x="0" y="205816"/>
                </a:lnTo>
                <a:lnTo>
                  <a:pt x="0" y="408813"/>
                </a:lnTo>
                <a:lnTo>
                  <a:pt x="0" y="611505"/>
                </a:lnTo>
                <a:lnTo>
                  <a:pt x="0" y="814197"/>
                </a:lnTo>
                <a:lnTo>
                  <a:pt x="0" y="1016901"/>
                </a:lnTo>
                <a:lnTo>
                  <a:pt x="3048" y="1016901"/>
                </a:lnTo>
                <a:lnTo>
                  <a:pt x="3048" y="814197"/>
                </a:lnTo>
                <a:lnTo>
                  <a:pt x="3048" y="611505"/>
                </a:lnTo>
                <a:lnTo>
                  <a:pt x="3048" y="408813"/>
                </a:lnTo>
                <a:lnTo>
                  <a:pt x="3048" y="205816"/>
                </a:lnTo>
                <a:close/>
              </a:path>
              <a:path w="5609590" h="1017270">
                <a:moveTo>
                  <a:pt x="560616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0" y="205740"/>
                </a:lnTo>
                <a:lnTo>
                  <a:pt x="3048" y="205740"/>
                </a:lnTo>
                <a:lnTo>
                  <a:pt x="3048" y="3048"/>
                </a:lnTo>
                <a:lnTo>
                  <a:pt x="5606161" y="3048"/>
                </a:lnTo>
                <a:lnTo>
                  <a:pt x="5606161" y="0"/>
                </a:lnTo>
                <a:close/>
              </a:path>
              <a:path w="5609590" h="1017270">
                <a:moveTo>
                  <a:pt x="5609272" y="205816"/>
                </a:moveTo>
                <a:lnTo>
                  <a:pt x="5606237" y="205816"/>
                </a:lnTo>
                <a:lnTo>
                  <a:pt x="5606237" y="408813"/>
                </a:lnTo>
                <a:lnTo>
                  <a:pt x="5606237" y="611505"/>
                </a:lnTo>
                <a:lnTo>
                  <a:pt x="5606237" y="814197"/>
                </a:lnTo>
                <a:lnTo>
                  <a:pt x="5606237" y="1016901"/>
                </a:lnTo>
                <a:lnTo>
                  <a:pt x="5609272" y="1016901"/>
                </a:lnTo>
                <a:lnTo>
                  <a:pt x="5609272" y="814197"/>
                </a:lnTo>
                <a:lnTo>
                  <a:pt x="5609272" y="611505"/>
                </a:lnTo>
                <a:lnTo>
                  <a:pt x="5609272" y="408813"/>
                </a:lnTo>
                <a:lnTo>
                  <a:pt x="5609272" y="205816"/>
                </a:lnTo>
                <a:close/>
              </a:path>
              <a:path w="5609590" h="1017270">
                <a:moveTo>
                  <a:pt x="5609272" y="0"/>
                </a:moveTo>
                <a:lnTo>
                  <a:pt x="5606237" y="0"/>
                </a:lnTo>
                <a:lnTo>
                  <a:pt x="5606237" y="3048"/>
                </a:lnTo>
                <a:lnTo>
                  <a:pt x="5606237" y="205740"/>
                </a:lnTo>
                <a:lnTo>
                  <a:pt x="5609272" y="205740"/>
                </a:lnTo>
                <a:lnTo>
                  <a:pt x="5609272" y="3048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25016" y="3080257"/>
            <a:ext cx="5541010" cy="121856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" rIns="0" bIns="0" rtlCol="0" vert="horz">
            <a:spAutoFit/>
          </a:bodyPr>
          <a:lstStyle/>
          <a:p>
            <a:pPr marL="246379" marR="179070" indent="-228600">
              <a:lnSpc>
                <a:spcPts val="16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Establish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partnerships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reputable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meteorological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organizations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providers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ensure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access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to high-quality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reliable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data.</a:t>
            </a:r>
            <a:endParaRPr sz="1200">
              <a:latin typeface="Segoe UI"/>
              <a:cs typeface="Segoe UI"/>
            </a:endParaRPr>
          </a:p>
          <a:p>
            <a:pPr marL="246379" indent="-229235">
              <a:lnSpc>
                <a:spcPct val="100000"/>
              </a:lnSpc>
              <a:spcBef>
                <a:spcPts val="7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Implement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robust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verification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validation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processes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identify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  <a:p>
            <a:pPr marL="246379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address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inconsistencies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inaccuracies.</a:t>
            </a:r>
            <a:endParaRPr sz="1200">
              <a:latin typeface="Segoe UI"/>
              <a:cs typeface="Segoe UI"/>
            </a:endParaRPr>
          </a:p>
          <a:p>
            <a:pPr marL="246379" marR="261620" indent="-228600">
              <a:lnSpc>
                <a:spcPct val="110800"/>
              </a:lnSpc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Invest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advanced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assimilation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techniques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improve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the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accuracy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 predictions.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9484" y="4094098"/>
            <a:ext cx="5609590" cy="207645"/>
          </a:xfrm>
          <a:custGeom>
            <a:avLst/>
            <a:gdLst/>
            <a:ahLst/>
            <a:cxnLst/>
            <a:rect l="l" t="t" r="r" b="b"/>
            <a:pathLst>
              <a:path w="5609590" h="207645">
                <a:moveTo>
                  <a:pt x="3048" y="0"/>
                </a:moveTo>
                <a:lnTo>
                  <a:pt x="0" y="0"/>
                </a:lnTo>
                <a:lnTo>
                  <a:pt x="0" y="204216"/>
                </a:lnTo>
                <a:lnTo>
                  <a:pt x="3048" y="204216"/>
                </a:lnTo>
                <a:lnTo>
                  <a:pt x="3048" y="0"/>
                </a:lnTo>
                <a:close/>
              </a:path>
              <a:path w="5609590" h="207645">
                <a:moveTo>
                  <a:pt x="5606161" y="204228"/>
                </a:moveTo>
                <a:lnTo>
                  <a:pt x="3048" y="204228"/>
                </a:lnTo>
                <a:lnTo>
                  <a:pt x="0" y="204228"/>
                </a:lnTo>
                <a:lnTo>
                  <a:pt x="0" y="207264"/>
                </a:lnTo>
                <a:lnTo>
                  <a:pt x="3048" y="207264"/>
                </a:lnTo>
                <a:lnTo>
                  <a:pt x="5606161" y="207264"/>
                </a:lnTo>
                <a:lnTo>
                  <a:pt x="5606161" y="204228"/>
                </a:lnTo>
                <a:close/>
              </a:path>
              <a:path w="5609590" h="207645">
                <a:moveTo>
                  <a:pt x="5609272" y="204228"/>
                </a:moveTo>
                <a:lnTo>
                  <a:pt x="5606237" y="204228"/>
                </a:lnTo>
                <a:lnTo>
                  <a:pt x="5606237" y="207264"/>
                </a:lnTo>
                <a:lnTo>
                  <a:pt x="5609272" y="207264"/>
                </a:lnTo>
                <a:lnTo>
                  <a:pt x="5609272" y="204228"/>
                </a:lnTo>
                <a:close/>
              </a:path>
              <a:path w="5609590" h="207645">
                <a:moveTo>
                  <a:pt x="5609272" y="0"/>
                </a:moveTo>
                <a:lnTo>
                  <a:pt x="5606237" y="0"/>
                </a:lnTo>
                <a:lnTo>
                  <a:pt x="5606237" y="204216"/>
                </a:lnTo>
                <a:lnTo>
                  <a:pt x="5609272" y="204216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004" y="4281042"/>
            <a:ext cx="18249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latin typeface="Calibri"/>
                <a:cs typeface="Calibri"/>
              </a:rPr>
              <a:t>Technological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Infrastructure: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9484" y="4603127"/>
            <a:ext cx="5609590" cy="1017269"/>
          </a:xfrm>
          <a:custGeom>
            <a:avLst/>
            <a:gdLst/>
            <a:ahLst/>
            <a:cxnLst/>
            <a:rect l="l" t="t" r="r" b="b"/>
            <a:pathLst>
              <a:path w="5609590" h="1017270">
                <a:moveTo>
                  <a:pt x="3048" y="611124"/>
                </a:moveTo>
                <a:lnTo>
                  <a:pt x="0" y="611124"/>
                </a:lnTo>
                <a:lnTo>
                  <a:pt x="0" y="813752"/>
                </a:lnTo>
                <a:lnTo>
                  <a:pt x="0" y="1016749"/>
                </a:lnTo>
                <a:lnTo>
                  <a:pt x="3048" y="1016749"/>
                </a:lnTo>
                <a:lnTo>
                  <a:pt x="3048" y="813803"/>
                </a:lnTo>
                <a:lnTo>
                  <a:pt x="3048" y="611124"/>
                </a:lnTo>
                <a:close/>
              </a:path>
              <a:path w="5609590" h="1017270">
                <a:moveTo>
                  <a:pt x="3048" y="3048"/>
                </a:moveTo>
                <a:lnTo>
                  <a:pt x="0" y="3048"/>
                </a:lnTo>
                <a:lnTo>
                  <a:pt x="0" y="205727"/>
                </a:lnTo>
                <a:lnTo>
                  <a:pt x="0" y="408419"/>
                </a:lnTo>
                <a:lnTo>
                  <a:pt x="0" y="611111"/>
                </a:lnTo>
                <a:lnTo>
                  <a:pt x="3048" y="611111"/>
                </a:lnTo>
                <a:lnTo>
                  <a:pt x="3048" y="408419"/>
                </a:lnTo>
                <a:lnTo>
                  <a:pt x="3048" y="205727"/>
                </a:lnTo>
                <a:lnTo>
                  <a:pt x="3048" y="3048"/>
                </a:lnTo>
                <a:close/>
              </a:path>
              <a:path w="5609590" h="1017270">
                <a:moveTo>
                  <a:pt x="560616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3048" y="3035"/>
                </a:lnTo>
                <a:lnTo>
                  <a:pt x="5606161" y="3035"/>
                </a:lnTo>
                <a:lnTo>
                  <a:pt x="5606161" y="0"/>
                </a:lnTo>
                <a:close/>
              </a:path>
              <a:path w="5609590" h="1017270">
                <a:moveTo>
                  <a:pt x="5609272" y="611124"/>
                </a:moveTo>
                <a:lnTo>
                  <a:pt x="5606237" y="611124"/>
                </a:lnTo>
                <a:lnTo>
                  <a:pt x="5606237" y="813752"/>
                </a:lnTo>
                <a:lnTo>
                  <a:pt x="5606237" y="1016749"/>
                </a:lnTo>
                <a:lnTo>
                  <a:pt x="5609272" y="1016749"/>
                </a:lnTo>
                <a:lnTo>
                  <a:pt x="5609272" y="813803"/>
                </a:lnTo>
                <a:lnTo>
                  <a:pt x="5609272" y="611124"/>
                </a:lnTo>
                <a:close/>
              </a:path>
              <a:path w="5609590" h="1017270">
                <a:moveTo>
                  <a:pt x="5609272" y="3048"/>
                </a:moveTo>
                <a:lnTo>
                  <a:pt x="5606237" y="3048"/>
                </a:lnTo>
                <a:lnTo>
                  <a:pt x="5606237" y="205727"/>
                </a:lnTo>
                <a:lnTo>
                  <a:pt x="5606237" y="408419"/>
                </a:lnTo>
                <a:lnTo>
                  <a:pt x="5606237" y="611111"/>
                </a:lnTo>
                <a:lnTo>
                  <a:pt x="5609272" y="611111"/>
                </a:lnTo>
                <a:lnTo>
                  <a:pt x="5609272" y="408419"/>
                </a:lnTo>
                <a:lnTo>
                  <a:pt x="5609272" y="205727"/>
                </a:lnTo>
                <a:lnTo>
                  <a:pt x="5609272" y="3048"/>
                </a:lnTo>
                <a:close/>
              </a:path>
              <a:path w="5609590" h="1017270">
                <a:moveTo>
                  <a:pt x="5609272" y="0"/>
                </a:moveTo>
                <a:lnTo>
                  <a:pt x="5606237" y="0"/>
                </a:lnTo>
                <a:lnTo>
                  <a:pt x="5606237" y="3035"/>
                </a:lnTo>
                <a:lnTo>
                  <a:pt x="5609272" y="3035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25016" y="4606162"/>
            <a:ext cx="5541010" cy="12166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" rIns="0" bIns="0" rtlCol="0" vert="horz">
            <a:spAutoFit/>
          </a:bodyPr>
          <a:lstStyle/>
          <a:p>
            <a:pPr marL="246379" marR="97790" indent="-228600">
              <a:lnSpc>
                <a:spcPts val="16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Build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scalable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flexible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technological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infrastructure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that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handle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large </a:t>
            </a:r>
            <a:r>
              <a:rPr dirty="0" sz="1200" spc="-3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volumes</a:t>
            </a:r>
            <a:r>
              <a:rPr dirty="0" sz="1200" spc="-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deliver timely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forecasts.</a:t>
            </a:r>
            <a:endParaRPr sz="1200">
              <a:latin typeface="Segoe UI"/>
              <a:cs typeface="Segoe UI"/>
            </a:endParaRPr>
          </a:p>
          <a:p>
            <a:pPr marL="246379" indent="-229235">
              <a:lnSpc>
                <a:spcPct val="100000"/>
              </a:lnSpc>
              <a:spcBef>
                <a:spcPts val="70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Leverage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cloud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computing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distributed systems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enhance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endParaRPr sz="1200">
              <a:latin typeface="Segoe UI"/>
              <a:cs typeface="Segoe UI"/>
            </a:endParaRPr>
          </a:p>
          <a:p>
            <a:pPr marL="246379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processing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capabilities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ensure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high-performance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operations.</a:t>
            </a:r>
            <a:endParaRPr sz="1200">
              <a:latin typeface="Segoe UI"/>
              <a:cs typeface="Segoe UI"/>
            </a:endParaRPr>
          </a:p>
          <a:p>
            <a:pPr marL="246379" marR="266065" indent="-228600">
              <a:lnSpc>
                <a:spcPts val="1600"/>
              </a:lnSpc>
              <a:spcBef>
                <a:spcPts val="5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Continuously monitor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upgrade the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infrastructure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adapt to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changing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technological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requirements.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59484" y="5619889"/>
            <a:ext cx="5609590" cy="205740"/>
          </a:xfrm>
          <a:custGeom>
            <a:avLst/>
            <a:gdLst/>
            <a:ahLst/>
            <a:cxnLst/>
            <a:rect l="l" t="t" r="r" b="b"/>
            <a:pathLst>
              <a:path w="5609590" h="205739">
                <a:moveTo>
                  <a:pt x="3048" y="0"/>
                </a:moveTo>
                <a:lnTo>
                  <a:pt x="0" y="0"/>
                </a:lnTo>
                <a:lnTo>
                  <a:pt x="0" y="202679"/>
                </a:lnTo>
                <a:lnTo>
                  <a:pt x="3048" y="202679"/>
                </a:lnTo>
                <a:lnTo>
                  <a:pt x="3048" y="0"/>
                </a:lnTo>
                <a:close/>
              </a:path>
              <a:path w="5609590" h="205739">
                <a:moveTo>
                  <a:pt x="5606161" y="202692"/>
                </a:moveTo>
                <a:lnTo>
                  <a:pt x="3048" y="202692"/>
                </a:lnTo>
                <a:lnTo>
                  <a:pt x="0" y="202692"/>
                </a:lnTo>
                <a:lnTo>
                  <a:pt x="0" y="205727"/>
                </a:lnTo>
                <a:lnTo>
                  <a:pt x="3048" y="205727"/>
                </a:lnTo>
                <a:lnTo>
                  <a:pt x="5606161" y="205727"/>
                </a:lnTo>
                <a:lnTo>
                  <a:pt x="5606161" y="202692"/>
                </a:lnTo>
                <a:close/>
              </a:path>
              <a:path w="5609590" h="205739">
                <a:moveTo>
                  <a:pt x="5609272" y="202692"/>
                </a:moveTo>
                <a:lnTo>
                  <a:pt x="5606237" y="202692"/>
                </a:lnTo>
                <a:lnTo>
                  <a:pt x="5606237" y="205727"/>
                </a:lnTo>
                <a:lnTo>
                  <a:pt x="5609272" y="205727"/>
                </a:lnTo>
                <a:lnTo>
                  <a:pt x="5609272" y="202692"/>
                </a:lnTo>
                <a:close/>
              </a:path>
              <a:path w="5609590" h="205739">
                <a:moveTo>
                  <a:pt x="5609272" y="0"/>
                </a:moveTo>
                <a:lnTo>
                  <a:pt x="5606237" y="0"/>
                </a:lnTo>
                <a:lnTo>
                  <a:pt x="5606237" y="202679"/>
                </a:lnTo>
                <a:lnTo>
                  <a:pt x="5609272" y="202679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2004" y="5805296"/>
            <a:ext cx="2132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Model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calibration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and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15" b="1">
                <a:latin typeface="Calibri"/>
                <a:cs typeface="Calibri"/>
              </a:rPr>
              <a:t>Validation: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9484" y="6128905"/>
            <a:ext cx="5609590" cy="1016635"/>
          </a:xfrm>
          <a:custGeom>
            <a:avLst/>
            <a:gdLst/>
            <a:ahLst/>
            <a:cxnLst/>
            <a:rect l="l" t="t" r="r" b="b"/>
            <a:pathLst>
              <a:path w="5609590" h="1016634">
                <a:moveTo>
                  <a:pt x="3048" y="408432"/>
                </a:moveTo>
                <a:lnTo>
                  <a:pt x="0" y="408432"/>
                </a:lnTo>
                <a:lnTo>
                  <a:pt x="0" y="611111"/>
                </a:lnTo>
                <a:lnTo>
                  <a:pt x="0" y="813803"/>
                </a:lnTo>
                <a:lnTo>
                  <a:pt x="0" y="1016495"/>
                </a:lnTo>
                <a:lnTo>
                  <a:pt x="3048" y="1016495"/>
                </a:lnTo>
                <a:lnTo>
                  <a:pt x="3048" y="813803"/>
                </a:lnTo>
                <a:lnTo>
                  <a:pt x="3048" y="611111"/>
                </a:lnTo>
                <a:lnTo>
                  <a:pt x="3048" y="408432"/>
                </a:lnTo>
                <a:close/>
              </a:path>
              <a:path w="5609590" h="1016634">
                <a:moveTo>
                  <a:pt x="560616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205727"/>
                </a:lnTo>
                <a:lnTo>
                  <a:pt x="0" y="408419"/>
                </a:lnTo>
                <a:lnTo>
                  <a:pt x="3048" y="408419"/>
                </a:lnTo>
                <a:lnTo>
                  <a:pt x="3048" y="205727"/>
                </a:lnTo>
                <a:lnTo>
                  <a:pt x="3048" y="3035"/>
                </a:lnTo>
                <a:lnTo>
                  <a:pt x="5606161" y="3035"/>
                </a:lnTo>
                <a:lnTo>
                  <a:pt x="5606161" y="0"/>
                </a:lnTo>
                <a:close/>
              </a:path>
              <a:path w="5609590" h="1016634">
                <a:moveTo>
                  <a:pt x="5609272" y="408432"/>
                </a:moveTo>
                <a:lnTo>
                  <a:pt x="5606237" y="408432"/>
                </a:lnTo>
                <a:lnTo>
                  <a:pt x="5606237" y="611111"/>
                </a:lnTo>
                <a:lnTo>
                  <a:pt x="5606237" y="813803"/>
                </a:lnTo>
                <a:lnTo>
                  <a:pt x="5606237" y="1016495"/>
                </a:lnTo>
                <a:lnTo>
                  <a:pt x="5609272" y="1016495"/>
                </a:lnTo>
                <a:lnTo>
                  <a:pt x="5609272" y="813803"/>
                </a:lnTo>
                <a:lnTo>
                  <a:pt x="5609272" y="611111"/>
                </a:lnTo>
                <a:lnTo>
                  <a:pt x="5609272" y="408432"/>
                </a:lnTo>
                <a:close/>
              </a:path>
              <a:path w="5609590" h="1016634">
                <a:moveTo>
                  <a:pt x="5609272" y="0"/>
                </a:moveTo>
                <a:lnTo>
                  <a:pt x="5606237" y="0"/>
                </a:lnTo>
                <a:lnTo>
                  <a:pt x="5606237" y="3035"/>
                </a:lnTo>
                <a:lnTo>
                  <a:pt x="5606237" y="205727"/>
                </a:lnTo>
                <a:lnTo>
                  <a:pt x="5606237" y="408419"/>
                </a:lnTo>
                <a:lnTo>
                  <a:pt x="5609272" y="408419"/>
                </a:lnTo>
                <a:lnTo>
                  <a:pt x="5609272" y="205727"/>
                </a:lnTo>
                <a:lnTo>
                  <a:pt x="5609272" y="3035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25016" y="6131940"/>
            <a:ext cx="5541010" cy="12166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" rIns="0" bIns="0" rtlCol="0" vert="horz">
            <a:spAutoFit/>
          </a:bodyPr>
          <a:lstStyle/>
          <a:p>
            <a:pPr marL="246379" marR="569595" indent="-228600">
              <a:lnSpc>
                <a:spcPts val="16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Develop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rigorous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model calibration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validation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protocols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ensure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accurate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predictions.</a:t>
            </a:r>
            <a:endParaRPr sz="1200">
              <a:latin typeface="Segoe UI"/>
              <a:cs typeface="Segoe UI"/>
            </a:endParaRPr>
          </a:p>
          <a:p>
            <a:pPr marL="246379" indent="-229235">
              <a:lnSpc>
                <a:spcPct val="100000"/>
              </a:lnSpc>
              <a:spcBef>
                <a:spcPts val="70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Regularly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compare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predicted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conditions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with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actual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observations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endParaRPr sz="1200">
              <a:latin typeface="Segoe UI"/>
              <a:cs typeface="Segoe UI"/>
            </a:endParaRPr>
          </a:p>
          <a:p>
            <a:pPr marL="246379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fine-tune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model parameters accordingly.</a:t>
            </a:r>
            <a:endParaRPr sz="1200">
              <a:latin typeface="Segoe UI"/>
              <a:cs typeface="Segoe UI"/>
            </a:endParaRPr>
          </a:p>
          <a:p>
            <a:pPr marL="246379" marR="488315" indent="-228600">
              <a:lnSpc>
                <a:spcPct val="1108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Collaborate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scientific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research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institutions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academic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experts to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leverage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expertise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 model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improvement.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59484" y="7145413"/>
            <a:ext cx="5609590" cy="205740"/>
          </a:xfrm>
          <a:custGeom>
            <a:avLst/>
            <a:gdLst/>
            <a:ahLst/>
            <a:cxnLst/>
            <a:rect l="l" t="t" r="r" b="b"/>
            <a:pathLst>
              <a:path w="5609590" h="205740">
                <a:moveTo>
                  <a:pt x="5606161" y="202679"/>
                </a:moveTo>
                <a:lnTo>
                  <a:pt x="3048" y="202679"/>
                </a:lnTo>
                <a:lnTo>
                  <a:pt x="3048" y="0"/>
                </a:lnTo>
                <a:lnTo>
                  <a:pt x="0" y="0"/>
                </a:lnTo>
                <a:lnTo>
                  <a:pt x="0" y="202679"/>
                </a:lnTo>
                <a:lnTo>
                  <a:pt x="0" y="205727"/>
                </a:lnTo>
                <a:lnTo>
                  <a:pt x="3048" y="205727"/>
                </a:lnTo>
                <a:lnTo>
                  <a:pt x="5606161" y="205727"/>
                </a:lnTo>
                <a:lnTo>
                  <a:pt x="5606161" y="202679"/>
                </a:lnTo>
                <a:close/>
              </a:path>
              <a:path w="5609590" h="205740">
                <a:moveTo>
                  <a:pt x="5609272" y="0"/>
                </a:moveTo>
                <a:lnTo>
                  <a:pt x="5606237" y="0"/>
                </a:lnTo>
                <a:lnTo>
                  <a:pt x="5606237" y="202679"/>
                </a:lnTo>
                <a:lnTo>
                  <a:pt x="5606237" y="205727"/>
                </a:lnTo>
                <a:lnTo>
                  <a:pt x="5609272" y="205727"/>
                </a:lnTo>
                <a:lnTo>
                  <a:pt x="5609272" y="202679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02004" y="7330820"/>
            <a:ext cx="2793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Scalability and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Handling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Increased Demand: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59484" y="7652892"/>
            <a:ext cx="5609590" cy="1017269"/>
          </a:xfrm>
          <a:custGeom>
            <a:avLst/>
            <a:gdLst/>
            <a:ahLst/>
            <a:cxnLst/>
            <a:rect l="l" t="t" r="r" b="b"/>
            <a:pathLst>
              <a:path w="5609590" h="1017270">
                <a:moveTo>
                  <a:pt x="3048" y="3124"/>
                </a:moveTo>
                <a:lnTo>
                  <a:pt x="0" y="3124"/>
                </a:lnTo>
                <a:lnTo>
                  <a:pt x="0" y="206121"/>
                </a:lnTo>
                <a:lnTo>
                  <a:pt x="0" y="408813"/>
                </a:lnTo>
                <a:lnTo>
                  <a:pt x="0" y="611505"/>
                </a:lnTo>
                <a:lnTo>
                  <a:pt x="0" y="814197"/>
                </a:lnTo>
                <a:lnTo>
                  <a:pt x="0" y="1016889"/>
                </a:lnTo>
                <a:lnTo>
                  <a:pt x="3048" y="1016889"/>
                </a:lnTo>
                <a:lnTo>
                  <a:pt x="3048" y="814197"/>
                </a:lnTo>
                <a:lnTo>
                  <a:pt x="3048" y="611505"/>
                </a:lnTo>
                <a:lnTo>
                  <a:pt x="3048" y="408813"/>
                </a:lnTo>
                <a:lnTo>
                  <a:pt x="3048" y="206121"/>
                </a:lnTo>
                <a:lnTo>
                  <a:pt x="3048" y="3124"/>
                </a:lnTo>
                <a:close/>
              </a:path>
              <a:path w="5609590" h="1017270">
                <a:moveTo>
                  <a:pt x="560616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48"/>
                </a:lnTo>
                <a:lnTo>
                  <a:pt x="3048" y="3048"/>
                </a:lnTo>
                <a:lnTo>
                  <a:pt x="5606161" y="3048"/>
                </a:lnTo>
                <a:lnTo>
                  <a:pt x="5606161" y="0"/>
                </a:lnTo>
                <a:close/>
              </a:path>
              <a:path w="5609590" h="1017270">
                <a:moveTo>
                  <a:pt x="5609272" y="3124"/>
                </a:moveTo>
                <a:lnTo>
                  <a:pt x="5606237" y="3124"/>
                </a:lnTo>
                <a:lnTo>
                  <a:pt x="5606237" y="206121"/>
                </a:lnTo>
                <a:lnTo>
                  <a:pt x="5606237" y="408813"/>
                </a:lnTo>
                <a:lnTo>
                  <a:pt x="5606237" y="611505"/>
                </a:lnTo>
                <a:lnTo>
                  <a:pt x="5606237" y="814197"/>
                </a:lnTo>
                <a:lnTo>
                  <a:pt x="5606237" y="1016889"/>
                </a:lnTo>
                <a:lnTo>
                  <a:pt x="5609272" y="1016889"/>
                </a:lnTo>
                <a:lnTo>
                  <a:pt x="5609272" y="814197"/>
                </a:lnTo>
                <a:lnTo>
                  <a:pt x="5609272" y="611505"/>
                </a:lnTo>
                <a:lnTo>
                  <a:pt x="5609272" y="408813"/>
                </a:lnTo>
                <a:lnTo>
                  <a:pt x="5609272" y="206121"/>
                </a:lnTo>
                <a:lnTo>
                  <a:pt x="5609272" y="3124"/>
                </a:lnTo>
                <a:close/>
              </a:path>
              <a:path w="5609590" h="1017270">
                <a:moveTo>
                  <a:pt x="5609272" y="0"/>
                </a:moveTo>
                <a:lnTo>
                  <a:pt x="5606237" y="0"/>
                </a:lnTo>
                <a:lnTo>
                  <a:pt x="5606237" y="3048"/>
                </a:lnTo>
                <a:lnTo>
                  <a:pt x="5609272" y="3048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125016" y="7655940"/>
            <a:ext cx="5541010" cy="121666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" rIns="0" bIns="0" rtlCol="0" vert="horz">
            <a:spAutoFit/>
          </a:bodyPr>
          <a:lstStyle/>
          <a:p>
            <a:pPr marL="246379" marR="78740" indent="-228600">
              <a:lnSpc>
                <a:spcPts val="16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Continuously monitor user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growth 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performance metrics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anticipate and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accommodate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increased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demand.</a:t>
            </a:r>
            <a:endParaRPr sz="1200">
              <a:latin typeface="Segoe UI"/>
              <a:cs typeface="Segoe UI"/>
            </a:endParaRPr>
          </a:p>
          <a:p>
            <a:pPr marL="246379" indent="-229235">
              <a:lnSpc>
                <a:spcPct val="100000"/>
              </a:lnSpc>
              <a:spcBef>
                <a:spcPts val="7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Implement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load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balancing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techniques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scalability measures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ensure</a:t>
            </a:r>
            <a:endParaRPr sz="1200">
              <a:latin typeface="Segoe UI"/>
              <a:cs typeface="Segoe UI"/>
            </a:endParaRPr>
          </a:p>
          <a:p>
            <a:pPr marL="246379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seamless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experience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during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peak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usage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periods.</a:t>
            </a:r>
            <a:endParaRPr sz="1200">
              <a:latin typeface="Segoe UI"/>
              <a:cs typeface="Segoe UI"/>
            </a:endParaRPr>
          </a:p>
          <a:p>
            <a:pPr marL="246379" marR="260985" indent="-228600">
              <a:lnSpc>
                <a:spcPct val="110800"/>
              </a:lnSpc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Regularly optimize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upgrade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infrastructure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handle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higher volumes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requests.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9484" y="8669781"/>
            <a:ext cx="5609590" cy="205740"/>
          </a:xfrm>
          <a:custGeom>
            <a:avLst/>
            <a:gdLst/>
            <a:ahLst/>
            <a:cxnLst/>
            <a:rect l="l" t="t" r="r" b="b"/>
            <a:pathLst>
              <a:path w="5609590" h="205740">
                <a:moveTo>
                  <a:pt x="3048" y="0"/>
                </a:moveTo>
                <a:lnTo>
                  <a:pt x="0" y="0"/>
                </a:lnTo>
                <a:lnTo>
                  <a:pt x="0" y="202692"/>
                </a:lnTo>
                <a:lnTo>
                  <a:pt x="3048" y="202692"/>
                </a:lnTo>
                <a:lnTo>
                  <a:pt x="3048" y="0"/>
                </a:lnTo>
                <a:close/>
              </a:path>
              <a:path w="5609590" h="205740">
                <a:moveTo>
                  <a:pt x="5606161" y="202704"/>
                </a:moveTo>
                <a:lnTo>
                  <a:pt x="3048" y="202704"/>
                </a:lnTo>
                <a:lnTo>
                  <a:pt x="0" y="202704"/>
                </a:lnTo>
                <a:lnTo>
                  <a:pt x="0" y="205740"/>
                </a:lnTo>
                <a:lnTo>
                  <a:pt x="3048" y="205740"/>
                </a:lnTo>
                <a:lnTo>
                  <a:pt x="5606161" y="205740"/>
                </a:lnTo>
                <a:lnTo>
                  <a:pt x="5606161" y="202704"/>
                </a:lnTo>
                <a:close/>
              </a:path>
              <a:path w="5609590" h="205740">
                <a:moveTo>
                  <a:pt x="5609272" y="202704"/>
                </a:moveTo>
                <a:lnTo>
                  <a:pt x="5606237" y="202704"/>
                </a:lnTo>
                <a:lnTo>
                  <a:pt x="5606237" y="205740"/>
                </a:lnTo>
                <a:lnTo>
                  <a:pt x="5609272" y="205740"/>
                </a:lnTo>
                <a:lnTo>
                  <a:pt x="5609272" y="202704"/>
                </a:lnTo>
                <a:close/>
              </a:path>
              <a:path w="5609590" h="205740">
                <a:moveTo>
                  <a:pt x="5609272" y="0"/>
                </a:moveTo>
                <a:lnTo>
                  <a:pt x="5606237" y="0"/>
                </a:lnTo>
                <a:lnTo>
                  <a:pt x="5606237" y="202692"/>
                </a:lnTo>
                <a:lnTo>
                  <a:pt x="5609272" y="202692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02004" y="8855202"/>
            <a:ext cx="2359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Regulatory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and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Legal</a:t>
            </a:r>
            <a:r>
              <a:rPr dirty="0" sz="1200" spc="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Considerations: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59484" y="9178810"/>
            <a:ext cx="5609590" cy="205740"/>
          </a:xfrm>
          <a:custGeom>
            <a:avLst/>
            <a:gdLst/>
            <a:ahLst/>
            <a:cxnLst/>
            <a:rect l="l" t="t" r="r" b="b"/>
            <a:pathLst>
              <a:path w="5609590" h="205740">
                <a:moveTo>
                  <a:pt x="560616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205727"/>
                </a:lnTo>
                <a:lnTo>
                  <a:pt x="3048" y="205727"/>
                </a:lnTo>
                <a:lnTo>
                  <a:pt x="3048" y="3035"/>
                </a:lnTo>
                <a:lnTo>
                  <a:pt x="5606161" y="3035"/>
                </a:lnTo>
                <a:lnTo>
                  <a:pt x="5606161" y="0"/>
                </a:lnTo>
                <a:close/>
              </a:path>
              <a:path w="5609590" h="205740">
                <a:moveTo>
                  <a:pt x="5609272" y="0"/>
                </a:moveTo>
                <a:lnTo>
                  <a:pt x="5606237" y="0"/>
                </a:lnTo>
                <a:lnTo>
                  <a:pt x="5606237" y="3035"/>
                </a:lnTo>
                <a:lnTo>
                  <a:pt x="5606237" y="205727"/>
                </a:lnTo>
                <a:lnTo>
                  <a:pt x="5609272" y="205727"/>
                </a:lnTo>
                <a:lnTo>
                  <a:pt x="5609272" y="3035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25016" y="9181845"/>
            <a:ext cx="5541010" cy="40576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 marL="246379" marR="499745" indent="-228600">
              <a:lnSpc>
                <a:spcPts val="1600"/>
              </a:lnSpc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Stay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informed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about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relevant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regulations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comply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all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necessary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requirements.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59484" y="9384486"/>
            <a:ext cx="5609590" cy="203200"/>
          </a:xfrm>
          <a:custGeom>
            <a:avLst/>
            <a:gdLst/>
            <a:ahLst/>
            <a:cxnLst/>
            <a:rect l="l" t="t" r="r" b="b"/>
            <a:pathLst>
              <a:path w="5609590" h="203200">
                <a:moveTo>
                  <a:pt x="3048" y="0"/>
                </a:moveTo>
                <a:lnTo>
                  <a:pt x="0" y="0"/>
                </a:lnTo>
                <a:lnTo>
                  <a:pt x="0" y="202692"/>
                </a:lnTo>
                <a:lnTo>
                  <a:pt x="3048" y="202692"/>
                </a:lnTo>
                <a:lnTo>
                  <a:pt x="3048" y="0"/>
                </a:lnTo>
                <a:close/>
              </a:path>
              <a:path w="5609590" h="203200">
                <a:moveTo>
                  <a:pt x="5609272" y="0"/>
                </a:moveTo>
                <a:lnTo>
                  <a:pt x="5606237" y="0"/>
                </a:lnTo>
                <a:lnTo>
                  <a:pt x="5606237" y="202692"/>
                </a:lnTo>
                <a:lnTo>
                  <a:pt x="5609272" y="202692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484" y="914348"/>
            <a:ext cx="5609590" cy="608965"/>
          </a:xfrm>
          <a:custGeom>
            <a:avLst/>
            <a:gdLst/>
            <a:ahLst/>
            <a:cxnLst/>
            <a:rect l="l" t="t" r="r" b="b"/>
            <a:pathLst>
              <a:path w="5609590" h="608965">
                <a:moveTo>
                  <a:pt x="3048" y="0"/>
                </a:moveTo>
                <a:lnTo>
                  <a:pt x="0" y="0"/>
                </a:lnTo>
                <a:lnTo>
                  <a:pt x="0" y="202996"/>
                </a:lnTo>
                <a:lnTo>
                  <a:pt x="0" y="405688"/>
                </a:lnTo>
                <a:lnTo>
                  <a:pt x="0" y="608380"/>
                </a:lnTo>
                <a:lnTo>
                  <a:pt x="3048" y="608380"/>
                </a:lnTo>
                <a:lnTo>
                  <a:pt x="3048" y="405688"/>
                </a:lnTo>
                <a:lnTo>
                  <a:pt x="3048" y="202996"/>
                </a:lnTo>
                <a:lnTo>
                  <a:pt x="3048" y="0"/>
                </a:lnTo>
                <a:close/>
              </a:path>
              <a:path w="5609590" h="608965">
                <a:moveTo>
                  <a:pt x="5609272" y="0"/>
                </a:moveTo>
                <a:lnTo>
                  <a:pt x="5606237" y="0"/>
                </a:lnTo>
                <a:lnTo>
                  <a:pt x="5606237" y="202996"/>
                </a:lnTo>
                <a:lnTo>
                  <a:pt x="5606237" y="405688"/>
                </a:lnTo>
                <a:lnTo>
                  <a:pt x="5606237" y="608380"/>
                </a:lnTo>
                <a:lnTo>
                  <a:pt x="5609272" y="608380"/>
                </a:lnTo>
                <a:lnTo>
                  <a:pt x="5609272" y="405688"/>
                </a:lnTo>
                <a:lnTo>
                  <a:pt x="5609272" y="202996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5016" y="914348"/>
            <a:ext cx="5541010" cy="81153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" rIns="0" bIns="0" rtlCol="0" vert="horz">
            <a:spAutoFit/>
          </a:bodyPr>
          <a:lstStyle/>
          <a:p>
            <a:pPr marL="246379" marR="367030" indent="-228600">
              <a:lnSpc>
                <a:spcPts val="16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Establish partnerships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consult with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legal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experts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navigate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regulatory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complexities.</a:t>
            </a:r>
            <a:endParaRPr sz="1200">
              <a:latin typeface="Segoe UI"/>
              <a:cs typeface="Segoe UI"/>
            </a:endParaRPr>
          </a:p>
          <a:p>
            <a:pPr marL="246379" indent="-229235">
              <a:lnSpc>
                <a:spcPct val="100000"/>
              </a:lnSpc>
              <a:spcBef>
                <a:spcPts val="7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Prioritize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privacy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security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measures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ensure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compliance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endParaRPr sz="1200">
              <a:latin typeface="Segoe UI"/>
              <a:cs typeface="Segoe UI"/>
            </a:endParaRPr>
          </a:p>
          <a:p>
            <a:pPr marL="246379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applicable</a:t>
            </a:r>
            <a:r>
              <a:rPr dirty="0" sz="12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laws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regulations.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484" y="1522729"/>
            <a:ext cx="5609590" cy="205740"/>
          </a:xfrm>
          <a:custGeom>
            <a:avLst/>
            <a:gdLst/>
            <a:ahLst/>
            <a:cxnLst/>
            <a:rect l="l" t="t" r="r" b="b"/>
            <a:pathLst>
              <a:path w="5609590" h="205739">
                <a:moveTo>
                  <a:pt x="5606161" y="202692"/>
                </a:moveTo>
                <a:lnTo>
                  <a:pt x="3048" y="202692"/>
                </a:lnTo>
                <a:lnTo>
                  <a:pt x="3048" y="0"/>
                </a:lnTo>
                <a:lnTo>
                  <a:pt x="0" y="0"/>
                </a:lnTo>
                <a:lnTo>
                  <a:pt x="0" y="202692"/>
                </a:lnTo>
                <a:lnTo>
                  <a:pt x="0" y="205740"/>
                </a:lnTo>
                <a:lnTo>
                  <a:pt x="3048" y="205740"/>
                </a:lnTo>
                <a:lnTo>
                  <a:pt x="5606161" y="205740"/>
                </a:lnTo>
                <a:lnTo>
                  <a:pt x="5606161" y="202692"/>
                </a:lnTo>
                <a:close/>
              </a:path>
              <a:path w="5609590" h="205739">
                <a:moveTo>
                  <a:pt x="5609272" y="0"/>
                </a:moveTo>
                <a:lnTo>
                  <a:pt x="5606237" y="0"/>
                </a:lnTo>
                <a:lnTo>
                  <a:pt x="5606237" y="202692"/>
                </a:lnTo>
                <a:lnTo>
                  <a:pt x="5606237" y="205740"/>
                </a:lnTo>
                <a:lnTo>
                  <a:pt x="5609272" y="205740"/>
                </a:lnTo>
                <a:lnTo>
                  <a:pt x="5609272" y="202692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708150"/>
            <a:ext cx="2537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alibri"/>
                <a:cs typeface="Calibri"/>
              </a:rPr>
              <a:t>Public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Perception </a:t>
            </a:r>
            <a:r>
              <a:rPr dirty="0" sz="1200" spc="-5" b="1">
                <a:latin typeface="Calibri"/>
                <a:cs typeface="Calibri"/>
              </a:rPr>
              <a:t>and Communications: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9484" y="2031758"/>
            <a:ext cx="5609590" cy="1219200"/>
          </a:xfrm>
          <a:custGeom>
            <a:avLst/>
            <a:gdLst/>
            <a:ahLst/>
            <a:cxnLst/>
            <a:rect l="l" t="t" r="r" b="b"/>
            <a:pathLst>
              <a:path w="5609590" h="1219200">
                <a:moveTo>
                  <a:pt x="5606161" y="0"/>
                </a:moveTo>
                <a:lnTo>
                  <a:pt x="3048" y="0"/>
                </a:lnTo>
                <a:lnTo>
                  <a:pt x="0" y="0"/>
                </a:lnTo>
                <a:lnTo>
                  <a:pt x="0" y="3035"/>
                </a:lnTo>
                <a:lnTo>
                  <a:pt x="0" y="1219187"/>
                </a:lnTo>
                <a:lnTo>
                  <a:pt x="3048" y="1219187"/>
                </a:lnTo>
                <a:lnTo>
                  <a:pt x="3048" y="3035"/>
                </a:lnTo>
                <a:lnTo>
                  <a:pt x="5606161" y="3035"/>
                </a:lnTo>
                <a:lnTo>
                  <a:pt x="5606161" y="0"/>
                </a:lnTo>
                <a:close/>
              </a:path>
              <a:path w="5609590" h="1219200">
                <a:moveTo>
                  <a:pt x="5609272" y="0"/>
                </a:moveTo>
                <a:lnTo>
                  <a:pt x="5606237" y="0"/>
                </a:lnTo>
                <a:lnTo>
                  <a:pt x="5606237" y="3035"/>
                </a:lnTo>
                <a:lnTo>
                  <a:pt x="5606237" y="205727"/>
                </a:lnTo>
                <a:lnTo>
                  <a:pt x="5606237" y="1219187"/>
                </a:lnTo>
                <a:lnTo>
                  <a:pt x="5609272" y="1219187"/>
                </a:lnTo>
                <a:lnTo>
                  <a:pt x="5609272" y="3035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25016" y="2034793"/>
            <a:ext cx="5541010" cy="141922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905" rIns="0" bIns="0" rtlCol="0" vert="horz">
            <a:spAutoFit/>
          </a:bodyPr>
          <a:lstStyle/>
          <a:p>
            <a:pPr marL="246379" marR="69215" indent="-228600">
              <a:lnSpc>
                <a:spcPts val="16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Develop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clear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and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user-friendly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interfaces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that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present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information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visually appealing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 easily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understandable</a:t>
            </a:r>
            <a:r>
              <a:rPr dirty="0" sz="12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manner.</a:t>
            </a:r>
            <a:endParaRPr sz="1200">
              <a:latin typeface="Segoe UI"/>
              <a:cs typeface="Segoe UI"/>
            </a:endParaRPr>
          </a:p>
          <a:p>
            <a:pPr marL="246379" indent="-229235">
              <a:lnSpc>
                <a:spcPct val="100000"/>
              </a:lnSpc>
              <a:spcBef>
                <a:spcPts val="70"/>
              </a:spcBef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Proactively communicate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the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strengths,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limitations,</a:t>
            </a:r>
            <a:r>
              <a:rPr dirty="0" sz="12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uncertainties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</a:t>
            </a:r>
            <a:endParaRPr sz="1200">
              <a:latin typeface="Segoe UI"/>
              <a:cs typeface="Segoe UI"/>
            </a:endParaRPr>
          </a:p>
          <a:p>
            <a:pPr marL="246379">
              <a:lnSpc>
                <a:spcPct val="100000"/>
              </a:lnSpc>
              <a:spcBef>
                <a:spcPts val="160"/>
              </a:spcBef>
            </a:pP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forecasts</a:t>
            </a:r>
            <a:r>
              <a:rPr dirty="0" sz="12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manage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user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expectations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effectively.</a:t>
            </a:r>
            <a:endParaRPr sz="1200">
              <a:latin typeface="Segoe UI"/>
              <a:cs typeface="Segoe UI"/>
            </a:endParaRPr>
          </a:p>
          <a:p>
            <a:pPr marL="246379" marR="237490" indent="-228600">
              <a:lnSpc>
                <a:spcPct val="110900"/>
              </a:lnSpc>
              <a:buSzPct val="83333"/>
              <a:buFont typeface="Symbol"/>
              <a:buChar char=""/>
              <a:tabLst>
                <a:tab pos="246379" algn="l"/>
                <a:tab pos="247015" algn="l"/>
              </a:tabLst>
            </a:pP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Engage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with users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through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social media,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blog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posts,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or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webinars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to provide </a:t>
            </a:r>
            <a:r>
              <a:rPr dirty="0" sz="1200" spc="-3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educational content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and establish yourself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as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a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trusted source </a:t>
            </a:r>
            <a:r>
              <a:rPr dirty="0" sz="1200">
                <a:solidFill>
                  <a:srgbClr val="374151"/>
                </a:solidFill>
                <a:latin typeface="Segoe UI"/>
                <a:cs typeface="Segoe UI"/>
              </a:rPr>
              <a:t>of weather </a:t>
            </a:r>
            <a:r>
              <a:rPr dirty="0" sz="12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>
                <a:solidFill>
                  <a:srgbClr val="374151"/>
                </a:solidFill>
                <a:latin typeface="Segoe UI"/>
                <a:cs typeface="Segoe UI"/>
              </a:rPr>
              <a:t>information.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9484" y="3251021"/>
            <a:ext cx="5609590" cy="206375"/>
          </a:xfrm>
          <a:custGeom>
            <a:avLst/>
            <a:gdLst/>
            <a:ahLst/>
            <a:cxnLst/>
            <a:rect l="l" t="t" r="r" b="b"/>
            <a:pathLst>
              <a:path w="5609590" h="206375">
                <a:moveTo>
                  <a:pt x="3048" y="0"/>
                </a:moveTo>
                <a:lnTo>
                  <a:pt x="0" y="0"/>
                </a:lnTo>
                <a:lnTo>
                  <a:pt x="0" y="202996"/>
                </a:lnTo>
                <a:lnTo>
                  <a:pt x="3048" y="202996"/>
                </a:lnTo>
                <a:lnTo>
                  <a:pt x="3048" y="0"/>
                </a:lnTo>
                <a:close/>
              </a:path>
              <a:path w="5609590" h="206375">
                <a:moveTo>
                  <a:pt x="5606161" y="203009"/>
                </a:moveTo>
                <a:lnTo>
                  <a:pt x="3048" y="203009"/>
                </a:lnTo>
                <a:lnTo>
                  <a:pt x="0" y="203009"/>
                </a:lnTo>
                <a:lnTo>
                  <a:pt x="0" y="206044"/>
                </a:lnTo>
                <a:lnTo>
                  <a:pt x="3048" y="206044"/>
                </a:lnTo>
                <a:lnTo>
                  <a:pt x="5606161" y="206044"/>
                </a:lnTo>
                <a:lnTo>
                  <a:pt x="5606161" y="203009"/>
                </a:lnTo>
                <a:close/>
              </a:path>
              <a:path w="5609590" h="206375">
                <a:moveTo>
                  <a:pt x="5609272" y="203009"/>
                </a:moveTo>
                <a:lnTo>
                  <a:pt x="5606237" y="203009"/>
                </a:lnTo>
                <a:lnTo>
                  <a:pt x="5606237" y="206044"/>
                </a:lnTo>
                <a:lnTo>
                  <a:pt x="5609272" y="206044"/>
                </a:lnTo>
                <a:lnTo>
                  <a:pt x="5609272" y="203009"/>
                </a:lnTo>
                <a:close/>
              </a:path>
              <a:path w="5609590" h="206375">
                <a:moveTo>
                  <a:pt x="5609272" y="0"/>
                </a:moveTo>
                <a:lnTo>
                  <a:pt x="5606237" y="0"/>
                </a:lnTo>
                <a:lnTo>
                  <a:pt x="5606237" y="202996"/>
                </a:lnTo>
                <a:lnTo>
                  <a:pt x="5609272" y="202996"/>
                </a:lnTo>
                <a:lnTo>
                  <a:pt x="5609272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14947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Business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Challenges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1249933"/>
          <a:ext cx="5622289" cy="99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094"/>
                <a:gridCol w="1412875"/>
                <a:gridCol w="3266440"/>
                <a:gridCol w="54610"/>
              </a:tblGrid>
              <a:tr h="200405">
                <a:tc gridSpan="2">
                  <a:txBody>
                    <a:bodyPr/>
                    <a:lstStyle/>
                    <a:p>
                      <a:pPr>
                        <a:lnSpc>
                          <a:spcPts val="1430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Competition and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Market Saturation: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100" marR="488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weather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forecasting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market is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competitive, with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0795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199644">
                <a:tc gridSpan="3"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established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players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existing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tools.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Differentiating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your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product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from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competitors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78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004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capturing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market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share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challenging.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Identifying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unique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value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proposition,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such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78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201168">
                <a:tc gridSpan="3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improved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accuracy,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specialized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features,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enhanced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user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experience,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help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overcome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</a:tr>
              <a:tr h="193547"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this</a:t>
                      </a:r>
                      <a:r>
                        <a:rPr dirty="0" sz="1100" spc="-2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challenge.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346705"/>
            <a:ext cx="1915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Calibri"/>
                <a:cs typeface="Calibri"/>
              </a:rPr>
              <a:t>Data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Accuracy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Reliability: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7842" y="2360929"/>
            <a:ext cx="3622040" cy="19240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forecasting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relies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heavily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on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accurate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reliable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2566669"/>
            <a:ext cx="5502910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data.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Ensuring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quality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consistency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of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sources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be a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challenge,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2767837"/>
            <a:ext cx="5152390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patterns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are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complex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constantly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changing.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Building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partnerships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reputable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2967481"/>
            <a:ext cx="5541010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meteorological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organizations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investing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data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verification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validation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processes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3168725"/>
            <a:ext cx="425450" cy="1866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ru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c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ial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.</a:t>
            </a:r>
            <a:endParaRPr sz="1100">
              <a:latin typeface="Segoe UI"/>
              <a:cs typeface="Segoe U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704" y="3470782"/>
          <a:ext cx="572325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75"/>
                <a:gridCol w="4736465"/>
                <a:gridCol w="378460"/>
                <a:gridCol w="173989"/>
              </a:tblGrid>
              <a:tr h="21107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-1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Technological</a:t>
                      </a:r>
                      <a:r>
                        <a:rPr dirty="0" sz="1200" spc="1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Infrastructure:</a:t>
                      </a:r>
                      <a:r>
                        <a:rPr dirty="0" sz="1200" spc="3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r>
                        <a:rPr dirty="0" sz="11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forecasting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relies</a:t>
                      </a:r>
                      <a:r>
                        <a:rPr dirty="0" sz="11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heavily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on</a:t>
                      </a:r>
                      <a:r>
                        <a:rPr dirty="0" sz="11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accurate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reliable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065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167">
                <a:tc gridSpan="3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data.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Ensuring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quality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consistency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sources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be a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challenge,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968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0040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patterns are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complex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constantly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changing.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Building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partnerships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with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reputable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78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4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meteorological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organizations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investing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verification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validation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processes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is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>
                        <a:lnSpc>
                          <a:spcPts val="129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ru</a:t>
                      </a: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ial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.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78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14704" y="4593970"/>
            <a:ext cx="244792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Model</a:t>
            </a:r>
            <a:r>
              <a:rPr dirty="0" sz="1200" spc="-2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Calibration</a:t>
            </a:r>
            <a:r>
              <a:rPr dirty="0" sz="1200" spc="-2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15" b="1">
                <a:solidFill>
                  <a:srgbClr val="374151"/>
                </a:solidFill>
                <a:latin typeface="Segoe UI"/>
                <a:cs typeface="Segoe UI"/>
              </a:rPr>
              <a:t> Validation: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9878" y="4605654"/>
            <a:ext cx="29635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Weather forecasting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models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require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continuous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4776952"/>
            <a:ext cx="5584825" cy="82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calibration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validation to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ensure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their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accuracy.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involves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comparing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predicted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weather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conditions with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actual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observations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making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adjustments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needed.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It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be 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challenging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to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strike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the right balance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between complex model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parameters and real-world </a:t>
            </a:r>
            <a:r>
              <a:rPr dirty="0" sz="1100" spc="-29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accuracy.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5715380"/>
            <a:ext cx="3178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Scalability 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 Handling Increased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Demand: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1116" y="5715888"/>
            <a:ext cx="2165985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247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As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your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user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base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grows,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scalability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5935344"/>
            <a:ext cx="516318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becomes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critical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challenge.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Ensuring</a:t>
            </a:r>
            <a:r>
              <a:rPr dirty="0" sz="1100" spc="-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your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infrastructure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handle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increased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data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6134988"/>
            <a:ext cx="563689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processing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user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demand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without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compromising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performance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reliability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essential.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04" y="6336156"/>
            <a:ext cx="5218430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This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may</a:t>
            </a:r>
            <a:r>
              <a:rPr dirty="0" sz="11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require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continuous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investment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technology</a:t>
            </a:r>
            <a:r>
              <a:rPr dirty="0" sz="1100" spc="2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upgrades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server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capacity.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04" y="6637908"/>
            <a:ext cx="5367020" cy="20320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Regulatory</a:t>
            </a:r>
            <a:r>
              <a:rPr dirty="0" sz="1200" spc="5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Legal</a:t>
            </a:r>
            <a:r>
              <a:rPr dirty="0" sz="120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200" spc="-5" b="1">
                <a:solidFill>
                  <a:srgbClr val="374151"/>
                </a:solidFill>
                <a:latin typeface="Segoe UI"/>
                <a:cs typeface="Segoe UI"/>
              </a:rPr>
              <a:t>Consideration:</a:t>
            </a:r>
            <a:r>
              <a:rPr dirty="0" sz="1200" spc="20" b="1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Weather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forecasting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tools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may</a:t>
            </a:r>
            <a:r>
              <a:rPr dirty="0" sz="1100" spc="-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be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subject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to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6857365"/>
            <a:ext cx="521652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regulatory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requirements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restrictions,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especially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if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they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are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used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for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industries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like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04" y="7057008"/>
            <a:ext cx="571944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107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aviation,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maritime,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or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emergency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services.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Complying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with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regulations,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ensuring data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privacy,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4704" y="7258177"/>
            <a:ext cx="5454015" cy="186055"/>
          </a:xfrm>
          <a:custGeom>
            <a:avLst/>
            <a:gdLst/>
            <a:ahLst/>
            <a:cxnLst/>
            <a:rect l="l" t="t" r="r" b="b"/>
            <a:pathLst>
              <a:path w="5454015" h="186054">
                <a:moveTo>
                  <a:pt x="5453761" y="0"/>
                </a:moveTo>
                <a:lnTo>
                  <a:pt x="0" y="0"/>
                </a:lnTo>
                <a:lnTo>
                  <a:pt x="0" y="185928"/>
                </a:lnTo>
                <a:lnTo>
                  <a:pt x="5453761" y="185928"/>
                </a:lnTo>
                <a:lnTo>
                  <a:pt x="545376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004" y="7256144"/>
            <a:ext cx="54813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obtaining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necessary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licenses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certifications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can</a:t>
            </a:r>
            <a:r>
              <a:rPr dirty="0" sz="1100" spc="1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be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complex</a:t>
            </a:r>
            <a:r>
              <a:rPr dirty="0" sz="1100" spc="5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>
                <a:solidFill>
                  <a:srgbClr val="374151"/>
                </a:solidFill>
                <a:latin typeface="Segoe UI"/>
                <a:cs typeface="Segoe UI"/>
              </a:rPr>
              <a:t>and</a:t>
            </a:r>
            <a:r>
              <a:rPr dirty="0" sz="1100" spc="10">
                <a:solidFill>
                  <a:srgbClr val="374151"/>
                </a:solidFill>
                <a:latin typeface="Segoe UI"/>
                <a:cs typeface="Segoe UI"/>
              </a:rPr>
              <a:t> </a:t>
            </a:r>
            <a:r>
              <a:rPr dirty="0" sz="1100" spc="-5">
                <a:solidFill>
                  <a:srgbClr val="374151"/>
                </a:solidFill>
                <a:latin typeface="Segoe UI"/>
                <a:cs typeface="Segoe UI"/>
              </a:rPr>
              <a:t>time-consuming.</a:t>
            </a:r>
            <a:endParaRPr sz="1100">
              <a:latin typeface="Segoe UI"/>
              <a:cs typeface="Segoe U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14704" y="7559928"/>
          <a:ext cx="5727700" cy="80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9085"/>
                <a:gridCol w="187960"/>
                <a:gridCol w="160654"/>
              </a:tblGrid>
              <a:tr h="2111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Public</a:t>
                      </a:r>
                      <a:r>
                        <a:rPr dirty="0" sz="1200" spc="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Perception</a:t>
                      </a:r>
                      <a:r>
                        <a:rPr dirty="0" sz="120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and</a:t>
                      </a:r>
                      <a:r>
                        <a:rPr dirty="0" sz="1200" spc="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Communication:</a:t>
                      </a:r>
                      <a:r>
                        <a:rPr dirty="0" sz="1200" spc="20" b="1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forecasts</a:t>
                      </a:r>
                      <a:r>
                        <a:rPr dirty="0" sz="1100" spc="-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often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play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crucial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role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065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01510"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people's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daily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lives,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inaccurate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predictions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impact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public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perception.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Effectively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9685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4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communicating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limitations</a:t>
                      </a:r>
                      <a:r>
                        <a:rPr dirty="0" sz="11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uncertainties</a:t>
                      </a:r>
                      <a:r>
                        <a:rPr dirty="0" sz="1100" spc="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11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weather</a:t>
                      </a:r>
                      <a:r>
                        <a:rPr dirty="0" sz="11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forecasting,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managing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user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778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3548">
                <a:tc gridSpan="3"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  <a:spcBef>
                          <a:spcPts val="145"/>
                        </a:spcBef>
                      </a:pP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expectations,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providing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clear</a:t>
                      </a:r>
                      <a:r>
                        <a:rPr dirty="0" sz="11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accessible</a:t>
                      </a:r>
                      <a:r>
                        <a:rPr dirty="0" sz="1100" spc="1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information</a:t>
                      </a:r>
                      <a:r>
                        <a:rPr dirty="0" sz="1100" spc="20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can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help address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this</a:t>
                      </a:r>
                      <a:r>
                        <a:rPr dirty="0" sz="1100" spc="1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-5">
                          <a:solidFill>
                            <a:srgbClr val="374151"/>
                          </a:solidFill>
                          <a:latin typeface="Segoe UI"/>
                          <a:cs typeface="Segoe UI"/>
                        </a:rPr>
                        <a:t>challenge.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8415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SEJAL DEO</dc:creator>
  <dcterms:created xsi:type="dcterms:W3CDTF">2023-06-04T11:54:30Z</dcterms:created>
  <dcterms:modified xsi:type="dcterms:W3CDTF">2023-06-04T11:54:30Z</dcterms:modified>
</cp:coreProperties>
</file>