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tags/tag8.xml" ContentType="application/vnd.openxmlformats-officedocument.presentationml.tags+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charts/chart8.xml" ContentType="application/vnd.openxmlformats-officedocument.drawingml.chart+xml"/>
  <Override PartName="/ppt/tags/tag81.xml" ContentType="application/vnd.openxmlformats-officedocument.presentationml.tags+xml"/>
  <Override PartName="/ppt/tags/tag82.xml" ContentType="application/vnd.openxmlformats-officedocument.presentationml.tag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ags/tag83.xml" ContentType="application/vnd.openxmlformats-officedocument.presentationml.tags+xml"/>
  <Override PartName="/ppt/tags/tag8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8" r:id="rId2"/>
    <p:sldId id="272" r:id="rId3"/>
    <p:sldId id="273" r:id="rId4"/>
    <p:sldId id="277" r:id="rId5"/>
    <p:sldId id="276" r:id="rId6"/>
    <p:sldId id="2165" r:id="rId7"/>
    <p:sldId id="265" r:id="rId8"/>
    <p:sldId id="264" r:id="rId9"/>
    <p:sldId id="2163" r:id="rId10"/>
    <p:sldId id="2166" r:id="rId11"/>
    <p:sldId id="2168" r:id="rId12"/>
    <p:sldId id="2160" r:id="rId13"/>
    <p:sldId id="2170" r:id="rId14"/>
    <p:sldId id="2175" r:id="rId15"/>
    <p:sldId id="2184" r:id="rId16"/>
    <p:sldId id="2176" r:id="rId17"/>
    <p:sldId id="2161" r:id="rId18"/>
    <p:sldId id="2182" r:id="rId19"/>
    <p:sldId id="2181" r:id="rId20"/>
    <p:sldId id="2178" r:id="rId21"/>
    <p:sldId id="2180" r:id="rId22"/>
    <p:sldId id="2177" r:id="rId23"/>
    <p:sldId id="2185" r:id="rId24"/>
    <p:sldId id="2183" r:id="rId25"/>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Calibri Light" panose="020F0302020204030204" pitchFamily="34" charset="0"/>
      <p:regular r:id="rId30"/>
      <p:italic r:id="rId31"/>
    </p:embeddedFont>
  </p:embeddedFontLst>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FCE1"/>
    <a:srgbClr val="D5FBDA"/>
    <a:srgbClr val="D0FC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https://quayeyeware-my.sharepoint.com/personal/archie_moon_quayaustralia_com/Documents/conversion.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https://quayeyeware-my.sharepoint.com/personal/archie_moon_quayaustralia_com/Documents/demographicsstates.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https://quayeyeware-my.sharepoint.com/personal/archie_moon_quayaustralia_com/Documents/addata.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rchieMoon\AppData\Local\Packages\microsoft.windowscommunicationsapps_8wekyb3d8bbwe\LocalState\Files\S0\3\Attachments\1yr%20LTV%20by%20State%5b76%5d.xlsx"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https://quayeyeware-my.sharepoint.com/personal/archie_moon_quayaustralia_com/Documents/addata.xlsx"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https://quayeyeware-my.sharepoint.com/personal/archie_moon_quayaustralia_com/Documents/growthstates.xlsx"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oleObject" Target="https://quayeyeware-my.sharepoint.com/personal/archie_moon_quayaustralia_com/Documents/seasonality.xlsx" TargetMode="External"/><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9.xml.rels><?xml version="1.0" encoding="UTF-8" standalone="yes"?>
<Relationships xmlns="http://schemas.openxmlformats.org/package/2006/relationships"><Relationship Id="rId3" Type="http://schemas.openxmlformats.org/officeDocument/2006/relationships/oleObject" Target="https://quayeyeware-my.sharepoint.com/personal/archie_moon_quayaustralia_com/Documents/growthstates.xlsx"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https://quayeyeware-my.sharepoint.com/personal/archie_moon_quayaustralia_com/Documents/growthstat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Sheet1!$B$62</c:f>
              <c:strCache>
                <c:ptCount val="1"/>
                <c:pt idx="0">
                  <c:v>conversion</c:v>
                </c:pt>
              </c:strCache>
            </c:strRef>
          </c:tx>
          <c:spPr>
            <a:solidFill>
              <a:schemeClr val="accent1"/>
            </a:solidFill>
            <a:ln>
              <a:noFill/>
            </a:ln>
            <a:effectLst/>
          </c:spPr>
          <c:invertIfNegative val="0"/>
          <c:cat>
            <c:strRef>
              <c:f>Sheet1!$A$63:$A$113</c:f>
              <c:strCache>
                <c:ptCount val="51"/>
                <c:pt idx="0">
                  <c:v>Delaware</c:v>
                </c:pt>
                <c:pt idx="1">
                  <c:v>Oregon</c:v>
                </c:pt>
                <c:pt idx="2">
                  <c:v>Wyoming</c:v>
                </c:pt>
                <c:pt idx="3">
                  <c:v>Virginia</c:v>
                </c:pt>
                <c:pt idx="4">
                  <c:v>Indiana</c:v>
                </c:pt>
                <c:pt idx="5">
                  <c:v>Ohio</c:v>
                </c:pt>
                <c:pt idx="6">
                  <c:v>Florida</c:v>
                </c:pt>
                <c:pt idx="7">
                  <c:v>Iowa</c:v>
                </c:pt>
                <c:pt idx="8">
                  <c:v>Nebraska</c:v>
                </c:pt>
                <c:pt idx="9">
                  <c:v>Maryland</c:v>
                </c:pt>
                <c:pt idx="10">
                  <c:v>Wisconsin</c:v>
                </c:pt>
                <c:pt idx="11">
                  <c:v>Texas</c:v>
                </c:pt>
                <c:pt idx="12">
                  <c:v>Kansas</c:v>
                </c:pt>
                <c:pt idx="13">
                  <c:v>Nevada</c:v>
                </c:pt>
                <c:pt idx="14">
                  <c:v>Michigan</c:v>
                </c:pt>
                <c:pt idx="15">
                  <c:v>Georgia</c:v>
                </c:pt>
                <c:pt idx="16">
                  <c:v>Illinois</c:v>
                </c:pt>
                <c:pt idx="17">
                  <c:v>Pennsylvania</c:v>
                </c:pt>
                <c:pt idx="18">
                  <c:v>Tennessee</c:v>
                </c:pt>
                <c:pt idx="19">
                  <c:v>Kentucky</c:v>
                </c:pt>
                <c:pt idx="20">
                  <c:v>Missouri</c:v>
                </c:pt>
                <c:pt idx="21">
                  <c:v>Oklahoma</c:v>
                </c:pt>
                <c:pt idx="22">
                  <c:v>DC</c:v>
                </c:pt>
                <c:pt idx="23">
                  <c:v>Arizona</c:v>
                </c:pt>
                <c:pt idx="24">
                  <c:v>North Carolina</c:v>
                </c:pt>
                <c:pt idx="25">
                  <c:v>West Virginia</c:v>
                </c:pt>
                <c:pt idx="26">
                  <c:v>Minnesota</c:v>
                </c:pt>
                <c:pt idx="27">
                  <c:v>Washington</c:v>
                </c:pt>
                <c:pt idx="28">
                  <c:v>North Dakota</c:v>
                </c:pt>
                <c:pt idx="29">
                  <c:v>Louisiana</c:v>
                </c:pt>
                <c:pt idx="30">
                  <c:v>Utah</c:v>
                </c:pt>
                <c:pt idx="31">
                  <c:v>Idaho</c:v>
                </c:pt>
                <c:pt idx="32">
                  <c:v>California</c:v>
                </c:pt>
                <c:pt idx="33">
                  <c:v>South Dakota</c:v>
                </c:pt>
                <c:pt idx="34">
                  <c:v>South Carolina</c:v>
                </c:pt>
                <c:pt idx="35">
                  <c:v>Connecticut</c:v>
                </c:pt>
                <c:pt idx="36">
                  <c:v>New Jersey</c:v>
                </c:pt>
                <c:pt idx="37">
                  <c:v>Vermont</c:v>
                </c:pt>
                <c:pt idx="38">
                  <c:v>Alabama</c:v>
                </c:pt>
                <c:pt idx="39">
                  <c:v>New York</c:v>
                </c:pt>
                <c:pt idx="40">
                  <c:v>Colorado</c:v>
                </c:pt>
                <c:pt idx="41">
                  <c:v>Arkansas</c:v>
                </c:pt>
                <c:pt idx="42">
                  <c:v>Rhode Island</c:v>
                </c:pt>
                <c:pt idx="43">
                  <c:v>Mississippi</c:v>
                </c:pt>
                <c:pt idx="44">
                  <c:v>Hawaii</c:v>
                </c:pt>
                <c:pt idx="45">
                  <c:v>Massachusetts</c:v>
                </c:pt>
                <c:pt idx="46">
                  <c:v>Alaska</c:v>
                </c:pt>
                <c:pt idx="47">
                  <c:v>New Hampshire</c:v>
                </c:pt>
                <c:pt idx="48">
                  <c:v>New Mexico</c:v>
                </c:pt>
                <c:pt idx="49">
                  <c:v>Maine</c:v>
                </c:pt>
                <c:pt idx="50">
                  <c:v>Montana</c:v>
                </c:pt>
              </c:strCache>
            </c:strRef>
          </c:cat>
          <c:val>
            <c:numRef>
              <c:f>Sheet1!$B$63:$B$113</c:f>
              <c:numCache>
                <c:formatCode>0.00%</c:formatCode>
                <c:ptCount val="51"/>
                <c:pt idx="0">
                  <c:v>1.5462745395285379E-2</c:v>
                </c:pt>
                <c:pt idx="1">
                  <c:v>2.1063248384486376E-2</c:v>
                </c:pt>
                <c:pt idx="2">
                  <c:v>2.2412909836065573E-2</c:v>
                </c:pt>
                <c:pt idx="3">
                  <c:v>2.2533614520985457E-2</c:v>
                </c:pt>
                <c:pt idx="4">
                  <c:v>2.3655563404517379E-2</c:v>
                </c:pt>
                <c:pt idx="5">
                  <c:v>2.3915381281800235E-2</c:v>
                </c:pt>
                <c:pt idx="6">
                  <c:v>2.3969787764347592E-2</c:v>
                </c:pt>
                <c:pt idx="7">
                  <c:v>2.4022482233091037E-2</c:v>
                </c:pt>
                <c:pt idx="8">
                  <c:v>2.4044042052200443E-2</c:v>
                </c:pt>
                <c:pt idx="9">
                  <c:v>2.4116445527729621E-2</c:v>
                </c:pt>
                <c:pt idx="10">
                  <c:v>2.4181212002353403E-2</c:v>
                </c:pt>
                <c:pt idx="11">
                  <c:v>2.4713308205567153E-2</c:v>
                </c:pt>
                <c:pt idx="12">
                  <c:v>2.473888710654832E-2</c:v>
                </c:pt>
                <c:pt idx="13">
                  <c:v>2.4823350113148294E-2</c:v>
                </c:pt>
                <c:pt idx="14">
                  <c:v>2.5242001640689089E-2</c:v>
                </c:pt>
                <c:pt idx="15">
                  <c:v>2.5309129588061849E-2</c:v>
                </c:pt>
                <c:pt idx="16">
                  <c:v>2.5486906503859933E-2</c:v>
                </c:pt>
                <c:pt idx="17">
                  <c:v>2.6262887933267705E-2</c:v>
                </c:pt>
                <c:pt idx="18">
                  <c:v>2.6412151301585491E-2</c:v>
                </c:pt>
                <c:pt idx="19">
                  <c:v>2.6501658898003214E-2</c:v>
                </c:pt>
                <c:pt idx="20">
                  <c:v>2.6558998634260179E-2</c:v>
                </c:pt>
                <c:pt idx="21">
                  <c:v>2.6574822801237897E-2</c:v>
                </c:pt>
                <c:pt idx="22">
                  <c:v>2.6790785736825497E-2</c:v>
                </c:pt>
                <c:pt idx="23">
                  <c:v>2.6863598809891885E-2</c:v>
                </c:pt>
                <c:pt idx="24">
                  <c:v>2.6941017265053015E-2</c:v>
                </c:pt>
                <c:pt idx="25">
                  <c:v>2.7066506272555423E-2</c:v>
                </c:pt>
                <c:pt idx="26">
                  <c:v>2.7390906982771555E-2</c:v>
                </c:pt>
                <c:pt idx="27">
                  <c:v>2.7619252039089923E-2</c:v>
                </c:pt>
                <c:pt idx="28">
                  <c:v>2.765522436242333E-2</c:v>
                </c:pt>
                <c:pt idx="29">
                  <c:v>2.7783251231527094E-2</c:v>
                </c:pt>
                <c:pt idx="30">
                  <c:v>2.7927240603919049E-2</c:v>
                </c:pt>
                <c:pt idx="31">
                  <c:v>2.8310703094937058E-2</c:v>
                </c:pt>
                <c:pt idx="32">
                  <c:v>2.8372158068917547E-2</c:v>
                </c:pt>
                <c:pt idx="33">
                  <c:v>2.8523232633031744E-2</c:v>
                </c:pt>
                <c:pt idx="34">
                  <c:v>2.8567978101014437E-2</c:v>
                </c:pt>
                <c:pt idx="35">
                  <c:v>2.8709109173230066E-2</c:v>
                </c:pt>
                <c:pt idx="36">
                  <c:v>2.8733775988462926E-2</c:v>
                </c:pt>
                <c:pt idx="37">
                  <c:v>2.8887000849617671E-2</c:v>
                </c:pt>
                <c:pt idx="38">
                  <c:v>2.8929781997495029E-2</c:v>
                </c:pt>
                <c:pt idx="39">
                  <c:v>2.9096827668286602E-2</c:v>
                </c:pt>
                <c:pt idx="40">
                  <c:v>2.920114740904307E-2</c:v>
                </c:pt>
                <c:pt idx="41">
                  <c:v>2.9442477650714415E-2</c:v>
                </c:pt>
                <c:pt idx="42">
                  <c:v>2.9506900517538816E-2</c:v>
                </c:pt>
                <c:pt idx="43">
                  <c:v>3.0108292010406705E-2</c:v>
                </c:pt>
                <c:pt idx="44">
                  <c:v>3.0267686424474187E-2</c:v>
                </c:pt>
                <c:pt idx="45">
                  <c:v>3.0365162449282994E-2</c:v>
                </c:pt>
                <c:pt idx="46">
                  <c:v>3.1317315658657828E-2</c:v>
                </c:pt>
                <c:pt idx="47">
                  <c:v>3.1349727801764593E-2</c:v>
                </c:pt>
                <c:pt idx="48">
                  <c:v>3.1551459956406326E-2</c:v>
                </c:pt>
                <c:pt idx="49">
                  <c:v>3.1755308786284825E-2</c:v>
                </c:pt>
                <c:pt idx="50">
                  <c:v>3.2760410658668818E-2</c:v>
                </c:pt>
              </c:numCache>
            </c:numRef>
          </c:val>
          <c:extLst>
            <c:ext xmlns:c16="http://schemas.microsoft.com/office/drawing/2014/chart" uri="{C3380CC4-5D6E-409C-BE32-E72D297353CC}">
              <c16:uniqueId val="{00000000-E5BD-4883-8F80-A5583EACE29B}"/>
            </c:ext>
          </c:extLst>
        </c:ser>
        <c:dLbls>
          <c:showLegendKey val="0"/>
          <c:showVal val="0"/>
          <c:showCatName val="0"/>
          <c:showSerName val="0"/>
          <c:showPercent val="0"/>
          <c:showBubbleSize val="0"/>
        </c:dLbls>
        <c:gapWidth val="129"/>
        <c:overlap val="-27"/>
        <c:axId val="680301039"/>
        <c:axId val="915279503"/>
      </c:barChart>
      <c:catAx>
        <c:axId val="6803010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DIN Next LT Pro" panose="020B0503020203050203" pitchFamily="34" charset="0"/>
                <a:ea typeface="+mn-ea"/>
                <a:cs typeface="+mn-cs"/>
              </a:defRPr>
            </a:pPr>
            <a:endParaRPr lang="en-US"/>
          </a:p>
        </c:txPr>
        <c:crossAx val="915279503"/>
        <c:crosses val="autoZero"/>
        <c:auto val="1"/>
        <c:lblAlgn val="ctr"/>
        <c:lblOffset val="100"/>
        <c:noMultiLvlLbl val="0"/>
      </c:catAx>
      <c:valAx>
        <c:axId val="915279503"/>
        <c:scaling>
          <c:orientation val="minMax"/>
          <c:min val="1.0000000000000002E-2"/>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DIN Next LT Pro" panose="020B0503020203050203" pitchFamily="34" charset="0"/>
                <a:ea typeface="+mn-ea"/>
                <a:cs typeface="+mn-cs"/>
              </a:defRPr>
            </a:pPr>
            <a:endParaRPr lang="en-US"/>
          </a:p>
        </c:txPr>
        <c:crossAx val="680301039"/>
        <c:crosses val="autoZero"/>
        <c:crossBetween val="between"/>
      </c:valAx>
      <c:spPr>
        <a:noFill/>
        <a:ln>
          <a:noFill/>
        </a:ln>
        <a:effectLst/>
      </c:spPr>
    </c:plotArea>
    <c:plotVisOnly val="1"/>
    <c:dispBlanksAs val="gap"/>
    <c:showDLblsOverMax val="0"/>
  </c:chart>
  <c:spPr>
    <a:noFill/>
    <a:ln>
      <a:noFill/>
    </a:ln>
    <a:effectLst/>
  </c:spPr>
  <c:txPr>
    <a:bodyPr/>
    <a:lstStyle/>
    <a:p>
      <a:pPr>
        <a:defRPr sz="1200">
          <a:latin typeface="DIN Next LT Pro" panose="020B0503020203050203"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31275010539811E-2"/>
          <c:y val="8.8479603852747057E-2"/>
          <c:w val="0.93612611328341555"/>
          <c:h val="0.74976929166648631"/>
        </c:manualLayout>
      </c:layout>
      <c:barChart>
        <c:barDir val="col"/>
        <c:grouping val="clustered"/>
        <c:varyColors val="0"/>
        <c:ser>
          <c:idx val="0"/>
          <c:order val="0"/>
          <c:tx>
            <c:strRef>
              <c:f>demographyALLTIME!$B$256</c:f>
              <c:strCache>
                <c:ptCount val="1"/>
                <c:pt idx="0">
                  <c:v>% viable</c:v>
                </c:pt>
              </c:strCache>
            </c:strRef>
          </c:tx>
          <c:spPr>
            <a:solidFill>
              <a:schemeClr val="accent1"/>
            </a:solidFill>
            <a:ln>
              <a:noFill/>
            </a:ln>
            <a:effectLst/>
          </c:spPr>
          <c:invertIfNegative val="0"/>
          <c:cat>
            <c:strRef>
              <c:f>demographyALLTIME!$A$257:$A$307</c:f>
              <c:strCache>
                <c:ptCount val="51"/>
                <c:pt idx="0">
                  <c:v>Vermont</c:v>
                </c:pt>
                <c:pt idx="1">
                  <c:v>Indiana</c:v>
                </c:pt>
                <c:pt idx="2">
                  <c:v>Wisconsin</c:v>
                </c:pt>
                <c:pt idx="3">
                  <c:v>West Virginia</c:v>
                </c:pt>
                <c:pt idx="4">
                  <c:v>Maine</c:v>
                </c:pt>
                <c:pt idx="5">
                  <c:v>Wyoming</c:v>
                </c:pt>
                <c:pt idx="6">
                  <c:v>Ohio</c:v>
                </c:pt>
                <c:pt idx="7">
                  <c:v>South Dakota</c:v>
                </c:pt>
                <c:pt idx="8">
                  <c:v>   Alaska</c:v>
                </c:pt>
                <c:pt idx="9">
                  <c:v>Michigan</c:v>
                </c:pt>
                <c:pt idx="10">
                  <c:v>Iowa</c:v>
                </c:pt>
                <c:pt idx="11">
                  <c:v>Montana</c:v>
                </c:pt>
                <c:pt idx="12">
                  <c:v>Kentucky</c:v>
                </c:pt>
                <c:pt idx="13">
                  <c:v>Kansas</c:v>
                </c:pt>
                <c:pt idx="14">
                  <c:v>Minnesota</c:v>
                </c:pt>
                <c:pt idx="15">
                  <c:v>Missouri</c:v>
                </c:pt>
                <c:pt idx="16">
                  <c:v>Tennessee</c:v>
                </c:pt>
                <c:pt idx="17">
                  <c:v>Nebraska</c:v>
                </c:pt>
                <c:pt idx="18">
                  <c:v>Idaho</c:v>
                </c:pt>
                <c:pt idx="19">
                  <c:v>Pennsylvania</c:v>
                </c:pt>
                <c:pt idx="20">
                  <c:v>Virginia</c:v>
                </c:pt>
                <c:pt idx="21">
                  <c:v>Maryland</c:v>
                </c:pt>
                <c:pt idx="22">
                  <c:v>New Hampshire</c:v>
                </c:pt>
                <c:pt idx="23">
                  <c:v>Oklahoma</c:v>
                </c:pt>
                <c:pt idx="24">
                  <c:v>Utah</c:v>
                </c:pt>
                <c:pt idx="25">
                  <c:v>Georgia</c:v>
                </c:pt>
                <c:pt idx="26">
                  <c:v>North Carolina</c:v>
                </c:pt>
                <c:pt idx="27">
                  <c:v>North Dakota</c:v>
                </c:pt>
                <c:pt idx="28">
                  <c:v>Oregon</c:v>
                </c:pt>
                <c:pt idx="29">
                  <c:v>Colorado</c:v>
                </c:pt>
                <c:pt idx="30">
                  <c:v>DOC</c:v>
                </c:pt>
                <c:pt idx="31">
                  <c:v>Mississippi</c:v>
                </c:pt>
                <c:pt idx="32">
                  <c:v>South Carolina</c:v>
                </c:pt>
                <c:pt idx="33">
                  <c:v>Arkansas</c:v>
                </c:pt>
                <c:pt idx="34">
                  <c:v>Delaware</c:v>
                </c:pt>
                <c:pt idx="35">
                  <c:v>Louisiana</c:v>
                </c:pt>
                <c:pt idx="36">
                  <c:v>Connecticut</c:v>
                </c:pt>
                <c:pt idx="37">
                  <c:v>Illinois</c:v>
                </c:pt>
                <c:pt idx="38">
                  <c:v>Washington</c:v>
                </c:pt>
                <c:pt idx="39">
                  <c:v>Massachusetts</c:v>
                </c:pt>
                <c:pt idx="40">
                  <c:v>New Mexico</c:v>
                </c:pt>
                <c:pt idx="41">
                  <c:v>Alabama</c:v>
                </c:pt>
                <c:pt idx="42">
                  <c:v>Rhode Island</c:v>
                </c:pt>
                <c:pt idx="43">
                  <c:v>New York</c:v>
                </c:pt>
                <c:pt idx="44">
                  <c:v>Florida</c:v>
                </c:pt>
                <c:pt idx="45">
                  <c:v>Nevada</c:v>
                </c:pt>
                <c:pt idx="46">
                  <c:v>Texas</c:v>
                </c:pt>
                <c:pt idx="47">
                  <c:v>Arizona</c:v>
                </c:pt>
                <c:pt idx="48">
                  <c:v>New Jersey</c:v>
                </c:pt>
                <c:pt idx="49">
                  <c:v>California</c:v>
                </c:pt>
                <c:pt idx="50">
                  <c:v>Hawaii</c:v>
                </c:pt>
              </c:strCache>
            </c:strRef>
          </c:cat>
          <c:val>
            <c:numRef>
              <c:f>demographyALLTIME!$B$257:$B$307</c:f>
              <c:numCache>
                <c:formatCode>0.0000%</c:formatCode>
                <c:ptCount val="51"/>
                <c:pt idx="0">
                  <c:v>7.4110152899941745E-3</c:v>
                </c:pt>
                <c:pt idx="1">
                  <c:v>7.586020982134783E-3</c:v>
                </c:pt>
                <c:pt idx="2">
                  <c:v>7.7729184222882436E-3</c:v>
                </c:pt>
                <c:pt idx="3">
                  <c:v>8.1995622938968709E-3</c:v>
                </c:pt>
                <c:pt idx="4">
                  <c:v>8.3304869255000184E-3</c:v>
                </c:pt>
                <c:pt idx="5">
                  <c:v>8.5010426748351169E-3</c:v>
                </c:pt>
                <c:pt idx="6">
                  <c:v>8.5514880115260938E-3</c:v>
                </c:pt>
                <c:pt idx="7">
                  <c:v>8.7417537302868151E-3</c:v>
                </c:pt>
                <c:pt idx="8">
                  <c:v>9.8328713948026246E-3</c:v>
                </c:pt>
                <c:pt idx="9">
                  <c:v>9.8749469662314151E-3</c:v>
                </c:pt>
                <c:pt idx="10">
                  <c:v>1.0140886772434554E-2</c:v>
                </c:pt>
                <c:pt idx="11">
                  <c:v>1.0387389219121886E-2</c:v>
                </c:pt>
                <c:pt idx="12">
                  <c:v>1.0505846173018682E-2</c:v>
                </c:pt>
                <c:pt idx="13">
                  <c:v>1.0714321369739929E-2</c:v>
                </c:pt>
                <c:pt idx="14">
                  <c:v>1.0837473782433518E-2</c:v>
                </c:pt>
                <c:pt idx="15">
                  <c:v>1.1133818607558665E-2</c:v>
                </c:pt>
                <c:pt idx="16">
                  <c:v>1.1764514852635907E-2</c:v>
                </c:pt>
                <c:pt idx="17">
                  <c:v>1.194405346734773E-2</c:v>
                </c:pt>
                <c:pt idx="18">
                  <c:v>1.2410853875313215E-2</c:v>
                </c:pt>
                <c:pt idx="19">
                  <c:v>1.2907939376060181E-2</c:v>
                </c:pt>
                <c:pt idx="20">
                  <c:v>1.2982150117381668E-2</c:v>
                </c:pt>
                <c:pt idx="21">
                  <c:v>1.3903621970545316E-2</c:v>
                </c:pt>
                <c:pt idx="22">
                  <c:v>1.39147118613097E-2</c:v>
                </c:pt>
                <c:pt idx="23">
                  <c:v>1.4049504573951151E-2</c:v>
                </c:pt>
                <c:pt idx="24">
                  <c:v>1.4164246364288081E-2</c:v>
                </c:pt>
                <c:pt idx="25">
                  <c:v>1.4510185427758565E-2</c:v>
                </c:pt>
                <c:pt idx="26">
                  <c:v>1.4988970547482071E-2</c:v>
                </c:pt>
                <c:pt idx="27">
                  <c:v>1.5342440507728813E-2</c:v>
                </c:pt>
                <c:pt idx="28">
                  <c:v>1.5624977807446755E-2</c:v>
                </c:pt>
                <c:pt idx="29">
                  <c:v>1.5748750139436777E-2</c:v>
                </c:pt>
                <c:pt idx="30">
                  <c:v>1.5899206807547705E-2</c:v>
                </c:pt>
                <c:pt idx="31">
                  <c:v>1.603490450479789E-2</c:v>
                </c:pt>
                <c:pt idx="32">
                  <c:v>1.6999476452668159E-2</c:v>
                </c:pt>
                <c:pt idx="33">
                  <c:v>1.7226552053853657E-2</c:v>
                </c:pt>
                <c:pt idx="34">
                  <c:v>1.7611995329687213E-2</c:v>
                </c:pt>
                <c:pt idx="35">
                  <c:v>1.8240833490888977E-2</c:v>
                </c:pt>
                <c:pt idx="36">
                  <c:v>1.8503189046269446E-2</c:v>
                </c:pt>
                <c:pt idx="37">
                  <c:v>1.8822156784104972E-2</c:v>
                </c:pt>
                <c:pt idx="38">
                  <c:v>1.9486068588070997E-2</c:v>
                </c:pt>
                <c:pt idx="39">
                  <c:v>2.0199887769777471E-2</c:v>
                </c:pt>
                <c:pt idx="40">
                  <c:v>2.1470503022409996E-2</c:v>
                </c:pt>
                <c:pt idx="41">
                  <c:v>2.1858549529188899E-2</c:v>
                </c:pt>
                <c:pt idx="42">
                  <c:v>2.3734425920298435E-2</c:v>
                </c:pt>
                <c:pt idx="43">
                  <c:v>2.4192237806496396E-2</c:v>
                </c:pt>
                <c:pt idx="44">
                  <c:v>2.4295486304428321E-2</c:v>
                </c:pt>
                <c:pt idx="45">
                  <c:v>2.5558586836418394E-2</c:v>
                </c:pt>
                <c:pt idx="46">
                  <c:v>2.5637861672703332E-2</c:v>
                </c:pt>
                <c:pt idx="47">
                  <c:v>2.7163753841628287E-2</c:v>
                </c:pt>
                <c:pt idx="48">
                  <c:v>2.8482347309727415E-2</c:v>
                </c:pt>
                <c:pt idx="49">
                  <c:v>4.5683175100929722E-2</c:v>
                </c:pt>
                <c:pt idx="50">
                  <c:v>6.9026780524148318E-2</c:v>
                </c:pt>
              </c:numCache>
            </c:numRef>
          </c:val>
          <c:extLst>
            <c:ext xmlns:c16="http://schemas.microsoft.com/office/drawing/2014/chart" uri="{C3380CC4-5D6E-409C-BE32-E72D297353CC}">
              <c16:uniqueId val="{00000000-93C2-40DA-8D2E-A7F35B2FFEDD}"/>
            </c:ext>
          </c:extLst>
        </c:ser>
        <c:dLbls>
          <c:showLegendKey val="0"/>
          <c:showVal val="0"/>
          <c:showCatName val="0"/>
          <c:showSerName val="0"/>
          <c:showPercent val="0"/>
          <c:showBubbleSize val="0"/>
        </c:dLbls>
        <c:gapWidth val="129"/>
        <c:overlap val="-27"/>
        <c:axId val="541196480"/>
        <c:axId val="349533216"/>
      </c:barChart>
      <c:catAx>
        <c:axId val="541196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DIN Next LT Pro" panose="020B0503020203050203" pitchFamily="34" charset="0"/>
                <a:ea typeface="+mn-ea"/>
                <a:cs typeface="+mn-cs"/>
              </a:defRPr>
            </a:pPr>
            <a:endParaRPr lang="en-US"/>
          </a:p>
        </c:txPr>
        <c:crossAx val="349533216"/>
        <c:crosses val="autoZero"/>
        <c:auto val="1"/>
        <c:lblAlgn val="ctr"/>
        <c:lblOffset val="100"/>
        <c:noMultiLvlLbl val="0"/>
      </c:catAx>
      <c:valAx>
        <c:axId val="349533216"/>
        <c:scaling>
          <c:orientation val="minMax"/>
        </c:scaling>
        <c:delete val="0"/>
        <c:axPos val="l"/>
        <c:majorGridlines>
          <c:spPr>
            <a:ln w="9525" cap="flat" cmpd="sng" algn="ctr">
              <a:solidFill>
                <a:schemeClr val="tx1">
                  <a:lumMod val="15000"/>
                  <a:lumOff val="85000"/>
                </a:schemeClr>
              </a:solidFill>
              <a:round/>
            </a:ln>
            <a:effectLst/>
          </c:spPr>
        </c:majorGridlines>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DIN Next LT Pro" panose="020B0503020203050203" pitchFamily="34" charset="0"/>
                <a:ea typeface="+mn-ea"/>
                <a:cs typeface="+mn-cs"/>
              </a:defRPr>
            </a:pPr>
            <a:endParaRPr lang="en-US"/>
          </a:p>
        </c:txPr>
        <c:crossAx val="541196480"/>
        <c:crosses val="autoZero"/>
        <c:crossBetween val="between"/>
      </c:valAx>
      <c:spPr>
        <a:noFill/>
        <a:ln>
          <a:noFill/>
        </a:ln>
        <a:effectLst/>
      </c:spPr>
    </c:plotArea>
    <c:plotVisOnly val="1"/>
    <c:dispBlanksAs val="gap"/>
    <c:showDLblsOverMax val="0"/>
  </c:chart>
  <c:spPr>
    <a:noFill/>
    <a:ln>
      <a:noFill/>
    </a:ln>
    <a:effectLst/>
  </c:spPr>
  <c:txPr>
    <a:bodyPr/>
    <a:lstStyle/>
    <a:p>
      <a:pPr>
        <a:defRPr sz="1200">
          <a:latin typeface="DIN Next LT Pro" panose="020B0503020203050203"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8852455812670839E-2"/>
          <c:y val="3.1667139813876352E-2"/>
          <c:w val="0.952762922706057"/>
          <c:h val="0.71856427311405868"/>
        </c:manualLayout>
      </c:layout>
      <c:barChart>
        <c:barDir val="col"/>
        <c:grouping val="clustered"/>
        <c:varyColors val="0"/>
        <c:ser>
          <c:idx val="0"/>
          <c:order val="0"/>
          <c:tx>
            <c:strRef>
              <c:f>ad!$H$64</c:f>
              <c:strCache>
                <c:ptCount val="1"/>
                <c:pt idx="0">
                  <c:v>cac</c:v>
                </c:pt>
              </c:strCache>
            </c:strRef>
          </c:tx>
          <c:spPr>
            <a:solidFill>
              <a:schemeClr val="accent1"/>
            </a:solidFill>
            <a:ln>
              <a:noFill/>
            </a:ln>
            <a:effectLst/>
          </c:spPr>
          <c:invertIfNegative val="0"/>
          <c:cat>
            <c:strRef>
              <c:f>ad!$G$65:$G$115</c:f>
              <c:strCache>
                <c:ptCount val="51"/>
                <c:pt idx="0">
                  <c:v>Alaska</c:v>
                </c:pt>
                <c:pt idx="1">
                  <c:v>Nebraska</c:v>
                </c:pt>
                <c:pt idx="2">
                  <c:v>DC</c:v>
                </c:pt>
                <c:pt idx="3">
                  <c:v>Hawaii</c:v>
                </c:pt>
                <c:pt idx="4">
                  <c:v>Iowa</c:v>
                </c:pt>
                <c:pt idx="5">
                  <c:v>Utah</c:v>
                </c:pt>
                <c:pt idx="6">
                  <c:v>Washington</c:v>
                </c:pt>
                <c:pt idx="7">
                  <c:v>Massachusetts</c:v>
                </c:pt>
                <c:pt idx="8">
                  <c:v>Colorado</c:v>
                </c:pt>
                <c:pt idx="9">
                  <c:v>Wisconsin</c:v>
                </c:pt>
                <c:pt idx="10">
                  <c:v>Illinois</c:v>
                </c:pt>
                <c:pt idx="11">
                  <c:v>Maine</c:v>
                </c:pt>
                <c:pt idx="12">
                  <c:v>Louisiana</c:v>
                </c:pt>
                <c:pt idx="13">
                  <c:v>Vermont</c:v>
                </c:pt>
                <c:pt idx="14">
                  <c:v>North Dakota</c:v>
                </c:pt>
                <c:pt idx="15">
                  <c:v>Oregon</c:v>
                </c:pt>
                <c:pt idx="16">
                  <c:v>Michigan</c:v>
                </c:pt>
                <c:pt idx="17">
                  <c:v>North Carolina</c:v>
                </c:pt>
                <c:pt idx="18">
                  <c:v>Montana</c:v>
                </c:pt>
                <c:pt idx="19">
                  <c:v>Delaware</c:v>
                </c:pt>
                <c:pt idx="20">
                  <c:v>Mississippi</c:v>
                </c:pt>
                <c:pt idx="21">
                  <c:v>Missouri</c:v>
                </c:pt>
                <c:pt idx="22">
                  <c:v>Arizona</c:v>
                </c:pt>
                <c:pt idx="23">
                  <c:v>Indiana</c:v>
                </c:pt>
                <c:pt idx="24">
                  <c:v>Wyoming</c:v>
                </c:pt>
                <c:pt idx="25">
                  <c:v>South Dakota</c:v>
                </c:pt>
                <c:pt idx="26">
                  <c:v>Ohio</c:v>
                </c:pt>
                <c:pt idx="27">
                  <c:v>Nevada</c:v>
                </c:pt>
                <c:pt idx="28">
                  <c:v>Connecticut</c:v>
                </c:pt>
                <c:pt idx="29">
                  <c:v>Oklahoma</c:v>
                </c:pt>
                <c:pt idx="30">
                  <c:v>Texas</c:v>
                </c:pt>
                <c:pt idx="31">
                  <c:v>South Carolina</c:v>
                </c:pt>
                <c:pt idx="32">
                  <c:v>Florida</c:v>
                </c:pt>
                <c:pt idx="33">
                  <c:v>New Mexico</c:v>
                </c:pt>
                <c:pt idx="34">
                  <c:v>New Hampshire</c:v>
                </c:pt>
                <c:pt idx="35">
                  <c:v>Tennessee</c:v>
                </c:pt>
                <c:pt idx="36">
                  <c:v>Pennsylvania</c:v>
                </c:pt>
                <c:pt idx="37">
                  <c:v>Virginia</c:v>
                </c:pt>
                <c:pt idx="38">
                  <c:v>Idaho</c:v>
                </c:pt>
                <c:pt idx="39">
                  <c:v>Maryland</c:v>
                </c:pt>
                <c:pt idx="40">
                  <c:v>New Jersey</c:v>
                </c:pt>
                <c:pt idx="41">
                  <c:v>Kansas</c:v>
                </c:pt>
                <c:pt idx="42">
                  <c:v>West Virginia</c:v>
                </c:pt>
                <c:pt idx="43">
                  <c:v>Minnesota</c:v>
                </c:pt>
                <c:pt idx="44">
                  <c:v>Kentucky</c:v>
                </c:pt>
                <c:pt idx="45">
                  <c:v>New York</c:v>
                </c:pt>
                <c:pt idx="46">
                  <c:v>California</c:v>
                </c:pt>
                <c:pt idx="47">
                  <c:v>Rhode Island</c:v>
                </c:pt>
                <c:pt idx="48">
                  <c:v>Georgia</c:v>
                </c:pt>
                <c:pt idx="49">
                  <c:v>Arkansas</c:v>
                </c:pt>
                <c:pt idx="50">
                  <c:v>Alabama</c:v>
                </c:pt>
              </c:strCache>
            </c:strRef>
          </c:cat>
          <c:val>
            <c:numRef>
              <c:f>ad!$H$65:$H$115</c:f>
              <c:numCache>
                <c:formatCode>General</c:formatCode>
                <c:ptCount val="51"/>
                <c:pt idx="0">
                  <c:v>21.478269256533942</c:v>
                </c:pt>
                <c:pt idx="1">
                  <c:v>20.597008812426321</c:v>
                </c:pt>
                <c:pt idx="2">
                  <c:v>19.923644977721434</c:v>
                </c:pt>
                <c:pt idx="3">
                  <c:v>19.21250777929129</c:v>
                </c:pt>
                <c:pt idx="4">
                  <c:v>18.984444507517889</c:v>
                </c:pt>
                <c:pt idx="5">
                  <c:v>18.801825904900333</c:v>
                </c:pt>
                <c:pt idx="6">
                  <c:v>18.628755075068163</c:v>
                </c:pt>
                <c:pt idx="7">
                  <c:v>18.310570127505297</c:v>
                </c:pt>
                <c:pt idx="8">
                  <c:v>16.971021121973539</c:v>
                </c:pt>
                <c:pt idx="9">
                  <c:v>16.936520523635767</c:v>
                </c:pt>
                <c:pt idx="10">
                  <c:v>16.894574010144723</c:v>
                </c:pt>
                <c:pt idx="11">
                  <c:v>16.854897432400229</c:v>
                </c:pt>
                <c:pt idx="12">
                  <c:v>16.50690037461732</c:v>
                </c:pt>
                <c:pt idx="13">
                  <c:v>16.414597557228639</c:v>
                </c:pt>
                <c:pt idx="14">
                  <c:v>15.745242739177399</c:v>
                </c:pt>
                <c:pt idx="15">
                  <c:v>15.627730086977456</c:v>
                </c:pt>
                <c:pt idx="16">
                  <c:v>15.598228800749926</c:v>
                </c:pt>
                <c:pt idx="17">
                  <c:v>15.555887511264908</c:v>
                </c:pt>
                <c:pt idx="18">
                  <c:v>15.541527232743995</c:v>
                </c:pt>
                <c:pt idx="19">
                  <c:v>15.448050935108673</c:v>
                </c:pt>
                <c:pt idx="20">
                  <c:v>15.275353807888001</c:v>
                </c:pt>
                <c:pt idx="21">
                  <c:v>15.097816713865562</c:v>
                </c:pt>
                <c:pt idx="22">
                  <c:v>15.069022040713309</c:v>
                </c:pt>
                <c:pt idx="23">
                  <c:v>14.611899154888716</c:v>
                </c:pt>
                <c:pt idx="24">
                  <c:v>14.58312877751583</c:v>
                </c:pt>
                <c:pt idx="25">
                  <c:v>14.564203707137871</c:v>
                </c:pt>
                <c:pt idx="26">
                  <c:v>14.522755721387711</c:v>
                </c:pt>
                <c:pt idx="27">
                  <c:v>14.516281310259386</c:v>
                </c:pt>
                <c:pt idx="28">
                  <c:v>14.470803668114847</c:v>
                </c:pt>
                <c:pt idx="29">
                  <c:v>14.220271576559925</c:v>
                </c:pt>
                <c:pt idx="30">
                  <c:v>14.20726071304385</c:v>
                </c:pt>
                <c:pt idx="31">
                  <c:v>13.704450266559501</c:v>
                </c:pt>
                <c:pt idx="32">
                  <c:v>13.58193748366079</c:v>
                </c:pt>
                <c:pt idx="33">
                  <c:v>13.543674955094799</c:v>
                </c:pt>
                <c:pt idx="34">
                  <c:v>13.466593268250609</c:v>
                </c:pt>
                <c:pt idx="35">
                  <c:v>13.454270840239158</c:v>
                </c:pt>
                <c:pt idx="36">
                  <c:v>13.040126207553655</c:v>
                </c:pt>
                <c:pt idx="37">
                  <c:v>12.814658012689604</c:v>
                </c:pt>
                <c:pt idx="38">
                  <c:v>12.551963391106979</c:v>
                </c:pt>
                <c:pt idx="39">
                  <c:v>12.195684010651446</c:v>
                </c:pt>
                <c:pt idx="40">
                  <c:v>12.104837260597858</c:v>
                </c:pt>
                <c:pt idx="41">
                  <c:v>12.080529423912306</c:v>
                </c:pt>
                <c:pt idx="42">
                  <c:v>12.041209102319689</c:v>
                </c:pt>
                <c:pt idx="43">
                  <c:v>11.476572734597015</c:v>
                </c:pt>
                <c:pt idx="44">
                  <c:v>11.380007510973989</c:v>
                </c:pt>
                <c:pt idx="45">
                  <c:v>11.336235665839119</c:v>
                </c:pt>
                <c:pt idx="46">
                  <c:v>11.170759322999603</c:v>
                </c:pt>
                <c:pt idx="47">
                  <c:v>10.24955512551227</c:v>
                </c:pt>
                <c:pt idx="48">
                  <c:v>8.941729820015663</c:v>
                </c:pt>
                <c:pt idx="49">
                  <c:v>8.454394653573484</c:v>
                </c:pt>
                <c:pt idx="50">
                  <c:v>8.3065535646682083</c:v>
                </c:pt>
              </c:numCache>
            </c:numRef>
          </c:val>
          <c:extLst>
            <c:ext xmlns:c16="http://schemas.microsoft.com/office/drawing/2014/chart" uri="{C3380CC4-5D6E-409C-BE32-E72D297353CC}">
              <c16:uniqueId val="{00000000-22E3-4A7D-8621-3AA25DAFCF36}"/>
            </c:ext>
          </c:extLst>
        </c:ser>
        <c:dLbls>
          <c:showLegendKey val="0"/>
          <c:showVal val="0"/>
          <c:showCatName val="0"/>
          <c:showSerName val="0"/>
          <c:showPercent val="0"/>
          <c:showBubbleSize val="0"/>
        </c:dLbls>
        <c:gapWidth val="129"/>
        <c:overlap val="-27"/>
        <c:axId val="931278287"/>
        <c:axId val="1245103311"/>
      </c:barChart>
      <c:catAx>
        <c:axId val="931278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DIN Next LT Pro" panose="020B0503020203050203" pitchFamily="34" charset="0"/>
                <a:ea typeface="+mn-ea"/>
                <a:cs typeface="+mn-cs"/>
              </a:defRPr>
            </a:pPr>
            <a:endParaRPr lang="en-US"/>
          </a:p>
        </c:txPr>
        <c:crossAx val="1245103311"/>
        <c:crosses val="autoZero"/>
        <c:auto val="1"/>
        <c:lblAlgn val="ctr"/>
        <c:lblOffset val="100"/>
        <c:noMultiLvlLbl val="0"/>
      </c:catAx>
      <c:valAx>
        <c:axId val="1245103311"/>
        <c:scaling>
          <c:orientation val="minMax"/>
          <c:max val="2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DIN Next LT Pro" panose="020B0503020203050203" pitchFamily="34" charset="0"/>
                <a:ea typeface="+mn-ea"/>
                <a:cs typeface="+mn-cs"/>
              </a:defRPr>
            </a:pPr>
            <a:endParaRPr lang="en-US"/>
          </a:p>
        </c:txPr>
        <c:crossAx val="931278287"/>
        <c:crosses val="autoZero"/>
        <c:crossBetween val="between"/>
      </c:valAx>
      <c:spPr>
        <a:noFill/>
        <a:ln>
          <a:noFill/>
        </a:ln>
        <a:effectLst/>
      </c:spPr>
    </c:plotArea>
    <c:plotVisOnly val="1"/>
    <c:dispBlanksAs val="gap"/>
    <c:showDLblsOverMax val="0"/>
  </c:chart>
  <c:spPr>
    <a:noFill/>
    <a:ln>
      <a:noFill/>
    </a:ln>
    <a:effectLst/>
  </c:spPr>
  <c:txPr>
    <a:bodyPr/>
    <a:lstStyle/>
    <a:p>
      <a:pPr>
        <a:defRPr sz="1200">
          <a:latin typeface="DIN Next LT Pro" panose="020B0503020203050203"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'1yr LTV by State'!$J$1</c:f>
              <c:strCache>
                <c:ptCount val="1"/>
                <c:pt idx="0">
                  <c:v>Value/cust running total</c:v>
                </c:pt>
              </c:strCache>
            </c:strRef>
          </c:tx>
          <c:spPr>
            <a:solidFill>
              <a:schemeClr val="accent1"/>
            </a:solidFill>
            <a:ln>
              <a:noFill/>
            </a:ln>
            <a:effectLst/>
          </c:spPr>
          <c:invertIfNegative val="0"/>
          <c:cat>
            <c:strRef>
              <c:f>'1yr LTV by State'!$I$2:$I$51</c:f>
              <c:strCache>
                <c:ptCount val="50"/>
                <c:pt idx="0">
                  <c:v>Kentucky</c:v>
                </c:pt>
                <c:pt idx="1">
                  <c:v>South Carolina</c:v>
                </c:pt>
                <c:pt idx="2">
                  <c:v>Mississippi</c:v>
                </c:pt>
                <c:pt idx="3">
                  <c:v>Alabama</c:v>
                </c:pt>
                <c:pt idx="4">
                  <c:v>Tennessee</c:v>
                </c:pt>
                <c:pt idx="5">
                  <c:v>Nebraska</c:v>
                </c:pt>
                <c:pt idx="6">
                  <c:v>Ohio</c:v>
                </c:pt>
                <c:pt idx="7">
                  <c:v>West Virginia</c:v>
                </c:pt>
                <c:pt idx="8">
                  <c:v>North Carolina</c:v>
                </c:pt>
                <c:pt idx="9">
                  <c:v>Georgia</c:v>
                </c:pt>
                <c:pt idx="10">
                  <c:v>New Hampshire</c:v>
                </c:pt>
                <c:pt idx="11">
                  <c:v>Missouri</c:v>
                </c:pt>
                <c:pt idx="12">
                  <c:v>Arkansas</c:v>
                </c:pt>
                <c:pt idx="13">
                  <c:v>Iowa</c:v>
                </c:pt>
                <c:pt idx="14">
                  <c:v>Massachusetts</c:v>
                </c:pt>
                <c:pt idx="15">
                  <c:v>Oregon</c:v>
                </c:pt>
                <c:pt idx="16">
                  <c:v>Michigan</c:v>
                </c:pt>
                <c:pt idx="17">
                  <c:v>Montana</c:v>
                </c:pt>
                <c:pt idx="18">
                  <c:v>Maine</c:v>
                </c:pt>
                <c:pt idx="19">
                  <c:v>Kansas</c:v>
                </c:pt>
                <c:pt idx="20">
                  <c:v>Louisiana</c:v>
                </c:pt>
                <c:pt idx="21">
                  <c:v>Pennsylvania</c:v>
                </c:pt>
                <c:pt idx="22">
                  <c:v>Indiana</c:v>
                </c:pt>
                <c:pt idx="23">
                  <c:v>Wisconsin</c:v>
                </c:pt>
                <c:pt idx="24">
                  <c:v>Connecticut</c:v>
                </c:pt>
                <c:pt idx="25">
                  <c:v>Minnesota</c:v>
                </c:pt>
                <c:pt idx="26">
                  <c:v>Alaska</c:v>
                </c:pt>
                <c:pt idx="27">
                  <c:v>Vermont</c:v>
                </c:pt>
                <c:pt idx="28">
                  <c:v>Washington</c:v>
                </c:pt>
                <c:pt idx="29">
                  <c:v>Virginia</c:v>
                </c:pt>
                <c:pt idx="30">
                  <c:v>Utah</c:v>
                </c:pt>
                <c:pt idx="31">
                  <c:v>Maryland</c:v>
                </c:pt>
                <c:pt idx="32">
                  <c:v>Nevada</c:v>
                </c:pt>
                <c:pt idx="33">
                  <c:v>Florida</c:v>
                </c:pt>
                <c:pt idx="34">
                  <c:v>Idaho</c:v>
                </c:pt>
                <c:pt idx="35">
                  <c:v>Colorado</c:v>
                </c:pt>
                <c:pt idx="36">
                  <c:v>Oklahoma</c:v>
                </c:pt>
                <c:pt idx="37">
                  <c:v>Illinois</c:v>
                </c:pt>
                <c:pt idx="38">
                  <c:v>South Dakota</c:v>
                </c:pt>
                <c:pt idx="39">
                  <c:v>New Jersey</c:v>
                </c:pt>
                <c:pt idx="40">
                  <c:v>Rhode Island</c:v>
                </c:pt>
                <c:pt idx="41">
                  <c:v>Texas</c:v>
                </c:pt>
                <c:pt idx="42">
                  <c:v>Arizona</c:v>
                </c:pt>
                <c:pt idx="43">
                  <c:v>New York</c:v>
                </c:pt>
                <c:pt idx="44">
                  <c:v>Delaware</c:v>
                </c:pt>
                <c:pt idx="45">
                  <c:v>North Dakota</c:v>
                </c:pt>
                <c:pt idx="46">
                  <c:v>California</c:v>
                </c:pt>
                <c:pt idx="47">
                  <c:v>New Mexico</c:v>
                </c:pt>
                <c:pt idx="48">
                  <c:v>Wyoming</c:v>
                </c:pt>
                <c:pt idx="49">
                  <c:v>Hawaii</c:v>
                </c:pt>
              </c:strCache>
            </c:strRef>
          </c:cat>
          <c:val>
            <c:numRef>
              <c:f>'1yr LTV by State'!$J$2:$J$51</c:f>
              <c:numCache>
                <c:formatCode>"$"#,##0.00_);[Red]\("$"#,##0.00\)</c:formatCode>
                <c:ptCount val="50"/>
                <c:pt idx="0">
                  <c:v>85.368799999999993</c:v>
                </c:pt>
                <c:pt idx="1">
                  <c:v>86.881699999999995</c:v>
                </c:pt>
                <c:pt idx="2">
                  <c:v>87.034700000000001</c:v>
                </c:pt>
                <c:pt idx="3">
                  <c:v>87.208600000000004</c:v>
                </c:pt>
                <c:pt idx="4">
                  <c:v>88.688199999999995</c:v>
                </c:pt>
                <c:pt idx="5">
                  <c:v>89.837599999999995</c:v>
                </c:pt>
                <c:pt idx="6">
                  <c:v>90.102599999999995</c:v>
                </c:pt>
                <c:pt idx="7">
                  <c:v>90.233699999999999</c:v>
                </c:pt>
                <c:pt idx="8">
                  <c:v>90.257999999999996</c:v>
                </c:pt>
                <c:pt idx="9">
                  <c:v>90.438500000000005</c:v>
                </c:pt>
                <c:pt idx="10">
                  <c:v>90.661000000000001</c:v>
                </c:pt>
                <c:pt idx="11">
                  <c:v>90.949200000000005</c:v>
                </c:pt>
                <c:pt idx="12">
                  <c:v>91.6631</c:v>
                </c:pt>
                <c:pt idx="13">
                  <c:v>92.142499999999998</c:v>
                </c:pt>
                <c:pt idx="14">
                  <c:v>92.289699999999996</c:v>
                </c:pt>
                <c:pt idx="15">
                  <c:v>92.363200000000006</c:v>
                </c:pt>
                <c:pt idx="16">
                  <c:v>93.544300000000007</c:v>
                </c:pt>
                <c:pt idx="17">
                  <c:v>93.634399999999999</c:v>
                </c:pt>
                <c:pt idx="18">
                  <c:v>94.115700000000004</c:v>
                </c:pt>
                <c:pt idx="19">
                  <c:v>94.129000000000005</c:v>
                </c:pt>
                <c:pt idx="20">
                  <c:v>94.382199999999997</c:v>
                </c:pt>
                <c:pt idx="21">
                  <c:v>94.438299999999998</c:v>
                </c:pt>
                <c:pt idx="22">
                  <c:v>94.528800000000004</c:v>
                </c:pt>
                <c:pt idx="23">
                  <c:v>94.869600000000005</c:v>
                </c:pt>
                <c:pt idx="24">
                  <c:v>95.481499999999997</c:v>
                </c:pt>
                <c:pt idx="25">
                  <c:v>95.776300000000006</c:v>
                </c:pt>
                <c:pt idx="26">
                  <c:v>96.0685</c:v>
                </c:pt>
                <c:pt idx="27">
                  <c:v>96.220600000000005</c:v>
                </c:pt>
                <c:pt idx="28">
                  <c:v>96.277500000000003</c:v>
                </c:pt>
                <c:pt idx="29">
                  <c:v>96.5989</c:v>
                </c:pt>
                <c:pt idx="30">
                  <c:v>96.9876</c:v>
                </c:pt>
                <c:pt idx="31">
                  <c:v>97.958299999999994</c:v>
                </c:pt>
                <c:pt idx="32">
                  <c:v>98.017099999999999</c:v>
                </c:pt>
                <c:pt idx="33">
                  <c:v>98.3429</c:v>
                </c:pt>
                <c:pt idx="34">
                  <c:v>98.56</c:v>
                </c:pt>
                <c:pt idx="35">
                  <c:v>98.816400000000002</c:v>
                </c:pt>
                <c:pt idx="36">
                  <c:v>99.141800000000003</c:v>
                </c:pt>
                <c:pt idx="37">
                  <c:v>99.8155</c:v>
                </c:pt>
                <c:pt idx="38">
                  <c:v>100.3819</c:v>
                </c:pt>
                <c:pt idx="39">
                  <c:v>100.9599</c:v>
                </c:pt>
                <c:pt idx="40">
                  <c:v>101.3604</c:v>
                </c:pt>
                <c:pt idx="41">
                  <c:v>101.5271</c:v>
                </c:pt>
                <c:pt idx="42">
                  <c:v>102.55670000000001</c:v>
                </c:pt>
                <c:pt idx="43">
                  <c:v>102.9145</c:v>
                </c:pt>
                <c:pt idx="44">
                  <c:v>103.0762</c:v>
                </c:pt>
                <c:pt idx="45">
                  <c:v>104.3997</c:v>
                </c:pt>
                <c:pt idx="46">
                  <c:v>106.2038</c:v>
                </c:pt>
                <c:pt idx="47">
                  <c:v>109.6592</c:v>
                </c:pt>
                <c:pt idx="48">
                  <c:v>113.9007</c:v>
                </c:pt>
                <c:pt idx="49">
                  <c:v>118.9448</c:v>
                </c:pt>
              </c:numCache>
            </c:numRef>
          </c:val>
          <c:extLst>
            <c:ext xmlns:c16="http://schemas.microsoft.com/office/drawing/2014/chart" uri="{C3380CC4-5D6E-409C-BE32-E72D297353CC}">
              <c16:uniqueId val="{00000000-DA7F-4BC9-BEFB-27B825ED1166}"/>
            </c:ext>
          </c:extLst>
        </c:ser>
        <c:dLbls>
          <c:showLegendKey val="0"/>
          <c:showVal val="0"/>
          <c:showCatName val="0"/>
          <c:showSerName val="0"/>
          <c:showPercent val="0"/>
          <c:showBubbleSize val="0"/>
        </c:dLbls>
        <c:gapWidth val="129"/>
        <c:overlap val="-27"/>
        <c:axId val="536089312"/>
        <c:axId val="408551744"/>
      </c:barChart>
      <c:catAx>
        <c:axId val="536089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200" b="0" i="0" u="none" strike="noStrike" kern="1200" baseline="0">
                <a:solidFill>
                  <a:schemeClr val="tx1">
                    <a:lumMod val="65000"/>
                    <a:lumOff val="35000"/>
                  </a:schemeClr>
                </a:solidFill>
                <a:latin typeface="DIN Next LT Pro" panose="020B0503020203050203" pitchFamily="34" charset="0"/>
                <a:ea typeface="+mn-ea"/>
                <a:cs typeface="+mn-cs"/>
              </a:defRPr>
            </a:pPr>
            <a:endParaRPr lang="en-US"/>
          </a:p>
        </c:txPr>
        <c:crossAx val="408551744"/>
        <c:crosses val="autoZero"/>
        <c:auto val="1"/>
        <c:lblAlgn val="ctr"/>
        <c:lblOffset val="100"/>
        <c:noMultiLvlLbl val="0"/>
      </c:catAx>
      <c:valAx>
        <c:axId val="408551744"/>
        <c:scaling>
          <c:orientation val="minMax"/>
          <c:max val="120"/>
          <c:min val="80"/>
        </c:scaling>
        <c:delete val="0"/>
        <c:axPos val="l"/>
        <c:majorGridlines>
          <c:spPr>
            <a:ln w="9525" cap="flat" cmpd="sng" algn="ctr">
              <a:solidFill>
                <a:schemeClr val="tx1">
                  <a:lumMod val="15000"/>
                  <a:lumOff val="85000"/>
                </a:schemeClr>
              </a:solidFill>
              <a:round/>
            </a:ln>
            <a:effectLst/>
          </c:spPr>
        </c:majorGridlines>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DIN Next LT Pro" panose="020B0503020203050203" pitchFamily="34" charset="0"/>
                <a:ea typeface="+mn-ea"/>
                <a:cs typeface="+mn-cs"/>
              </a:defRPr>
            </a:pPr>
            <a:endParaRPr lang="en-US"/>
          </a:p>
        </c:txPr>
        <c:crossAx val="5360893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latin typeface="DIN Next LT Pro" panose="020B0503020203050203"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544159369729749E-2"/>
          <c:y val="3.0688018481737321E-2"/>
          <c:w val="0.88871258319543822"/>
          <c:h val="0.6838601304527977"/>
        </c:manualLayout>
      </c:layout>
      <c:barChart>
        <c:barDir val="col"/>
        <c:grouping val="clustered"/>
        <c:varyColors val="0"/>
        <c:ser>
          <c:idx val="0"/>
          <c:order val="0"/>
          <c:tx>
            <c:strRef>
              <c:f>cacltv!$C$34</c:f>
              <c:strCache>
                <c:ptCount val="1"/>
                <c:pt idx="0">
                  <c:v>CAC</c:v>
                </c:pt>
              </c:strCache>
            </c:strRef>
          </c:tx>
          <c:spPr>
            <a:solidFill>
              <a:schemeClr val="bg1">
                <a:lumMod val="65000"/>
              </a:schemeClr>
            </a:solidFill>
            <a:ln>
              <a:noFill/>
            </a:ln>
            <a:effectLst/>
          </c:spPr>
          <c:invertIfNegative val="0"/>
          <c:cat>
            <c:strRef>
              <c:f>cacltv!$B$35:$B$85</c:f>
              <c:strCache>
                <c:ptCount val="51"/>
                <c:pt idx="0">
                  <c:v>Nebraska</c:v>
                </c:pt>
                <c:pt idx="1">
                  <c:v>Massachusetts</c:v>
                </c:pt>
                <c:pt idx="2">
                  <c:v>Iowa</c:v>
                </c:pt>
                <c:pt idx="3">
                  <c:v>Washington</c:v>
                </c:pt>
                <c:pt idx="4">
                  <c:v>Missouri</c:v>
                </c:pt>
                <c:pt idx="5">
                  <c:v>Wisconsin</c:v>
                </c:pt>
                <c:pt idx="6">
                  <c:v>Alaska</c:v>
                </c:pt>
                <c:pt idx="7">
                  <c:v>South Carolina</c:v>
                </c:pt>
                <c:pt idx="8">
                  <c:v>Illinois</c:v>
                </c:pt>
                <c:pt idx="9">
                  <c:v>Maine</c:v>
                </c:pt>
                <c:pt idx="10">
                  <c:v>Utah</c:v>
                </c:pt>
                <c:pt idx="11">
                  <c:v>Mississippi</c:v>
                </c:pt>
                <c:pt idx="12">
                  <c:v>Colorado</c:v>
                </c:pt>
                <c:pt idx="13">
                  <c:v>Michigan</c:v>
                </c:pt>
                <c:pt idx="14">
                  <c:v>Montana</c:v>
                </c:pt>
                <c:pt idx="15">
                  <c:v>Oregon</c:v>
                </c:pt>
                <c:pt idx="16">
                  <c:v>Ohio</c:v>
                </c:pt>
                <c:pt idx="17">
                  <c:v>North Carolina</c:v>
                </c:pt>
                <c:pt idx="18">
                  <c:v>Vermont</c:v>
                </c:pt>
                <c:pt idx="19">
                  <c:v>Indiana</c:v>
                </c:pt>
                <c:pt idx="20">
                  <c:v>North Dakota</c:v>
                </c:pt>
                <c:pt idx="21">
                  <c:v>Texas</c:v>
                </c:pt>
                <c:pt idx="22">
                  <c:v>Nevada</c:v>
                </c:pt>
                <c:pt idx="23">
                  <c:v>Hawaii</c:v>
                </c:pt>
                <c:pt idx="24">
                  <c:v>Tennessee</c:v>
                </c:pt>
                <c:pt idx="25">
                  <c:v>Delaware</c:v>
                </c:pt>
                <c:pt idx="26">
                  <c:v>Louisiana</c:v>
                </c:pt>
                <c:pt idx="27">
                  <c:v>Arizona</c:v>
                </c:pt>
                <c:pt idx="28">
                  <c:v>Wyoming</c:v>
                </c:pt>
                <c:pt idx="29">
                  <c:v>South Dakota</c:v>
                </c:pt>
                <c:pt idx="30">
                  <c:v>Florida</c:v>
                </c:pt>
                <c:pt idx="31">
                  <c:v>Connecticut</c:v>
                </c:pt>
                <c:pt idx="32">
                  <c:v>New Hampshire</c:v>
                </c:pt>
                <c:pt idx="33">
                  <c:v>Oklahoma</c:v>
                </c:pt>
                <c:pt idx="34">
                  <c:v>Kentucky</c:v>
                </c:pt>
                <c:pt idx="35">
                  <c:v>Virginia</c:v>
                </c:pt>
                <c:pt idx="36">
                  <c:v>Southeast</c:v>
                </c:pt>
                <c:pt idx="37">
                  <c:v>Pennsylvania</c:v>
                </c:pt>
                <c:pt idx="38">
                  <c:v>West Virginia</c:v>
                </c:pt>
                <c:pt idx="39">
                  <c:v>Idaho</c:v>
                </c:pt>
                <c:pt idx="40">
                  <c:v>Kansas</c:v>
                </c:pt>
                <c:pt idx="41">
                  <c:v>Maryland</c:v>
                </c:pt>
                <c:pt idx="42">
                  <c:v>New Mexico</c:v>
                </c:pt>
                <c:pt idx="43">
                  <c:v>New Jersey</c:v>
                </c:pt>
                <c:pt idx="44">
                  <c:v>Minnesota</c:v>
                </c:pt>
                <c:pt idx="45">
                  <c:v>New York</c:v>
                </c:pt>
                <c:pt idx="46">
                  <c:v>Rhode Island</c:v>
                </c:pt>
                <c:pt idx="47">
                  <c:v>California</c:v>
                </c:pt>
                <c:pt idx="48">
                  <c:v>Alabama</c:v>
                </c:pt>
                <c:pt idx="49">
                  <c:v>Georgia</c:v>
                </c:pt>
                <c:pt idx="50">
                  <c:v>Arkansas</c:v>
                </c:pt>
              </c:strCache>
            </c:strRef>
          </c:cat>
          <c:val>
            <c:numRef>
              <c:f>cacltv!$C$35:$C$85</c:f>
              <c:numCache>
                <c:formatCode>0.000</c:formatCode>
                <c:ptCount val="51"/>
                <c:pt idx="0">
                  <c:v>18.956226365560237</c:v>
                </c:pt>
                <c:pt idx="1">
                  <c:v>18.004378780743732</c:v>
                </c:pt>
                <c:pt idx="2">
                  <c:v>17.724256667108801</c:v>
                </c:pt>
                <c:pt idx="3">
                  <c:v>18.338058818761354</c:v>
                </c:pt>
                <c:pt idx="4">
                  <c:v>17.295429253107709</c:v>
                </c:pt>
                <c:pt idx="5">
                  <c:v>17.811211222470817</c:v>
                </c:pt>
                <c:pt idx="6">
                  <c:v>17.964286573595967</c:v>
                </c:pt>
                <c:pt idx="7">
                  <c:v>15.634667850904655</c:v>
                </c:pt>
                <c:pt idx="8">
                  <c:v>17.908310691527593</c:v>
                </c:pt>
                <c:pt idx="9">
                  <c:v>16.641604403709277</c:v>
                </c:pt>
                <c:pt idx="10">
                  <c:v>16.93933512645863</c:v>
                </c:pt>
                <c:pt idx="11">
                  <c:v>14.984234908977033</c:v>
                </c:pt>
                <c:pt idx="12">
                  <c:v>16.928765503047707</c:v>
                </c:pt>
                <c:pt idx="13">
                  <c:v>15.976491009753776</c:v>
                </c:pt>
                <c:pt idx="14">
                  <c:v>15.883024157721406</c:v>
                </c:pt>
                <c:pt idx="15">
                  <c:v>15.656988846826662</c:v>
                </c:pt>
                <c:pt idx="16">
                  <c:v>14.84581317317064</c:v>
                </c:pt>
                <c:pt idx="17">
                  <c:v>14.763556314133936</c:v>
                </c:pt>
                <c:pt idx="18">
                  <c:v>15.594723224535159</c:v>
                </c:pt>
                <c:pt idx="19">
                  <c:v>14.995897866579238</c:v>
                </c:pt>
                <c:pt idx="20">
                  <c:v>16.439646375789327</c:v>
                </c:pt>
                <c:pt idx="21">
                  <c:v>15.845282282459156</c:v>
                </c:pt>
                <c:pt idx="22">
                  <c:v>15.176230719323526</c:v>
                </c:pt>
                <c:pt idx="23">
                  <c:v>18.279317108230995</c:v>
                </c:pt>
                <c:pt idx="24">
                  <c:v>13.578546563590416</c:v>
                </c:pt>
                <c:pt idx="25">
                  <c:v>15.659923485809133</c:v>
                </c:pt>
                <c:pt idx="26">
                  <c:v>14.245712562660302</c:v>
                </c:pt>
                <c:pt idx="27">
                  <c:v>15.143355566711028</c:v>
                </c:pt>
                <c:pt idx="28">
                  <c:v>16.484444062242162</c:v>
                </c:pt>
                <c:pt idx="29">
                  <c:v>14.481895284215589</c:v>
                </c:pt>
                <c:pt idx="30">
                  <c:v>14.14759075137578</c:v>
                </c:pt>
                <c:pt idx="31">
                  <c:v>13.726352794418508</c:v>
                </c:pt>
                <c:pt idx="32">
                  <c:v>12.978230511418502</c:v>
                </c:pt>
                <c:pt idx="33">
                  <c:v>13.720390163225836</c:v>
                </c:pt>
                <c:pt idx="34">
                  <c:v>11.637086235828317</c:v>
                </c:pt>
                <c:pt idx="35">
                  <c:v>12.863467072502708</c:v>
                </c:pt>
                <c:pt idx="36">
                  <c:v>11.997603250372396</c:v>
                </c:pt>
                <c:pt idx="37">
                  <c:v>12.542974777658218</c:v>
                </c:pt>
                <c:pt idx="38">
                  <c:v>11.802701830422876</c:v>
                </c:pt>
                <c:pt idx="39">
                  <c:v>12.435648766432381</c:v>
                </c:pt>
                <c:pt idx="40">
                  <c:v>11.762429608101277</c:v>
                </c:pt>
                <c:pt idx="41">
                  <c:v>12.09078850457052</c:v>
                </c:pt>
                <c:pt idx="42">
                  <c:v>13.531997911196299</c:v>
                </c:pt>
                <c:pt idx="43">
                  <c:v>12.127838963107752</c:v>
                </c:pt>
                <c:pt idx="44">
                  <c:v>11.41223527240478</c:v>
                </c:pt>
                <c:pt idx="45">
                  <c:v>11.594252905201326</c:v>
                </c:pt>
                <c:pt idx="46">
                  <c:v>10.953369115303021</c:v>
                </c:pt>
                <c:pt idx="47">
                  <c:v>10.56764860924023</c:v>
                </c:pt>
                <c:pt idx="48">
                  <c:v>8.4893632710477576</c:v>
                </c:pt>
                <c:pt idx="49">
                  <c:v>8.7926275250511186</c:v>
                </c:pt>
                <c:pt idx="50">
                  <c:v>8.7594612759187722</c:v>
                </c:pt>
              </c:numCache>
            </c:numRef>
          </c:val>
          <c:extLst>
            <c:ext xmlns:c16="http://schemas.microsoft.com/office/drawing/2014/chart" uri="{C3380CC4-5D6E-409C-BE32-E72D297353CC}">
              <c16:uniqueId val="{00000000-FE7D-48F1-8C62-5BB503E403D9}"/>
            </c:ext>
          </c:extLst>
        </c:ser>
        <c:ser>
          <c:idx val="1"/>
          <c:order val="1"/>
          <c:tx>
            <c:strRef>
              <c:f>cacltv!$D$34</c:f>
              <c:strCache>
                <c:ptCount val="1"/>
                <c:pt idx="0">
                  <c:v>LTV</c:v>
                </c:pt>
              </c:strCache>
            </c:strRef>
          </c:tx>
          <c:spPr>
            <a:solidFill>
              <a:schemeClr val="bg1">
                <a:lumMod val="85000"/>
              </a:schemeClr>
            </a:solidFill>
            <a:ln>
              <a:noFill/>
            </a:ln>
            <a:effectLst/>
          </c:spPr>
          <c:invertIfNegative val="0"/>
          <c:cat>
            <c:strRef>
              <c:f>cacltv!$B$35:$B$85</c:f>
              <c:strCache>
                <c:ptCount val="51"/>
                <c:pt idx="0">
                  <c:v>Nebraska</c:v>
                </c:pt>
                <c:pt idx="1">
                  <c:v>Massachusetts</c:v>
                </c:pt>
                <c:pt idx="2">
                  <c:v>Iowa</c:v>
                </c:pt>
                <c:pt idx="3">
                  <c:v>Washington</c:v>
                </c:pt>
                <c:pt idx="4">
                  <c:v>Missouri</c:v>
                </c:pt>
                <c:pt idx="5">
                  <c:v>Wisconsin</c:v>
                </c:pt>
                <c:pt idx="6">
                  <c:v>Alaska</c:v>
                </c:pt>
                <c:pt idx="7">
                  <c:v>South Carolina</c:v>
                </c:pt>
                <c:pt idx="8">
                  <c:v>Illinois</c:v>
                </c:pt>
                <c:pt idx="9">
                  <c:v>Maine</c:v>
                </c:pt>
                <c:pt idx="10">
                  <c:v>Utah</c:v>
                </c:pt>
                <c:pt idx="11">
                  <c:v>Mississippi</c:v>
                </c:pt>
                <c:pt idx="12">
                  <c:v>Colorado</c:v>
                </c:pt>
                <c:pt idx="13">
                  <c:v>Michigan</c:v>
                </c:pt>
                <c:pt idx="14">
                  <c:v>Montana</c:v>
                </c:pt>
                <c:pt idx="15">
                  <c:v>Oregon</c:v>
                </c:pt>
                <c:pt idx="16">
                  <c:v>Ohio</c:v>
                </c:pt>
                <c:pt idx="17">
                  <c:v>North Carolina</c:v>
                </c:pt>
                <c:pt idx="18">
                  <c:v>Vermont</c:v>
                </c:pt>
                <c:pt idx="19">
                  <c:v>Indiana</c:v>
                </c:pt>
                <c:pt idx="20">
                  <c:v>North Dakota</c:v>
                </c:pt>
                <c:pt idx="21">
                  <c:v>Texas</c:v>
                </c:pt>
                <c:pt idx="22">
                  <c:v>Nevada</c:v>
                </c:pt>
                <c:pt idx="23">
                  <c:v>Hawaii</c:v>
                </c:pt>
                <c:pt idx="24">
                  <c:v>Tennessee</c:v>
                </c:pt>
                <c:pt idx="25">
                  <c:v>Delaware</c:v>
                </c:pt>
                <c:pt idx="26">
                  <c:v>Louisiana</c:v>
                </c:pt>
                <c:pt idx="27">
                  <c:v>Arizona</c:v>
                </c:pt>
                <c:pt idx="28">
                  <c:v>Wyoming</c:v>
                </c:pt>
                <c:pt idx="29">
                  <c:v>South Dakota</c:v>
                </c:pt>
                <c:pt idx="30">
                  <c:v>Florida</c:v>
                </c:pt>
                <c:pt idx="31">
                  <c:v>Connecticut</c:v>
                </c:pt>
                <c:pt idx="32">
                  <c:v>New Hampshire</c:v>
                </c:pt>
                <c:pt idx="33">
                  <c:v>Oklahoma</c:v>
                </c:pt>
                <c:pt idx="34">
                  <c:v>Kentucky</c:v>
                </c:pt>
                <c:pt idx="35">
                  <c:v>Virginia</c:v>
                </c:pt>
                <c:pt idx="36">
                  <c:v>Southeast</c:v>
                </c:pt>
                <c:pt idx="37">
                  <c:v>Pennsylvania</c:v>
                </c:pt>
                <c:pt idx="38">
                  <c:v>West Virginia</c:v>
                </c:pt>
                <c:pt idx="39">
                  <c:v>Idaho</c:v>
                </c:pt>
                <c:pt idx="40">
                  <c:v>Kansas</c:v>
                </c:pt>
                <c:pt idx="41">
                  <c:v>Maryland</c:v>
                </c:pt>
                <c:pt idx="42">
                  <c:v>New Mexico</c:v>
                </c:pt>
                <c:pt idx="43">
                  <c:v>New Jersey</c:v>
                </c:pt>
                <c:pt idx="44">
                  <c:v>Minnesota</c:v>
                </c:pt>
                <c:pt idx="45">
                  <c:v>New York</c:v>
                </c:pt>
                <c:pt idx="46">
                  <c:v>Rhode Island</c:v>
                </c:pt>
                <c:pt idx="47">
                  <c:v>California</c:v>
                </c:pt>
                <c:pt idx="48">
                  <c:v>Alabama</c:v>
                </c:pt>
                <c:pt idx="49">
                  <c:v>Georgia</c:v>
                </c:pt>
                <c:pt idx="50">
                  <c:v>Arkansas</c:v>
                </c:pt>
              </c:strCache>
            </c:strRef>
          </c:cat>
          <c:val>
            <c:numRef>
              <c:f>cacltv!$D$35:$D$85</c:f>
              <c:numCache>
                <c:formatCode>"$"#,##0.00_);[Red]\("$"#,##0.00\)</c:formatCode>
                <c:ptCount val="51"/>
                <c:pt idx="0">
                  <c:v>89.837599999999995</c:v>
                </c:pt>
                <c:pt idx="1">
                  <c:v>92.289699999999996</c:v>
                </c:pt>
                <c:pt idx="2">
                  <c:v>92.142499999999998</c:v>
                </c:pt>
                <c:pt idx="3">
                  <c:v>96.277500000000003</c:v>
                </c:pt>
                <c:pt idx="4">
                  <c:v>90.949200000000005</c:v>
                </c:pt>
                <c:pt idx="5">
                  <c:v>94.869600000000005</c:v>
                </c:pt>
                <c:pt idx="6">
                  <c:v>96.0685</c:v>
                </c:pt>
                <c:pt idx="7">
                  <c:v>86.881699999999995</c:v>
                </c:pt>
                <c:pt idx="8">
                  <c:v>99.8155</c:v>
                </c:pt>
                <c:pt idx="9">
                  <c:v>94.115700000000004</c:v>
                </c:pt>
                <c:pt idx="10">
                  <c:v>96.9876</c:v>
                </c:pt>
                <c:pt idx="11">
                  <c:v>87.034700000000001</c:v>
                </c:pt>
                <c:pt idx="12">
                  <c:v>98.816400000000002</c:v>
                </c:pt>
                <c:pt idx="13">
                  <c:v>93.544300000000007</c:v>
                </c:pt>
                <c:pt idx="14">
                  <c:v>93.634399999999999</c:v>
                </c:pt>
                <c:pt idx="15">
                  <c:v>92.363200000000006</c:v>
                </c:pt>
                <c:pt idx="16">
                  <c:v>90.102599999999995</c:v>
                </c:pt>
                <c:pt idx="17">
                  <c:v>90.257999999999996</c:v>
                </c:pt>
                <c:pt idx="18">
                  <c:v>96.220600000000005</c:v>
                </c:pt>
                <c:pt idx="19">
                  <c:v>94.528800000000004</c:v>
                </c:pt>
                <c:pt idx="20">
                  <c:v>104.3997</c:v>
                </c:pt>
                <c:pt idx="21">
                  <c:v>101.5271</c:v>
                </c:pt>
                <c:pt idx="22">
                  <c:v>98.017099999999999</c:v>
                </c:pt>
                <c:pt idx="23">
                  <c:v>118.9448</c:v>
                </c:pt>
                <c:pt idx="24">
                  <c:v>88.688199999999995</c:v>
                </c:pt>
                <c:pt idx="25">
                  <c:v>103.0762</c:v>
                </c:pt>
                <c:pt idx="26">
                  <c:v>94.382199999999997</c:v>
                </c:pt>
                <c:pt idx="27">
                  <c:v>102.55670000000001</c:v>
                </c:pt>
                <c:pt idx="28">
                  <c:v>113.9007</c:v>
                </c:pt>
                <c:pt idx="29">
                  <c:v>100.3819</c:v>
                </c:pt>
                <c:pt idx="30">
                  <c:v>98.3429</c:v>
                </c:pt>
                <c:pt idx="31">
                  <c:v>95.481499999999997</c:v>
                </c:pt>
                <c:pt idx="32">
                  <c:v>90.661000000000001</c:v>
                </c:pt>
                <c:pt idx="33">
                  <c:v>99.141800000000003</c:v>
                </c:pt>
                <c:pt idx="34">
                  <c:v>85.368799999999993</c:v>
                </c:pt>
                <c:pt idx="35">
                  <c:v>96.5989</c:v>
                </c:pt>
                <c:pt idx="36">
                  <c:v>90.320144463309077</c:v>
                </c:pt>
                <c:pt idx="37">
                  <c:v>94.438299999999998</c:v>
                </c:pt>
                <c:pt idx="38">
                  <c:v>90.233699999999999</c:v>
                </c:pt>
                <c:pt idx="39">
                  <c:v>98.56</c:v>
                </c:pt>
                <c:pt idx="40">
                  <c:v>94.129000000000005</c:v>
                </c:pt>
                <c:pt idx="41">
                  <c:v>97.958299999999994</c:v>
                </c:pt>
                <c:pt idx="42">
                  <c:v>109.6592</c:v>
                </c:pt>
                <c:pt idx="43">
                  <c:v>100.9599</c:v>
                </c:pt>
                <c:pt idx="44">
                  <c:v>95.776300000000006</c:v>
                </c:pt>
                <c:pt idx="45">
                  <c:v>102.9145</c:v>
                </c:pt>
                <c:pt idx="46">
                  <c:v>101.3604</c:v>
                </c:pt>
                <c:pt idx="47">
                  <c:v>106.2038</c:v>
                </c:pt>
                <c:pt idx="48">
                  <c:v>87.208600000000004</c:v>
                </c:pt>
                <c:pt idx="49">
                  <c:v>90.438500000000005</c:v>
                </c:pt>
                <c:pt idx="50">
                  <c:v>91.6631</c:v>
                </c:pt>
              </c:numCache>
            </c:numRef>
          </c:val>
          <c:extLst>
            <c:ext xmlns:c16="http://schemas.microsoft.com/office/drawing/2014/chart" uri="{C3380CC4-5D6E-409C-BE32-E72D297353CC}">
              <c16:uniqueId val="{00000001-FE7D-48F1-8C62-5BB503E403D9}"/>
            </c:ext>
          </c:extLst>
        </c:ser>
        <c:dLbls>
          <c:showLegendKey val="0"/>
          <c:showVal val="0"/>
          <c:showCatName val="0"/>
          <c:showSerName val="0"/>
          <c:showPercent val="0"/>
          <c:showBubbleSize val="0"/>
        </c:dLbls>
        <c:gapWidth val="84"/>
        <c:axId val="527297328"/>
        <c:axId val="570478576"/>
      </c:barChart>
      <c:lineChart>
        <c:grouping val="standard"/>
        <c:varyColors val="0"/>
        <c:ser>
          <c:idx val="2"/>
          <c:order val="2"/>
          <c:tx>
            <c:strRef>
              <c:f>cacltv!$E$34</c:f>
              <c:strCache>
                <c:ptCount val="1"/>
                <c:pt idx="0">
                  <c:v>LTV/CAC</c:v>
                </c:pt>
              </c:strCache>
            </c:strRef>
          </c:tx>
          <c:spPr>
            <a:ln w="41275" cap="rnd">
              <a:solidFill>
                <a:srgbClr val="FF0000"/>
              </a:solidFill>
              <a:round/>
            </a:ln>
            <a:effectLst/>
          </c:spPr>
          <c:marker>
            <c:symbol val="none"/>
          </c:marker>
          <c:cat>
            <c:strRef>
              <c:f>cacltv!$B$35:$B$85</c:f>
              <c:strCache>
                <c:ptCount val="51"/>
                <c:pt idx="0">
                  <c:v>Nebraska</c:v>
                </c:pt>
                <c:pt idx="1">
                  <c:v>Massachusetts</c:v>
                </c:pt>
                <c:pt idx="2">
                  <c:v>Iowa</c:v>
                </c:pt>
                <c:pt idx="3">
                  <c:v>Washington</c:v>
                </c:pt>
                <c:pt idx="4">
                  <c:v>Missouri</c:v>
                </c:pt>
                <c:pt idx="5">
                  <c:v>Wisconsin</c:v>
                </c:pt>
                <c:pt idx="6">
                  <c:v>Alaska</c:v>
                </c:pt>
                <c:pt idx="7">
                  <c:v>South Carolina</c:v>
                </c:pt>
                <c:pt idx="8">
                  <c:v>Illinois</c:v>
                </c:pt>
                <c:pt idx="9">
                  <c:v>Maine</c:v>
                </c:pt>
                <c:pt idx="10">
                  <c:v>Utah</c:v>
                </c:pt>
                <c:pt idx="11">
                  <c:v>Mississippi</c:v>
                </c:pt>
                <c:pt idx="12">
                  <c:v>Colorado</c:v>
                </c:pt>
                <c:pt idx="13">
                  <c:v>Michigan</c:v>
                </c:pt>
                <c:pt idx="14">
                  <c:v>Montana</c:v>
                </c:pt>
                <c:pt idx="15">
                  <c:v>Oregon</c:v>
                </c:pt>
                <c:pt idx="16">
                  <c:v>Ohio</c:v>
                </c:pt>
                <c:pt idx="17">
                  <c:v>North Carolina</c:v>
                </c:pt>
                <c:pt idx="18">
                  <c:v>Vermont</c:v>
                </c:pt>
                <c:pt idx="19">
                  <c:v>Indiana</c:v>
                </c:pt>
                <c:pt idx="20">
                  <c:v>North Dakota</c:v>
                </c:pt>
                <c:pt idx="21">
                  <c:v>Texas</c:v>
                </c:pt>
                <c:pt idx="22">
                  <c:v>Nevada</c:v>
                </c:pt>
                <c:pt idx="23">
                  <c:v>Hawaii</c:v>
                </c:pt>
                <c:pt idx="24">
                  <c:v>Tennessee</c:v>
                </c:pt>
                <c:pt idx="25">
                  <c:v>Delaware</c:v>
                </c:pt>
                <c:pt idx="26">
                  <c:v>Louisiana</c:v>
                </c:pt>
                <c:pt idx="27">
                  <c:v>Arizona</c:v>
                </c:pt>
                <c:pt idx="28">
                  <c:v>Wyoming</c:v>
                </c:pt>
                <c:pt idx="29">
                  <c:v>South Dakota</c:v>
                </c:pt>
                <c:pt idx="30">
                  <c:v>Florida</c:v>
                </c:pt>
                <c:pt idx="31">
                  <c:v>Connecticut</c:v>
                </c:pt>
                <c:pt idx="32">
                  <c:v>New Hampshire</c:v>
                </c:pt>
                <c:pt idx="33">
                  <c:v>Oklahoma</c:v>
                </c:pt>
                <c:pt idx="34">
                  <c:v>Kentucky</c:v>
                </c:pt>
                <c:pt idx="35">
                  <c:v>Virginia</c:v>
                </c:pt>
                <c:pt idx="36">
                  <c:v>Southeast</c:v>
                </c:pt>
                <c:pt idx="37">
                  <c:v>Pennsylvania</c:v>
                </c:pt>
                <c:pt idx="38">
                  <c:v>West Virginia</c:v>
                </c:pt>
                <c:pt idx="39">
                  <c:v>Idaho</c:v>
                </c:pt>
                <c:pt idx="40">
                  <c:v>Kansas</c:v>
                </c:pt>
                <c:pt idx="41">
                  <c:v>Maryland</c:v>
                </c:pt>
                <c:pt idx="42">
                  <c:v>New Mexico</c:v>
                </c:pt>
                <c:pt idx="43">
                  <c:v>New Jersey</c:v>
                </c:pt>
                <c:pt idx="44">
                  <c:v>Minnesota</c:v>
                </c:pt>
                <c:pt idx="45">
                  <c:v>New York</c:v>
                </c:pt>
                <c:pt idx="46">
                  <c:v>Rhode Island</c:v>
                </c:pt>
                <c:pt idx="47">
                  <c:v>California</c:v>
                </c:pt>
                <c:pt idx="48">
                  <c:v>Alabama</c:v>
                </c:pt>
                <c:pt idx="49">
                  <c:v>Georgia</c:v>
                </c:pt>
                <c:pt idx="50">
                  <c:v>Arkansas</c:v>
                </c:pt>
              </c:strCache>
            </c:strRef>
          </c:cat>
          <c:val>
            <c:numRef>
              <c:f>cacltv!$E$35:$E$85</c:f>
              <c:numCache>
                <c:formatCode>0.00</c:formatCode>
                <c:ptCount val="51"/>
                <c:pt idx="0">
                  <c:v>4.7392132942249185</c:v>
                </c:pt>
                <c:pt idx="1">
                  <c:v>5.1259585861805368</c:v>
                </c:pt>
                <c:pt idx="2">
                  <c:v>5.1986665353921655</c:v>
                </c:pt>
                <c:pt idx="3">
                  <c:v>5.2501467549826017</c:v>
                </c:pt>
                <c:pt idx="4">
                  <c:v>5.2585685309694119</c:v>
                </c:pt>
                <c:pt idx="5">
                  <c:v>5.326398009379143</c:v>
                </c:pt>
                <c:pt idx="6">
                  <c:v>5.3477492471759023</c:v>
                </c:pt>
                <c:pt idx="7">
                  <c:v>5.5569904540679342</c:v>
                </c:pt>
                <c:pt idx="8">
                  <c:v>5.5736971353318454</c:v>
                </c:pt>
                <c:pt idx="9">
                  <c:v>5.6554462969341097</c:v>
                </c:pt>
                <c:pt idx="10">
                  <c:v>5.7255848164022014</c:v>
                </c:pt>
                <c:pt idx="11">
                  <c:v>5.8084180159146888</c:v>
                </c:pt>
                <c:pt idx="12">
                  <c:v>5.8371887768313622</c:v>
                </c:pt>
                <c:pt idx="13">
                  <c:v>5.855121750006961</c:v>
                </c:pt>
                <c:pt idx="14">
                  <c:v>5.8952501154813381</c:v>
                </c:pt>
                <c:pt idx="15">
                  <c:v>5.8991675157717225</c:v>
                </c:pt>
                <c:pt idx="16">
                  <c:v>6.069226316469714</c:v>
                </c:pt>
                <c:pt idx="17">
                  <c:v>6.113567630963769</c:v>
                </c:pt>
                <c:pt idx="18">
                  <c:v>6.1700742369454984</c:v>
                </c:pt>
                <c:pt idx="19">
                  <c:v>6.303643892552282</c:v>
                </c:pt>
                <c:pt idx="20">
                  <c:v>6.350483314151421</c:v>
                </c:pt>
                <c:pt idx="21">
                  <c:v>6.4074024173359945</c:v>
                </c:pt>
                <c:pt idx="22">
                  <c:v>6.458593165376513</c:v>
                </c:pt>
                <c:pt idx="23">
                  <c:v>6.507070220169239</c:v>
                </c:pt>
                <c:pt idx="24">
                  <c:v>6.5314943381207664</c:v>
                </c:pt>
                <c:pt idx="25">
                  <c:v>6.5821649826965398</c:v>
                </c:pt>
                <c:pt idx="26">
                  <c:v>6.6253056549369749</c:v>
                </c:pt>
                <c:pt idx="27">
                  <c:v>6.7723893524263463</c:v>
                </c:pt>
                <c:pt idx="28">
                  <c:v>6.9095869760564792</c:v>
                </c:pt>
                <c:pt idx="29">
                  <c:v>6.9315443890421129</c:v>
                </c:pt>
                <c:pt idx="30">
                  <c:v>6.95121181607806</c:v>
                </c:pt>
                <c:pt idx="31">
                  <c:v>6.9560721212721024</c:v>
                </c:pt>
                <c:pt idx="32">
                  <c:v>6.9856210305584163</c:v>
                </c:pt>
                <c:pt idx="33">
                  <c:v>7.225873231048884</c:v>
                </c:pt>
                <c:pt idx="34">
                  <c:v>7.3359257008138448</c:v>
                </c:pt>
                <c:pt idx="35">
                  <c:v>7.5095539527202897</c:v>
                </c:pt>
                <c:pt idx="36">
                  <c:v>7.5281823026199515</c:v>
                </c:pt>
                <c:pt idx="37">
                  <c:v>7.5291788171507186</c:v>
                </c:pt>
                <c:pt idx="38">
                  <c:v>7.6451732235929102</c:v>
                </c:pt>
                <c:pt idx="39">
                  <c:v>7.9256017801052394</c:v>
                </c:pt>
                <c:pt idx="40">
                  <c:v>8.0025133527829517</c:v>
                </c:pt>
                <c:pt idx="41">
                  <c:v>8.101895088394782</c:v>
                </c:pt>
                <c:pt idx="42">
                  <c:v>8.1036961962038578</c:v>
                </c:pt>
                <c:pt idx="43">
                  <c:v>8.3246405486677961</c:v>
                </c:pt>
                <c:pt idx="44">
                  <c:v>8.3924224933909972</c:v>
                </c:pt>
                <c:pt idx="45">
                  <c:v>8.876337340703623</c:v>
                </c:pt>
                <c:pt idx="46">
                  <c:v>9.253810305578833</c:v>
                </c:pt>
                <c:pt idx="47">
                  <c:v>10.049898887358596</c:v>
                </c:pt>
                <c:pt idx="48">
                  <c:v>10.272690332079135</c:v>
                </c:pt>
                <c:pt idx="49">
                  <c:v>10.285719455570161</c:v>
                </c:pt>
                <c:pt idx="50">
                  <c:v>10.464467746663511</c:v>
                </c:pt>
              </c:numCache>
            </c:numRef>
          </c:val>
          <c:smooth val="0"/>
          <c:extLst>
            <c:ext xmlns:c16="http://schemas.microsoft.com/office/drawing/2014/chart" uri="{C3380CC4-5D6E-409C-BE32-E72D297353CC}">
              <c16:uniqueId val="{00000002-FE7D-48F1-8C62-5BB503E403D9}"/>
            </c:ext>
          </c:extLst>
        </c:ser>
        <c:dLbls>
          <c:showLegendKey val="0"/>
          <c:showVal val="0"/>
          <c:showCatName val="0"/>
          <c:showSerName val="0"/>
          <c:showPercent val="0"/>
          <c:showBubbleSize val="0"/>
        </c:dLbls>
        <c:marker val="1"/>
        <c:smooth val="0"/>
        <c:axId val="536042112"/>
        <c:axId val="26165920"/>
      </c:lineChart>
      <c:catAx>
        <c:axId val="527297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DIN Next LT Pro" panose="020B0503020203050203" pitchFamily="34" charset="0"/>
                <a:ea typeface="+mn-ea"/>
                <a:cs typeface="+mn-cs"/>
              </a:defRPr>
            </a:pPr>
            <a:endParaRPr lang="en-US"/>
          </a:p>
        </c:txPr>
        <c:crossAx val="570478576"/>
        <c:crosses val="autoZero"/>
        <c:auto val="1"/>
        <c:lblAlgn val="ctr"/>
        <c:lblOffset val="100"/>
        <c:noMultiLvlLbl val="0"/>
      </c:catAx>
      <c:valAx>
        <c:axId val="570478576"/>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DIN Next LT Pro" panose="020B0503020203050203" pitchFamily="34" charset="0"/>
                <a:ea typeface="+mn-ea"/>
                <a:cs typeface="+mn-cs"/>
              </a:defRPr>
            </a:pPr>
            <a:endParaRPr lang="en-US"/>
          </a:p>
        </c:txPr>
        <c:crossAx val="527297328"/>
        <c:crosses val="autoZero"/>
        <c:crossBetween val="between"/>
      </c:valAx>
      <c:valAx>
        <c:axId val="26165920"/>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DIN Next LT Pro" panose="020B0503020203050203" pitchFamily="34" charset="0"/>
                <a:ea typeface="+mn-ea"/>
                <a:cs typeface="+mn-cs"/>
              </a:defRPr>
            </a:pPr>
            <a:endParaRPr lang="en-US"/>
          </a:p>
        </c:txPr>
        <c:crossAx val="536042112"/>
        <c:crosses val="max"/>
        <c:crossBetween val="between"/>
      </c:valAx>
      <c:catAx>
        <c:axId val="536042112"/>
        <c:scaling>
          <c:orientation val="minMax"/>
        </c:scaling>
        <c:delete val="1"/>
        <c:axPos val="b"/>
        <c:numFmt formatCode="General" sourceLinked="1"/>
        <c:majorTickMark val="out"/>
        <c:minorTickMark val="none"/>
        <c:tickLblPos val="nextTo"/>
        <c:crossAx val="2616592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DIN Next LT Pro" panose="020B0503020203050203"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latin typeface="DIN Next LT Pro" panose="020B0503020203050203"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'2021 estimates'!$L$1</c:f>
              <c:strCache>
                <c:ptCount val="1"/>
                <c:pt idx="0">
                  <c:v>%diff</c:v>
                </c:pt>
              </c:strCache>
            </c:strRef>
          </c:tx>
          <c:spPr>
            <a:solidFill>
              <a:schemeClr val="tx1"/>
            </a:solidFill>
            <a:ln>
              <a:noFill/>
            </a:ln>
            <a:effectLst/>
          </c:spPr>
          <c:invertIfNegative val="0"/>
          <c:cat>
            <c:strRef>
              <c:f>'2021 estimates'!$K$2:$K$53</c:f>
              <c:strCache>
                <c:ptCount val="52"/>
                <c:pt idx="0">
                  <c:v>New York</c:v>
                </c:pt>
                <c:pt idx="1">
                  <c:v>Florida</c:v>
                </c:pt>
                <c:pt idx="2">
                  <c:v>New Jersey</c:v>
                </c:pt>
                <c:pt idx="3">
                  <c:v>Illinois</c:v>
                </c:pt>
                <c:pt idx="4">
                  <c:v>Texas</c:v>
                </c:pt>
                <c:pt idx="5">
                  <c:v>Maryland</c:v>
                </c:pt>
                <c:pt idx="6">
                  <c:v>Colorado</c:v>
                </c:pt>
                <c:pt idx="7">
                  <c:v>Virginia</c:v>
                </c:pt>
                <c:pt idx="8">
                  <c:v>Nevada</c:v>
                </c:pt>
                <c:pt idx="9">
                  <c:v>Puerto Rico</c:v>
                </c:pt>
                <c:pt idx="10">
                  <c:v>DC</c:v>
                </c:pt>
                <c:pt idx="11">
                  <c:v>Washington</c:v>
                </c:pt>
                <c:pt idx="12">
                  <c:v>South Dakota</c:v>
                </c:pt>
                <c:pt idx="13">
                  <c:v>North Dakota</c:v>
                </c:pt>
                <c:pt idx="14">
                  <c:v>Delaware</c:v>
                </c:pt>
                <c:pt idx="15">
                  <c:v>Oregon</c:v>
                </c:pt>
                <c:pt idx="16">
                  <c:v>Wyoming</c:v>
                </c:pt>
                <c:pt idx="17">
                  <c:v>Connecticut</c:v>
                </c:pt>
                <c:pt idx="18">
                  <c:v>Rhode Island</c:v>
                </c:pt>
                <c:pt idx="19">
                  <c:v>Alaska</c:v>
                </c:pt>
                <c:pt idx="20">
                  <c:v>Vermont</c:v>
                </c:pt>
                <c:pt idx="21">
                  <c:v>New Mexico</c:v>
                </c:pt>
                <c:pt idx="22">
                  <c:v>Montana</c:v>
                </c:pt>
                <c:pt idx="23">
                  <c:v>Idaho</c:v>
                </c:pt>
                <c:pt idx="24">
                  <c:v>Indiana</c:v>
                </c:pt>
                <c:pt idx="25">
                  <c:v>Wisconsin</c:v>
                </c:pt>
                <c:pt idx="26">
                  <c:v>Kansas</c:v>
                </c:pt>
                <c:pt idx="27">
                  <c:v>West Virginia</c:v>
                </c:pt>
                <c:pt idx="28">
                  <c:v>New Hampshire</c:v>
                </c:pt>
                <c:pt idx="29">
                  <c:v>Utah</c:v>
                </c:pt>
                <c:pt idx="30">
                  <c:v>Oklahoma</c:v>
                </c:pt>
                <c:pt idx="31">
                  <c:v>Maine</c:v>
                </c:pt>
                <c:pt idx="32">
                  <c:v>Nebraska</c:v>
                </c:pt>
                <c:pt idx="33">
                  <c:v>Iowa</c:v>
                </c:pt>
                <c:pt idx="34">
                  <c:v>Minnesota</c:v>
                </c:pt>
                <c:pt idx="35">
                  <c:v>Pennsylvania</c:v>
                </c:pt>
                <c:pt idx="36">
                  <c:v>Georgia</c:v>
                </c:pt>
                <c:pt idx="37">
                  <c:v>Michigan</c:v>
                </c:pt>
                <c:pt idx="38">
                  <c:v>Arizona</c:v>
                </c:pt>
                <c:pt idx="39">
                  <c:v>Ohio</c:v>
                </c:pt>
                <c:pt idx="40">
                  <c:v>Missouri</c:v>
                </c:pt>
                <c:pt idx="41">
                  <c:v>Kentucky</c:v>
                </c:pt>
                <c:pt idx="42">
                  <c:v>Louisiana</c:v>
                </c:pt>
                <c:pt idx="43">
                  <c:v>Tennessee</c:v>
                </c:pt>
                <c:pt idx="44">
                  <c:v>Mississippi</c:v>
                </c:pt>
                <c:pt idx="45">
                  <c:v>South Carolina</c:v>
                </c:pt>
                <c:pt idx="46">
                  <c:v>Massachusetts</c:v>
                </c:pt>
                <c:pt idx="47">
                  <c:v>Arkansas</c:v>
                </c:pt>
                <c:pt idx="48">
                  <c:v>North Carolina</c:v>
                </c:pt>
                <c:pt idx="49">
                  <c:v>California</c:v>
                </c:pt>
                <c:pt idx="50">
                  <c:v>Alabama</c:v>
                </c:pt>
                <c:pt idx="51">
                  <c:v>Hawaii</c:v>
                </c:pt>
              </c:strCache>
            </c:strRef>
          </c:cat>
          <c:val>
            <c:numRef>
              <c:f>'2021 estimates'!$L$2:$L$53</c:f>
              <c:numCache>
                <c:formatCode>0.000%</c:formatCode>
                <c:ptCount val="52"/>
                <c:pt idx="0">
                  <c:v>-1.8316962564946374E-2</c:v>
                </c:pt>
                <c:pt idx="1">
                  <c:v>-1.1149620272816997E-2</c:v>
                </c:pt>
                <c:pt idx="2">
                  <c:v>-4.5411527249625445E-3</c:v>
                </c:pt>
                <c:pt idx="3">
                  <c:v>-3.854907278116864E-3</c:v>
                </c:pt>
                <c:pt idx="4">
                  <c:v>-1.4228725541717696E-3</c:v>
                </c:pt>
                <c:pt idx="5">
                  <c:v>-1.4065977568978368E-3</c:v>
                </c:pt>
                <c:pt idx="6">
                  <c:v>-1.288206288292815E-3</c:v>
                </c:pt>
                <c:pt idx="7">
                  <c:v>-9.3477971141986763E-4</c:v>
                </c:pt>
                <c:pt idx="8">
                  <c:v>-8.6079959743543336E-4</c:v>
                </c:pt>
                <c:pt idx="9">
                  <c:v>-5.2872792785344565E-4</c:v>
                </c:pt>
                <c:pt idx="10">
                  <c:v>-4.4840100186496843E-4</c:v>
                </c:pt>
                <c:pt idx="11">
                  <c:v>-4.3881479425716616E-4</c:v>
                </c:pt>
                <c:pt idx="12">
                  <c:v>-2.6433646043141738E-4</c:v>
                </c:pt>
                <c:pt idx="13">
                  <c:v>-2.6108917053245333E-4</c:v>
                </c:pt>
                <c:pt idx="14">
                  <c:v>-2.3790841361581E-4</c:v>
                </c:pt>
                <c:pt idx="15">
                  <c:v>-2.2230824301052235E-4</c:v>
                </c:pt>
                <c:pt idx="16">
                  <c:v>-2.0233522431116333E-4</c:v>
                </c:pt>
                <c:pt idx="17">
                  <c:v>-1.608374780492864E-4</c:v>
                </c:pt>
                <c:pt idx="18">
                  <c:v>-1.5556757531004061E-4</c:v>
                </c:pt>
                <c:pt idx="19">
                  <c:v>-1.2607323758175287E-4</c:v>
                </c:pt>
                <c:pt idx="20">
                  <c:v>-7.3333861707591428E-5</c:v>
                </c:pt>
                <c:pt idx="21">
                  <c:v>-5.6787826121939937E-5</c:v>
                </c:pt>
                <c:pt idx="22">
                  <c:v>9.001446857815525E-6</c:v>
                </c:pt>
                <c:pt idx="23">
                  <c:v>4.728379498374069E-5</c:v>
                </c:pt>
                <c:pt idx="24">
                  <c:v>6.117457072575723E-5</c:v>
                </c:pt>
                <c:pt idx="25">
                  <c:v>1.4363325829110443E-4</c:v>
                </c:pt>
                <c:pt idx="26">
                  <c:v>2.2978650854292484E-4</c:v>
                </c:pt>
                <c:pt idx="27">
                  <c:v>2.8309308011243437E-4</c:v>
                </c:pt>
                <c:pt idx="28">
                  <c:v>2.8764825948975363E-4</c:v>
                </c:pt>
                <c:pt idx="29">
                  <c:v>2.9983953899315879E-4</c:v>
                </c:pt>
                <c:pt idx="30">
                  <c:v>3.2312235235916129E-4</c:v>
                </c:pt>
                <c:pt idx="31">
                  <c:v>3.5779995752567356E-4</c:v>
                </c:pt>
                <c:pt idx="32">
                  <c:v>4.6335284432701303E-4</c:v>
                </c:pt>
                <c:pt idx="33">
                  <c:v>7.893312247152463E-4</c:v>
                </c:pt>
                <c:pt idx="34">
                  <c:v>8.1625113480024609E-4</c:v>
                </c:pt>
                <c:pt idx="35">
                  <c:v>1.0128134017681513E-3</c:v>
                </c:pt>
                <c:pt idx="36">
                  <c:v>1.0184776112062907E-3</c:v>
                </c:pt>
                <c:pt idx="37">
                  <c:v>1.2298199660052151E-3</c:v>
                </c:pt>
                <c:pt idx="38">
                  <c:v>1.3583458704366086E-3</c:v>
                </c:pt>
                <c:pt idx="39">
                  <c:v>1.5023961084942965E-3</c:v>
                </c:pt>
                <c:pt idx="40">
                  <c:v>1.602956403363949E-3</c:v>
                </c:pt>
                <c:pt idx="41">
                  <c:v>1.6562166686067371E-3</c:v>
                </c:pt>
                <c:pt idx="42">
                  <c:v>1.7540717111467381E-3</c:v>
                </c:pt>
                <c:pt idx="43">
                  <c:v>2.0668112988972472E-3</c:v>
                </c:pt>
                <c:pt idx="44">
                  <c:v>2.3478634649578738E-3</c:v>
                </c:pt>
                <c:pt idx="45">
                  <c:v>2.4019287144994312E-3</c:v>
                </c:pt>
                <c:pt idx="46">
                  <c:v>2.7428655806414765E-3</c:v>
                </c:pt>
                <c:pt idx="47">
                  <c:v>2.7961536268586232E-3</c:v>
                </c:pt>
                <c:pt idx="48">
                  <c:v>3.1740091134903302E-3</c:v>
                </c:pt>
                <c:pt idx="49">
                  <c:v>3.5233353589521621E-3</c:v>
                </c:pt>
                <c:pt idx="50">
                  <c:v>4.1394835899455085E-3</c:v>
                </c:pt>
                <c:pt idx="51">
                  <c:v>8.5135535027130449E-3</c:v>
                </c:pt>
              </c:numCache>
            </c:numRef>
          </c:val>
          <c:extLst>
            <c:ext xmlns:c16="http://schemas.microsoft.com/office/drawing/2014/chart" uri="{C3380CC4-5D6E-409C-BE32-E72D297353CC}">
              <c16:uniqueId val="{00000000-3824-4922-8D0B-91997A77FA03}"/>
            </c:ext>
          </c:extLst>
        </c:ser>
        <c:dLbls>
          <c:showLegendKey val="0"/>
          <c:showVal val="0"/>
          <c:showCatName val="0"/>
          <c:showSerName val="0"/>
          <c:showPercent val="0"/>
          <c:showBubbleSize val="0"/>
        </c:dLbls>
        <c:gapWidth val="219"/>
        <c:overlap val="-27"/>
        <c:axId val="508614032"/>
        <c:axId val="170275696"/>
      </c:barChart>
      <c:catAx>
        <c:axId val="508614032"/>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200" b="0" i="0" u="none" strike="noStrike" kern="1200" baseline="0">
                <a:solidFill>
                  <a:schemeClr val="tx1">
                    <a:lumMod val="65000"/>
                    <a:lumOff val="35000"/>
                  </a:schemeClr>
                </a:solidFill>
                <a:latin typeface="DIN Next LT Pro" panose="020B0503020203050203" pitchFamily="34" charset="0"/>
                <a:ea typeface="+mn-ea"/>
                <a:cs typeface="+mn-cs"/>
              </a:defRPr>
            </a:pPr>
            <a:endParaRPr lang="en-US"/>
          </a:p>
        </c:txPr>
        <c:crossAx val="170275696"/>
        <c:crosses val="autoZero"/>
        <c:auto val="1"/>
        <c:lblAlgn val="ctr"/>
        <c:lblOffset val="10"/>
        <c:noMultiLvlLbl val="0"/>
      </c:catAx>
      <c:valAx>
        <c:axId val="170275696"/>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DIN Next LT Pro" panose="020B0503020203050203" pitchFamily="34" charset="0"/>
                <a:ea typeface="+mn-ea"/>
                <a:cs typeface="+mn-cs"/>
              </a:defRPr>
            </a:pPr>
            <a:endParaRPr lang="en-US"/>
          </a:p>
        </c:txPr>
        <c:crossAx val="508614032"/>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DIN Next LT Pro" panose="020B0503020203050203"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258614203931141E-2"/>
          <c:y val="8.5044417659603508E-2"/>
          <c:w val="0.93537538532441877"/>
          <c:h val="0.72398997759076533"/>
        </c:manualLayout>
      </c:layout>
      <c:barChart>
        <c:barDir val="col"/>
        <c:grouping val="clustered"/>
        <c:varyColors val="0"/>
        <c:ser>
          <c:idx val="0"/>
          <c:order val="0"/>
          <c:tx>
            <c:strRef>
              <c:f>index!$I$1</c:f>
              <c:strCache>
                <c:ptCount val="1"/>
                <c:pt idx="0">
                  <c:v>Season Index</c:v>
                </c:pt>
              </c:strCache>
            </c:strRef>
          </c:tx>
          <c:spPr>
            <a:solidFill>
              <a:schemeClr val="accent1"/>
            </a:solidFill>
            <a:ln>
              <a:noFill/>
            </a:ln>
            <a:effectLst/>
          </c:spPr>
          <c:invertIfNegative val="0"/>
          <c:cat>
            <c:strRef>
              <c:f>index!$H$2:$H$53</c:f>
              <c:strCache>
                <c:ptCount val="34"/>
                <c:pt idx="0">
                  <c:v>Washington</c:v>
                </c:pt>
                <c:pt idx="1">
                  <c:v>Oregon</c:v>
                </c:pt>
                <c:pt idx="2">
                  <c:v>Illinois</c:v>
                </c:pt>
                <c:pt idx="3">
                  <c:v>New York</c:v>
                </c:pt>
                <c:pt idx="4">
                  <c:v>New Jersey</c:v>
                </c:pt>
                <c:pt idx="5">
                  <c:v>Minnesota</c:v>
                </c:pt>
                <c:pt idx="6">
                  <c:v>Michigan</c:v>
                </c:pt>
                <c:pt idx="7">
                  <c:v>Massachusetts</c:v>
                </c:pt>
                <c:pt idx="8">
                  <c:v>Arkansas</c:v>
                </c:pt>
                <c:pt idx="9">
                  <c:v>Maryland</c:v>
                </c:pt>
                <c:pt idx="10">
                  <c:v>Wisconsin</c:v>
                </c:pt>
                <c:pt idx="11">
                  <c:v>California</c:v>
                </c:pt>
                <c:pt idx="12">
                  <c:v>Pennsylvania</c:v>
                </c:pt>
                <c:pt idx="13">
                  <c:v>Connecticut</c:v>
                </c:pt>
                <c:pt idx="14">
                  <c:v>Kentucky</c:v>
                </c:pt>
                <c:pt idx="15">
                  <c:v>Nevada</c:v>
                </c:pt>
                <c:pt idx="16">
                  <c:v>Louisiana</c:v>
                </c:pt>
                <c:pt idx="17">
                  <c:v>Indiana</c:v>
                </c:pt>
                <c:pt idx="18">
                  <c:v>Texas</c:v>
                </c:pt>
                <c:pt idx="19">
                  <c:v>Tennessee</c:v>
                </c:pt>
                <c:pt idx="20">
                  <c:v>Ohio</c:v>
                </c:pt>
                <c:pt idx="21">
                  <c:v>Colorado</c:v>
                </c:pt>
                <c:pt idx="22">
                  <c:v>Virginia</c:v>
                </c:pt>
                <c:pt idx="23">
                  <c:v>Mississippi</c:v>
                </c:pt>
                <c:pt idx="24">
                  <c:v>New Mexico</c:v>
                </c:pt>
                <c:pt idx="25">
                  <c:v>Oklahoma</c:v>
                </c:pt>
                <c:pt idx="26">
                  <c:v>Georgia</c:v>
                </c:pt>
                <c:pt idx="27">
                  <c:v>South Carolina</c:v>
                </c:pt>
                <c:pt idx="28">
                  <c:v>Arizona</c:v>
                </c:pt>
                <c:pt idx="29">
                  <c:v>Florida</c:v>
                </c:pt>
                <c:pt idx="30">
                  <c:v>North Carolina</c:v>
                </c:pt>
                <c:pt idx="31">
                  <c:v>Missouri</c:v>
                </c:pt>
                <c:pt idx="32">
                  <c:v>Alabama</c:v>
                </c:pt>
                <c:pt idx="33">
                  <c:v>Hawaii</c:v>
                </c:pt>
              </c:strCache>
              <c:extLst/>
            </c:strRef>
          </c:cat>
          <c:val>
            <c:numRef>
              <c:f>index!$I$2:$I$53</c:f>
              <c:numCache>
                <c:formatCode>General</c:formatCode>
                <c:ptCount val="34"/>
                <c:pt idx="0">
                  <c:v>0.43623051847937239</c:v>
                </c:pt>
                <c:pt idx="1">
                  <c:v>0.43142816725154193</c:v>
                </c:pt>
                <c:pt idx="2">
                  <c:v>0.42504729353429416</c:v>
                </c:pt>
                <c:pt idx="3">
                  <c:v>0.42164857227447855</c:v>
                </c:pt>
                <c:pt idx="4">
                  <c:v>0.41269637377696267</c:v>
                </c:pt>
                <c:pt idx="5">
                  <c:v>0.38768177326324954</c:v>
                </c:pt>
                <c:pt idx="6">
                  <c:v>0.37778821151571501</c:v>
                </c:pt>
                <c:pt idx="7">
                  <c:v>0.35695799771360209</c:v>
                </c:pt>
                <c:pt idx="8">
                  <c:v>0.35338296021511367</c:v>
                </c:pt>
                <c:pt idx="9">
                  <c:v>0.35159833993254769</c:v>
                </c:pt>
                <c:pt idx="10">
                  <c:v>0.34184601158562078</c:v>
                </c:pt>
                <c:pt idx="11">
                  <c:v>0.34026794088890283</c:v>
                </c:pt>
                <c:pt idx="12">
                  <c:v>0.33715648525462383</c:v>
                </c:pt>
                <c:pt idx="13">
                  <c:v>0.33387168434886072</c:v>
                </c:pt>
                <c:pt idx="14">
                  <c:v>0.33255588264049157</c:v>
                </c:pt>
                <c:pt idx="15">
                  <c:v>0.32836620377083969</c:v>
                </c:pt>
                <c:pt idx="16">
                  <c:v>0.32421302021182846</c:v>
                </c:pt>
                <c:pt idx="17">
                  <c:v>0.32369784733360579</c:v>
                </c:pt>
                <c:pt idx="18">
                  <c:v>0.3232132500837816</c:v>
                </c:pt>
                <c:pt idx="19">
                  <c:v>0.31528024057705284</c:v>
                </c:pt>
                <c:pt idx="20">
                  <c:v>0.30199234222871735</c:v>
                </c:pt>
                <c:pt idx="21">
                  <c:v>0.29662506391758015</c:v>
                </c:pt>
                <c:pt idx="22">
                  <c:v>0.28632296441742056</c:v>
                </c:pt>
                <c:pt idx="23">
                  <c:v>0.28199840667174753</c:v>
                </c:pt>
                <c:pt idx="24">
                  <c:v>0.27715332361201211</c:v>
                </c:pt>
                <c:pt idx="25">
                  <c:v>0.27381280487455667</c:v>
                </c:pt>
                <c:pt idx="26">
                  <c:v>0.26447838328247464</c:v>
                </c:pt>
                <c:pt idx="27">
                  <c:v>0.26357315781897545</c:v>
                </c:pt>
                <c:pt idx="28">
                  <c:v>0.26290632866525476</c:v>
                </c:pt>
                <c:pt idx="29">
                  <c:v>0.26056409465609437</c:v>
                </c:pt>
                <c:pt idx="30">
                  <c:v>0.25901288803770045</c:v>
                </c:pt>
                <c:pt idx="31">
                  <c:v>0.25231384017796005</c:v>
                </c:pt>
                <c:pt idx="32">
                  <c:v>0.24506538612255499</c:v>
                </c:pt>
                <c:pt idx="33">
                  <c:v>0.23633520434056998</c:v>
                </c:pt>
              </c:numCache>
              <c:extLst/>
            </c:numRef>
          </c:val>
          <c:extLst>
            <c:ext xmlns:c16="http://schemas.microsoft.com/office/drawing/2014/chart" uri="{C3380CC4-5D6E-409C-BE32-E72D297353CC}">
              <c16:uniqueId val="{00000000-1234-4061-829D-ADCF9FFEBCA6}"/>
            </c:ext>
          </c:extLst>
        </c:ser>
        <c:dLbls>
          <c:showLegendKey val="0"/>
          <c:showVal val="0"/>
          <c:showCatName val="0"/>
          <c:showSerName val="0"/>
          <c:showPercent val="0"/>
          <c:showBubbleSize val="0"/>
        </c:dLbls>
        <c:gapWidth val="84"/>
        <c:overlap val="-27"/>
        <c:axId val="2020758880"/>
        <c:axId val="209906736"/>
      </c:barChart>
      <c:catAx>
        <c:axId val="2020758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00" b="0" i="0" u="none" strike="noStrike" kern="1200" baseline="0">
                <a:solidFill>
                  <a:schemeClr val="tx1">
                    <a:lumMod val="65000"/>
                    <a:lumOff val="35000"/>
                  </a:schemeClr>
                </a:solidFill>
                <a:latin typeface="DIN Next LT Pro" panose="020B0503020203050203" pitchFamily="34" charset="0"/>
                <a:ea typeface="+mn-ea"/>
                <a:cs typeface="+mn-cs"/>
              </a:defRPr>
            </a:pPr>
            <a:endParaRPr lang="en-US"/>
          </a:p>
        </c:txPr>
        <c:crossAx val="209906736"/>
        <c:crosses val="autoZero"/>
        <c:auto val="1"/>
        <c:lblAlgn val="ctr"/>
        <c:lblOffset val="100"/>
        <c:noMultiLvlLbl val="0"/>
      </c:catAx>
      <c:valAx>
        <c:axId val="209906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DIN Next LT Pro" panose="020B0503020203050203" pitchFamily="34" charset="0"/>
                <a:ea typeface="+mn-ea"/>
                <a:cs typeface="+mn-cs"/>
              </a:defRPr>
            </a:pPr>
            <a:endParaRPr lang="en-US"/>
          </a:p>
        </c:txPr>
        <c:crossAx val="2020758880"/>
        <c:crosses val="autoZero"/>
        <c:crossBetween val="between"/>
      </c:valAx>
      <c:spPr>
        <a:noFill/>
        <a:ln>
          <a:noFill/>
        </a:ln>
        <a:effectLst/>
      </c:spPr>
    </c:plotArea>
    <c:plotVisOnly val="1"/>
    <c:dispBlanksAs val="gap"/>
    <c:showDLblsOverMax val="0"/>
  </c:chart>
  <c:spPr>
    <a:noFill/>
    <a:ln>
      <a:noFill/>
    </a:ln>
    <a:effectLst/>
  </c:spPr>
  <c:txPr>
    <a:bodyPr/>
    <a:lstStyle/>
    <a:p>
      <a:pPr>
        <a:defRPr sz="1100">
          <a:latin typeface="DIN Next LT Pro" panose="020B0503020203050203"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207519428691445E-2"/>
          <c:y val="2.886671418389166E-2"/>
          <c:w val="0.89687040537702156"/>
          <c:h val="0.93763364219529588"/>
        </c:manualLayout>
      </c:layout>
      <c:bubbleChart>
        <c:varyColors val="0"/>
        <c:ser>
          <c:idx val="0"/>
          <c:order val="0"/>
          <c:spPr>
            <a:solidFill>
              <a:schemeClr val="tx1"/>
            </a:solidFill>
            <a:ln>
              <a:noFill/>
            </a:ln>
          </c:spPr>
          <c:invertIfNegative val="0"/>
          <c:dPt>
            <c:idx val="0"/>
            <c:invertIfNegative val="0"/>
            <c:bubble3D val="0"/>
            <c:spPr>
              <a:solidFill>
                <a:schemeClr val="accent1"/>
              </a:solidFill>
              <a:ln>
                <a:noFill/>
              </a:ln>
            </c:spPr>
            <c:extLst>
              <c:ext xmlns:c16="http://schemas.microsoft.com/office/drawing/2014/chart" uri="{C3380CC4-5D6E-409C-BE32-E72D297353CC}">
                <c16:uniqueId val="{00000000-95BE-4311-B183-B3AC54F55CFD}"/>
              </c:ext>
            </c:extLst>
          </c:dPt>
          <c:dPt>
            <c:idx val="1"/>
            <c:invertIfNegative val="0"/>
            <c:bubble3D val="0"/>
            <c:spPr>
              <a:solidFill>
                <a:schemeClr val="accent1"/>
              </a:solidFill>
              <a:ln>
                <a:noFill/>
              </a:ln>
            </c:spPr>
            <c:extLst>
              <c:ext xmlns:c16="http://schemas.microsoft.com/office/drawing/2014/chart" uri="{C3380CC4-5D6E-409C-BE32-E72D297353CC}">
                <c16:uniqueId val="{00000001-95BE-4311-B183-B3AC54F55CFD}"/>
              </c:ext>
            </c:extLst>
          </c:dPt>
          <c:dPt>
            <c:idx val="2"/>
            <c:invertIfNegative val="0"/>
            <c:bubble3D val="0"/>
            <c:spPr>
              <a:solidFill>
                <a:schemeClr val="tx1"/>
              </a:solidFill>
              <a:ln>
                <a:noFill/>
              </a:ln>
            </c:spPr>
            <c:extLst>
              <c:ext xmlns:c16="http://schemas.microsoft.com/office/drawing/2014/chart" uri="{C3380CC4-5D6E-409C-BE32-E72D297353CC}">
                <c16:uniqueId val="{00000002-95BE-4311-B183-B3AC54F55CFD}"/>
              </c:ext>
            </c:extLst>
          </c:dPt>
          <c:dPt>
            <c:idx val="3"/>
            <c:invertIfNegative val="0"/>
            <c:bubble3D val="0"/>
            <c:spPr>
              <a:solidFill>
                <a:schemeClr val="accent1"/>
              </a:solidFill>
              <a:ln>
                <a:noFill/>
              </a:ln>
            </c:spPr>
            <c:extLst>
              <c:ext xmlns:c16="http://schemas.microsoft.com/office/drawing/2014/chart" uri="{C3380CC4-5D6E-409C-BE32-E72D297353CC}">
                <c16:uniqueId val="{00000003-95BE-4311-B183-B3AC54F55CFD}"/>
              </c:ext>
            </c:extLst>
          </c:dPt>
          <c:dPt>
            <c:idx val="4"/>
            <c:invertIfNegative val="0"/>
            <c:bubble3D val="0"/>
            <c:spPr>
              <a:solidFill>
                <a:schemeClr val="tx1"/>
              </a:solidFill>
              <a:ln>
                <a:noFill/>
              </a:ln>
            </c:spPr>
            <c:extLst>
              <c:ext xmlns:c16="http://schemas.microsoft.com/office/drawing/2014/chart" uri="{C3380CC4-5D6E-409C-BE32-E72D297353CC}">
                <c16:uniqueId val="{00000004-95BE-4311-B183-B3AC54F55CFD}"/>
              </c:ext>
            </c:extLst>
          </c:dPt>
          <c:dPt>
            <c:idx val="5"/>
            <c:invertIfNegative val="0"/>
            <c:bubble3D val="0"/>
            <c:spPr>
              <a:solidFill>
                <a:schemeClr val="tx1"/>
              </a:solidFill>
              <a:ln>
                <a:noFill/>
              </a:ln>
            </c:spPr>
            <c:extLst>
              <c:ext xmlns:c16="http://schemas.microsoft.com/office/drawing/2014/chart" uri="{C3380CC4-5D6E-409C-BE32-E72D297353CC}">
                <c16:uniqueId val="{00000005-95BE-4311-B183-B3AC54F55CFD}"/>
              </c:ext>
            </c:extLst>
          </c:dPt>
          <c:dPt>
            <c:idx val="6"/>
            <c:invertIfNegative val="0"/>
            <c:bubble3D val="0"/>
            <c:spPr>
              <a:solidFill>
                <a:schemeClr val="tx1"/>
              </a:solidFill>
              <a:ln>
                <a:noFill/>
              </a:ln>
            </c:spPr>
            <c:extLst>
              <c:ext xmlns:c16="http://schemas.microsoft.com/office/drawing/2014/chart" uri="{C3380CC4-5D6E-409C-BE32-E72D297353CC}">
                <c16:uniqueId val="{00000006-95BE-4311-B183-B3AC54F55CFD}"/>
              </c:ext>
            </c:extLst>
          </c:dPt>
          <c:dPt>
            <c:idx val="7"/>
            <c:invertIfNegative val="0"/>
            <c:bubble3D val="0"/>
            <c:spPr>
              <a:solidFill>
                <a:schemeClr val="accent1"/>
              </a:solidFill>
              <a:ln>
                <a:noFill/>
              </a:ln>
            </c:spPr>
            <c:extLst>
              <c:ext xmlns:c16="http://schemas.microsoft.com/office/drawing/2014/chart" uri="{C3380CC4-5D6E-409C-BE32-E72D297353CC}">
                <c16:uniqueId val="{00000007-95BE-4311-B183-B3AC54F55CFD}"/>
              </c:ext>
            </c:extLst>
          </c:dPt>
          <c:dPt>
            <c:idx val="8"/>
            <c:invertIfNegative val="0"/>
            <c:bubble3D val="0"/>
            <c:spPr>
              <a:solidFill>
                <a:schemeClr val="tx1"/>
              </a:solidFill>
              <a:ln>
                <a:noFill/>
              </a:ln>
            </c:spPr>
            <c:extLst>
              <c:ext xmlns:c16="http://schemas.microsoft.com/office/drawing/2014/chart" uri="{C3380CC4-5D6E-409C-BE32-E72D297353CC}">
                <c16:uniqueId val="{00000008-95BE-4311-B183-B3AC54F55CFD}"/>
              </c:ext>
            </c:extLst>
          </c:dPt>
          <c:dPt>
            <c:idx val="9"/>
            <c:invertIfNegative val="0"/>
            <c:bubble3D val="0"/>
            <c:spPr>
              <a:solidFill>
                <a:schemeClr val="tx1"/>
              </a:solidFill>
              <a:ln>
                <a:noFill/>
              </a:ln>
            </c:spPr>
            <c:extLst>
              <c:ext xmlns:c16="http://schemas.microsoft.com/office/drawing/2014/chart" uri="{C3380CC4-5D6E-409C-BE32-E72D297353CC}">
                <c16:uniqueId val="{00000009-95BE-4311-B183-B3AC54F55CFD}"/>
              </c:ext>
            </c:extLst>
          </c:dPt>
          <c:dPt>
            <c:idx val="10"/>
            <c:invertIfNegative val="0"/>
            <c:bubble3D val="0"/>
            <c:spPr>
              <a:solidFill>
                <a:schemeClr val="accent1"/>
              </a:solidFill>
              <a:ln>
                <a:noFill/>
              </a:ln>
            </c:spPr>
            <c:extLst>
              <c:ext xmlns:c16="http://schemas.microsoft.com/office/drawing/2014/chart" uri="{C3380CC4-5D6E-409C-BE32-E72D297353CC}">
                <c16:uniqueId val="{0000000A-95BE-4311-B183-B3AC54F55CFD}"/>
              </c:ext>
            </c:extLst>
          </c:dPt>
          <c:dPt>
            <c:idx val="11"/>
            <c:invertIfNegative val="0"/>
            <c:bubble3D val="0"/>
            <c:spPr>
              <a:solidFill>
                <a:schemeClr val="tx1"/>
              </a:solidFill>
              <a:ln>
                <a:noFill/>
              </a:ln>
            </c:spPr>
            <c:extLst>
              <c:ext xmlns:c16="http://schemas.microsoft.com/office/drawing/2014/chart" uri="{C3380CC4-5D6E-409C-BE32-E72D297353CC}">
                <c16:uniqueId val="{0000000B-95BE-4311-B183-B3AC54F55CFD}"/>
              </c:ext>
            </c:extLst>
          </c:dPt>
          <c:dPt>
            <c:idx val="12"/>
            <c:invertIfNegative val="0"/>
            <c:bubble3D val="0"/>
            <c:spPr>
              <a:solidFill>
                <a:schemeClr val="tx1"/>
              </a:solidFill>
              <a:ln>
                <a:noFill/>
              </a:ln>
            </c:spPr>
            <c:extLst>
              <c:ext xmlns:c16="http://schemas.microsoft.com/office/drawing/2014/chart" uri="{C3380CC4-5D6E-409C-BE32-E72D297353CC}">
                <c16:uniqueId val="{0000000C-95BE-4311-B183-B3AC54F55CFD}"/>
              </c:ext>
            </c:extLst>
          </c:dPt>
          <c:dPt>
            <c:idx val="13"/>
            <c:invertIfNegative val="0"/>
            <c:bubble3D val="0"/>
            <c:spPr>
              <a:solidFill>
                <a:schemeClr val="accent1"/>
              </a:solidFill>
              <a:ln>
                <a:noFill/>
              </a:ln>
            </c:spPr>
            <c:extLst>
              <c:ext xmlns:c16="http://schemas.microsoft.com/office/drawing/2014/chart" uri="{C3380CC4-5D6E-409C-BE32-E72D297353CC}">
                <c16:uniqueId val="{0000000D-95BE-4311-B183-B3AC54F55CFD}"/>
              </c:ext>
            </c:extLst>
          </c:dPt>
          <c:dPt>
            <c:idx val="14"/>
            <c:invertIfNegative val="0"/>
            <c:bubble3D val="0"/>
            <c:spPr>
              <a:solidFill>
                <a:schemeClr val="tx1"/>
              </a:solidFill>
              <a:ln>
                <a:noFill/>
              </a:ln>
            </c:spPr>
            <c:extLst>
              <c:ext xmlns:c16="http://schemas.microsoft.com/office/drawing/2014/chart" uri="{C3380CC4-5D6E-409C-BE32-E72D297353CC}">
                <c16:uniqueId val="{0000000E-95BE-4311-B183-B3AC54F55CFD}"/>
              </c:ext>
            </c:extLst>
          </c:dPt>
          <c:dPt>
            <c:idx val="15"/>
            <c:invertIfNegative val="0"/>
            <c:bubble3D val="0"/>
            <c:spPr>
              <a:solidFill>
                <a:schemeClr val="tx1"/>
              </a:solidFill>
              <a:ln>
                <a:noFill/>
              </a:ln>
            </c:spPr>
            <c:extLst>
              <c:ext xmlns:c16="http://schemas.microsoft.com/office/drawing/2014/chart" uri="{C3380CC4-5D6E-409C-BE32-E72D297353CC}">
                <c16:uniqueId val="{0000000F-95BE-4311-B183-B3AC54F55CFD}"/>
              </c:ext>
            </c:extLst>
          </c:dPt>
          <c:dPt>
            <c:idx val="16"/>
            <c:invertIfNegative val="0"/>
            <c:bubble3D val="0"/>
            <c:spPr>
              <a:solidFill>
                <a:schemeClr val="tx1"/>
              </a:solidFill>
              <a:ln>
                <a:noFill/>
              </a:ln>
            </c:spPr>
            <c:extLst>
              <c:ext xmlns:c16="http://schemas.microsoft.com/office/drawing/2014/chart" uri="{C3380CC4-5D6E-409C-BE32-E72D297353CC}">
                <c16:uniqueId val="{00000010-95BE-4311-B183-B3AC54F55CFD}"/>
              </c:ext>
            </c:extLst>
          </c:dPt>
          <c:dPt>
            <c:idx val="17"/>
            <c:invertIfNegative val="0"/>
            <c:bubble3D val="0"/>
            <c:spPr>
              <a:solidFill>
                <a:schemeClr val="tx1"/>
              </a:solidFill>
              <a:ln>
                <a:noFill/>
              </a:ln>
            </c:spPr>
            <c:extLst>
              <c:ext xmlns:c16="http://schemas.microsoft.com/office/drawing/2014/chart" uri="{C3380CC4-5D6E-409C-BE32-E72D297353CC}">
                <c16:uniqueId val="{00000011-95BE-4311-B183-B3AC54F55CFD}"/>
              </c:ext>
            </c:extLst>
          </c:dPt>
          <c:dPt>
            <c:idx val="18"/>
            <c:invertIfNegative val="0"/>
            <c:bubble3D val="0"/>
            <c:spPr>
              <a:solidFill>
                <a:schemeClr val="accent1"/>
              </a:solidFill>
              <a:ln>
                <a:noFill/>
              </a:ln>
            </c:spPr>
            <c:extLst>
              <c:ext xmlns:c16="http://schemas.microsoft.com/office/drawing/2014/chart" uri="{C3380CC4-5D6E-409C-BE32-E72D297353CC}">
                <c16:uniqueId val="{00000012-95BE-4311-B183-B3AC54F55CFD}"/>
              </c:ext>
            </c:extLst>
          </c:dPt>
          <c:dPt>
            <c:idx val="19"/>
            <c:invertIfNegative val="0"/>
            <c:bubble3D val="0"/>
            <c:spPr>
              <a:solidFill>
                <a:schemeClr val="tx1"/>
              </a:solidFill>
              <a:ln>
                <a:noFill/>
              </a:ln>
            </c:spPr>
            <c:extLst>
              <c:ext xmlns:c16="http://schemas.microsoft.com/office/drawing/2014/chart" uri="{C3380CC4-5D6E-409C-BE32-E72D297353CC}">
                <c16:uniqueId val="{00000013-95BE-4311-B183-B3AC54F55CFD}"/>
              </c:ext>
            </c:extLst>
          </c:dPt>
          <c:dPt>
            <c:idx val="20"/>
            <c:invertIfNegative val="0"/>
            <c:bubble3D val="0"/>
            <c:spPr>
              <a:solidFill>
                <a:schemeClr val="accent1"/>
              </a:solidFill>
              <a:ln>
                <a:noFill/>
              </a:ln>
            </c:spPr>
            <c:extLst>
              <c:ext xmlns:c16="http://schemas.microsoft.com/office/drawing/2014/chart" uri="{C3380CC4-5D6E-409C-BE32-E72D297353CC}">
                <c16:uniqueId val="{00000014-95BE-4311-B183-B3AC54F55CFD}"/>
              </c:ext>
            </c:extLst>
          </c:dPt>
          <c:xVal>
            <c:numRef>
              <c:f>Sheet1!$A$1:$A$34</c:f>
              <c:numCache>
                <c:formatCode>General</c:formatCode>
                <c:ptCount val="34"/>
                <c:pt idx="0">
                  <c:v>2172935.8331283974</c:v>
                </c:pt>
                <c:pt idx="1">
                  <c:v>403480.53</c:v>
                </c:pt>
                <c:pt idx="2">
                  <c:v>633841.46</c:v>
                </c:pt>
                <c:pt idx="3">
                  <c:v>215221.48</c:v>
                </c:pt>
                <c:pt idx="4">
                  <c:v>2628823.2350883158</c:v>
                </c:pt>
                <c:pt idx="5">
                  <c:v>521624.38</c:v>
                </c:pt>
                <c:pt idx="6">
                  <c:v>683218.12</c:v>
                </c:pt>
                <c:pt idx="7">
                  <c:v>175514.46</c:v>
                </c:pt>
                <c:pt idx="8">
                  <c:v>319856.03000000003</c:v>
                </c:pt>
                <c:pt idx="9">
                  <c:v>208181.48</c:v>
                </c:pt>
                <c:pt idx="10">
                  <c:v>187890.73</c:v>
                </c:pt>
                <c:pt idx="11">
                  <c:v>665738.49</c:v>
                </c:pt>
                <c:pt idx="12">
                  <c:v>939191.3</c:v>
                </c:pt>
                <c:pt idx="13">
                  <c:v>534668.68000000005</c:v>
                </c:pt>
                <c:pt idx="14">
                  <c:v>318522.28999999998</c:v>
                </c:pt>
                <c:pt idx="15">
                  <c:v>178890.62</c:v>
                </c:pt>
                <c:pt idx="16">
                  <c:v>192455.89</c:v>
                </c:pt>
                <c:pt idx="17">
                  <c:v>520091.27</c:v>
                </c:pt>
                <c:pt idx="18">
                  <c:v>299110.39</c:v>
                </c:pt>
                <c:pt idx="19">
                  <c:v>1319412.7431283968</c:v>
                </c:pt>
                <c:pt idx="20">
                  <c:v>301286.03999999998</c:v>
                </c:pt>
              </c:numCache>
            </c:numRef>
          </c:xVal>
          <c:yVal>
            <c:numRef>
              <c:f>Sheet1!$B$1:$B$34</c:f>
              <c:numCache>
                <c:formatCode>General</c:formatCode>
                <c:ptCount val="34"/>
                <c:pt idx="0">
                  <c:v>154.12219386642104</c:v>
                </c:pt>
                <c:pt idx="1">
                  <c:v>180</c:v>
                </c:pt>
                <c:pt idx="2">
                  <c:v>132</c:v>
                </c:pt>
                <c:pt idx="3">
                  <c:v>197</c:v>
                </c:pt>
                <c:pt idx="4">
                  <c:v>124</c:v>
                </c:pt>
                <c:pt idx="5">
                  <c:v>221</c:v>
                </c:pt>
                <c:pt idx="6">
                  <c:v>97</c:v>
                </c:pt>
                <c:pt idx="7">
                  <c:v>175</c:v>
                </c:pt>
                <c:pt idx="8">
                  <c:v>141</c:v>
                </c:pt>
                <c:pt idx="9">
                  <c:v>142</c:v>
                </c:pt>
                <c:pt idx="10">
                  <c:v>194</c:v>
                </c:pt>
                <c:pt idx="11">
                  <c:v>92</c:v>
                </c:pt>
                <c:pt idx="12">
                  <c:v>57.999999999999993</c:v>
                </c:pt>
                <c:pt idx="13">
                  <c:v>153</c:v>
                </c:pt>
                <c:pt idx="14">
                  <c:v>146</c:v>
                </c:pt>
                <c:pt idx="15">
                  <c:v>130</c:v>
                </c:pt>
                <c:pt idx="16">
                  <c:v>115.99999999999999</c:v>
                </c:pt>
                <c:pt idx="17">
                  <c:v>131</c:v>
                </c:pt>
                <c:pt idx="18">
                  <c:v>166</c:v>
                </c:pt>
                <c:pt idx="19">
                  <c:v>118</c:v>
                </c:pt>
                <c:pt idx="20">
                  <c:v>107</c:v>
                </c:pt>
              </c:numCache>
            </c:numRef>
          </c:yVal>
          <c:bubbleSize>
            <c:numRef>
              <c:f>Sheet1!$C$1:$C$34</c:f>
              <c:numCache>
                <c:formatCode>General</c:formatCode>
                <c:ptCount val="34"/>
                <c:pt idx="0">
                  <c:v>5355100.8</c:v>
                </c:pt>
                <c:pt idx="1">
                  <c:v>626387.18000000005</c:v>
                </c:pt>
                <c:pt idx="2">
                  <c:v>1109853.25</c:v>
                </c:pt>
                <c:pt idx="3">
                  <c:v>324265.78000000003</c:v>
                </c:pt>
                <c:pt idx="4">
                  <c:v>11586194.83</c:v>
                </c:pt>
                <c:pt idx="5">
                  <c:v>756247.13</c:v>
                </c:pt>
                <c:pt idx="6">
                  <c:v>1383785.91</c:v>
                </c:pt>
                <c:pt idx="7">
                  <c:v>273569.76</c:v>
                </c:pt>
                <c:pt idx="8">
                  <c:v>544552.68000000005</c:v>
                </c:pt>
                <c:pt idx="9">
                  <c:v>353995.89</c:v>
                </c:pt>
                <c:pt idx="10">
                  <c:v>283001.42</c:v>
                </c:pt>
                <c:pt idx="11">
                  <c:v>1381123.8</c:v>
                </c:pt>
                <c:pt idx="12">
                  <c:v>2547726.0699999998</c:v>
                </c:pt>
                <c:pt idx="13">
                  <c:v>881204.58</c:v>
                </c:pt>
                <c:pt idx="14">
                  <c:v>534845.88</c:v>
                </c:pt>
                <c:pt idx="15">
                  <c:v>315037.83</c:v>
                </c:pt>
                <c:pt idx="16">
                  <c:v>357299.18</c:v>
                </c:pt>
                <c:pt idx="17">
                  <c:v>913709.67</c:v>
                </c:pt>
                <c:pt idx="18">
                  <c:v>478319.04</c:v>
                </c:pt>
                <c:pt idx="19">
                  <c:v>4399447.5199999996</c:v>
                </c:pt>
                <c:pt idx="20">
                  <c:v>580343</c:v>
                </c:pt>
              </c:numCache>
            </c:numRef>
          </c:bubbleSize>
          <c:bubble3D val="0"/>
          <c:extLst>
            <c:ext xmlns:c16="http://schemas.microsoft.com/office/drawing/2014/chart" uri="{C3380CC4-5D6E-409C-BE32-E72D297353CC}">
              <c16:uniqueId val="{00000015-95BE-4311-B183-B3AC54F55CFD}"/>
            </c:ext>
          </c:extLst>
        </c:ser>
        <c:ser>
          <c:idx val="1"/>
          <c:order val="1"/>
          <c:spPr>
            <a:solidFill>
              <a:schemeClr val="tx1"/>
            </a:solidFill>
            <a:ln>
              <a:noFill/>
            </a:ln>
          </c:spPr>
          <c:invertIfNegative val="0"/>
          <c:dPt>
            <c:idx val="21"/>
            <c:invertIfNegative val="0"/>
            <c:bubble3D val="0"/>
            <c:spPr>
              <a:solidFill>
                <a:schemeClr val="tx1"/>
              </a:solidFill>
              <a:ln>
                <a:noFill/>
              </a:ln>
            </c:spPr>
            <c:extLst>
              <c:ext xmlns:c16="http://schemas.microsoft.com/office/drawing/2014/chart" uri="{C3380CC4-5D6E-409C-BE32-E72D297353CC}">
                <c16:uniqueId val="{00000016-95BE-4311-B183-B3AC54F55CFD}"/>
              </c:ext>
            </c:extLst>
          </c:dPt>
          <c:dPt>
            <c:idx val="22"/>
            <c:invertIfNegative val="0"/>
            <c:bubble3D val="0"/>
            <c:spPr>
              <a:solidFill>
                <a:schemeClr val="tx1"/>
              </a:solidFill>
              <a:ln>
                <a:noFill/>
              </a:ln>
            </c:spPr>
            <c:extLst>
              <c:ext xmlns:c16="http://schemas.microsoft.com/office/drawing/2014/chart" uri="{C3380CC4-5D6E-409C-BE32-E72D297353CC}">
                <c16:uniqueId val="{00000017-95BE-4311-B183-B3AC54F55CFD}"/>
              </c:ext>
            </c:extLst>
          </c:dPt>
          <c:dPt>
            <c:idx val="23"/>
            <c:invertIfNegative val="0"/>
            <c:bubble3D val="0"/>
            <c:spPr>
              <a:solidFill>
                <a:schemeClr val="tx1"/>
              </a:solidFill>
              <a:ln>
                <a:noFill/>
              </a:ln>
            </c:spPr>
            <c:extLst>
              <c:ext xmlns:c16="http://schemas.microsoft.com/office/drawing/2014/chart" uri="{C3380CC4-5D6E-409C-BE32-E72D297353CC}">
                <c16:uniqueId val="{00000018-95BE-4311-B183-B3AC54F55CFD}"/>
              </c:ext>
            </c:extLst>
          </c:dPt>
          <c:dPt>
            <c:idx val="24"/>
            <c:invertIfNegative val="0"/>
            <c:bubble3D val="0"/>
            <c:spPr>
              <a:solidFill>
                <a:schemeClr val="accent1"/>
              </a:solidFill>
              <a:ln>
                <a:noFill/>
              </a:ln>
            </c:spPr>
            <c:extLst>
              <c:ext xmlns:c16="http://schemas.microsoft.com/office/drawing/2014/chart" uri="{C3380CC4-5D6E-409C-BE32-E72D297353CC}">
                <c16:uniqueId val="{00000019-95BE-4311-B183-B3AC54F55CFD}"/>
              </c:ext>
            </c:extLst>
          </c:dPt>
          <c:dPt>
            <c:idx val="25"/>
            <c:invertIfNegative val="0"/>
            <c:bubble3D val="0"/>
            <c:spPr>
              <a:solidFill>
                <a:schemeClr val="accent1"/>
              </a:solidFill>
              <a:ln>
                <a:noFill/>
              </a:ln>
            </c:spPr>
            <c:extLst>
              <c:ext xmlns:c16="http://schemas.microsoft.com/office/drawing/2014/chart" uri="{C3380CC4-5D6E-409C-BE32-E72D297353CC}">
                <c16:uniqueId val="{0000001A-95BE-4311-B183-B3AC54F55CFD}"/>
              </c:ext>
            </c:extLst>
          </c:dPt>
          <c:dPt>
            <c:idx val="26"/>
            <c:invertIfNegative val="0"/>
            <c:bubble3D val="0"/>
            <c:spPr>
              <a:solidFill>
                <a:schemeClr val="tx1"/>
              </a:solidFill>
              <a:ln>
                <a:noFill/>
              </a:ln>
            </c:spPr>
            <c:extLst>
              <c:ext xmlns:c16="http://schemas.microsoft.com/office/drawing/2014/chart" uri="{C3380CC4-5D6E-409C-BE32-E72D297353CC}">
                <c16:uniqueId val="{0000001B-95BE-4311-B183-B3AC54F55CFD}"/>
              </c:ext>
            </c:extLst>
          </c:dPt>
          <c:dPt>
            <c:idx val="27"/>
            <c:invertIfNegative val="0"/>
            <c:bubble3D val="0"/>
            <c:spPr>
              <a:solidFill>
                <a:schemeClr val="tx1"/>
              </a:solidFill>
              <a:ln>
                <a:noFill/>
              </a:ln>
            </c:spPr>
            <c:extLst>
              <c:ext xmlns:c16="http://schemas.microsoft.com/office/drawing/2014/chart" uri="{C3380CC4-5D6E-409C-BE32-E72D297353CC}">
                <c16:uniqueId val="{0000001C-95BE-4311-B183-B3AC54F55CFD}"/>
              </c:ext>
            </c:extLst>
          </c:dPt>
          <c:dPt>
            <c:idx val="28"/>
            <c:invertIfNegative val="0"/>
            <c:bubble3D val="0"/>
            <c:spPr>
              <a:solidFill>
                <a:schemeClr val="tx1"/>
              </a:solidFill>
              <a:ln>
                <a:noFill/>
              </a:ln>
            </c:spPr>
            <c:extLst>
              <c:ext xmlns:c16="http://schemas.microsoft.com/office/drawing/2014/chart" uri="{C3380CC4-5D6E-409C-BE32-E72D297353CC}">
                <c16:uniqueId val="{0000001D-95BE-4311-B183-B3AC54F55CFD}"/>
              </c:ext>
            </c:extLst>
          </c:dPt>
          <c:dPt>
            <c:idx val="29"/>
            <c:invertIfNegative val="0"/>
            <c:bubble3D val="0"/>
            <c:spPr>
              <a:solidFill>
                <a:schemeClr val="tx1"/>
              </a:solidFill>
              <a:ln>
                <a:noFill/>
              </a:ln>
            </c:spPr>
            <c:extLst>
              <c:ext xmlns:c16="http://schemas.microsoft.com/office/drawing/2014/chart" uri="{C3380CC4-5D6E-409C-BE32-E72D297353CC}">
                <c16:uniqueId val="{0000001E-95BE-4311-B183-B3AC54F55CFD}"/>
              </c:ext>
            </c:extLst>
          </c:dPt>
          <c:dPt>
            <c:idx val="30"/>
            <c:invertIfNegative val="0"/>
            <c:bubble3D val="0"/>
            <c:spPr>
              <a:solidFill>
                <a:schemeClr val="accent1"/>
              </a:solidFill>
              <a:ln>
                <a:noFill/>
              </a:ln>
            </c:spPr>
            <c:extLst>
              <c:ext xmlns:c16="http://schemas.microsoft.com/office/drawing/2014/chart" uri="{C3380CC4-5D6E-409C-BE32-E72D297353CC}">
                <c16:uniqueId val="{0000001F-95BE-4311-B183-B3AC54F55CFD}"/>
              </c:ext>
            </c:extLst>
          </c:dPt>
          <c:xVal>
            <c:numRef>
              <c:f>Sheet1!$A$1:$A$34</c:f>
              <c:numCache>
                <c:formatCode>General</c:formatCode>
                <c:ptCount val="34"/>
                <c:pt idx="21">
                  <c:v>239603</c:v>
                </c:pt>
                <c:pt idx="22">
                  <c:v>187110.54</c:v>
                </c:pt>
                <c:pt idx="23">
                  <c:v>932234.83</c:v>
                </c:pt>
                <c:pt idx="24">
                  <c:v>502645.53</c:v>
                </c:pt>
                <c:pt idx="25">
                  <c:v>299470.88</c:v>
                </c:pt>
                <c:pt idx="26">
                  <c:v>212149.58</c:v>
                </c:pt>
                <c:pt idx="27">
                  <c:v>516082.63</c:v>
                </c:pt>
                <c:pt idx="28">
                  <c:v>209380.22</c:v>
                </c:pt>
                <c:pt idx="29">
                  <c:v>165969.60000000001</c:v>
                </c:pt>
                <c:pt idx="30">
                  <c:v>275547.59999999998</c:v>
                </c:pt>
                <c:pt idx="31">
                  <c:v>457561.44</c:v>
                </c:pt>
              </c:numCache>
            </c:numRef>
          </c:xVal>
          <c:yVal>
            <c:numRef>
              <c:f>Sheet1!$D$1:$D$34</c:f>
              <c:numCache>
                <c:formatCode>General</c:formatCode>
                <c:ptCount val="34"/>
                <c:pt idx="21">
                  <c:v>98</c:v>
                </c:pt>
                <c:pt idx="22">
                  <c:v>117</c:v>
                </c:pt>
                <c:pt idx="23">
                  <c:v>75</c:v>
                </c:pt>
                <c:pt idx="24">
                  <c:v>131</c:v>
                </c:pt>
                <c:pt idx="25">
                  <c:v>153</c:v>
                </c:pt>
                <c:pt idx="26">
                  <c:v>93</c:v>
                </c:pt>
                <c:pt idx="27">
                  <c:v>149</c:v>
                </c:pt>
                <c:pt idx="28">
                  <c:v>103</c:v>
                </c:pt>
                <c:pt idx="29">
                  <c:v>119</c:v>
                </c:pt>
                <c:pt idx="30">
                  <c:v>162</c:v>
                </c:pt>
                <c:pt idx="31">
                  <c:v>117</c:v>
                </c:pt>
              </c:numCache>
            </c:numRef>
          </c:yVal>
          <c:bubbleSize>
            <c:numRef>
              <c:f>Sheet1!$E$1:$E$34</c:f>
              <c:numCache>
                <c:formatCode>General</c:formatCode>
                <c:ptCount val="34"/>
                <c:pt idx="21">
                  <c:v>482698.5</c:v>
                </c:pt>
                <c:pt idx="22">
                  <c:v>344001.96</c:v>
                </c:pt>
                <c:pt idx="23">
                  <c:v>2154268.5499999998</c:v>
                </c:pt>
                <c:pt idx="24">
                  <c:v>881876.15</c:v>
                </c:pt>
                <c:pt idx="25">
                  <c:v>494153.43</c:v>
                </c:pt>
                <c:pt idx="26">
                  <c:v>438401.41</c:v>
                </c:pt>
                <c:pt idx="27">
                  <c:v>858608.95</c:v>
                </c:pt>
                <c:pt idx="28">
                  <c:v>409443.19</c:v>
                </c:pt>
                <c:pt idx="29">
                  <c:v>302278.84999999998</c:v>
                </c:pt>
                <c:pt idx="30">
                  <c:v>443917.84</c:v>
                </c:pt>
                <c:pt idx="31">
                  <c:v>846403.66</c:v>
                </c:pt>
              </c:numCache>
            </c:numRef>
          </c:bubbleSize>
          <c:bubble3D val="0"/>
          <c:extLst>
            <c:ext xmlns:c16="http://schemas.microsoft.com/office/drawing/2014/chart" uri="{C3380CC4-5D6E-409C-BE32-E72D297353CC}">
              <c16:uniqueId val="{00000020-95BE-4311-B183-B3AC54F55CFD}"/>
            </c:ext>
          </c:extLst>
        </c:ser>
        <c:ser>
          <c:idx val="2"/>
          <c:order val="2"/>
          <c:spPr>
            <a:solidFill>
              <a:schemeClr val="tx1"/>
            </a:solidFill>
            <a:ln>
              <a:noFill/>
            </a:ln>
          </c:spPr>
          <c:invertIfNegative val="0"/>
          <c:xVal>
            <c:numRef>
              <c:f>Sheet1!$A$1:$A$34</c:f>
              <c:numCache>
                <c:formatCode>General</c:formatCode>
                <c:ptCount val="34"/>
                <c:pt idx="32">
                  <c:v>154948.04999999999</c:v>
                </c:pt>
                <c:pt idx="33">
                  <c:v>231327.29</c:v>
                </c:pt>
              </c:numCache>
            </c:numRef>
          </c:xVal>
          <c:yVal>
            <c:numRef>
              <c:f>Sheet1!$F$1:$F$34</c:f>
              <c:numCache>
                <c:formatCode>General</c:formatCode>
                <c:ptCount val="34"/>
                <c:pt idx="32">
                  <c:v>123</c:v>
                </c:pt>
                <c:pt idx="33">
                  <c:v>159</c:v>
                </c:pt>
              </c:numCache>
            </c:numRef>
          </c:yVal>
          <c:bubbleSize>
            <c:numRef>
              <c:f>Sheet1!$G$1:$G$34</c:f>
              <c:numCache>
                <c:formatCode>General</c:formatCode>
                <c:ptCount val="34"/>
                <c:pt idx="32">
                  <c:v>279680.90000000002</c:v>
                </c:pt>
                <c:pt idx="33">
                  <c:v>375732.44</c:v>
                </c:pt>
              </c:numCache>
            </c:numRef>
          </c:bubbleSize>
          <c:bubble3D val="0"/>
          <c:extLst>
            <c:ext xmlns:c16="http://schemas.microsoft.com/office/drawing/2014/chart" uri="{C3380CC4-5D6E-409C-BE32-E72D297353CC}">
              <c16:uniqueId val="{00000021-95BE-4311-B183-B3AC54F55CFD}"/>
            </c:ext>
          </c:extLst>
        </c:ser>
        <c:dLbls>
          <c:showLegendKey val="0"/>
          <c:showVal val="0"/>
          <c:showCatName val="0"/>
          <c:showSerName val="0"/>
          <c:showPercent val="0"/>
          <c:showBubbleSize val="0"/>
        </c:dLbls>
        <c:bubbleScale val="106"/>
        <c:showNegBubbles val="0"/>
        <c:axId val="220910063"/>
        <c:axId val="1"/>
      </c:bubbleChart>
      <c:valAx>
        <c:axId val="220910063"/>
        <c:scaling>
          <c:orientation val="minMax"/>
          <c:max val="2692447.0350883156"/>
          <c:min val="0"/>
        </c:scaling>
        <c:delete val="0"/>
        <c:axPos val="b"/>
        <c:majorGridlines>
          <c:spPr>
            <a:ln>
              <a:noFill/>
            </a:ln>
          </c:spPr>
        </c:majorGridlines>
        <c:numFmt formatCode="General" sourceLinked="1"/>
        <c:majorTickMark val="none"/>
        <c:minorTickMark val="none"/>
        <c:tickLblPos val="none"/>
        <c:spPr>
          <a:ln w="9525" algn="ctr">
            <a:solidFill>
              <a:schemeClr val="tx1"/>
            </a:solidFill>
            <a:prstDash val="solid"/>
          </a:ln>
        </c:spPr>
        <c:crossAx val="1"/>
        <c:crosses val="min"/>
        <c:crossBetween val="midCat"/>
        <c:majorUnit val="500000"/>
      </c:valAx>
      <c:valAx>
        <c:axId val="1"/>
        <c:scaling>
          <c:orientation val="minMax"/>
          <c:max val="240"/>
          <c:min val="0"/>
        </c:scaling>
        <c:delete val="0"/>
        <c:axPos val="l"/>
        <c:majorGridlines>
          <c:spPr>
            <a:ln>
              <a:noFill/>
            </a:ln>
          </c:spPr>
        </c:majorGridlines>
        <c:numFmt formatCode="#,##0&quot;%&quot;;&quot;-&quot;#,##0&quot;%&quot;" sourceLinked="0"/>
        <c:majorTickMark val="out"/>
        <c:minorTickMark val="none"/>
        <c:tickLblPos val="nextTo"/>
        <c:spPr>
          <a:ln w="9525" algn="ctr">
            <a:solidFill>
              <a:schemeClr val="tx1"/>
            </a:solidFill>
            <a:prstDash val="solid"/>
          </a:ln>
        </c:spPr>
        <c:txPr>
          <a:bodyPr wrap="none"/>
          <a:lstStyle/>
          <a:p>
            <a:pPr>
              <a:defRPr sz="1400">
                <a:solidFill>
                  <a:schemeClr val="tx1"/>
                </a:solidFill>
                <a:latin typeface="DIN Next LT Pro"/>
                <a:ea typeface="DIN Next LT Pro"/>
                <a:cs typeface="DIN Next LT Pro"/>
                <a:sym typeface="DIN Next LT Pro"/>
              </a:defRPr>
            </a:pPr>
            <a:endParaRPr lang="en-US"/>
          </a:p>
        </c:txPr>
        <c:crossAx val="220910063"/>
        <c:crosses val="min"/>
        <c:crossBetween val="midCat"/>
        <c:majorUnit val="20"/>
      </c:valAx>
      <c:spPr>
        <a:noFill/>
        <a:ln w="9525" algn="ctr">
          <a:solidFill>
            <a:schemeClr val="tx1"/>
          </a:solidFill>
          <a:prstDash val="solid"/>
        </a:ln>
      </c:spPr>
    </c:plotArea>
    <c:plotVisOnly val="0"/>
    <c:dispBlanksAs val="gap"/>
    <c:showDLblsOverMax val="1"/>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'2021 estimates'!$L$1</c:f>
              <c:strCache>
                <c:ptCount val="1"/>
                <c:pt idx="0">
                  <c:v>%diff</c:v>
                </c:pt>
              </c:strCache>
            </c:strRef>
          </c:tx>
          <c:spPr>
            <a:solidFill>
              <a:schemeClr val="tx1"/>
            </a:solidFill>
            <a:ln>
              <a:noFill/>
            </a:ln>
            <a:effectLst/>
          </c:spPr>
          <c:invertIfNegative val="0"/>
          <c:dPt>
            <c:idx val="52"/>
            <c:invertIfNegative val="0"/>
            <c:bubble3D val="0"/>
            <c:spPr>
              <a:solidFill>
                <a:schemeClr val="accent5"/>
              </a:solidFill>
              <a:ln>
                <a:noFill/>
              </a:ln>
              <a:effectLst/>
            </c:spPr>
            <c:extLst>
              <c:ext xmlns:c16="http://schemas.microsoft.com/office/drawing/2014/chart" uri="{C3380CC4-5D6E-409C-BE32-E72D297353CC}">
                <c16:uniqueId val="{0000000D-7D59-4369-BF0E-86C9325B72C8}"/>
              </c:ext>
            </c:extLst>
          </c:dPt>
          <c:cat>
            <c:strRef>
              <c:f>'2021 estimates'!$K$2:$K$54</c:f>
              <c:strCache>
                <c:ptCount val="53"/>
                <c:pt idx="0">
                  <c:v>New York</c:v>
                </c:pt>
                <c:pt idx="1">
                  <c:v>Florida</c:v>
                </c:pt>
                <c:pt idx="2">
                  <c:v>New Jersey</c:v>
                </c:pt>
                <c:pt idx="3">
                  <c:v>Illinois</c:v>
                </c:pt>
                <c:pt idx="4">
                  <c:v>Texas</c:v>
                </c:pt>
                <c:pt idx="5">
                  <c:v>Maryland</c:v>
                </c:pt>
                <c:pt idx="6">
                  <c:v>Colorado</c:v>
                </c:pt>
                <c:pt idx="7">
                  <c:v>Virginia</c:v>
                </c:pt>
                <c:pt idx="8">
                  <c:v>Nevada</c:v>
                </c:pt>
                <c:pt idx="9">
                  <c:v>Puerto Rico</c:v>
                </c:pt>
                <c:pt idx="10">
                  <c:v>DC</c:v>
                </c:pt>
                <c:pt idx="11">
                  <c:v>Washington</c:v>
                </c:pt>
                <c:pt idx="12">
                  <c:v>South Dakota</c:v>
                </c:pt>
                <c:pt idx="13">
                  <c:v>North Dakota</c:v>
                </c:pt>
                <c:pt idx="14">
                  <c:v>Delaware</c:v>
                </c:pt>
                <c:pt idx="15">
                  <c:v>Oregon</c:v>
                </c:pt>
                <c:pt idx="16">
                  <c:v>Wyoming</c:v>
                </c:pt>
                <c:pt idx="17">
                  <c:v>Connecticut</c:v>
                </c:pt>
                <c:pt idx="18">
                  <c:v>Rhode Island</c:v>
                </c:pt>
                <c:pt idx="19">
                  <c:v>Alaska</c:v>
                </c:pt>
                <c:pt idx="20">
                  <c:v>Vermont</c:v>
                </c:pt>
                <c:pt idx="21">
                  <c:v>New Mexico</c:v>
                </c:pt>
                <c:pt idx="22">
                  <c:v>Montana</c:v>
                </c:pt>
                <c:pt idx="23">
                  <c:v>Idaho</c:v>
                </c:pt>
                <c:pt idx="24">
                  <c:v>Indiana</c:v>
                </c:pt>
                <c:pt idx="25">
                  <c:v>Wisconsin</c:v>
                </c:pt>
                <c:pt idx="26">
                  <c:v>Kansas</c:v>
                </c:pt>
                <c:pt idx="27">
                  <c:v>West Virginia</c:v>
                </c:pt>
                <c:pt idx="28">
                  <c:v>New Hampshire</c:v>
                </c:pt>
                <c:pt idx="29">
                  <c:v>Utah</c:v>
                </c:pt>
                <c:pt idx="30">
                  <c:v>Oklahoma</c:v>
                </c:pt>
                <c:pt idx="31">
                  <c:v>Maine</c:v>
                </c:pt>
                <c:pt idx="32">
                  <c:v>Nebraska</c:v>
                </c:pt>
                <c:pt idx="33">
                  <c:v>Iowa</c:v>
                </c:pt>
                <c:pt idx="34">
                  <c:v>Minnesota</c:v>
                </c:pt>
                <c:pt idx="35">
                  <c:v>Pennsylvania</c:v>
                </c:pt>
                <c:pt idx="36">
                  <c:v>Georgia</c:v>
                </c:pt>
                <c:pt idx="37">
                  <c:v>Michigan</c:v>
                </c:pt>
                <c:pt idx="38">
                  <c:v>Arizona</c:v>
                </c:pt>
                <c:pt idx="39">
                  <c:v>Ohio</c:v>
                </c:pt>
                <c:pt idx="40">
                  <c:v>Missouri</c:v>
                </c:pt>
                <c:pt idx="41">
                  <c:v>Kentucky</c:v>
                </c:pt>
                <c:pt idx="42">
                  <c:v>Louisiana</c:v>
                </c:pt>
                <c:pt idx="43">
                  <c:v>Tennessee</c:v>
                </c:pt>
                <c:pt idx="44">
                  <c:v>Mississippi</c:v>
                </c:pt>
                <c:pt idx="45">
                  <c:v>South Carolina</c:v>
                </c:pt>
                <c:pt idx="46">
                  <c:v>Massachusetts</c:v>
                </c:pt>
                <c:pt idx="47">
                  <c:v>Arkansas</c:v>
                </c:pt>
                <c:pt idx="48">
                  <c:v>North Carolina</c:v>
                </c:pt>
                <c:pt idx="49">
                  <c:v>California</c:v>
                </c:pt>
                <c:pt idx="50">
                  <c:v>Alabama</c:v>
                </c:pt>
                <c:pt idx="51">
                  <c:v>Hawaii</c:v>
                </c:pt>
                <c:pt idx="52">
                  <c:v>Southeast</c:v>
                </c:pt>
              </c:strCache>
            </c:strRef>
          </c:cat>
          <c:val>
            <c:numRef>
              <c:f>'2021 estimates'!$L$2:$L$54</c:f>
              <c:numCache>
                <c:formatCode>0.000%</c:formatCode>
                <c:ptCount val="53"/>
                <c:pt idx="0">
                  <c:v>-1.8316962564946374E-2</c:v>
                </c:pt>
                <c:pt idx="1">
                  <c:v>-1.1149620272816997E-2</c:v>
                </c:pt>
                <c:pt idx="2">
                  <c:v>-4.5411527249625445E-3</c:v>
                </c:pt>
                <c:pt idx="3">
                  <c:v>-3.854907278116864E-3</c:v>
                </c:pt>
                <c:pt idx="4">
                  <c:v>-1.4228725541717696E-3</c:v>
                </c:pt>
                <c:pt idx="5">
                  <c:v>-1.4065977568978368E-3</c:v>
                </c:pt>
                <c:pt idx="6">
                  <c:v>-1.288206288292815E-3</c:v>
                </c:pt>
                <c:pt idx="7">
                  <c:v>-9.3477971141986763E-4</c:v>
                </c:pt>
                <c:pt idx="8">
                  <c:v>-8.6079959743543336E-4</c:v>
                </c:pt>
                <c:pt idx="9">
                  <c:v>-5.2872792785344565E-4</c:v>
                </c:pt>
                <c:pt idx="10">
                  <c:v>-4.4840100186496843E-4</c:v>
                </c:pt>
                <c:pt idx="11">
                  <c:v>-4.3881479425716616E-4</c:v>
                </c:pt>
                <c:pt idx="12">
                  <c:v>-2.6433646043141738E-4</c:v>
                </c:pt>
                <c:pt idx="13">
                  <c:v>-2.6108917053245333E-4</c:v>
                </c:pt>
                <c:pt idx="14">
                  <c:v>-2.3790841361581E-4</c:v>
                </c:pt>
                <c:pt idx="15">
                  <c:v>-2.2230824301052235E-4</c:v>
                </c:pt>
                <c:pt idx="16">
                  <c:v>-2.0233522431116333E-4</c:v>
                </c:pt>
                <c:pt idx="17">
                  <c:v>-1.608374780492864E-4</c:v>
                </c:pt>
                <c:pt idx="18">
                  <c:v>-1.5556757531004061E-4</c:v>
                </c:pt>
                <c:pt idx="19">
                  <c:v>-1.2607323758175287E-4</c:v>
                </c:pt>
                <c:pt idx="20">
                  <c:v>-7.3333861707591428E-5</c:v>
                </c:pt>
                <c:pt idx="21">
                  <c:v>-5.6787826121939937E-5</c:v>
                </c:pt>
                <c:pt idx="22">
                  <c:v>9.001446857815525E-6</c:v>
                </c:pt>
                <c:pt idx="23">
                  <c:v>4.728379498374069E-5</c:v>
                </c:pt>
                <c:pt idx="24">
                  <c:v>6.117457072575723E-5</c:v>
                </c:pt>
                <c:pt idx="25">
                  <c:v>1.4363325829110443E-4</c:v>
                </c:pt>
                <c:pt idx="26">
                  <c:v>2.2978650854292484E-4</c:v>
                </c:pt>
                <c:pt idx="27">
                  <c:v>2.8309308011243437E-4</c:v>
                </c:pt>
                <c:pt idx="28">
                  <c:v>2.8764825948975363E-4</c:v>
                </c:pt>
                <c:pt idx="29">
                  <c:v>2.9983953899315879E-4</c:v>
                </c:pt>
                <c:pt idx="30">
                  <c:v>3.2312235235916129E-4</c:v>
                </c:pt>
                <c:pt idx="31">
                  <c:v>3.5779995752567356E-4</c:v>
                </c:pt>
                <c:pt idx="32">
                  <c:v>4.6335284432701303E-4</c:v>
                </c:pt>
                <c:pt idx="33">
                  <c:v>7.893312247152463E-4</c:v>
                </c:pt>
                <c:pt idx="34">
                  <c:v>8.1625113480024609E-4</c:v>
                </c:pt>
                <c:pt idx="35">
                  <c:v>1.0128134017681513E-3</c:v>
                </c:pt>
                <c:pt idx="36">
                  <c:v>1.0184776112062907E-3</c:v>
                </c:pt>
                <c:pt idx="37">
                  <c:v>1.2298199660052151E-3</c:v>
                </c:pt>
                <c:pt idx="38">
                  <c:v>1.3583458704366086E-3</c:v>
                </c:pt>
                <c:pt idx="39">
                  <c:v>1.5023961084942965E-3</c:v>
                </c:pt>
                <c:pt idx="40">
                  <c:v>1.602956403363949E-3</c:v>
                </c:pt>
                <c:pt idx="41">
                  <c:v>1.6562166686067371E-3</c:v>
                </c:pt>
                <c:pt idx="42">
                  <c:v>1.7540717111467381E-3</c:v>
                </c:pt>
                <c:pt idx="43">
                  <c:v>2.0668112988972472E-3</c:v>
                </c:pt>
                <c:pt idx="44">
                  <c:v>2.3478634649578738E-3</c:v>
                </c:pt>
                <c:pt idx="45">
                  <c:v>2.4019287144994312E-3</c:v>
                </c:pt>
                <c:pt idx="46">
                  <c:v>2.7428655806414765E-3</c:v>
                </c:pt>
                <c:pt idx="47">
                  <c:v>2.7961536268586232E-3</c:v>
                </c:pt>
                <c:pt idx="48">
                  <c:v>3.1740091134903302E-3</c:v>
                </c:pt>
                <c:pt idx="49">
                  <c:v>3.5233353589521621E-3</c:v>
                </c:pt>
                <c:pt idx="50">
                  <c:v>4.1394835899455085E-3</c:v>
                </c:pt>
                <c:pt idx="51">
                  <c:v>8.5135535027130449E-3</c:v>
                </c:pt>
                <c:pt idx="52">
                  <c:v>2.2306285571665294E-2</c:v>
                </c:pt>
              </c:numCache>
            </c:numRef>
          </c:val>
          <c:extLst>
            <c:ext xmlns:c16="http://schemas.microsoft.com/office/drawing/2014/chart" uri="{C3380CC4-5D6E-409C-BE32-E72D297353CC}">
              <c16:uniqueId val="{00000000-3824-4922-8D0B-91997A77FA03}"/>
            </c:ext>
          </c:extLst>
        </c:ser>
        <c:dLbls>
          <c:showLegendKey val="0"/>
          <c:showVal val="0"/>
          <c:showCatName val="0"/>
          <c:showSerName val="0"/>
          <c:showPercent val="0"/>
          <c:showBubbleSize val="0"/>
        </c:dLbls>
        <c:gapWidth val="219"/>
        <c:overlap val="-27"/>
        <c:axId val="508614032"/>
        <c:axId val="170275696"/>
      </c:barChart>
      <c:catAx>
        <c:axId val="508614032"/>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200" b="0" i="0" u="none" strike="noStrike" kern="1200" baseline="0">
                <a:solidFill>
                  <a:schemeClr val="tx1">
                    <a:lumMod val="65000"/>
                    <a:lumOff val="35000"/>
                  </a:schemeClr>
                </a:solidFill>
                <a:latin typeface="DIN Next LT Pro" panose="020B0503020203050203" pitchFamily="34" charset="0"/>
                <a:ea typeface="+mn-ea"/>
                <a:cs typeface="+mn-cs"/>
              </a:defRPr>
            </a:pPr>
            <a:endParaRPr lang="en-US"/>
          </a:p>
        </c:txPr>
        <c:crossAx val="170275696"/>
        <c:crosses val="autoZero"/>
        <c:auto val="1"/>
        <c:lblAlgn val="ctr"/>
        <c:lblOffset val="10"/>
        <c:noMultiLvlLbl val="0"/>
      </c:catAx>
      <c:valAx>
        <c:axId val="170275696"/>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DIN Next LT Pro" panose="020B0503020203050203" pitchFamily="34" charset="0"/>
                <a:ea typeface="+mn-ea"/>
                <a:cs typeface="+mn-cs"/>
              </a:defRPr>
            </a:pPr>
            <a:endParaRPr lang="en-US"/>
          </a:p>
        </c:txPr>
        <c:crossAx val="508614032"/>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DIN Next LT Pro" panose="020B0503020203050203" pitchFamily="34" charset="0"/>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stategrowth!$L$66:$L$117</cx:f>
        <cx:lvl ptCount="52">
          <cx:pt idx="0">California</cx:pt>
          <cx:pt idx="1">Texas</cx:pt>
          <cx:pt idx="2">New York</cx:pt>
          <cx:pt idx="3">Florida</cx:pt>
          <cx:pt idx="4">New Jersey</cx:pt>
          <cx:pt idx="5">Illinois</cx:pt>
          <cx:pt idx="6">Arizona</cx:pt>
          <cx:pt idx="7">Pennsylvania</cx:pt>
          <cx:pt idx="8">Georgia</cx:pt>
          <cx:pt idx="9">North Carolina</cx:pt>
          <cx:pt idx="10">Massachusetts</cx:pt>
          <cx:pt idx="11">Washington</cx:pt>
          <cx:pt idx="12">Hawaii</cx:pt>
          <cx:pt idx="13">Alabama</cx:pt>
          <cx:pt idx="14">Virginia</cx:pt>
          <cx:pt idx="15">Michigan</cx:pt>
          <cx:pt idx="16">Colorado</cx:pt>
          <cx:pt idx="17">Ohio</cx:pt>
          <cx:pt idx="18">Louisiana</cx:pt>
          <cx:pt idx="19">Maryland</cx:pt>
          <cx:pt idx="20">South Carolina</cx:pt>
          <cx:pt idx="21">Tennessee</cx:pt>
          <cx:pt idx="22">Nevada</cx:pt>
          <cx:pt idx="23">Connecticut</cx:pt>
          <cx:pt idx="24">Oregon</cx:pt>
          <cx:pt idx="25">Missouri</cx:pt>
          <cx:pt idx="26">Minnesota</cx:pt>
          <cx:pt idx="27">New Mexico</cx:pt>
          <cx:pt idx="28">Oklahoma</cx:pt>
          <cx:pt idx="29">Arkansas</cx:pt>
          <cx:pt idx="30">Indiana</cx:pt>
          <cx:pt idx="31">Mississippi</cx:pt>
          <cx:pt idx="32">Kentucky</cx:pt>
          <cx:pt idx="33">Utah</cx:pt>
          <cx:pt idx="34">Wisconsin</cx:pt>
          <cx:pt idx="35">Iowa</cx:pt>
          <cx:pt idx="36">Kansas</cx:pt>
          <cx:pt idx="37">Rhode Island</cx:pt>
          <cx:pt idx="38">Puerto Rico</cx:pt>
          <cx:pt idx="39">Idaho</cx:pt>
          <cx:pt idx="40">Nebraska</cx:pt>
          <cx:pt idx="41">New Hampshire</cx:pt>
          <cx:pt idx="42">Delaware</cx:pt>
          <cx:pt idx="43">West Virginia</cx:pt>
          <cx:pt idx="44">District Of Columbia</cx:pt>
          <cx:pt idx="45">North Dakota</cx:pt>
          <cx:pt idx="46">Montana</cx:pt>
          <cx:pt idx="47">Maine</cx:pt>
          <cx:pt idx="48">Alaska</cx:pt>
          <cx:pt idx="49">South Dakota</cx:pt>
          <cx:pt idx="50">Wyoming</cx:pt>
          <cx:pt idx="51">Vermont</cx:pt>
        </cx:lvl>
      </cx:strDim>
      <cx:numDim type="size">
        <cx:f>stategrowth!$M$66:$M$117</cx:f>
        <cx:lvl ptCount="52" formatCode="0.00%">
          <cx:pt idx="0">0.2796105267217654</cx:pt>
          <cx:pt idx="1">0.10583611748631191</cx:pt>
          <cx:pt idx="2">0.077399475099536458</cx:pt>
          <cx:pt idx="3">0.060291011960353795</cx:pt>
          <cx:pt idx="4">0.038221042789638865</cx:pt>
          <cx:pt idx="5">0.033912048420414842</cx:pt>
          <cx:pt idx="6">0.026094139556925158</cx:pt>
          <cx:pt idx="7">0.023074000640776034</cx:pt>
          <cx:pt idx="8">0.022266801931293812</cx:pt>
          <cx:pt idx="9">0.02148692126416582</cx:pt>
          <cx:pt idx="10">0.021421864976133308</cx:pt>
          <cx:pt idx="11">0.020028896671366252</cx:pt>
          <cx:pt idx="12">0.015916491464973221</cx:pt>
          <cx:pt idx="13">0.015859947473158002</cx:pt>
          <cx:pt idx="14">0.015425407488537296</cx:pt>
          <cx:pt idx="15">0.013105404833041085</cx:pt>
          <cx:pt idx="16">0.013081847692187716</cx:pt>
          <cx:pt idx="17">0.01259580825352076</cx:pt>
          <cx:pt idx="18">0.011961776576971351</cx:pt>
          <cx:pt idx="19">0.011929687734656367</cx:pt>
          <cx:pt idx="20">0.011434437823854017</cx:pt>
          <cx:pt idx="21">0.01068631404549982</cx:pt>
          <cx:pt idx="22">0.010183998148498571</cx:pt>
          <cx:pt idx="23">0.0090238824536722235</cx:pt>
          <cx:pt idx="24">0.0088634357648320807</cx:pt>
          <cx:pt idx="25">0.0088515519106330074</cx:pt>
          <cx:pt idx="26">0.0083286164964669011</cx:pt>
          <cx:pt idx="27">0.0078468623137750732</cx:pt>
          <cx:pt idx="28">0.0076064862493224871</cx:pt>
          <cx:pt idx="29">0.0071376456374114836</cx:pt>
          <cx:pt idx="30">0.006755563395604563</cx:pt>
          <cx:pt idx="31">0.006612582665287978</cx:pt>
          <cx:pt idx="32">0.0063794364994171921</cx:pt>
          <cx:pt idx="33">0.0062190368786164745</cx:pt>
          <cx:pt idx="34">0.006118496243389949</cx:pt>
          <cx:pt idx="35">0.0041835543282655102</cx:pt>
          <cx:pt idx="36">0.0039352584468637973</cx:pt>
          <cx:pt idx="37">0.0035980006679334638</cx:pt>
          <cx:pt idx="38">0.0031552906625751222</cx:pt>
          <cx:pt idx="39">0.0030271632017166111</cx:pt>
          <cx:pt idx="40">0.002945307339508155</cx:pt>
          <cx:pt idx="41">0.0025348620622963202</cx:pt>
          <cx:pt idx="42">0.0022558555238041166</cx:pt>
          <cx:pt idx="43">0.0020486467377978362</cx:pt>
          <cx:pt idx="44">0.0018959687527276238</cx:pt>
          <cx:pt idx="45">0.0018930517729160521</cx:pt>
          <cx:pt idx="46">0.0017041714466118649</cx:pt>
          <cx:pt idx="47">0.0015589925562787467</cx:pt>
          <cx:pt idx="48">0.001144083659995023</cx:pt>
          <cx:pt idx="49">0.0010863220923179016</cx:pt>
          <cx:pt idx="50">0.00078788182095225652</cx:pt>
          <cx:pt idx="51">0.00067802336543025153</cx:pt>
        </cx:lvl>
      </cx:numDim>
    </cx:data>
  </cx:chartData>
  <cx:chart>
    <cx:plotArea>
      <cx:plotAreaRegion>
        <cx:series layoutId="treemap" uniqueId="{436CEB0A-B973-4469-8101-3186AA00B03E}">
          <cx:dataLabels>
            <cx:txPr>
              <a:bodyPr vertOverflow="overflow" horzOverflow="overflow" wrap="square" lIns="0" tIns="0" rIns="0" bIns="0"/>
              <a:lstStyle/>
              <a:p>
                <a:pPr algn="ctr" rtl="0">
                  <a:defRPr sz="900" b="0" i="0">
                    <a:solidFill>
                      <a:srgbClr val="FFFFFF"/>
                    </a:solidFill>
                    <a:latin typeface="DIN Next LT Pro" panose="020B0503020203050203" pitchFamily="34" charset="0"/>
                    <a:ea typeface="DIN Next LT Pro" panose="020B0503020203050203" pitchFamily="34" charset="0"/>
                    <a:cs typeface="DIN Next LT Pro" panose="020B0503020203050203" pitchFamily="34" charset="0"/>
                  </a:defRPr>
                </a:pPr>
                <a:endParaRPr lang="en-US">
                  <a:latin typeface="DIN Next LT Pro" panose="020B0503020203050203" pitchFamily="34" charset="0"/>
                </a:endParaRPr>
              </a:p>
            </cx:txPr>
            <cx:visibility seriesName="0" categoryName="1" value="1"/>
            <cx:separator> </cx:separator>
          </cx:dataLabels>
          <cx:dataId val="0"/>
          <cx:layoutPr>
            <cx:parentLabelLayout val="overlapping"/>
          </cx:layoutPr>
        </cx:series>
      </cx:plotAreaRegion>
    </cx:plotArea>
  </cx:chart>
</cx: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B1E7-0738-4783-AB87-62CB035A51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6F5E4E-E05E-4C68-B037-9424755AA4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ECCBD1-7F81-4571-BACF-B9ABCD5698A8}"/>
              </a:ext>
            </a:extLst>
          </p:cNvPr>
          <p:cNvSpPr>
            <a:spLocks noGrp="1"/>
          </p:cNvSpPr>
          <p:nvPr>
            <p:ph type="dt" sz="half" idx="10"/>
          </p:nvPr>
        </p:nvSpPr>
        <p:spPr/>
        <p:txBody>
          <a:bodyPr/>
          <a:lstStyle/>
          <a:p>
            <a:fld id="{76C335C3-3124-47C2-BDFE-0514B008E013}" type="datetimeFigureOut">
              <a:rPr lang="en-US" smtClean="0"/>
              <a:t>10/3/2023</a:t>
            </a:fld>
            <a:endParaRPr lang="en-US"/>
          </a:p>
        </p:txBody>
      </p:sp>
      <p:sp>
        <p:nvSpPr>
          <p:cNvPr id="5" name="Footer Placeholder 4">
            <a:extLst>
              <a:ext uri="{FF2B5EF4-FFF2-40B4-BE49-F238E27FC236}">
                <a16:creationId xmlns:a16="http://schemas.microsoft.com/office/drawing/2014/main" id="{4097E1CB-B868-4371-BC46-C9F3FF7AE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C8F7CF-B027-4F8F-AFE0-A5006C8912C1}"/>
              </a:ext>
            </a:extLst>
          </p:cNvPr>
          <p:cNvSpPr>
            <a:spLocks noGrp="1"/>
          </p:cNvSpPr>
          <p:nvPr>
            <p:ph type="sldNum" sz="quarter" idx="12"/>
          </p:nvPr>
        </p:nvSpPr>
        <p:spPr/>
        <p:txBody>
          <a:bodyPr/>
          <a:lstStyle/>
          <a:p>
            <a:fld id="{21794924-59D9-4A57-A5B6-6F2EF787335E}" type="slidenum">
              <a:rPr lang="en-US" smtClean="0"/>
              <a:t>‹#›</a:t>
            </a:fld>
            <a:endParaRPr lang="en-US"/>
          </a:p>
        </p:txBody>
      </p:sp>
    </p:spTree>
    <p:extLst>
      <p:ext uri="{BB962C8B-B14F-4D97-AF65-F5344CB8AC3E}">
        <p14:creationId xmlns:p14="http://schemas.microsoft.com/office/powerpoint/2010/main" val="371168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AF99-B6F3-410D-8117-728993F08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7BC87-42CD-47F8-9769-AB63ABED4B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25B27-0C4B-42C7-888A-4EE1D28FBF7F}"/>
              </a:ext>
            </a:extLst>
          </p:cNvPr>
          <p:cNvSpPr>
            <a:spLocks noGrp="1"/>
          </p:cNvSpPr>
          <p:nvPr>
            <p:ph type="dt" sz="half" idx="10"/>
          </p:nvPr>
        </p:nvSpPr>
        <p:spPr/>
        <p:txBody>
          <a:bodyPr/>
          <a:lstStyle/>
          <a:p>
            <a:fld id="{76C335C3-3124-47C2-BDFE-0514B008E013}" type="datetimeFigureOut">
              <a:rPr lang="en-US" smtClean="0"/>
              <a:t>10/3/2023</a:t>
            </a:fld>
            <a:endParaRPr lang="en-US"/>
          </a:p>
        </p:txBody>
      </p:sp>
      <p:sp>
        <p:nvSpPr>
          <p:cNvPr id="5" name="Footer Placeholder 4">
            <a:extLst>
              <a:ext uri="{FF2B5EF4-FFF2-40B4-BE49-F238E27FC236}">
                <a16:creationId xmlns:a16="http://schemas.microsoft.com/office/drawing/2014/main" id="{BA87624A-1FE9-4E72-AD62-E85C274681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2484F-9144-4DCC-84F2-550463E49866}"/>
              </a:ext>
            </a:extLst>
          </p:cNvPr>
          <p:cNvSpPr>
            <a:spLocks noGrp="1"/>
          </p:cNvSpPr>
          <p:nvPr>
            <p:ph type="sldNum" sz="quarter" idx="12"/>
          </p:nvPr>
        </p:nvSpPr>
        <p:spPr/>
        <p:txBody>
          <a:bodyPr/>
          <a:lstStyle/>
          <a:p>
            <a:fld id="{21794924-59D9-4A57-A5B6-6F2EF787335E}" type="slidenum">
              <a:rPr lang="en-US" smtClean="0"/>
              <a:t>‹#›</a:t>
            </a:fld>
            <a:endParaRPr lang="en-US"/>
          </a:p>
        </p:txBody>
      </p:sp>
    </p:spTree>
    <p:extLst>
      <p:ext uri="{BB962C8B-B14F-4D97-AF65-F5344CB8AC3E}">
        <p14:creationId xmlns:p14="http://schemas.microsoft.com/office/powerpoint/2010/main" val="132518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E0F860-6E78-4B24-A66F-D6301B70D4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095791-8C1C-428B-999F-D86DD67867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0297D2-D7DD-4BE8-B8EC-ADB800FFCC0F}"/>
              </a:ext>
            </a:extLst>
          </p:cNvPr>
          <p:cNvSpPr>
            <a:spLocks noGrp="1"/>
          </p:cNvSpPr>
          <p:nvPr>
            <p:ph type="dt" sz="half" idx="10"/>
          </p:nvPr>
        </p:nvSpPr>
        <p:spPr/>
        <p:txBody>
          <a:bodyPr/>
          <a:lstStyle/>
          <a:p>
            <a:fld id="{76C335C3-3124-47C2-BDFE-0514B008E013}" type="datetimeFigureOut">
              <a:rPr lang="en-US" smtClean="0"/>
              <a:t>10/3/2023</a:t>
            </a:fld>
            <a:endParaRPr lang="en-US"/>
          </a:p>
        </p:txBody>
      </p:sp>
      <p:sp>
        <p:nvSpPr>
          <p:cNvPr id="5" name="Footer Placeholder 4">
            <a:extLst>
              <a:ext uri="{FF2B5EF4-FFF2-40B4-BE49-F238E27FC236}">
                <a16:creationId xmlns:a16="http://schemas.microsoft.com/office/drawing/2014/main" id="{DA987252-75AB-467E-AA6E-34408139ED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C6290C-19AF-45E9-B1DD-486B50DFFD3F}"/>
              </a:ext>
            </a:extLst>
          </p:cNvPr>
          <p:cNvSpPr>
            <a:spLocks noGrp="1"/>
          </p:cNvSpPr>
          <p:nvPr>
            <p:ph type="sldNum" sz="quarter" idx="12"/>
          </p:nvPr>
        </p:nvSpPr>
        <p:spPr/>
        <p:txBody>
          <a:bodyPr/>
          <a:lstStyle/>
          <a:p>
            <a:fld id="{21794924-59D9-4A57-A5B6-6F2EF787335E}" type="slidenum">
              <a:rPr lang="en-US" smtClean="0"/>
              <a:t>‹#›</a:t>
            </a:fld>
            <a:endParaRPr lang="en-US"/>
          </a:p>
        </p:txBody>
      </p:sp>
    </p:spTree>
    <p:extLst>
      <p:ext uri="{BB962C8B-B14F-4D97-AF65-F5344CB8AC3E}">
        <p14:creationId xmlns:p14="http://schemas.microsoft.com/office/powerpoint/2010/main" val="3284564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2FE49-25C2-49A3-85AC-0524E7ED67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90D020-7E90-4D16-AA22-B385825E57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303AFC-4B56-43F5-A629-16E43A716D95}"/>
              </a:ext>
            </a:extLst>
          </p:cNvPr>
          <p:cNvSpPr>
            <a:spLocks noGrp="1"/>
          </p:cNvSpPr>
          <p:nvPr>
            <p:ph type="dt" sz="half" idx="10"/>
          </p:nvPr>
        </p:nvSpPr>
        <p:spPr/>
        <p:txBody>
          <a:bodyPr/>
          <a:lstStyle/>
          <a:p>
            <a:fld id="{76C335C3-3124-47C2-BDFE-0514B008E013}" type="datetimeFigureOut">
              <a:rPr lang="en-US" smtClean="0"/>
              <a:t>10/3/2023</a:t>
            </a:fld>
            <a:endParaRPr lang="en-US"/>
          </a:p>
        </p:txBody>
      </p:sp>
      <p:sp>
        <p:nvSpPr>
          <p:cNvPr id="5" name="Footer Placeholder 4">
            <a:extLst>
              <a:ext uri="{FF2B5EF4-FFF2-40B4-BE49-F238E27FC236}">
                <a16:creationId xmlns:a16="http://schemas.microsoft.com/office/drawing/2014/main" id="{074A3DB3-B7FA-42D8-A4B3-371F1717EB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131D97-6C2A-4EA5-96CB-D3B1655DD80B}"/>
              </a:ext>
            </a:extLst>
          </p:cNvPr>
          <p:cNvSpPr>
            <a:spLocks noGrp="1"/>
          </p:cNvSpPr>
          <p:nvPr>
            <p:ph type="sldNum" sz="quarter" idx="12"/>
          </p:nvPr>
        </p:nvSpPr>
        <p:spPr/>
        <p:txBody>
          <a:bodyPr/>
          <a:lstStyle/>
          <a:p>
            <a:fld id="{21794924-59D9-4A57-A5B6-6F2EF787335E}" type="slidenum">
              <a:rPr lang="en-US" smtClean="0"/>
              <a:t>‹#›</a:t>
            </a:fld>
            <a:endParaRPr lang="en-US"/>
          </a:p>
        </p:txBody>
      </p:sp>
    </p:spTree>
    <p:extLst>
      <p:ext uri="{BB962C8B-B14F-4D97-AF65-F5344CB8AC3E}">
        <p14:creationId xmlns:p14="http://schemas.microsoft.com/office/powerpoint/2010/main" val="604462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D897-4FAA-4C90-8A59-60C3A5339D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CED2B2-70D5-4492-8DAC-8045319A8B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2DF612-38B9-4F54-BA74-CADBD456AC4F}"/>
              </a:ext>
            </a:extLst>
          </p:cNvPr>
          <p:cNvSpPr>
            <a:spLocks noGrp="1"/>
          </p:cNvSpPr>
          <p:nvPr>
            <p:ph type="dt" sz="half" idx="10"/>
          </p:nvPr>
        </p:nvSpPr>
        <p:spPr/>
        <p:txBody>
          <a:bodyPr/>
          <a:lstStyle/>
          <a:p>
            <a:fld id="{76C335C3-3124-47C2-BDFE-0514B008E013}" type="datetimeFigureOut">
              <a:rPr lang="en-US" smtClean="0"/>
              <a:t>10/3/2023</a:t>
            </a:fld>
            <a:endParaRPr lang="en-US"/>
          </a:p>
        </p:txBody>
      </p:sp>
      <p:sp>
        <p:nvSpPr>
          <p:cNvPr id="5" name="Footer Placeholder 4">
            <a:extLst>
              <a:ext uri="{FF2B5EF4-FFF2-40B4-BE49-F238E27FC236}">
                <a16:creationId xmlns:a16="http://schemas.microsoft.com/office/drawing/2014/main" id="{ED28E018-A087-4F9E-B296-02B94F26B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37023-0481-43B5-8DF1-69E60E7C9894}"/>
              </a:ext>
            </a:extLst>
          </p:cNvPr>
          <p:cNvSpPr>
            <a:spLocks noGrp="1"/>
          </p:cNvSpPr>
          <p:nvPr>
            <p:ph type="sldNum" sz="quarter" idx="12"/>
          </p:nvPr>
        </p:nvSpPr>
        <p:spPr/>
        <p:txBody>
          <a:bodyPr/>
          <a:lstStyle/>
          <a:p>
            <a:fld id="{21794924-59D9-4A57-A5B6-6F2EF787335E}" type="slidenum">
              <a:rPr lang="en-US" smtClean="0"/>
              <a:t>‹#›</a:t>
            </a:fld>
            <a:endParaRPr lang="en-US"/>
          </a:p>
        </p:txBody>
      </p:sp>
    </p:spTree>
    <p:extLst>
      <p:ext uri="{BB962C8B-B14F-4D97-AF65-F5344CB8AC3E}">
        <p14:creationId xmlns:p14="http://schemas.microsoft.com/office/powerpoint/2010/main" val="2052996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366F8-BABE-4B9E-AEDD-54F92DA910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545BDF-418C-427A-B8F1-22EA6A986D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547CF7-D8DA-450E-8183-D4A5223F65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F75624-55F0-45F0-96AC-55348DA4C4DE}"/>
              </a:ext>
            </a:extLst>
          </p:cNvPr>
          <p:cNvSpPr>
            <a:spLocks noGrp="1"/>
          </p:cNvSpPr>
          <p:nvPr>
            <p:ph type="dt" sz="half" idx="10"/>
          </p:nvPr>
        </p:nvSpPr>
        <p:spPr/>
        <p:txBody>
          <a:bodyPr/>
          <a:lstStyle/>
          <a:p>
            <a:fld id="{76C335C3-3124-47C2-BDFE-0514B008E013}" type="datetimeFigureOut">
              <a:rPr lang="en-US" smtClean="0"/>
              <a:t>10/3/2023</a:t>
            </a:fld>
            <a:endParaRPr lang="en-US"/>
          </a:p>
        </p:txBody>
      </p:sp>
      <p:sp>
        <p:nvSpPr>
          <p:cNvPr id="6" name="Footer Placeholder 5">
            <a:extLst>
              <a:ext uri="{FF2B5EF4-FFF2-40B4-BE49-F238E27FC236}">
                <a16:creationId xmlns:a16="http://schemas.microsoft.com/office/drawing/2014/main" id="{359486F5-F336-4A74-8FB1-D333C12BA9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DB1896-1867-44F0-BCFF-87F9D1DF7412}"/>
              </a:ext>
            </a:extLst>
          </p:cNvPr>
          <p:cNvSpPr>
            <a:spLocks noGrp="1"/>
          </p:cNvSpPr>
          <p:nvPr>
            <p:ph type="sldNum" sz="quarter" idx="12"/>
          </p:nvPr>
        </p:nvSpPr>
        <p:spPr/>
        <p:txBody>
          <a:bodyPr/>
          <a:lstStyle/>
          <a:p>
            <a:fld id="{21794924-59D9-4A57-A5B6-6F2EF787335E}" type="slidenum">
              <a:rPr lang="en-US" smtClean="0"/>
              <a:t>‹#›</a:t>
            </a:fld>
            <a:endParaRPr lang="en-US"/>
          </a:p>
        </p:txBody>
      </p:sp>
    </p:spTree>
    <p:extLst>
      <p:ext uri="{BB962C8B-B14F-4D97-AF65-F5344CB8AC3E}">
        <p14:creationId xmlns:p14="http://schemas.microsoft.com/office/powerpoint/2010/main" val="116048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8D6DF-9FB4-4E30-88F3-B73D16999F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7E6181-1624-4CE0-A31A-D2FA060F60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72AEB6-B546-4FD3-822E-065CC3EA69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829366-2B18-45BA-9297-1A9AA605E4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928D7E-335E-48C8-8A93-890940ADEF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EA81DE-94DA-4538-851D-84DD9AA8E482}"/>
              </a:ext>
            </a:extLst>
          </p:cNvPr>
          <p:cNvSpPr>
            <a:spLocks noGrp="1"/>
          </p:cNvSpPr>
          <p:nvPr>
            <p:ph type="dt" sz="half" idx="10"/>
          </p:nvPr>
        </p:nvSpPr>
        <p:spPr/>
        <p:txBody>
          <a:bodyPr/>
          <a:lstStyle/>
          <a:p>
            <a:fld id="{76C335C3-3124-47C2-BDFE-0514B008E013}" type="datetimeFigureOut">
              <a:rPr lang="en-US" smtClean="0"/>
              <a:t>10/3/2023</a:t>
            </a:fld>
            <a:endParaRPr lang="en-US"/>
          </a:p>
        </p:txBody>
      </p:sp>
      <p:sp>
        <p:nvSpPr>
          <p:cNvPr id="8" name="Footer Placeholder 7">
            <a:extLst>
              <a:ext uri="{FF2B5EF4-FFF2-40B4-BE49-F238E27FC236}">
                <a16:creationId xmlns:a16="http://schemas.microsoft.com/office/drawing/2014/main" id="{AC28EF52-A3B4-4B42-962D-AE2883658F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B425A3-E85F-40FB-A850-692964946941}"/>
              </a:ext>
            </a:extLst>
          </p:cNvPr>
          <p:cNvSpPr>
            <a:spLocks noGrp="1"/>
          </p:cNvSpPr>
          <p:nvPr>
            <p:ph type="sldNum" sz="quarter" idx="12"/>
          </p:nvPr>
        </p:nvSpPr>
        <p:spPr/>
        <p:txBody>
          <a:bodyPr/>
          <a:lstStyle/>
          <a:p>
            <a:fld id="{21794924-59D9-4A57-A5B6-6F2EF787335E}" type="slidenum">
              <a:rPr lang="en-US" smtClean="0"/>
              <a:t>‹#›</a:t>
            </a:fld>
            <a:endParaRPr lang="en-US"/>
          </a:p>
        </p:txBody>
      </p:sp>
    </p:spTree>
    <p:extLst>
      <p:ext uri="{BB962C8B-B14F-4D97-AF65-F5344CB8AC3E}">
        <p14:creationId xmlns:p14="http://schemas.microsoft.com/office/powerpoint/2010/main" val="36358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95E5-BB69-44B9-93FD-B582412BF6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DDEA54-77A2-48ED-9261-55A433B27518}"/>
              </a:ext>
            </a:extLst>
          </p:cNvPr>
          <p:cNvSpPr>
            <a:spLocks noGrp="1"/>
          </p:cNvSpPr>
          <p:nvPr>
            <p:ph type="dt" sz="half" idx="10"/>
          </p:nvPr>
        </p:nvSpPr>
        <p:spPr/>
        <p:txBody>
          <a:bodyPr/>
          <a:lstStyle/>
          <a:p>
            <a:fld id="{76C335C3-3124-47C2-BDFE-0514B008E013}" type="datetimeFigureOut">
              <a:rPr lang="en-US" smtClean="0"/>
              <a:t>10/3/2023</a:t>
            </a:fld>
            <a:endParaRPr lang="en-US"/>
          </a:p>
        </p:txBody>
      </p:sp>
      <p:sp>
        <p:nvSpPr>
          <p:cNvPr id="4" name="Footer Placeholder 3">
            <a:extLst>
              <a:ext uri="{FF2B5EF4-FFF2-40B4-BE49-F238E27FC236}">
                <a16:creationId xmlns:a16="http://schemas.microsoft.com/office/drawing/2014/main" id="{F3C68405-B6BD-4A3D-88A6-F6AE47AEB2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EBA207-C6BC-404F-B37F-9B50C0E7A4AE}"/>
              </a:ext>
            </a:extLst>
          </p:cNvPr>
          <p:cNvSpPr>
            <a:spLocks noGrp="1"/>
          </p:cNvSpPr>
          <p:nvPr>
            <p:ph type="sldNum" sz="quarter" idx="12"/>
          </p:nvPr>
        </p:nvSpPr>
        <p:spPr/>
        <p:txBody>
          <a:bodyPr/>
          <a:lstStyle/>
          <a:p>
            <a:fld id="{21794924-59D9-4A57-A5B6-6F2EF787335E}" type="slidenum">
              <a:rPr lang="en-US" smtClean="0"/>
              <a:t>‹#›</a:t>
            </a:fld>
            <a:endParaRPr lang="en-US"/>
          </a:p>
        </p:txBody>
      </p:sp>
    </p:spTree>
    <p:extLst>
      <p:ext uri="{BB962C8B-B14F-4D97-AF65-F5344CB8AC3E}">
        <p14:creationId xmlns:p14="http://schemas.microsoft.com/office/powerpoint/2010/main" val="4156008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4ECB69-1DE6-4318-A481-59F2CC5D7F08}"/>
              </a:ext>
            </a:extLst>
          </p:cNvPr>
          <p:cNvSpPr>
            <a:spLocks noGrp="1"/>
          </p:cNvSpPr>
          <p:nvPr>
            <p:ph type="dt" sz="half" idx="10"/>
          </p:nvPr>
        </p:nvSpPr>
        <p:spPr/>
        <p:txBody>
          <a:bodyPr/>
          <a:lstStyle/>
          <a:p>
            <a:fld id="{76C335C3-3124-47C2-BDFE-0514B008E013}" type="datetimeFigureOut">
              <a:rPr lang="en-US" smtClean="0"/>
              <a:t>10/3/2023</a:t>
            </a:fld>
            <a:endParaRPr lang="en-US"/>
          </a:p>
        </p:txBody>
      </p:sp>
      <p:sp>
        <p:nvSpPr>
          <p:cNvPr id="3" name="Footer Placeholder 2">
            <a:extLst>
              <a:ext uri="{FF2B5EF4-FFF2-40B4-BE49-F238E27FC236}">
                <a16:creationId xmlns:a16="http://schemas.microsoft.com/office/drawing/2014/main" id="{158EB853-C0AC-45F6-889F-B5620EA476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2AB466-5E4F-4AD7-BC92-CB7844138DDA}"/>
              </a:ext>
            </a:extLst>
          </p:cNvPr>
          <p:cNvSpPr>
            <a:spLocks noGrp="1"/>
          </p:cNvSpPr>
          <p:nvPr>
            <p:ph type="sldNum" sz="quarter" idx="12"/>
          </p:nvPr>
        </p:nvSpPr>
        <p:spPr/>
        <p:txBody>
          <a:bodyPr/>
          <a:lstStyle/>
          <a:p>
            <a:fld id="{21794924-59D9-4A57-A5B6-6F2EF787335E}" type="slidenum">
              <a:rPr lang="en-US" smtClean="0"/>
              <a:t>‹#›</a:t>
            </a:fld>
            <a:endParaRPr lang="en-US"/>
          </a:p>
        </p:txBody>
      </p:sp>
    </p:spTree>
    <p:extLst>
      <p:ext uri="{BB962C8B-B14F-4D97-AF65-F5344CB8AC3E}">
        <p14:creationId xmlns:p14="http://schemas.microsoft.com/office/powerpoint/2010/main" val="3522026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36D6B-3E1B-4EB9-8898-5CB6D75C01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02A881-62A7-45D9-ADF0-F9B70835B6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1A1306-EC34-4FD1-BA5A-B370104C7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68EB02-5227-4DEE-9BB7-679AC999BF18}"/>
              </a:ext>
            </a:extLst>
          </p:cNvPr>
          <p:cNvSpPr>
            <a:spLocks noGrp="1"/>
          </p:cNvSpPr>
          <p:nvPr>
            <p:ph type="dt" sz="half" idx="10"/>
          </p:nvPr>
        </p:nvSpPr>
        <p:spPr/>
        <p:txBody>
          <a:bodyPr/>
          <a:lstStyle/>
          <a:p>
            <a:fld id="{76C335C3-3124-47C2-BDFE-0514B008E013}" type="datetimeFigureOut">
              <a:rPr lang="en-US" smtClean="0"/>
              <a:t>10/3/2023</a:t>
            </a:fld>
            <a:endParaRPr lang="en-US"/>
          </a:p>
        </p:txBody>
      </p:sp>
      <p:sp>
        <p:nvSpPr>
          <p:cNvPr id="6" name="Footer Placeholder 5">
            <a:extLst>
              <a:ext uri="{FF2B5EF4-FFF2-40B4-BE49-F238E27FC236}">
                <a16:creationId xmlns:a16="http://schemas.microsoft.com/office/drawing/2014/main" id="{C2332D72-65AE-49AE-A2F9-FED5EF6D18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0E44BC-96DC-4693-A486-D4B5F933BBF1}"/>
              </a:ext>
            </a:extLst>
          </p:cNvPr>
          <p:cNvSpPr>
            <a:spLocks noGrp="1"/>
          </p:cNvSpPr>
          <p:nvPr>
            <p:ph type="sldNum" sz="quarter" idx="12"/>
          </p:nvPr>
        </p:nvSpPr>
        <p:spPr/>
        <p:txBody>
          <a:bodyPr/>
          <a:lstStyle/>
          <a:p>
            <a:fld id="{21794924-59D9-4A57-A5B6-6F2EF787335E}" type="slidenum">
              <a:rPr lang="en-US" smtClean="0"/>
              <a:t>‹#›</a:t>
            </a:fld>
            <a:endParaRPr lang="en-US"/>
          </a:p>
        </p:txBody>
      </p:sp>
    </p:spTree>
    <p:extLst>
      <p:ext uri="{BB962C8B-B14F-4D97-AF65-F5344CB8AC3E}">
        <p14:creationId xmlns:p14="http://schemas.microsoft.com/office/powerpoint/2010/main" val="1377606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3465E-6BA7-4AA0-9898-5CE698EFBD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0EAE1F-E1B8-46F7-BC60-9808C18D43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259A79-D4E2-4C4F-8029-2F3877166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C75E0A-F95B-47F0-A95F-84142257ABC2}"/>
              </a:ext>
            </a:extLst>
          </p:cNvPr>
          <p:cNvSpPr>
            <a:spLocks noGrp="1"/>
          </p:cNvSpPr>
          <p:nvPr>
            <p:ph type="dt" sz="half" idx="10"/>
          </p:nvPr>
        </p:nvSpPr>
        <p:spPr/>
        <p:txBody>
          <a:bodyPr/>
          <a:lstStyle/>
          <a:p>
            <a:fld id="{76C335C3-3124-47C2-BDFE-0514B008E013}" type="datetimeFigureOut">
              <a:rPr lang="en-US" smtClean="0"/>
              <a:t>10/3/2023</a:t>
            </a:fld>
            <a:endParaRPr lang="en-US"/>
          </a:p>
        </p:txBody>
      </p:sp>
      <p:sp>
        <p:nvSpPr>
          <p:cNvPr id="6" name="Footer Placeholder 5">
            <a:extLst>
              <a:ext uri="{FF2B5EF4-FFF2-40B4-BE49-F238E27FC236}">
                <a16:creationId xmlns:a16="http://schemas.microsoft.com/office/drawing/2014/main" id="{76B45230-CD74-497F-BDCE-46C34CC82F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149ED5-9AB0-459C-BA67-33C12655254D}"/>
              </a:ext>
            </a:extLst>
          </p:cNvPr>
          <p:cNvSpPr>
            <a:spLocks noGrp="1"/>
          </p:cNvSpPr>
          <p:nvPr>
            <p:ph type="sldNum" sz="quarter" idx="12"/>
          </p:nvPr>
        </p:nvSpPr>
        <p:spPr/>
        <p:txBody>
          <a:bodyPr/>
          <a:lstStyle/>
          <a:p>
            <a:fld id="{21794924-59D9-4A57-A5B6-6F2EF787335E}" type="slidenum">
              <a:rPr lang="en-US" smtClean="0"/>
              <a:t>‹#›</a:t>
            </a:fld>
            <a:endParaRPr lang="en-US"/>
          </a:p>
        </p:txBody>
      </p:sp>
    </p:spTree>
    <p:extLst>
      <p:ext uri="{BB962C8B-B14F-4D97-AF65-F5344CB8AC3E}">
        <p14:creationId xmlns:p14="http://schemas.microsoft.com/office/powerpoint/2010/main" val="3388287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6CB86A65-93EA-4654-A33E-40CA07D13655}"/>
              </a:ext>
            </a:extLst>
          </p:cNvPr>
          <p:cNvGraphicFramePr>
            <a:graphicFrameLocks noChangeAspect="1"/>
          </p:cNvGraphicFramePr>
          <p:nvPr userDrawn="1">
            <p:custDataLst>
              <p:tags r:id="rId13"/>
            </p:custDataLst>
            <p:extLst>
              <p:ext uri="{D42A27DB-BD31-4B8C-83A1-F6EECF244321}">
                <p14:modId xmlns:p14="http://schemas.microsoft.com/office/powerpoint/2010/main" val="11698477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95" imgH="396" progId="TCLayout.ActiveDocument.1">
                  <p:embed/>
                </p:oleObj>
              </mc:Choice>
              <mc:Fallback>
                <p:oleObj name="think-cell Slide" r:id="rId15" imgW="395" imgH="396" progId="TCLayout.ActiveDocument.1">
                  <p:embed/>
                  <p:pic>
                    <p:nvPicPr>
                      <p:cNvPr id="0" name=""/>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EA79F3D6-4ABB-4E01-A450-D312287792A2}"/>
              </a:ext>
            </a:extLst>
          </p:cNvPr>
          <p:cNvSpPr/>
          <p:nvPr userDrawn="1">
            <p:custDataLst>
              <p:tags r:id="rId1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400" b="0" i="0" baseline="0" dirty="0">
              <a:latin typeface="Calibri Light" panose="020F0302020204030204" pitchFamily="34" charset="0"/>
              <a:ea typeface="+mj-ea"/>
              <a:cs typeface="+mj-cs"/>
              <a:sym typeface="Calibri Light" panose="020F0302020204030204" pitchFamily="34" charset="0"/>
            </a:endParaRPr>
          </a:p>
        </p:txBody>
      </p:sp>
      <p:sp>
        <p:nvSpPr>
          <p:cNvPr id="2" name="Title Placeholder 1">
            <a:extLst>
              <a:ext uri="{FF2B5EF4-FFF2-40B4-BE49-F238E27FC236}">
                <a16:creationId xmlns:a16="http://schemas.microsoft.com/office/drawing/2014/main" id="{896AE979-6188-4DEB-9685-27DE0B5C61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BC966B-DEFD-4772-9DBF-6372D68A8C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B43AE7-7F05-4275-BDB0-7A96E3600F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C335C3-3124-47C2-BDFE-0514B008E013}" type="datetimeFigureOut">
              <a:rPr lang="en-US" smtClean="0"/>
              <a:t>10/3/2023</a:t>
            </a:fld>
            <a:endParaRPr lang="en-US"/>
          </a:p>
        </p:txBody>
      </p:sp>
      <p:sp>
        <p:nvSpPr>
          <p:cNvPr id="5" name="Footer Placeholder 4">
            <a:extLst>
              <a:ext uri="{FF2B5EF4-FFF2-40B4-BE49-F238E27FC236}">
                <a16:creationId xmlns:a16="http://schemas.microsoft.com/office/drawing/2014/main" id="{9E63545C-D9AA-49E1-AB11-36C3E58C50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1C24A7-59EE-4A63-8376-7F7D9F5B67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94924-59D9-4A57-A5B6-6F2EF787335E}" type="slidenum">
              <a:rPr lang="en-US" smtClean="0"/>
              <a:t>‹#›</a:t>
            </a:fld>
            <a:endParaRPr lang="en-US"/>
          </a:p>
        </p:txBody>
      </p:sp>
    </p:spTree>
    <p:extLst>
      <p:ext uri="{BB962C8B-B14F-4D97-AF65-F5344CB8AC3E}">
        <p14:creationId xmlns:p14="http://schemas.microsoft.com/office/powerpoint/2010/main" val="478171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emf"/><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emf"/><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chart" Target="../charts/chart6.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chart" Target="../charts/chart7.xml"/><Relationship Id="rId5" Type="http://schemas.openxmlformats.org/officeDocument/2006/relationships/image" Target="../media/image2.emf"/><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2.emf"/><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2.emf"/><Relationship Id="rId4" Type="http://schemas.openxmlformats.org/officeDocument/2006/relationships/image" Target="../media/image1.emf"/></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2.emf"/><Relationship Id="rId5" Type="http://schemas.openxmlformats.org/officeDocument/2006/relationships/image" Target="../media/image6.png"/><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6" Type="http://schemas.openxmlformats.org/officeDocument/2006/relationships/tags" Target="../tags/tag37.xml"/><Relationship Id="rId21" Type="http://schemas.openxmlformats.org/officeDocument/2006/relationships/tags" Target="../tags/tag32.xml"/><Relationship Id="rId42" Type="http://schemas.openxmlformats.org/officeDocument/2006/relationships/tags" Target="../tags/tag53.xml"/><Relationship Id="rId47" Type="http://schemas.openxmlformats.org/officeDocument/2006/relationships/tags" Target="../tags/tag58.xml"/><Relationship Id="rId63" Type="http://schemas.openxmlformats.org/officeDocument/2006/relationships/tags" Target="../tags/tag74.xml"/><Relationship Id="rId68" Type="http://schemas.openxmlformats.org/officeDocument/2006/relationships/tags" Target="../tags/tag79.xml"/><Relationship Id="rId2" Type="http://schemas.openxmlformats.org/officeDocument/2006/relationships/tags" Target="../tags/tag13.xml"/><Relationship Id="rId16" Type="http://schemas.openxmlformats.org/officeDocument/2006/relationships/tags" Target="../tags/tag27.xml"/><Relationship Id="rId29" Type="http://schemas.openxmlformats.org/officeDocument/2006/relationships/tags" Target="../tags/tag40.xml"/><Relationship Id="rId11" Type="http://schemas.openxmlformats.org/officeDocument/2006/relationships/tags" Target="../tags/tag22.xml"/><Relationship Id="rId24" Type="http://schemas.openxmlformats.org/officeDocument/2006/relationships/tags" Target="../tags/tag35.xml"/><Relationship Id="rId32" Type="http://schemas.openxmlformats.org/officeDocument/2006/relationships/tags" Target="../tags/tag43.xml"/><Relationship Id="rId37" Type="http://schemas.openxmlformats.org/officeDocument/2006/relationships/tags" Target="../tags/tag48.xml"/><Relationship Id="rId40" Type="http://schemas.openxmlformats.org/officeDocument/2006/relationships/tags" Target="../tags/tag51.xml"/><Relationship Id="rId45" Type="http://schemas.openxmlformats.org/officeDocument/2006/relationships/tags" Target="../tags/tag56.xml"/><Relationship Id="rId53" Type="http://schemas.openxmlformats.org/officeDocument/2006/relationships/tags" Target="../tags/tag64.xml"/><Relationship Id="rId58" Type="http://schemas.openxmlformats.org/officeDocument/2006/relationships/tags" Target="../tags/tag69.xml"/><Relationship Id="rId66" Type="http://schemas.openxmlformats.org/officeDocument/2006/relationships/tags" Target="../tags/tag77.xml"/><Relationship Id="rId74" Type="http://schemas.openxmlformats.org/officeDocument/2006/relationships/chart" Target="../charts/chart8.xml"/><Relationship Id="rId5" Type="http://schemas.openxmlformats.org/officeDocument/2006/relationships/tags" Target="../tags/tag16.xml"/><Relationship Id="rId61" Type="http://schemas.openxmlformats.org/officeDocument/2006/relationships/tags" Target="../tags/tag72.xml"/><Relationship Id="rId19" Type="http://schemas.openxmlformats.org/officeDocument/2006/relationships/tags" Target="../tags/tag30.xml"/><Relationship Id="rId14" Type="http://schemas.openxmlformats.org/officeDocument/2006/relationships/tags" Target="../tags/tag25.xml"/><Relationship Id="rId22" Type="http://schemas.openxmlformats.org/officeDocument/2006/relationships/tags" Target="../tags/tag33.xml"/><Relationship Id="rId27" Type="http://schemas.openxmlformats.org/officeDocument/2006/relationships/tags" Target="../tags/tag38.xml"/><Relationship Id="rId30" Type="http://schemas.openxmlformats.org/officeDocument/2006/relationships/tags" Target="../tags/tag41.xml"/><Relationship Id="rId35" Type="http://schemas.openxmlformats.org/officeDocument/2006/relationships/tags" Target="../tags/tag46.xml"/><Relationship Id="rId43" Type="http://schemas.openxmlformats.org/officeDocument/2006/relationships/tags" Target="../tags/tag54.xml"/><Relationship Id="rId48" Type="http://schemas.openxmlformats.org/officeDocument/2006/relationships/tags" Target="../tags/tag59.xml"/><Relationship Id="rId56" Type="http://schemas.openxmlformats.org/officeDocument/2006/relationships/tags" Target="../tags/tag67.xml"/><Relationship Id="rId64" Type="http://schemas.openxmlformats.org/officeDocument/2006/relationships/tags" Target="../tags/tag75.xml"/><Relationship Id="rId69" Type="http://schemas.openxmlformats.org/officeDocument/2006/relationships/tags" Target="../tags/tag80.xml"/><Relationship Id="rId8" Type="http://schemas.openxmlformats.org/officeDocument/2006/relationships/tags" Target="../tags/tag19.xml"/><Relationship Id="rId51" Type="http://schemas.openxmlformats.org/officeDocument/2006/relationships/tags" Target="../tags/tag62.xml"/><Relationship Id="rId72" Type="http://schemas.openxmlformats.org/officeDocument/2006/relationships/image" Target="../media/image1.emf"/><Relationship Id="rId3" Type="http://schemas.openxmlformats.org/officeDocument/2006/relationships/tags" Target="../tags/tag14.xml"/><Relationship Id="rId12" Type="http://schemas.openxmlformats.org/officeDocument/2006/relationships/tags" Target="../tags/tag23.xml"/><Relationship Id="rId17" Type="http://schemas.openxmlformats.org/officeDocument/2006/relationships/tags" Target="../tags/tag28.xml"/><Relationship Id="rId25" Type="http://schemas.openxmlformats.org/officeDocument/2006/relationships/tags" Target="../tags/tag36.xml"/><Relationship Id="rId33" Type="http://schemas.openxmlformats.org/officeDocument/2006/relationships/tags" Target="../tags/tag44.xml"/><Relationship Id="rId38" Type="http://schemas.openxmlformats.org/officeDocument/2006/relationships/tags" Target="../tags/tag49.xml"/><Relationship Id="rId46" Type="http://schemas.openxmlformats.org/officeDocument/2006/relationships/tags" Target="../tags/tag57.xml"/><Relationship Id="rId59" Type="http://schemas.openxmlformats.org/officeDocument/2006/relationships/tags" Target="../tags/tag70.xml"/><Relationship Id="rId67" Type="http://schemas.openxmlformats.org/officeDocument/2006/relationships/tags" Target="../tags/tag78.xml"/><Relationship Id="rId20" Type="http://schemas.openxmlformats.org/officeDocument/2006/relationships/tags" Target="../tags/tag31.xml"/><Relationship Id="rId41" Type="http://schemas.openxmlformats.org/officeDocument/2006/relationships/tags" Target="../tags/tag52.xml"/><Relationship Id="rId54" Type="http://schemas.openxmlformats.org/officeDocument/2006/relationships/tags" Target="../tags/tag65.xml"/><Relationship Id="rId62" Type="http://schemas.openxmlformats.org/officeDocument/2006/relationships/tags" Target="../tags/tag73.xml"/><Relationship Id="rId70"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tags" Target="../tags/tag17.xml"/><Relationship Id="rId15" Type="http://schemas.openxmlformats.org/officeDocument/2006/relationships/tags" Target="../tags/tag26.xml"/><Relationship Id="rId23" Type="http://schemas.openxmlformats.org/officeDocument/2006/relationships/tags" Target="../tags/tag34.xml"/><Relationship Id="rId28" Type="http://schemas.openxmlformats.org/officeDocument/2006/relationships/tags" Target="../tags/tag39.xml"/><Relationship Id="rId36" Type="http://schemas.openxmlformats.org/officeDocument/2006/relationships/tags" Target="../tags/tag47.xml"/><Relationship Id="rId49" Type="http://schemas.openxmlformats.org/officeDocument/2006/relationships/tags" Target="../tags/tag60.xml"/><Relationship Id="rId57" Type="http://schemas.openxmlformats.org/officeDocument/2006/relationships/tags" Target="../tags/tag68.xml"/><Relationship Id="rId10" Type="http://schemas.openxmlformats.org/officeDocument/2006/relationships/tags" Target="../tags/tag21.xml"/><Relationship Id="rId31" Type="http://schemas.openxmlformats.org/officeDocument/2006/relationships/tags" Target="../tags/tag42.xml"/><Relationship Id="rId44" Type="http://schemas.openxmlformats.org/officeDocument/2006/relationships/tags" Target="../tags/tag55.xml"/><Relationship Id="rId52" Type="http://schemas.openxmlformats.org/officeDocument/2006/relationships/tags" Target="../tags/tag63.xml"/><Relationship Id="rId60" Type="http://schemas.openxmlformats.org/officeDocument/2006/relationships/tags" Target="../tags/tag71.xml"/><Relationship Id="rId65" Type="http://schemas.openxmlformats.org/officeDocument/2006/relationships/tags" Target="../tags/tag76.xml"/><Relationship Id="rId73" Type="http://schemas.openxmlformats.org/officeDocument/2006/relationships/image" Target="../media/image2.emf"/><Relationship Id="rId4" Type="http://schemas.openxmlformats.org/officeDocument/2006/relationships/tags" Target="../tags/tag15.xml"/><Relationship Id="rId9" Type="http://schemas.openxmlformats.org/officeDocument/2006/relationships/tags" Target="../tags/tag20.xml"/><Relationship Id="rId13" Type="http://schemas.openxmlformats.org/officeDocument/2006/relationships/tags" Target="../tags/tag24.xml"/><Relationship Id="rId18" Type="http://schemas.openxmlformats.org/officeDocument/2006/relationships/tags" Target="../tags/tag29.xml"/><Relationship Id="rId39" Type="http://schemas.openxmlformats.org/officeDocument/2006/relationships/tags" Target="../tags/tag50.xml"/><Relationship Id="rId34" Type="http://schemas.openxmlformats.org/officeDocument/2006/relationships/tags" Target="../tags/tag45.xml"/><Relationship Id="rId50" Type="http://schemas.openxmlformats.org/officeDocument/2006/relationships/tags" Target="../tags/tag61.xml"/><Relationship Id="rId55" Type="http://schemas.openxmlformats.org/officeDocument/2006/relationships/tags" Target="../tags/tag66.xml"/><Relationship Id="rId7" Type="http://schemas.openxmlformats.org/officeDocument/2006/relationships/tags" Target="../tags/tag18.xml"/><Relationship Id="rId71"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emf"/><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chart" Target="../charts/chart9.xml"/><Relationship Id="rId5" Type="http://schemas.openxmlformats.org/officeDocument/2006/relationships/image" Target="../media/image1.emf"/><Relationship Id="rId4"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tags" Target="../tags/tag83.xml"/><Relationship Id="rId5" Type="http://schemas.openxmlformats.org/officeDocument/2006/relationships/image" Target="../media/image2.emf"/><Relationship Id="rId4" Type="http://schemas.openxmlformats.org/officeDocument/2006/relationships/image" Target="../media/image1.emf"/></Relationships>
</file>

<file path=ppt/slides/_rels/slide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tags" Target="../tags/tag84.xml"/><Relationship Id="rId5" Type="http://schemas.openxmlformats.org/officeDocument/2006/relationships/image" Target="../media/image2.emf"/><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image" Target="../media/image2.emf"/><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hyperlink" Target="https://statisticalatlas.com/United-States/Overview" TargetMode="Externa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2.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BF0FD91-EE8B-47EE-9A4F-A46C00259988}"/>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6057288-D62F-47E0-B344-E1FEC69B2BE5}"/>
              </a:ext>
            </a:extLst>
          </p:cNvPr>
          <p:cNvSpPr txBox="1"/>
          <p:nvPr/>
        </p:nvSpPr>
        <p:spPr>
          <a:xfrm>
            <a:off x="2277140" y="2339758"/>
            <a:ext cx="7637721" cy="830997"/>
          </a:xfrm>
          <a:prstGeom prst="rect">
            <a:avLst/>
          </a:prstGeom>
          <a:noFill/>
        </p:spPr>
        <p:txBody>
          <a:bodyPr wrap="square" rtlCol="0">
            <a:spAutoFit/>
          </a:bodyPr>
          <a:lstStyle/>
          <a:p>
            <a:pPr algn="ctr"/>
            <a:r>
              <a:rPr lang="en-US" sz="4800" b="1" dirty="0">
                <a:solidFill>
                  <a:schemeClr val="bg1"/>
                </a:solidFill>
                <a:latin typeface="DIN Next LT Pro Black" panose="020B0A03020203050203" pitchFamily="34" charset="0"/>
              </a:rPr>
              <a:t>State-Level Analysis</a:t>
            </a:r>
          </a:p>
        </p:txBody>
      </p:sp>
    </p:spTree>
    <p:extLst>
      <p:ext uri="{BB962C8B-B14F-4D97-AF65-F5344CB8AC3E}">
        <p14:creationId xmlns:p14="http://schemas.microsoft.com/office/powerpoint/2010/main" val="3659196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FE1369-DF99-450E-9E90-A62D94282C52}"/>
              </a:ext>
            </a:extLst>
          </p:cNvPr>
          <p:cNvPicPr>
            <a:picLocks noChangeAspect="1"/>
          </p:cNvPicPr>
          <p:nvPr/>
        </p:nvPicPr>
        <p:blipFill>
          <a:blip r:embed="rId2"/>
          <a:stretch>
            <a:fillRect/>
          </a:stretch>
        </p:blipFill>
        <p:spPr>
          <a:xfrm>
            <a:off x="0" y="0"/>
            <a:ext cx="12192000" cy="965771"/>
          </a:xfrm>
          <a:prstGeom prst="rect">
            <a:avLst/>
          </a:prstGeom>
        </p:spPr>
      </p:pic>
      <p:sp>
        <p:nvSpPr>
          <p:cNvPr id="3" name="Rectangle 2">
            <a:extLst>
              <a:ext uri="{FF2B5EF4-FFF2-40B4-BE49-F238E27FC236}">
                <a16:creationId xmlns:a16="http://schemas.microsoft.com/office/drawing/2014/main" id="{8BCA9E9C-6B61-4657-AC4D-993613A4DF9B}"/>
              </a:ext>
            </a:extLst>
          </p:cNvPr>
          <p:cNvSpPr/>
          <p:nvPr/>
        </p:nvSpPr>
        <p:spPr>
          <a:xfrm>
            <a:off x="1460219" y="3429000"/>
            <a:ext cx="4483382" cy="4953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81F4B79-DE16-42CA-B36A-A3D3474BE0E3}"/>
              </a:ext>
            </a:extLst>
          </p:cNvPr>
          <p:cNvSpPr txBox="1"/>
          <p:nvPr/>
        </p:nvSpPr>
        <p:spPr>
          <a:xfrm>
            <a:off x="1460219" y="1751407"/>
            <a:ext cx="4226207" cy="3693319"/>
          </a:xfrm>
          <a:prstGeom prst="rect">
            <a:avLst/>
          </a:prstGeom>
          <a:noFill/>
        </p:spPr>
        <p:txBody>
          <a:bodyPr wrap="square" rtlCol="0">
            <a:spAutoFit/>
          </a:bodyPr>
          <a:lstStyle/>
          <a:p>
            <a:pPr>
              <a:lnSpc>
                <a:spcPct val="200000"/>
              </a:lnSpc>
            </a:pPr>
            <a:r>
              <a:rPr lang="en-US" sz="2400" dirty="0">
                <a:latin typeface="DIN Next LT Pro" panose="020B0503020203050203" pitchFamily="34" charset="0"/>
              </a:rPr>
              <a:t>Intro Statement</a:t>
            </a:r>
          </a:p>
          <a:p>
            <a:pPr>
              <a:lnSpc>
                <a:spcPct val="200000"/>
              </a:lnSpc>
            </a:pPr>
            <a:r>
              <a:rPr lang="en-US" sz="2400" dirty="0">
                <a:latin typeface="DIN Next LT Pro" panose="020B0503020203050203" pitchFamily="34" charset="0"/>
              </a:rPr>
              <a:t>State Performance</a:t>
            </a:r>
          </a:p>
          <a:p>
            <a:pPr>
              <a:lnSpc>
                <a:spcPct val="200000"/>
              </a:lnSpc>
            </a:pPr>
            <a:r>
              <a:rPr lang="en-US" sz="2400" dirty="0">
                <a:latin typeface="DIN Next LT Pro" panose="020B0503020203050203" pitchFamily="34" charset="0"/>
              </a:rPr>
              <a:t>Further Analysis</a:t>
            </a:r>
          </a:p>
          <a:p>
            <a:pPr>
              <a:lnSpc>
                <a:spcPct val="200000"/>
              </a:lnSpc>
            </a:pPr>
            <a:r>
              <a:rPr lang="en-US" sz="2400" dirty="0">
                <a:latin typeface="DIN Next LT Pro" panose="020B0503020203050203" pitchFamily="34" charset="0"/>
              </a:rPr>
              <a:t>The Southeast</a:t>
            </a:r>
          </a:p>
          <a:p>
            <a:pPr>
              <a:lnSpc>
                <a:spcPct val="200000"/>
              </a:lnSpc>
            </a:pPr>
            <a:r>
              <a:rPr lang="en-US" sz="2400" dirty="0">
                <a:latin typeface="DIN Next LT Pro" panose="020B0503020203050203" pitchFamily="34" charset="0"/>
              </a:rPr>
              <a:t>Summary</a:t>
            </a:r>
            <a:endParaRPr lang="en-US" sz="2800" dirty="0">
              <a:latin typeface="DIN Next LT Pro" panose="020B0503020203050203" pitchFamily="34" charset="0"/>
            </a:endParaRPr>
          </a:p>
        </p:txBody>
      </p:sp>
      <p:sp>
        <p:nvSpPr>
          <p:cNvPr id="11" name="TextBox 10">
            <a:extLst>
              <a:ext uri="{FF2B5EF4-FFF2-40B4-BE49-F238E27FC236}">
                <a16:creationId xmlns:a16="http://schemas.microsoft.com/office/drawing/2014/main" id="{01E2AD3E-1B67-444C-8E62-11AF10012170}"/>
              </a:ext>
            </a:extLst>
          </p:cNvPr>
          <p:cNvSpPr txBox="1"/>
          <p:nvPr/>
        </p:nvSpPr>
        <p:spPr>
          <a:xfrm>
            <a:off x="-2613838" y="159719"/>
            <a:ext cx="7637721" cy="707886"/>
          </a:xfrm>
          <a:prstGeom prst="rect">
            <a:avLst/>
          </a:prstGeom>
          <a:noFill/>
        </p:spPr>
        <p:txBody>
          <a:bodyPr wrap="square" rtlCol="0">
            <a:spAutoFit/>
          </a:bodyPr>
          <a:lstStyle/>
          <a:p>
            <a:pPr algn="ctr"/>
            <a:r>
              <a:rPr lang="en-US" sz="4000" b="1" dirty="0">
                <a:solidFill>
                  <a:schemeClr val="bg1"/>
                </a:solidFill>
                <a:latin typeface="DIN Next LT Pro Black" panose="020B0A03020203050203" pitchFamily="34" charset="0"/>
              </a:rPr>
              <a:t>Agenda</a:t>
            </a:r>
          </a:p>
        </p:txBody>
      </p:sp>
    </p:spTree>
    <p:extLst>
      <p:ext uri="{BB962C8B-B14F-4D97-AF65-F5344CB8AC3E}">
        <p14:creationId xmlns:p14="http://schemas.microsoft.com/office/powerpoint/2010/main" val="3727704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21CCC753-C29A-44F6-A898-F1016C9A2FA1}"/>
              </a:ext>
            </a:extLst>
          </p:cNvPr>
          <p:cNvGraphicFramePr>
            <a:graphicFrameLocks/>
          </p:cNvGraphicFramePr>
          <p:nvPr>
            <p:extLst>
              <p:ext uri="{D42A27DB-BD31-4B8C-83A1-F6EECF244321}">
                <p14:modId xmlns:p14="http://schemas.microsoft.com/office/powerpoint/2010/main" val="751065059"/>
              </p:ext>
            </p:extLst>
          </p:nvPr>
        </p:nvGraphicFramePr>
        <p:xfrm>
          <a:off x="253916" y="2145633"/>
          <a:ext cx="11645690" cy="4721892"/>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B0AF4A54-ACD8-4250-B194-C85488128F3E}"/>
              </a:ext>
            </a:extLst>
          </p:cNvPr>
          <p:cNvPicPr>
            <a:picLocks noChangeAspect="1"/>
          </p:cNvPicPr>
          <p:nvPr/>
        </p:nvPicPr>
        <p:blipFill>
          <a:blip r:embed="rId3"/>
          <a:stretch>
            <a:fillRect/>
          </a:stretch>
        </p:blipFill>
        <p:spPr>
          <a:xfrm>
            <a:off x="0" y="0"/>
            <a:ext cx="12192000" cy="965771"/>
          </a:xfrm>
          <a:prstGeom prst="rect">
            <a:avLst/>
          </a:prstGeom>
        </p:spPr>
      </p:pic>
      <p:sp>
        <p:nvSpPr>
          <p:cNvPr id="8" name="TextBox 7">
            <a:extLst>
              <a:ext uri="{FF2B5EF4-FFF2-40B4-BE49-F238E27FC236}">
                <a16:creationId xmlns:a16="http://schemas.microsoft.com/office/drawing/2014/main" id="{EB0C60FD-8472-487E-B859-7A288BF0E2BB}"/>
              </a:ext>
            </a:extLst>
          </p:cNvPr>
          <p:cNvSpPr txBox="1"/>
          <p:nvPr/>
        </p:nvSpPr>
        <p:spPr>
          <a:xfrm>
            <a:off x="200668" y="157900"/>
            <a:ext cx="4828532" cy="646331"/>
          </a:xfrm>
          <a:prstGeom prst="rect">
            <a:avLst/>
          </a:prstGeom>
          <a:noFill/>
        </p:spPr>
        <p:txBody>
          <a:bodyPr wrap="square">
            <a:spAutoFit/>
          </a:bodyPr>
          <a:lstStyle/>
          <a:p>
            <a:r>
              <a:rPr lang="en-US" sz="3600" b="1" dirty="0">
                <a:solidFill>
                  <a:schemeClr val="bg1"/>
                </a:solidFill>
                <a:latin typeface="DIN Next LT Pro Black" panose="020B0A03020203050203" pitchFamily="34" charset="0"/>
              </a:rPr>
              <a:t>LTV/CAC </a:t>
            </a:r>
            <a:r>
              <a:rPr lang="en-US" sz="2400" b="1" dirty="0">
                <a:solidFill>
                  <a:schemeClr val="bg1"/>
                </a:solidFill>
                <a:latin typeface="DIN Next LT Pro Black" panose="020B0A03020203050203" pitchFamily="34" charset="0"/>
              </a:rPr>
              <a:t>(No Promo)</a:t>
            </a:r>
          </a:p>
        </p:txBody>
      </p:sp>
      <p:sp>
        <p:nvSpPr>
          <p:cNvPr id="10" name="TextBox 9">
            <a:extLst>
              <a:ext uri="{FF2B5EF4-FFF2-40B4-BE49-F238E27FC236}">
                <a16:creationId xmlns:a16="http://schemas.microsoft.com/office/drawing/2014/main" id="{20F539A9-E43F-4FD0-8AC1-8322F5C5160C}"/>
              </a:ext>
            </a:extLst>
          </p:cNvPr>
          <p:cNvSpPr txBox="1"/>
          <p:nvPr/>
        </p:nvSpPr>
        <p:spPr>
          <a:xfrm>
            <a:off x="366649" y="979158"/>
            <a:ext cx="11458702" cy="584775"/>
          </a:xfrm>
          <a:prstGeom prst="rect">
            <a:avLst/>
          </a:prstGeom>
          <a:noFill/>
        </p:spPr>
        <p:txBody>
          <a:bodyPr wrap="square" rtlCol="0">
            <a:spAutoFit/>
          </a:bodyPr>
          <a:lstStyle/>
          <a:p>
            <a:r>
              <a:rPr lang="en-US" sz="1600" dirty="0">
                <a:latin typeface="DIN Next LT Pro" panose="020B0503020203050203" pitchFamily="34" charset="0"/>
              </a:rPr>
              <a:t>The LTV/CAC value acts as a rudimentary metric of the amount gained per dollar spent. For example, Arkansas, the state with the highest LTV/CAC, is earning back $10.46 or every dollar put in. Also, notice that CAC is the primary determinant, not LTV.</a:t>
            </a:r>
          </a:p>
        </p:txBody>
      </p:sp>
      <p:cxnSp>
        <p:nvCxnSpPr>
          <p:cNvPr id="12" name="Straight Connector 11">
            <a:extLst>
              <a:ext uri="{FF2B5EF4-FFF2-40B4-BE49-F238E27FC236}">
                <a16:creationId xmlns:a16="http://schemas.microsoft.com/office/drawing/2014/main" id="{4395AFFF-ED85-421C-9ADF-906495A9D345}"/>
              </a:ext>
            </a:extLst>
          </p:cNvPr>
          <p:cNvCxnSpPr>
            <a:cxnSpLocks/>
          </p:cNvCxnSpPr>
          <p:nvPr/>
        </p:nvCxnSpPr>
        <p:spPr>
          <a:xfrm flipV="1">
            <a:off x="1714500" y="1964558"/>
            <a:ext cx="9272587" cy="478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13FF616-AFCF-4703-B417-F4CCEED7C664}"/>
              </a:ext>
            </a:extLst>
          </p:cNvPr>
          <p:cNvSpPr/>
          <p:nvPr/>
        </p:nvSpPr>
        <p:spPr>
          <a:xfrm>
            <a:off x="2812155" y="1723685"/>
            <a:ext cx="6567690" cy="25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DIN Next LT Pro" panose="020B0503020203050203" pitchFamily="34" charset="0"/>
              </a:rPr>
              <a:t>$ Gain per $ spent on ads </a:t>
            </a:r>
          </a:p>
        </p:txBody>
      </p:sp>
    </p:spTree>
    <p:extLst>
      <p:ext uri="{BB962C8B-B14F-4D97-AF65-F5344CB8AC3E}">
        <p14:creationId xmlns:p14="http://schemas.microsoft.com/office/powerpoint/2010/main" val="1401119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3D1B02-6933-4B4A-B079-5E3B6B18062B}"/>
              </a:ext>
            </a:extLst>
          </p:cNvPr>
          <p:cNvPicPr>
            <a:picLocks noChangeAspect="1"/>
          </p:cNvPicPr>
          <p:nvPr/>
        </p:nvPicPr>
        <p:blipFill>
          <a:blip r:embed="rId4"/>
          <a:stretch>
            <a:fillRect/>
          </a:stretch>
        </p:blipFill>
        <p:spPr>
          <a:xfrm>
            <a:off x="1001922" y="962130"/>
            <a:ext cx="9538755" cy="5895870"/>
          </a:xfrm>
          <a:prstGeom prst="rect">
            <a:avLst/>
          </a:prstGeom>
        </p:spPr>
      </p:pic>
      <p:graphicFrame>
        <p:nvGraphicFramePr>
          <p:cNvPr id="2" name="Object 1" hidden="1">
            <a:extLst>
              <a:ext uri="{FF2B5EF4-FFF2-40B4-BE49-F238E27FC236}">
                <a16:creationId xmlns:a16="http://schemas.microsoft.com/office/drawing/2014/main" id="{77B115BB-04AC-4EA8-9BA1-5C29E0F868CD}"/>
              </a:ext>
            </a:extLst>
          </p:cNvPr>
          <p:cNvGraphicFramePr>
            <a:graphicFrameLocks noChangeAspect="1"/>
          </p:cNvGraphicFramePr>
          <p:nvPr>
            <p:custDataLst>
              <p:tags r:id="rId1"/>
            </p:custDataLst>
            <p:extLst>
              <p:ext uri="{D42A27DB-BD31-4B8C-83A1-F6EECF244321}">
                <p14:modId xmlns:p14="http://schemas.microsoft.com/office/powerpoint/2010/main" val="2039993842"/>
              </p:ext>
            </p:extLst>
          </p:nvPr>
        </p:nvGraphicFramePr>
        <p:xfrm>
          <a:off x="1525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06" imgH="306" progId="TCLayout.ActiveDocument.1">
                  <p:embed/>
                </p:oleObj>
              </mc:Choice>
              <mc:Fallback>
                <p:oleObj name="think-cell Slide" r:id="rId5" imgW="306" imgH="306" progId="TCLayout.ActiveDocument.1">
                  <p:embed/>
                  <p:pic>
                    <p:nvPicPr>
                      <p:cNvPr id="2" name="Object 1" hidden="1">
                        <a:extLst>
                          <a:ext uri="{FF2B5EF4-FFF2-40B4-BE49-F238E27FC236}">
                            <a16:creationId xmlns:a16="http://schemas.microsoft.com/office/drawing/2014/main" id="{77B115BB-04AC-4EA8-9BA1-5C29E0F868CD}"/>
                          </a:ext>
                        </a:extLst>
                      </p:cNvPr>
                      <p:cNvPicPr/>
                      <p:nvPr/>
                    </p:nvPicPr>
                    <p:blipFill>
                      <a:blip r:embed="rId6"/>
                      <a:stretch>
                        <a:fillRect/>
                      </a:stretch>
                    </p:blipFill>
                    <p:spPr>
                      <a:xfrm>
                        <a:off x="1525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B3F758AD-78DE-4012-B159-731F407A5432}"/>
              </a:ext>
            </a:extLst>
          </p:cNvPr>
          <p:cNvSpPr/>
          <p:nvPr>
            <p:custDataLst>
              <p:tags r:id="rId2"/>
            </p:custDataLst>
          </p:nvPr>
        </p:nvSpPr>
        <p:spPr>
          <a:xfrm>
            <a:off x="152400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1400" dirty="0">
              <a:sym typeface="+mn-lt"/>
            </a:endParaRPr>
          </a:p>
        </p:txBody>
      </p:sp>
      <p:sp>
        <p:nvSpPr>
          <p:cNvPr id="117" name="Shape 117"/>
          <p:cNvSpPr>
            <a:spLocks noGrp="1"/>
          </p:cNvSpPr>
          <p:nvPr>
            <p:ph type="title"/>
          </p:nvPr>
        </p:nvSpPr>
        <p:spPr>
          <a:xfrm>
            <a:off x="1851991" y="323289"/>
            <a:ext cx="8688686" cy="543092"/>
          </a:xfrm>
          <a:prstGeom prst="rect">
            <a:avLst/>
          </a:prstGeom>
        </p:spPr>
        <p:txBody>
          <a:bodyPr>
            <a:noAutofit/>
          </a:bodyPr>
          <a:lstStyle>
            <a:lvl1pPr>
              <a:defRPr sz="3200" b="1">
                <a:latin typeface="+mj-lt"/>
                <a:ea typeface="+mj-ea"/>
                <a:cs typeface="+mj-cs"/>
                <a:sym typeface="Helvetica"/>
              </a:defRPr>
            </a:lvl1pPr>
          </a:lstStyle>
          <a:p>
            <a:r>
              <a:rPr lang="en-US" sz="3600" spc="300" dirty="0">
                <a:solidFill>
                  <a:schemeClr val="bg1"/>
                </a:solidFill>
                <a:latin typeface="DIN Next LT Pro Black" panose="020B0503020203050203" pitchFamily="34" charset="77"/>
                <a:ea typeface="DIN Next LT Pro Condensed" charset="0"/>
                <a:cs typeface="DIN Next LT Pro Condensed" charset="0"/>
              </a:rPr>
              <a:t>Title</a:t>
            </a:r>
            <a:endParaRPr sz="3600" spc="300" dirty="0">
              <a:solidFill>
                <a:schemeClr val="bg1"/>
              </a:solidFill>
              <a:latin typeface="DIN Next LT Pro Black" panose="020B0503020203050203" pitchFamily="34" charset="77"/>
              <a:ea typeface="DIN Next LT Pro Condensed" charset="0"/>
              <a:cs typeface="DIN Next LT Pro Condensed" charset="0"/>
            </a:endParaRPr>
          </a:p>
        </p:txBody>
      </p:sp>
      <p:pic>
        <p:nvPicPr>
          <p:cNvPr id="4" name="Picture 3">
            <a:extLst>
              <a:ext uri="{FF2B5EF4-FFF2-40B4-BE49-F238E27FC236}">
                <a16:creationId xmlns:a16="http://schemas.microsoft.com/office/drawing/2014/main" id="{55335F40-E9FC-4058-A286-6C651BE5EDE9}"/>
              </a:ext>
            </a:extLst>
          </p:cNvPr>
          <p:cNvPicPr>
            <a:picLocks noChangeAspect="1"/>
          </p:cNvPicPr>
          <p:nvPr/>
        </p:nvPicPr>
        <p:blipFill>
          <a:blip r:embed="rId7"/>
          <a:stretch>
            <a:fillRect/>
          </a:stretch>
        </p:blipFill>
        <p:spPr>
          <a:xfrm>
            <a:off x="0" y="0"/>
            <a:ext cx="12192000" cy="965771"/>
          </a:xfrm>
          <a:prstGeom prst="rect">
            <a:avLst/>
          </a:prstGeom>
        </p:spPr>
      </p:pic>
      <p:sp>
        <p:nvSpPr>
          <p:cNvPr id="5" name="TextBox 4">
            <a:extLst>
              <a:ext uri="{FF2B5EF4-FFF2-40B4-BE49-F238E27FC236}">
                <a16:creationId xmlns:a16="http://schemas.microsoft.com/office/drawing/2014/main" id="{2F3BB202-0E5B-46F2-B383-5F4756F4FC8C}"/>
              </a:ext>
            </a:extLst>
          </p:cNvPr>
          <p:cNvSpPr txBox="1"/>
          <p:nvPr/>
        </p:nvSpPr>
        <p:spPr>
          <a:xfrm>
            <a:off x="200668" y="157900"/>
            <a:ext cx="4206946" cy="646331"/>
          </a:xfrm>
          <a:prstGeom prst="rect">
            <a:avLst/>
          </a:prstGeom>
          <a:noFill/>
        </p:spPr>
        <p:txBody>
          <a:bodyPr wrap="square">
            <a:spAutoFit/>
          </a:bodyPr>
          <a:lstStyle/>
          <a:p>
            <a:r>
              <a:rPr lang="en-US" sz="3600" b="1" dirty="0">
                <a:solidFill>
                  <a:schemeClr val="bg1"/>
                </a:solidFill>
                <a:latin typeface="DIN Next LT Pro Black" panose="020B0A03020203050203" pitchFamily="34" charset="0"/>
              </a:rPr>
              <a:t>Growth v Net Sales</a:t>
            </a:r>
            <a:endParaRPr lang="en-US" sz="2400" b="1" dirty="0">
              <a:solidFill>
                <a:schemeClr val="bg1"/>
              </a:solidFill>
              <a:latin typeface="DIN Next LT Pro Black" panose="020B0A03020203050203" pitchFamily="34" charset="0"/>
            </a:endParaRPr>
          </a:p>
        </p:txBody>
      </p:sp>
    </p:spTree>
    <p:extLst>
      <p:ext uri="{BB962C8B-B14F-4D97-AF65-F5344CB8AC3E}">
        <p14:creationId xmlns:p14="http://schemas.microsoft.com/office/powerpoint/2010/main" val="913073046"/>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48B32C5B-2F44-4261-B927-1A91FDEE923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13" name="Object 12" hidden="1">
                        <a:extLst>
                          <a:ext uri="{FF2B5EF4-FFF2-40B4-BE49-F238E27FC236}">
                            <a16:creationId xmlns:a16="http://schemas.microsoft.com/office/drawing/2014/main" id="{48B32C5B-2F44-4261-B927-1A91FDEE923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148D1D8-BBD8-4AF4-BFCC-AE1CF42D960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1400" dirty="0">
              <a:sym typeface="+mn-lt"/>
            </a:endParaRPr>
          </a:p>
        </p:txBody>
      </p:sp>
      <p:graphicFrame>
        <p:nvGraphicFramePr>
          <p:cNvPr id="293" name="Chart 292">
            <a:extLst>
              <a:ext uri="{FF2B5EF4-FFF2-40B4-BE49-F238E27FC236}">
                <a16:creationId xmlns:a16="http://schemas.microsoft.com/office/drawing/2014/main" id="{C10FCABF-E2D7-4FCE-83DE-7A04D90052E5}"/>
              </a:ext>
            </a:extLst>
          </p:cNvPr>
          <p:cNvGraphicFramePr>
            <a:graphicFrameLocks/>
          </p:cNvGraphicFramePr>
          <p:nvPr>
            <p:extLst>
              <p:ext uri="{D42A27DB-BD31-4B8C-83A1-F6EECF244321}">
                <p14:modId xmlns:p14="http://schemas.microsoft.com/office/powerpoint/2010/main" val="2019781048"/>
              </p:ext>
            </p:extLst>
          </p:nvPr>
        </p:nvGraphicFramePr>
        <p:xfrm>
          <a:off x="0" y="2609636"/>
          <a:ext cx="12192000" cy="3994080"/>
        </p:xfrm>
        <a:graphic>
          <a:graphicData uri="http://schemas.openxmlformats.org/drawingml/2006/chart">
            <c:chart xmlns:c="http://schemas.openxmlformats.org/drawingml/2006/chart" xmlns:r="http://schemas.openxmlformats.org/officeDocument/2006/relationships" r:id="rId6"/>
          </a:graphicData>
        </a:graphic>
      </p:graphicFrame>
      <p:sp>
        <p:nvSpPr>
          <p:cNvPr id="294" name="TextBox 293">
            <a:extLst>
              <a:ext uri="{FF2B5EF4-FFF2-40B4-BE49-F238E27FC236}">
                <a16:creationId xmlns:a16="http://schemas.microsoft.com/office/drawing/2014/main" id="{B035C1AD-07E8-454E-9D0F-FB708CBEEBC4}"/>
              </a:ext>
            </a:extLst>
          </p:cNvPr>
          <p:cNvSpPr txBox="1"/>
          <p:nvPr/>
        </p:nvSpPr>
        <p:spPr>
          <a:xfrm>
            <a:off x="664074" y="1212892"/>
            <a:ext cx="10863851" cy="830997"/>
          </a:xfrm>
          <a:prstGeom prst="rect">
            <a:avLst/>
          </a:prstGeom>
          <a:noFill/>
        </p:spPr>
        <p:txBody>
          <a:bodyPr wrap="square" rtlCol="0">
            <a:spAutoFit/>
          </a:bodyPr>
          <a:lstStyle/>
          <a:p>
            <a:r>
              <a:rPr lang="en-US" sz="1600" dirty="0">
                <a:latin typeface="DIN Next LT Pro" panose="020B0503020203050203" pitchFamily="34" charset="0"/>
              </a:rPr>
              <a:t>This graph shows the gain or loss each state is expected to experience if current growth rates continue. The data has been expressed as the percentage of total 2021 sales projected via this model. I.E. New York will drop from 6.37% to 4.54% of total US sales.</a:t>
            </a:r>
          </a:p>
        </p:txBody>
      </p:sp>
      <p:pic>
        <p:nvPicPr>
          <p:cNvPr id="295" name="Picture 294">
            <a:extLst>
              <a:ext uri="{FF2B5EF4-FFF2-40B4-BE49-F238E27FC236}">
                <a16:creationId xmlns:a16="http://schemas.microsoft.com/office/drawing/2014/main" id="{B7FD9CAE-997A-4F4B-9E70-558C61300F20}"/>
              </a:ext>
            </a:extLst>
          </p:cNvPr>
          <p:cNvPicPr>
            <a:picLocks noChangeAspect="1"/>
          </p:cNvPicPr>
          <p:nvPr/>
        </p:nvPicPr>
        <p:blipFill>
          <a:blip r:embed="rId7"/>
          <a:stretch>
            <a:fillRect/>
          </a:stretch>
        </p:blipFill>
        <p:spPr>
          <a:xfrm>
            <a:off x="0" y="0"/>
            <a:ext cx="12192000" cy="965771"/>
          </a:xfrm>
          <a:prstGeom prst="rect">
            <a:avLst/>
          </a:prstGeom>
        </p:spPr>
      </p:pic>
      <p:sp>
        <p:nvSpPr>
          <p:cNvPr id="297" name="TextBox 296">
            <a:extLst>
              <a:ext uri="{FF2B5EF4-FFF2-40B4-BE49-F238E27FC236}">
                <a16:creationId xmlns:a16="http://schemas.microsoft.com/office/drawing/2014/main" id="{D5099FC0-AADC-4FD6-8DDC-FB5B1743A54C}"/>
              </a:ext>
            </a:extLst>
          </p:cNvPr>
          <p:cNvSpPr txBox="1"/>
          <p:nvPr/>
        </p:nvSpPr>
        <p:spPr>
          <a:xfrm>
            <a:off x="200667" y="157900"/>
            <a:ext cx="11250201" cy="646331"/>
          </a:xfrm>
          <a:prstGeom prst="rect">
            <a:avLst/>
          </a:prstGeom>
          <a:noFill/>
        </p:spPr>
        <p:txBody>
          <a:bodyPr wrap="square">
            <a:spAutoFit/>
          </a:bodyPr>
          <a:lstStyle/>
          <a:p>
            <a:r>
              <a:rPr lang="en-US" sz="3600" b="1" dirty="0">
                <a:solidFill>
                  <a:schemeClr val="bg1"/>
                </a:solidFill>
                <a:latin typeface="DIN Next LT Pro Black" panose="020B0A03020203050203" pitchFamily="34" charset="0"/>
              </a:rPr>
              <a:t>Future Growth: Where is the Money Going to be</a:t>
            </a:r>
            <a:endParaRPr lang="en-US" sz="2400" b="1" dirty="0">
              <a:solidFill>
                <a:schemeClr val="bg1"/>
              </a:solidFill>
              <a:latin typeface="DIN Next LT Pro Black" panose="020B0A03020203050203" pitchFamily="34" charset="0"/>
            </a:endParaRPr>
          </a:p>
        </p:txBody>
      </p:sp>
      <p:cxnSp>
        <p:nvCxnSpPr>
          <p:cNvPr id="299" name="Straight Connector 298">
            <a:extLst>
              <a:ext uri="{FF2B5EF4-FFF2-40B4-BE49-F238E27FC236}">
                <a16:creationId xmlns:a16="http://schemas.microsoft.com/office/drawing/2014/main" id="{F746E608-9DF1-42E1-99BF-492D85402A04}"/>
              </a:ext>
            </a:extLst>
          </p:cNvPr>
          <p:cNvCxnSpPr>
            <a:cxnSpLocks/>
          </p:cNvCxnSpPr>
          <p:nvPr/>
        </p:nvCxnSpPr>
        <p:spPr>
          <a:xfrm flipV="1">
            <a:off x="1714500" y="2561809"/>
            <a:ext cx="9272587" cy="478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0" name="Rectangle 299">
            <a:extLst>
              <a:ext uri="{FF2B5EF4-FFF2-40B4-BE49-F238E27FC236}">
                <a16:creationId xmlns:a16="http://schemas.microsoft.com/office/drawing/2014/main" id="{E00FF7E5-A177-443B-8B84-43FA0097F86B}"/>
              </a:ext>
            </a:extLst>
          </p:cNvPr>
          <p:cNvSpPr/>
          <p:nvPr/>
        </p:nvSpPr>
        <p:spPr>
          <a:xfrm>
            <a:off x="2812155" y="2356965"/>
            <a:ext cx="6567690" cy="25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DIN Next LT Pro" panose="020B0503020203050203" pitchFamily="34" charset="0"/>
              </a:rPr>
              <a:t>Change in % of TTL US Sales 2020-2021</a:t>
            </a:r>
          </a:p>
        </p:txBody>
      </p:sp>
      <p:sp>
        <p:nvSpPr>
          <p:cNvPr id="301" name="TextBox 300">
            <a:extLst>
              <a:ext uri="{FF2B5EF4-FFF2-40B4-BE49-F238E27FC236}">
                <a16:creationId xmlns:a16="http://schemas.microsoft.com/office/drawing/2014/main" id="{FD03CFA2-D4CE-4C97-9304-9073B7C248B8}"/>
              </a:ext>
            </a:extLst>
          </p:cNvPr>
          <p:cNvSpPr txBox="1"/>
          <p:nvPr/>
        </p:nvSpPr>
        <p:spPr>
          <a:xfrm>
            <a:off x="0" y="6611779"/>
            <a:ext cx="7381875" cy="246221"/>
          </a:xfrm>
          <a:prstGeom prst="rect">
            <a:avLst/>
          </a:prstGeom>
          <a:noFill/>
        </p:spPr>
        <p:txBody>
          <a:bodyPr wrap="square" rtlCol="0">
            <a:spAutoFit/>
          </a:bodyPr>
          <a:lstStyle/>
          <a:p>
            <a:r>
              <a:rPr lang="en-US" sz="1000" b="1" dirty="0">
                <a:latin typeface="DIN Next LT Pro" panose="020B0503020203050203" pitchFamily="34" charset="0"/>
              </a:rPr>
              <a:t>Note: Made from Jan-Jul comparison between 2019 and 2020 average days</a:t>
            </a:r>
            <a:endParaRPr lang="en-US" sz="1000" dirty="0">
              <a:latin typeface="DIN Next LT Pro" panose="020B0503020203050203" pitchFamily="34" charset="0"/>
            </a:endParaRPr>
          </a:p>
        </p:txBody>
      </p:sp>
    </p:spTree>
    <p:extLst>
      <p:ext uri="{BB962C8B-B14F-4D97-AF65-F5344CB8AC3E}">
        <p14:creationId xmlns:p14="http://schemas.microsoft.com/office/powerpoint/2010/main" val="242453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40C11B90-8496-4AD6-8348-6D5A52E31E0B}"/>
              </a:ext>
            </a:extLst>
          </p:cNvPr>
          <p:cNvGraphicFramePr>
            <a:graphicFrameLocks noChangeAspect="1"/>
          </p:cNvGraphicFramePr>
          <p:nvPr>
            <p:custDataLst>
              <p:tags r:id="rId1"/>
            </p:custDataLst>
            <p:extLst>
              <p:ext uri="{D42A27DB-BD31-4B8C-83A1-F6EECF244321}">
                <p14:modId xmlns:p14="http://schemas.microsoft.com/office/powerpoint/2010/main" val="20252737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4196772D-21CE-490D-A3CF-9390B24F0A88}"/>
              </a:ext>
            </a:extLst>
          </p:cNvPr>
          <p:cNvPicPr>
            <a:picLocks noChangeAspect="1"/>
          </p:cNvPicPr>
          <p:nvPr/>
        </p:nvPicPr>
        <p:blipFill>
          <a:blip r:embed="rId5"/>
          <a:stretch>
            <a:fillRect/>
          </a:stretch>
        </p:blipFill>
        <p:spPr>
          <a:xfrm>
            <a:off x="0" y="0"/>
            <a:ext cx="12192000" cy="965771"/>
          </a:xfrm>
          <a:prstGeom prst="rect">
            <a:avLst/>
          </a:prstGeom>
        </p:spPr>
      </p:pic>
      <p:sp>
        <p:nvSpPr>
          <p:cNvPr id="6" name="TextBox 5">
            <a:extLst>
              <a:ext uri="{FF2B5EF4-FFF2-40B4-BE49-F238E27FC236}">
                <a16:creationId xmlns:a16="http://schemas.microsoft.com/office/drawing/2014/main" id="{4FCDF79E-65D2-46F5-B746-78D2ABF69750}"/>
              </a:ext>
            </a:extLst>
          </p:cNvPr>
          <p:cNvSpPr txBox="1"/>
          <p:nvPr/>
        </p:nvSpPr>
        <p:spPr>
          <a:xfrm>
            <a:off x="285749" y="159719"/>
            <a:ext cx="9029621" cy="646331"/>
          </a:xfrm>
          <a:prstGeom prst="rect">
            <a:avLst/>
          </a:prstGeom>
          <a:noFill/>
        </p:spPr>
        <p:txBody>
          <a:bodyPr wrap="square">
            <a:spAutoFit/>
          </a:bodyPr>
          <a:lstStyle/>
          <a:p>
            <a:r>
              <a:rPr lang="en-US" sz="3600" b="1" dirty="0">
                <a:solidFill>
                  <a:schemeClr val="bg1"/>
                </a:solidFill>
                <a:latin typeface="DIN Next LT Pro Black" panose="020B0A03020203050203" pitchFamily="34" charset="0"/>
              </a:rPr>
              <a:t>Seasonality Index</a:t>
            </a:r>
            <a:endParaRPr lang="en-US" sz="2400" b="1" dirty="0">
              <a:solidFill>
                <a:schemeClr val="bg1"/>
              </a:solidFill>
              <a:latin typeface="DIN Next LT Pro Black" panose="020B0A03020203050203" pitchFamily="34" charset="0"/>
            </a:endParaRPr>
          </a:p>
        </p:txBody>
      </p:sp>
      <p:graphicFrame>
        <p:nvGraphicFramePr>
          <p:cNvPr id="8" name="Chart 7">
            <a:extLst>
              <a:ext uri="{FF2B5EF4-FFF2-40B4-BE49-F238E27FC236}">
                <a16:creationId xmlns:a16="http://schemas.microsoft.com/office/drawing/2014/main" id="{BD609B74-9170-447D-B819-52D0E4E83288}"/>
              </a:ext>
            </a:extLst>
          </p:cNvPr>
          <p:cNvGraphicFramePr>
            <a:graphicFrameLocks/>
          </p:cNvGraphicFramePr>
          <p:nvPr>
            <p:extLst>
              <p:ext uri="{D42A27DB-BD31-4B8C-83A1-F6EECF244321}">
                <p14:modId xmlns:p14="http://schemas.microsoft.com/office/powerpoint/2010/main" val="2051051328"/>
              </p:ext>
            </p:extLst>
          </p:nvPr>
        </p:nvGraphicFramePr>
        <p:xfrm>
          <a:off x="714375" y="1159493"/>
          <a:ext cx="10839450" cy="5538788"/>
        </p:xfrm>
        <a:graphic>
          <a:graphicData uri="http://schemas.openxmlformats.org/drawingml/2006/chart">
            <c:chart xmlns:c="http://schemas.openxmlformats.org/drawingml/2006/chart" xmlns:r="http://schemas.openxmlformats.org/officeDocument/2006/relationships" r:id="rId6"/>
          </a:graphicData>
        </a:graphic>
      </p:graphicFrame>
      <p:cxnSp>
        <p:nvCxnSpPr>
          <p:cNvPr id="9" name="Straight Connector 8">
            <a:extLst>
              <a:ext uri="{FF2B5EF4-FFF2-40B4-BE49-F238E27FC236}">
                <a16:creationId xmlns:a16="http://schemas.microsoft.com/office/drawing/2014/main" id="{19096390-149A-46D0-90FD-A329FC69F137}"/>
              </a:ext>
            </a:extLst>
          </p:cNvPr>
          <p:cNvCxnSpPr>
            <a:cxnSpLocks/>
          </p:cNvCxnSpPr>
          <p:nvPr/>
        </p:nvCxnSpPr>
        <p:spPr>
          <a:xfrm>
            <a:off x="1914525" y="1412164"/>
            <a:ext cx="831532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330161A-CCA9-4113-9834-1DBE4FBB447E}"/>
              </a:ext>
            </a:extLst>
          </p:cNvPr>
          <p:cNvSpPr/>
          <p:nvPr/>
        </p:nvSpPr>
        <p:spPr>
          <a:xfrm>
            <a:off x="2812155" y="1159493"/>
            <a:ext cx="6567690" cy="25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DIN Next LT Pro" panose="020B0503020203050203" pitchFamily="34" charset="0"/>
              </a:rPr>
              <a:t>Seasonality Index (How seasonal a state is)</a:t>
            </a:r>
          </a:p>
        </p:txBody>
      </p:sp>
    </p:spTree>
    <p:extLst>
      <p:ext uri="{BB962C8B-B14F-4D97-AF65-F5344CB8AC3E}">
        <p14:creationId xmlns:p14="http://schemas.microsoft.com/office/powerpoint/2010/main" val="1874241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0B8E06-64FB-4123-AD29-312DF898347A}"/>
              </a:ext>
            </a:extLst>
          </p:cNvPr>
          <p:cNvGraphicFramePr>
            <a:graphicFrameLocks noChangeAspect="1"/>
          </p:cNvGraphicFramePr>
          <p:nvPr>
            <p:custDataLst>
              <p:tags r:id="rId1"/>
            </p:custDataLst>
            <p:extLst>
              <p:ext uri="{D42A27DB-BD31-4B8C-83A1-F6EECF244321}">
                <p14:modId xmlns:p14="http://schemas.microsoft.com/office/powerpoint/2010/main" val="1392052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16CAF974-E8DE-4AC0-8112-C3F861E2F157}"/>
              </a:ext>
            </a:extLst>
          </p:cNvPr>
          <p:cNvPicPr>
            <a:picLocks noChangeAspect="1"/>
          </p:cNvPicPr>
          <p:nvPr/>
        </p:nvPicPr>
        <p:blipFill>
          <a:blip r:embed="rId5"/>
          <a:stretch>
            <a:fillRect/>
          </a:stretch>
        </p:blipFill>
        <p:spPr>
          <a:xfrm>
            <a:off x="0" y="0"/>
            <a:ext cx="12192000" cy="965771"/>
          </a:xfrm>
          <a:prstGeom prst="rect">
            <a:avLst/>
          </a:prstGeom>
        </p:spPr>
      </p:pic>
      <p:sp>
        <p:nvSpPr>
          <p:cNvPr id="10" name="TextBox 9">
            <a:extLst>
              <a:ext uri="{FF2B5EF4-FFF2-40B4-BE49-F238E27FC236}">
                <a16:creationId xmlns:a16="http://schemas.microsoft.com/office/drawing/2014/main" id="{974C0BF2-834E-436E-AD3A-1454A1D3CD8F}"/>
              </a:ext>
            </a:extLst>
          </p:cNvPr>
          <p:cNvSpPr txBox="1"/>
          <p:nvPr/>
        </p:nvSpPr>
        <p:spPr>
          <a:xfrm>
            <a:off x="285749" y="159719"/>
            <a:ext cx="9029621" cy="646331"/>
          </a:xfrm>
          <a:prstGeom prst="rect">
            <a:avLst/>
          </a:prstGeom>
          <a:noFill/>
        </p:spPr>
        <p:txBody>
          <a:bodyPr wrap="square">
            <a:spAutoFit/>
          </a:bodyPr>
          <a:lstStyle/>
          <a:p>
            <a:r>
              <a:rPr lang="en-US" sz="3600" b="1" dirty="0">
                <a:solidFill>
                  <a:schemeClr val="bg1"/>
                </a:solidFill>
                <a:latin typeface="DIN Next LT Pro Black" panose="020B0A03020203050203" pitchFamily="34" charset="0"/>
              </a:rPr>
              <a:t>Blue Light</a:t>
            </a:r>
            <a:endParaRPr lang="en-US" sz="2400" b="1" dirty="0">
              <a:solidFill>
                <a:schemeClr val="bg1"/>
              </a:solidFill>
              <a:latin typeface="DIN Next LT Pro Black" panose="020B0A03020203050203" pitchFamily="34" charset="0"/>
            </a:endParaRPr>
          </a:p>
        </p:txBody>
      </p:sp>
      <p:graphicFrame>
        <p:nvGraphicFramePr>
          <p:cNvPr id="11" name="Table 10">
            <a:extLst>
              <a:ext uri="{FF2B5EF4-FFF2-40B4-BE49-F238E27FC236}">
                <a16:creationId xmlns:a16="http://schemas.microsoft.com/office/drawing/2014/main" id="{9227968D-42F8-4D8A-81B5-CBE1CBCF0680}"/>
              </a:ext>
            </a:extLst>
          </p:cNvPr>
          <p:cNvGraphicFramePr>
            <a:graphicFrameLocks noGrp="1"/>
          </p:cNvGraphicFramePr>
          <p:nvPr>
            <p:extLst>
              <p:ext uri="{D42A27DB-BD31-4B8C-83A1-F6EECF244321}">
                <p14:modId xmlns:p14="http://schemas.microsoft.com/office/powerpoint/2010/main" val="3945390399"/>
              </p:ext>
            </p:extLst>
          </p:nvPr>
        </p:nvGraphicFramePr>
        <p:xfrm>
          <a:off x="1284767" y="3029467"/>
          <a:ext cx="2316126" cy="3252470"/>
        </p:xfrm>
        <a:graphic>
          <a:graphicData uri="http://schemas.openxmlformats.org/drawingml/2006/table">
            <a:tbl>
              <a:tblPr>
                <a:tableStyleId>{5C22544A-7EE6-4342-B048-85BDC9FD1C3A}</a:tableStyleId>
              </a:tblPr>
              <a:tblGrid>
                <a:gridCol w="1440155">
                  <a:extLst>
                    <a:ext uri="{9D8B030D-6E8A-4147-A177-3AD203B41FA5}">
                      <a16:colId xmlns:a16="http://schemas.microsoft.com/office/drawing/2014/main" val="448964216"/>
                    </a:ext>
                  </a:extLst>
                </a:gridCol>
                <a:gridCol w="875971">
                  <a:extLst>
                    <a:ext uri="{9D8B030D-6E8A-4147-A177-3AD203B41FA5}">
                      <a16:colId xmlns:a16="http://schemas.microsoft.com/office/drawing/2014/main" val="651899229"/>
                    </a:ext>
                  </a:extLst>
                </a:gridCol>
              </a:tblGrid>
              <a:tr h="237250">
                <a:tc>
                  <a:txBody>
                    <a:bodyPr/>
                    <a:lstStyle/>
                    <a:p>
                      <a:pPr algn="l" fontAlgn="b"/>
                      <a:r>
                        <a:rPr lang="en-US" sz="1600" u="none" strike="noStrike" dirty="0">
                          <a:effectLst/>
                          <a:latin typeface="DIN Next LT Pro" panose="020B0503020203050203" pitchFamily="34" charset="0"/>
                        </a:rPr>
                        <a:t>Hawaii</a:t>
                      </a:r>
                      <a:endParaRPr lang="en-US" sz="1600" b="0" i="0" u="none" strike="noStrike" dirty="0">
                        <a:solidFill>
                          <a:srgbClr val="000000"/>
                        </a:solidFill>
                        <a:effectLst/>
                        <a:latin typeface="DIN Next LT Pro" panose="020B0503020203050203" pitchFamily="34" charset="0"/>
                      </a:endParaRPr>
                    </a:p>
                  </a:txBody>
                  <a:tcPr marL="6350" marR="6350" marT="6350" marB="0" anchor="b">
                    <a:noFill/>
                  </a:tcPr>
                </a:tc>
                <a:tc>
                  <a:txBody>
                    <a:bodyPr/>
                    <a:lstStyle/>
                    <a:p>
                      <a:pPr algn="ctr" fontAlgn="b"/>
                      <a:r>
                        <a:rPr lang="en-US" sz="1600" u="none" strike="noStrike" dirty="0">
                          <a:effectLst/>
                          <a:latin typeface="DIN Next LT Pro" panose="020B0503020203050203" pitchFamily="34" charset="0"/>
                        </a:rPr>
                        <a:t>27.3%</a:t>
                      </a:r>
                      <a:endParaRPr lang="en-US" sz="1600" b="0" i="0" u="none" strike="noStrike" dirty="0">
                        <a:solidFill>
                          <a:srgbClr val="000000"/>
                        </a:solidFill>
                        <a:effectLst/>
                        <a:latin typeface="DIN Next LT Pro" panose="020B0503020203050203" pitchFamily="34" charset="0"/>
                      </a:endParaRP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622347251"/>
                  </a:ext>
                </a:extLst>
              </a:tr>
              <a:tr h="237250">
                <a:tc>
                  <a:txBody>
                    <a:bodyPr/>
                    <a:lstStyle/>
                    <a:p>
                      <a:pPr algn="l" fontAlgn="b"/>
                      <a:r>
                        <a:rPr lang="en-US" sz="1600" u="none" strike="noStrike" dirty="0">
                          <a:effectLst/>
                          <a:latin typeface="DIN Next LT Pro" panose="020B0503020203050203" pitchFamily="34" charset="0"/>
                        </a:rPr>
                        <a:t>DC</a:t>
                      </a:r>
                      <a:endParaRPr lang="en-US" sz="1600" b="0" i="0" u="none" strike="noStrike" dirty="0">
                        <a:solidFill>
                          <a:srgbClr val="000000"/>
                        </a:solidFill>
                        <a:effectLst/>
                        <a:latin typeface="DIN Next LT Pro" panose="020B0503020203050203" pitchFamily="34" charset="0"/>
                      </a:endParaRPr>
                    </a:p>
                  </a:txBody>
                  <a:tcPr marL="6350" marR="6350" marT="6350" marB="0" anchor="b">
                    <a:noFill/>
                  </a:tcPr>
                </a:tc>
                <a:tc>
                  <a:txBody>
                    <a:bodyPr/>
                    <a:lstStyle/>
                    <a:p>
                      <a:pPr algn="ctr" fontAlgn="b"/>
                      <a:r>
                        <a:rPr lang="en-US" sz="1600" u="none" strike="noStrike" dirty="0">
                          <a:effectLst/>
                          <a:latin typeface="DIN Next LT Pro" panose="020B0503020203050203" pitchFamily="34" charset="0"/>
                        </a:rPr>
                        <a:t>26.0%</a:t>
                      </a:r>
                      <a:endParaRPr lang="en-US" sz="1600" b="0" i="0" u="none" strike="noStrike" dirty="0">
                        <a:solidFill>
                          <a:srgbClr val="000000"/>
                        </a:solidFill>
                        <a:effectLst/>
                        <a:latin typeface="DIN Next LT Pro" panose="020B0503020203050203" pitchFamily="34" charset="0"/>
                      </a:endParaRP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530923826"/>
                  </a:ext>
                </a:extLst>
              </a:tr>
              <a:tr h="237250">
                <a:tc>
                  <a:txBody>
                    <a:bodyPr/>
                    <a:lstStyle/>
                    <a:p>
                      <a:pPr algn="l" fontAlgn="b"/>
                      <a:r>
                        <a:rPr lang="en-US" sz="1600" u="none" strike="noStrike">
                          <a:effectLst/>
                          <a:latin typeface="DIN Next LT Pro" panose="020B0503020203050203" pitchFamily="34" charset="0"/>
                        </a:rPr>
                        <a:t>Oregon</a:t>
                      </a:r>
                      <a:endParaRPr lang="en-US" sz="1600" b="0" i="0" u="none" strike="noStrike">
                        <a:solidFill>
                          <a:srgbClr val="000000"/>
                        </a:solidFill>
                        <a:effectLst/>
                        <a:latin typeface="DIN Next LT Pro" panose="020B0503020203050203" pitchFamily="34" charset="0"/>
                      </a:endParaRPr>
                    </a:p>
                  </a:txBody>
                  <a:tcPr marL="6350" marR="6350" marT="6350" marB="0" anchor="b">
                    <a:noFill/>
                  </a:tcPr>
                </a:tc>
                <a:tc>
                  <a:txBody>
                    <a:bodyPr/>
                    <a:lstStyle/>
                    <a:p>
                      <a:pPr algn="ctr" fontAlgn="b"/>
                      <a:r>
                        <a:rPr lang="en-US" sz="1600" u="none" strike="noStrike" dirty="0">
                          <a:effectLst/>
                          <a:latin typeface="DIN Next LT Pro" panose="020B0503020203050203" pitchFamily="34" charset="0"/>
                        </a:rPr>
                        <a:t>22.7%</a:t>
                      </a:r>
                      <a:endParaRPr lang="en-US" sz="1600" b="0" i="0" u="none" strike="noStrike" dirty="0">
                        <a:solidFill>
                          <a:srgbClr val="000000"/>
                        </a:solidFill>
                        <a:effectLst/>
                        <a:latin typeface="DIN Next LT Pro" panose="020B0503020203050203" pitchFamily="34" charset="0"/>
                      </a:endParaRP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572137664"/>
                  </a:ext>
                </a:extLst>
              </a:tr>
              <a:tr h="237250">
                <a:tc>
                  <a:txBody>
                    <a:bodyPr/>
                    <a:lstStyle/>
                    <a:p>
                      <a:pPr algn="l" fontAlgn="b"/>
                      <a:r>
                        <a:rPr lang="en-US" sz="1600" u="none" strike="noStrike">
                          <a:effectLst/>
                          <a:latin typeface="DIN Next LT Pro" panose="020B0503020203050203" pitchFamily="34" charset="0"/>
                        </a:rPr>
                        <a:t>Washington</a:t>
                      </a:r>
                      <a:endParaRPr lang="en-US" sz="1600" b="0" i="0" u="none" strike="noStrike">
                        <a:solidFill>
                          <a:srgbClr val="000000"/>
                        </a:solidFill>
                        <a:effectLst/>
                        <a:latin typeface="DIN Next LT Pro" panose="020B0503020203050203" pitchFamily="34" charset="0"/>
                      </a:endParaRPr>
                    </a:p>
                  </a:txBody>
                  <a:tcPr marL="6350" marR="6350" marT="6350" marB="0" anchor="b">
                    <a:noFill/>
                  </a:tcPr>
                </a:tc>
                <a:tc>
                  <a:txBody>
                    <a:bodyPr/>
                    <a:lstStyle/>
                    <a:p>
                      <a:pPr algn="ctr" fontAlgn="b"/>
                      <a:r>
                        <a:rPr lang="en-US" sz="1600" u="none" strike="noStrike" dirty="0">
                          <a:effectLst/>
                          <a:latin typeface="DIN Next LT Pro" panose="020B0503020203050203" pitchFamily="34" charset="0"/>
                        </a:rPr>
                        <a:t>22.0%</a:t>
                      </a:r>
                      <a:endParaRPr lang="en-US" sz="1600" b="0" i="0" u="none" strike="noStrike" dirty="0">
                        <a:solidFill>
                          <a:srgbClr val="000000"/>
                        </a:solidFill>
                        <a:effectLst/>
                        <a:latin typeface="DIN Next LT Pro" panose="020B0503020203050203" pitchFamily="34" charset="0"/>
                      </a:endParaRP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279902993"/>
                  </a:ext>
                </a:extLst>
              </a:tr>
              <a:tr h="237250">
                <a:tc>
                  <a:txBody>
                    <a:bodyPr/>
                    <a:lstStyle/>
                    <a:p>
                      <a:pPr algn="l" fontAlgn="b"/>
                      <a:r>
                        <a:rPr lang="en-US" sz="1600" u="none" strike="noStrike">
                          <a:effectLst/>
                          <a:latin typeface="DIN Next LT Pro" panose="020B0503020203050203" pitchFamily="34" charset="0"/>
                        </a:rPr>
                        <a:t>Utah</a:t>
                      </a:r>
                      <a:endParaRPr lang="en-US" sz="1600" b="0" i="0" u="none" strike="noStrike">
                        <a:solidFill>
                          <a:srgbClr val="000000"/>
                        </a:solidFill>
                        <a:effectLst/>
                        <a:latin typeface="DIN Next LT Pro" panose="020B0503020203050203" pitchFamily="34" charset="0"/>
                      </a:endParaRPr>
                    </a:p>
                  </a:txBody>
                  <a:tcPr marL="6350" marR="6350" marT="6350" marB="0" anchor="b">
                    <a:noFill/>
                  </a:tcPr>
                </a:tc>
                <a:tc>
                  <a:txBody>
                    <a:bodyPr/>
                    <a:lstStyle/>
                    <a:p>
                      <a:pPr algn="ctr" fontAlgn="b"/>
                      <a:r>
                        <a:rPr lang="en-US" sz="1600" u="none" strike="noStrike" dirty="0">
                          <a:effectLst/>
                          <a:latin typeface="DIN Next LT Pro" panose="020B0503020203050203" pitchFamily="34" charset="0"/>
                        </a:rPr>
                        <a:t>21.5%</a:t>
                      </a:r>
                      <a:endParaRPr lang="en-US" sz="1600" b="0" i="0" u="none" strike="noStrike" dirty="0">
                        <a:solidFill>
                          <a:srgbClr val="000000"/>
                        </a:solidFill>
                        <a:effectLst/>
                        <a:latin typeface="DIN Next LT Pro" panose="020B0503020203050203" pitchFamily="34" charset="0"/>
                      </a:endParaRP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399559875"/>
                  </a:ext>
                </a:extLst>
              </a:tr>
              <a:tr h="237250">
                <a:tc>
                  <a:txBody>
                    <a:bodyPr/>
                    <a:lstStyle/>
                    <a:p>
                      <a:pPr algn="l" fontAlgn="b"/>
                      <a:r>
                        <a:rPr lang="en-US" sz="1600" u="none" strike="noStrike">
                          <a:effectLst/>
                          <a:latin typeface="DIN Next LT Pro" panose="020B0503020203050203" pitchFamily="34" charset="0"/>
                        </a:rPr>
                        <a:t>South Dakota</a:t>
                      </a:r>
                      <a:endParaRPr lang="en-US" sz="1600" b="0" i="0" u="none" strike="noStrike">
                        <a:solidFill>
                          <a:srgbClr val="000000"/>
                        </a:solidFill>
                        <a:effectLst/>
                        <a:latin typeface="DIN Next LT Pro" panose="020B0503020203050203" pitchFamily="34" charset="0"/>
                      </a:endParaRPr>
                    </a:p>
                  </a:txBody>
                  <a:tcPr marL="6350" marR="6350" marT="6350" marB="0" anchor="b">
                    <a:noFill/>
                  </a:tcPr>
                </a:tc>
                <a:tc>
                  <a:txBody>
                    <a:bodyPr/>
                    <a:lstStyle/>
                    <a:p>
                      <a:pPr algn="ctr" fontAlgn="b"/>
                      <a:r>
                        <a:rPr lang="en-US" sz="1600" u="none" strike="noStrike" dirty="0">
                          <a:effectLst/>
                          <a:latin typeface="DIN Next LT Pro" panose="020B0503020203050203" pitchFamily="34" charset="0"/>
                        </a:rPr>
                        <a:t>20.7%</a:t>
                      </a:r>
                      <a:endParaRPr lang="en-US" sz="1600" b="0" i="0" u="none" strike="noStrike" dirty="0">
                        <a:solidFill>
                          <a:srgbClr val="000000"/>
                        </a:solidFill>
                        <a:effectLst/>
                        <a:latin typeface="DIN Next LT Pro" panose="020B0503020203050203" pitchFamily="34" charset="0"/>
                      </a:endParaRP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138817411"/>
                  </a:ext>
                </a:extLst>
              </a:tr>
              <a:tr h="237250">
                <a:tc>
                  <a:txBody>
                    <a:bodyPr/>
                    <a:lstStyle/>
                    <a:p>
                      <a:pPr algn="l" fontAlgn="b"/>
                      <a:r>
                        <a:rPr lang="en-US" sz="1600" u="none" strike="noStrike">
                          <a:effectLst/>
                          <a:latin typeface="DIN Next LT Pro" panose="020B0503020203050203" pitchFamily="34" charset="0"/>
                        </a:rPr>
                        <a:t>Minnesota</a:t>
                      </a:r>
                      <a:endParaRPr lang="en-US" sz="1600" b="0" i="0" u="none" strike="noStrike">
                        <a:solidFill>
                          <a:srgbClr val="000000"/>
                        </a:solidFill>
                        <a:effectLst/>
                        <a:latin typeface="DIN Next LT Pro" panose="020B0503020203050203" pitchFamily="34" charset="0"/>
                      </a:endParaRPr>
                    </a:p>
                  </a:txBody>
                  <a:tcPr marL="6350" marR="6350" marT="6350" marB="0" anchor="b">
                    <a:noFill/>
                  </a:tcPr>
                </a:tc>
                <a:tc>
                  <a:txBody>
                    <a:bodyPr/>
                    <a:lstStyle/>
                    <a:p>
                      <a:pPr algn="ctr" fontAlgn="b"/>
                      <a:r>
                        <a:rPr lang="en-US" sz="1600" u="none" strike="noStrike" dirty="0">
                          <a:effectLst/>
                          <a:latin typeface="DIN Next LT Pro" panose="020B0503020203050203" pitchFamily="34" charset="0"/>
                        </a:rPr>
                        <a:t>20.4%</a:t>
                      </a:r>
                      <a:endParaRPr lang="en-US" sz="1600" b="0" i="0" u="none" strike="noStrike" dirty="0">
                        <a:solidFill>
                          <a:srgbClr val="000000"/>
                        </a:solidFill>
                        <a:effectLst/>
                        <a:latin typeface="DIN Next LT Pro" panose="020B0503020203050203" pitchFamily="34" charset="0"/>
                      </a:endParaRP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45252698"/>
                  </a:ext>
                </a:extLst>
              </a:tr>
              <a:tr h="237250">
                <a:tc>
                  <a:txBody>
                    <a:bodyPr/>
                    <a:lstStyle/>
                    <a:p>
                      <a:pPr algn="l" fontAlgn="b"/>
                      <a:r>
                        <a:rPr lang="en-US" sz="1600" u="none" strike="noStrike">
                          <a:effectLst/>
                          <a:latin typeface="DIN Next LT Pro" panose="020B0503020203050203" pitchFamily="34" charset="0"/>
                        </a:rPr>
                        <a:t>Alaska</a:t>
                      </a:r>
                      <a:endParaRPr lang="en-US" sz="1600" b="0" i="0" u="none" strike="noStrike">
                        <a:solidFill>
                          <a:srgbClr val="000000"/>
                        </a:solidFill>
                        <a:effectLst/>
                        <a:latin typeface="DIN Next LT Pro" panose="020B0503020203050203" pitchFamily="34" charset="0"/>
                      </a:endParaRPr>
                    </a:p>
                  </a:txBody>
                  <a:tcPr marL="6350" marR="6350" marT="6350" marB="0" anchor="b">
                    <a:noFill/>
                  </a:tcPr>
                </a:tc>
                <a:tc>
                  <a:txBody>
                    <a:bodyPr/>
                    <a:lstStyle/>
                    <a:p>
                      <a:pPr algn="ctr" fontAlgn="b"/>
                      <a:r>
                        <a:rPr lang="en-US" sz="1600" u="none" strike="noStrike" dirty="0">
                          <a:effectLst/>
                          <a:latin typeface="DIN Next LT Pro" panose="020B0503020203050203" pitchFamily="34" charset="0"/>
                        </a:rPr>
                        <a:t>19.9%</a:t>
                      </a:r>
                      <a:endParaRPr lang="en-US" sz="1600" b="0" i="0" u="none" strike="noStrike" dirty="0">
                        <a:solidFill>
                          <a:srgbClr val="000000"/>
                        </a:solidFill>
                        <a:effectLst/>
                        <a:latin typeface="DIN Next LT Pro" panose="020B0503020203050203" pitchFamily="34" charset="0"/>
                      </a:endParaRP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128132106"/>
                  </a:ext>
                </a:extLst>
              </a:tr>
              <a:tr h="237250">
                <a:tc>
                  <a:txBody>
                    <a:bodyPr/>
                    <a:lstStyle/>
                    <a:p>
                      <a:pPr algn="l" fontAlgn="b"/>
                      <a:r>
                        <a:rPr lang="en-US" sz="1600" u="none" strike="noStrike">
                          <a:effectLst/>
                          <a:latin typeface="DIN Next LT Pro" panose="020B0503020203050203" pitchFamily="34" charset="0"/>
                        </a:rPr>
                        <a:t>Nevada</a:t>
                      </a:r>
                      <a:endParaRPr lang="en-US" sz="1600" b="0" i="0" u="none" strike="noStrike">
                        <a:solidFill>
                          <a:srgbClr val="000000"/>
                        </a:solidFill>
                        <a:effectLst/>
                        <a:latin typeface="DIN Next LT Pro" panose="020B0503020203050203" pitchFamily="34" charset="0"/>
                      </a:endParaRPr>
                    </a:p>
                  </a:txBody>
                  <a:tcPr marL="6350" marR="6350" marT="6350" marB="0" anchor="b">
                    <a:noFill/>
                  </a:tcPr>
                </a:tc>
                <a:tc>
                  <a:txBody>
                    <a:bodyPr/>
                    <a:lstStyle/>
                    <a:p>
                      <a:pPr algn="ctr" fontAlgn="b"/>
                      <a:r>
                        <a:rPr lang="en-US" sz="1600" u="none" strike="noStrike" dirty="0">
                          <a:effectLst/>
                          <a:latin typeface="DIN Next LT Pro" panose="020B0503020203050203" pitchFamily="34" charset="0"/>
                        </a:rPr>
                        <a:t>19.9%</a:t>
                      </a:r>
                      <a:endParaRPr lang="en-US" sz="1600" b="0" i="0" u="none" strike="noStrike" dirty="0">
                        <a:solidFill>
                          <a:srgbClr val="000000"/>
                        </a:solidFill>
                        <a:effectLst/>
                        <a:latin typeface="DIN Next LT Pro" panose="020B0503020203050203" pitchFamily="34" charset="0"/>
                      </a:endParaRP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664434006"/>
                  </a:ext>
                </a:extLst>
              </a:tr>
              <a:tr h="237250">
                <a:tc>
                  <a:txBody>
                    <a:bodyPr/>
                    <a:lstStyle/>
                    <a:p>
                      <a:pPr algn="l" fontAlgn="b"/>
                      <a:r>
                        <a:rPr lang="en-US" sz="1600" u="none" strike="noStrike">
                          <a:effectLst/>
                          <a:latin typeface="DIN Next LT Pro" panose="020B0503020203050203" pitchFamily="34" charset="0"/>
                        </a:rPr>
                        <a:t>Vermont</a:t>
                      </a:r>
                      <a:endParaRPr lang="en-US" sz="1600" b="0" i="0" u="none" strike="noStrike">
                        <a:solidFill>
                          <a:srgbClr val="000000"/>
                        </a:solidFill>
                        <a:effectLst/>
                        <a:latin typeface="DIN Next LT Pro" panose="020B0503020203050203" pitchFamily="34" charset="0"/>
                      </a:endParaRPr>
                    </a:p>
                  </a:txBody>
                  <a:tcPr marL="6350" marR="6350" marT="6350" marB="0" anchor="b">
                    <a:noFill/>
                  </a:tcPr>
                </a:tc>
                <a:tc>
                  <a:txBody>
                    <a:bodyPr/>
                    <a:lstStyle/>
                    <a:p>
                      <a:pPr algn="ctr" fontAlgn="b"/>
                      <a:r>
                        <a:rPr lang="en-US" sz="1600" u="none" strike="noStrike" dirty="0">
                          <a:effectLst/>
                          <a:latin typeface="DIN Next LT Pro" panose="020B0503020203050203" pitchFamily="34" charset="0"/>
                        </a:rPr>
                        <a:t>19.4%</a:t>
                      </a:r>
                      <a:endParaRPr lang="en-US" sz="1600" b="0" i="0" u="none" strike="noStrike" dirty="0">
                        <a:solidFill>
                          <a:srgbClr val="000000"/>
                        </a:solidFill>
                        <a:effectLst/>
                        <a:latin typeface="DIN Next LT Pro" panose="020B0503020203050203" pitchFamily="34" charset="0"/>
                      </a:endParaRP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108493488"/>
                  </a:ext>
                </a:extLst>
              </a:tr>
              <a:tr h="237250">
                <a:tc>
                  <a:txBody>
                    <a:bodyPr/>
                    <a:lstStyle/>
                    <a:p>
                      <a:pPr algn="l" fontAlgn="b"/>
                      <a:r>
                        <a:rPr lang="en-US" sz="1600" u="none" strike="noStrike">
                          <a:effectLst/>
                          <a:latin typeface="DIN Next LT Pro" panose="020B0503020203050203" pitchFamily="34" charset="0"/>
                        </a:rPr>
                        <a:t>Montana</a:t>
                      </a:r>
                      <a:endParaRPr lang="en-US" sz="1600" b="0" i="0" u="none" strike="noStrike">
                        <a:solidFill>
                          <a:srgbClr val="000000"/>
                        </a:solidFill>
                        <a:effectLst/>
                        <a:latin typeface="DIN Next LT Pro" panose="020B0503020203050203" pitchFamily="34" charset="0"/>
                      </a:endParaRPr>
                    </a:p>
                  </a:txBody>
                  <a:tcPr marL="6350" marR="6350" marT="6350" marB="0" anchor="b">
                    <a:noFill/>
                  </a:tcPr>
                </a:tc>
                <a:tc>
                  <a:txBody>
                    <a:bodyPr/>
                    <a:lstStyle/>
                    <a:p>
                      <a:pPr algn="ctr" fontAlgn="b"/>
                      <a:r>
                        <a:rPr lang="en-US" sz="1600" u="none" strike="noStrike" dirty="0">
                          <a:effectLst/>
                          <a:latin typeface="DIN Next LT Pro" panose="020B0503020203050203" pitchFamily="34" charset="0"/>
                        </a:rPr>
                        <a:t>19.0%</a:t>
                      </a:r>
                      <a:endParaRPr lang="en-US" sz="1600" b="0" i="0" u="none" strike="noStrike" dirty="0">
                        <a:solidFill>
                          <a:srgbClr val="000000"/>
                        </a:solidFill>
                        <a:effectLst/>
                        <a:latin typeface="DIN Next LT Pro" panose="020B0503020203050203" pitchFamily="34" charset="0"/>
                      </a:endParaRP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368435038"/>
                  </a:ext>
                </a:extLst>
              </a:tr>
              <a:tr h="237250">
                <a:tc>
                  <a:txBody>
                    <a:bodyPr/>
                    <a:lstStyle/>
                    <a:p>
                      <a:pPr algn="l" fontAlgn="b"/>
                      <a:r>
                        <a:rPr lang="en-US" sz="1600" u="none" strike="noStrike">
                          <a:effectLst/>
                          <a:latin typeface="DIN Next LT Pro" panose="020B0503020203050203" pitchFamily="34" charset="0"/>
                        </a:rPr>
                        <a:t>New Hampshire</a:t>
                      </a:r>
                      <a:endParaRPr lang="en-US" sz="1600" b="0" i="0" u="none" strike="noStrike">
                        <a:solidFill>
                          <a:srgbClr val="000000"/>
                        </a:solidFill>
                        <a:effectLst/>
                        <a:latin typeface="DIN Next LT Pro" panose="020B0503020203050203" pitchFamily="34" charset="0"/>
                      </a:endParaRPr>
                    </a:p>
                  </a:txBody>
                  <a:tcPr marL="6350" marR="6350" marT="6350" marB="0" anchor="b">
                    <a:noFill/>
                  </a:tcPr>
                </a:tc>
                <a:tc>
                  <a:txBody>
                    <a:bodyPr/>
                    <a:lstStyle/>
                    <a:p>
                      <a:pPr algn="ctr" fontAlgn="b"/>
                      <a:r>
                        <a:rPr lang="en-US" sz="1600" u="none" strike="noStrike" dirty="0">
                          <a:effectLst/>
                          <a:latin typeface="DIN Next LT Pro" panose="020B0503020203050203" pitchFamily="34" charset="0"/>
                        </a:rPr>
                        <a:t>18.9%</a:t>
                      </a:r>
                      <a:endParaRPr lang="en-US" sz="1600" b="0" i="0" u="none" strike="noStrike" dirty="0">
                        <a:solidFill>
                          <a:srgbClr val="000000"/>
                        </a:solidFill>
                        <a:effectLst/>
                        <a:latin typeface="DIN Next LT Pro" panose="020B0503020203050203" pitchFamily="34" charset="0"/>
                      </a:endParaRP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98335157"/>
                  </a:ext>
                </a:extLst>
              </a:tr>
              <a:tr h="237250">
                <a:tc>
                  <a:txBody>
                    <a:bodyPr/>
                    <a:lstStyle/>
                    <a:p>
                      <a:pPr algn="l" fontAlgn="b"/>
                      <a:r>
                        <a:rPr lang="en-US" sz="1600" u="none" strike="noStrike">
                          <a:effectLst/>
                          <a:latin typeface="DIN Next LT Pro" panose="020B0503020203050203" pitchFamily="34" charset="0"/>
                        </a:rPr>
                        <a:t>Colorado</a:t>
                      </a:r>
                      <a:endParaRPr lang="en-US" sz="1600" b="0" i="0" u="none" strike="noStrike">
                        <a:solidFill>
                          <a:srgbClr val="000000"/>
                        </a:solidFill>
                        <a:effectLst/>
                        <a:latin typeface="DIN Next LT Pro" panose="020B0503020203050203" pitchFamily="34" charset="0"/>
                      </a:endParaRPr>
                    </a:p>
                  </a:txBody>
                  <a:tcPr marL="6350" marR="6350" marT="6350" marB="0" anchor="b">
                    <a:noFill/>
                  </a:tcPr>
                </a:tc>
                <a:tc>
                  <a:txBody>
                    <a:bodyPr/>
                    <a:lstStyle/>
                    <a:p>
                      <a:pPr algn="ctr" fontAlgn="b"/>
                      <a:r>
                        <a:rPr lang="en-US" sz="1600" u="none" strike="noStrike" dirty="0">
                          <a:effectLst/>
                          <a:latin typeface="DIN Next LT Pro" panose="020B0503020203050203" pitchFamily="34" charset="0"/>
                        </a:rPr>
                        <a:t>18.6%</a:t>
                      </a:r>
                      <a:endParaRPr lang="en-US" sz="1600" b="0" i="0" u="none" strike="noStrike" dirty="0">
                        <a:solidFill>
                          <a:srgbClr val="000000"/>
                        </a:solidFill>
                        <a:effectLst/>
                        <a:latin typeface="DIN Next LT Pro" panose="020B0503020203050203" pitchFamily="34" charset="0"/>
                      </a:endParaRP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534572"/>
                  </a:ext>
                </a:extLst>
              </a:tr>
            </a:tbl>
          </a:graphicData>
        </a:graphic>
      </p:graphicFrame>
      <p:graphicFrame>
        <p:nvGraphicFramePr>
          <p:cNvPr id="12" name="Table 11">
            <a:extLst>
              <a:ext uri="{FF2B5EF4-FFF2-40B4-BE49-F238E27FC236}">
                <a16:creationId xmlns:a16="http://schemas.microsoft.com/office/drawing/2014/main" id="{48192B66-4AB9-45E9-9713-7069D856A19C}"/>
              </a:ext>
            </a:extLst>
          </p:cNvPr>
          <p:cNvGraphicFramePr>
            <a:graphicFrameLocks noGrp="1"/>
          </p:cNvGraphicFramePr>
          <p:nvPr>
            <p:extLst>
              <p:ext uri="{D42A27DB-BD31-4B8C-83A1-F6EECF244321}">
                <p14:modId xmlns:p14="http://schemas.microsoft.com/office/powerpoint/2010/main" val="1640638085"/>
              </p:ext>
            </p:extLst>
          </p:nvPr>
        </p:nvGraphicFramePr>
        <p:xfrm>
          <a:off x="3744432" y="3029467"/>
          <a:ext cx="2316126" cy="3252470"/>
        </p:xfrm>
        <a:graphic>
          <a:graphicData uri="http://schemas.openxmlformats.org/drawingml/2006/table">
            <a:tbl>
              <a:tblPr>
                <a:tableStyleId>{5C22544A-7EE6-4342-B048-85BDC9FD1C3A}</a:tableStyleId>
              </a:tblPr>
              <a:tblGrid>
                <a:gridCol w="1440155">
                  <a:extLst>
                    <a:ext uri="{9D8B030D-6E8A-4147-A177-3AD203B41FA5}">
                      <a16:colId xmlns:a16="http://schemas.microsoft.com/office/drawing/2014/main" val="448964216"/>
                    </a:ext>
                  </a:extLst>
                </a:gridCol>
                <a:gridCol w="875971">
                  <a:extLst>
                    <a:ext uri="{9D8B030D-6E8A-4147-A177-3AD203B41FA5}">
                      <a16:colId xmlns:a16="http://schemas.microsoft.com/office/drawing/2014/main" val="651899229"/>
                    </a:ext>
                  </a:extLst>
                </a:gridCol>
              </a:tblGrid>
              <a:tr h="237250">
                <a:tc>
                  <a:txBody>
                    <a:bodyPr/>
                    <a:lstStyle/>
                    <a:p>
                      <a:pPr algn="l" fontAlgn="b"/>
                      <a:r>
                        <a:rPr lang="en-US" sz="1600" b="0" i="0" u="none" strike="noStrike" dirty="0">
                          <a:solidFill>
                            <a:srgbClr val="000000"/>
                          </a:solidFill>
                          <a:effectLst/>
                          <a:latin typeface="DIN Next LT Pro" panose="020B0503020203050203" pitchFamily="34" charset="0"/>
                        </a:rPr>
                        <a:t>Virginia</a:t>
                      </a:r>
                    </a:p>
                  </a:txBody>
                  <a:tcPr marL="6350" marR="6350" marT="6350" marB="0" anchor="b">
                    <a:noFill/>
                  </a:tcPr>
                </a:tc>
                <a:tc>
                  <a:txBody>
                    <a:bodyPr/>
                    <a:lstStyle/>
                    <a:p>
                      <a:pPr algn="ctr" fontAlgn="b"/>
                      <a:r>
                        <a:rPr lang="en-US" sz="1600" b="0" i="0" u="none" strike="noStrike" dirty="0">
                          <a:solidFill>
                            <a:srgbClr val="000000"/>
                          </a:solidFill>
                          <a:effectLst/>
                          <a:latin typeface="DIN Next LT Pro" panose="020B0503020203050203" pitchFamily="34" charset="0"/>
                        </a:rPr>
                        <a:t>18.6%</a:t>
                      </a: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622347251"/>
                  </a:ext>
                </a:extLst>
              </a:tr>
              <a:tr h="237250">
                <a:tc>
                  <a:txBody>
                    <a:bodyPr/>
                    <a:lstStyle/>
                    <a:p>
                      <a:pPr algn="l" fontAlgn="b"/>
                      <a:r>
                        <a:rPr lang="en-US" sz="1600" b="0" i="0" u="none" strike="noStrike">
                          <a:solidFill>
                            <a:srgbClr val="000000"/>
                          </a:solidFill>
                          <a:effectLst/>
                          <a:latin typeface="DIN Next LT Pro" panose="020B0503020203050203" pitchFamily="34" charset="0"/>
                        </a:rPr>
                        <a:t>Rhode Island</a:t>
                      </a:r>
                    </a:p>
                  </a:txBody>
                  <a:tcPr marL="6350" marR="6350" marT="6350" marB="0" anchor="b">
                    <a:noFill/>
                  </a:tcPr>
                </a:tc>
                <a:tc>
                  <a:txBody>
                    <a:bodyPr/>
                    <a:lstStyle/>
                    <a:p>
                      <a:pPr algn="ctr" fontAlgn="b"/>
                      <a:r>
                        <a:rPr lang="en-US" sz="1600" b="0" i="0" u="none" strike="noStrike" dirty="0">
                          <a:solidFill>
                            <a:srgbClr val="000000"/>
                          </a:solidFill>
                          <a:effectLst/>
                          <a:latin typeface="DIN Next LT Pro" panose="020B0503020203050203" pitchFamily="34" charset="0"/>
                        </a:rPr>
                        <a:t>18.4%</a:t>
                      </a: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530923826"/>
                  </a:ext>
                </a:extLst>
              </a:tr>
              <a:tr h="237250">
                <a:tc>
                  <a:txBody>
                    <a:bodyPr/>
                    <a:lstStyle/>
                    <a:p>
                      <a:pPr algn="l" fontAlgn="b"/>
                      <a:r>
                        <a:rPr lang="en-US" sz="1600" b="0" i="0" u="none" strike="noStrike">
                          <a:solidFill>
                            <a:srgbClr val="000000"/>
                          </a:solidFill>
                          <a:effectLst/>
                          <a:latin typeface="DIN Next LT Pro" panose="020B0503020203050203" pitchFamily="34" charset="0"/>
                        </a:rPr>
                        <a:t>Iowa</a:t>
                      </a:r>
                    </a:p>
                  </a:txBody>
                  <a:tcPr marL="6350" marR="6350" marT="6350" marB="0" anchor="b">
                    <a:noFill/>
                  </a:tcPr>
                </a:tc>
                <a:tc>
                  <a:txBody>
                    <a:bodyPr/>
                    <a:lstStyle/>
                    <a:p>
                      <a:pPr algn="ctr" fontAlgn="b"/>
                      <a:r>
                        <a:rPr lang="en-US" sz="1600" b="0" i="0" u="none" strike="noStrike" dirty="0">
                          <a:solidFill>
                            <a:srgbClr val="000000"/>
                          </a:solidFill>
                          <a:effectLst/>
                          <a:latin typeface="DIN Next LT Pro" panose="020B0503020203050203" pitchFamily="34" charset="0"/>
                        </a:rPr>
                        <a:t>18.2%</a:t>
                      </a: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572137664"/>
                  </a:ext>
                </a:extLst>
              </a:tr>
              <a:tr h="237250">
                <a:tc>
                  <a:txBody>
                    <a:bodyPr/>
                    <a:lstStyle/>
                    <a:p>
                      <a:pPr algn="l" fontAlgn="b"/>
                      <a:r>
                        <a:rPr lang="en-US" sz="1600" b="0" i="0" u="none" strike="noStrike">
                          <a:solidFill>
                            <a:srgbClr val="000000"/>
                          </a:solidFill>
                          <a:effectLst/>
                          <a:latin typeface="DIN Next LT Pro" panose="020B0503020203050203" pitchFamily="34" charset="0"/>
                        </a:rPr>
                        <a:t>California</a:t>
                      </a:r>
                    </a:p>
                  </a:txBody>
                  <a:tcPr marL="6350" marR="6350" marT="6350" marB="0" anchor="b">
                    <a:noFill/>
                  </a:tcPr>
                </a:tc>
                <a:tc>
                  <a:txBody>
                    <a:bodyPr/>
                    <a:lstStyle/>
                    <a:p>
                      <a:pPr algn="ctr" fontAlgn="b"/>
                      <a:r>
                        <a:rPr lang="en-US" sz="1600" b="0" i="0" u="none" strike="noStrike" dirty="0">
                          <a:solidFill>
                            <a:srgbClr val="000000"/>
                          </a:solidFill>
                          <a:effectLst/>
                          <a:latin typeface="DIN Next LT Pro" panose="020B0503020203050203" pitchFamily="34" charset="0"/>
                        </a:rPr>
                        <a:t>17.9%</a:t>
                      </a: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279902993"/>
                  </a:ext>
                </a:extLst>
              </a:tr>
              <a:tr h="237250">
                <a:tc>
                  <a:txBody>
                    <a:bodyPr/>
                    <a:lstStyle/>
                    <a:p>
                      <a:pPr algn="l" fontAlgn="b"/>
                      <a:r>
                        <a:rPr lang="en-US" sz="1600" b="0" i="0" u="none" strike="noStrike">
                          <a:solidFill>
                            <a:srgbClr val="000000"/>
                          </a:solidFill>
                          <a:effectLst/>
                          <a:latin typeface="DIN Next LT Pro" panose="020B0503020203050203" pitchFamily="34" charset="0"/>
                        </a:rPr>
                        <a:t>Nebraska</a:t>
                      </a:r>
                    </a:p>
                  </a:txBody>
                  <a:tcPr marL="6350" marR="6350" marT="6350" marB="0" anchor="b">
                    <a:noFill/>
                  </a:tcPr>
                </a:tc>
                <a:tc>
                  <a:txBody>
                    <a:bodyPr/>
                    <a:lstStyle/>
                    <a:p>
                      <a:pPr algn="ctr" fontAlgn="b"/>
                      <a:r>
                        <a:rPr lang="en-US" sz="1600" b="0" i="0" u="none" strike="noStrike" dirty="0">
                          <a:solidFill>
                            <a:srgbClr val="000000"/>
                          </a:solidFill>
                          <a:effectLst/>
                          <a:latin typeface="DIN Next LT Pro" panose="020B0503020203050203" pitchFamily="34" charset="0"/>
                        </a:rPr>
                        <a:t>17.8%</a:t>
                      </a: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399559875"/>
                  </a:ext>
                </a:extLst>
              </a:tr>
              <a:tr h="237250">
                <a:tc>
                  <a:txBody>
                    <a:bodyPr/>
                    <a:lstStyle/>
                    <a:p>
                      <a:pPr algn="l" fontAlgn="b"/>
                      <a:r>
                        <a:rPr lang="en-US" sz="1600" b="0" i="0" u="none" strike="noStrike">
                          <a:solidFill>
                            <a:srgbClr val="000000"/>
                          </a:solidFill>
                          <a:effectLst/>
                          <a:latin typeface="DIN Next LT Pro" panose="020B0503020203050203" pitchFamily="34" charset="0"/>
                        </a:rPr>
                        <a:t>Connecticut</a:t>
                      </a:r>
                    </a:p>
                  </a:txBody>
                  <a:tcPr marL="6350" marR="6350" marT="6350" marB="0" anchor="b">
                    <a:noFill/>
                  </a:tcPr>
                </a:tc>
                <a:tc>
                  <a:txBody>
                    <a:bodyPr/>
                    <a:lstStyle/>
                    <a:p>
                      <a:pPr algn="ctr" fontAlgn="b"/>
                      <a:r>
                        <a:rPr lang="en-US" sz="1600" b="0" i="0" u="none" strike="noStrike" dirty="0">
                          <a:solidFill>
                            <a:srgbClr val="000000"/>
                          </a:solidFill>
                          <a:effectLst/>
                          <a:latin typeface="DIN Next LT Pro" panose="020B0503020203050203" pitchFamily="34" charset="0"/>
                        </a:rPr>
                        <a:t>17.7%</a:t>
                      </a: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138817411"/>
                  </a:ext>
                </a:extLst>
              </a:tr>
              <a:tr h="237250">
                <a:tc>
                  <a:txBody>
                    <a:bodyPr/>
                    <a:lstStyle/>
                    <a:p>
                      <a:pPr algn="l" fontAlgn="b"/>
                      <a:r>
                        <a:rPr lang="en-US" sz="1600" b="0" i="0" u="none" strike="noStrike">
                          <a:solidFill>
                            <a:srgbClr val="000000"/>
                          </a:solidFill>
                          <a:effectLst/>
                          <a:latin typeface="DIN Next LT Pro" panose="020B0503020203050203" pitchFamily="34" charset="0"/>
                        </a:rPr>
                        <a:t>North Dakota</a:t>
                      </a:r>
                    </a:p>
                  </a:txBody>
                  <a:tcPr marL="6350" marR="6350" marT="6350" marB="0" anchor="b">
                    <a:noFill/>
                  </a:tcPr>
                </a:tc>
                <a:tc>
                  <a:txBody>
                    <a:bodyPr/>
                    <a:lstStyle/>
                    <a:p>
                      <a:pPr algn="ctr" fontAlgn="b"/>
                      <a:r>
                        <a:rPr lang="en-US" sz="1600" b="0" i="0" u="none" strike="noStrike" dirty="0">
                          <a:solidFill>
                            <a:srgbClr val="000000"/>
                          </a:solidFill>
                          <a:effectLst/>
                          <a:latin typeface="DIN Next LT Pro" panose="020B0503020203050203" pitchFamily="34" charset="0"/>
                        </a:rPr>
                        <a:t>17.7%</a:t>
                      </a: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45252698"/>
                  </a:ext>
                </a:extLst>
              </a:tr>
              <a:tr h="237250">
                <a:tc>
                  <a:txBody>
                    <a:bodyPr/>
                    <a:lstStyle/>
                    <a:p>
                      <a:pPr algn="l" fontAlgn="b"/>
                      <a:r>
                        <a:rPr lang="en-US" sz="1600" b="0" i="0" u="none" strike="noStrike">
                          <a:solidFill>
                            <a:srgbClr val="000000"/>
                          </a:solidFill>
                          <a:effectLst/>
                          <a:latin typeface="DIN Next LT Pro" panose="020B0503020203050203" pitchFamily="34" charset="0"/>
                        </a:rPr>
                        <a:t>Maryland</a:t>
                      </a:r>
                    </a:p>
                  </a:txBody>
                  <a:tcPr marL="6350" marR="6350" marT="6350" marB="0" anchor="b">
                    <a:noFill/>
                  </a:tcPr>
                </a:tc>
                <a:tc>
                  <a:txBody>
                    <a:bodyPr/>
                    <a:lstStyle/>
                    <a:p>
                      <a:pPr algn="ctr" fontAlgn="b"/>
                      <a:r>
                        <a:rPr lang="en-US" sz="1600" b="0" i="0" u="none" strike="noStrike" dirty="0">
                          <a:solidFill>
                            <a:srgbClr val="000000"/>
                          </a:solidFill>
                          <a:effectLst/>
                          <a:latin typeface="DIN Next LT Pro" panose="020B0503020203050203" pitchFamily="34" charset="0"/>
                        </a:rPr>
                        <a:t>17.7%</a:t>
                      </a: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128132106"/>
                  </a:ext>
                </a:extLst>
              </a:tr>
              <a:tr h="237250">
                <a:tc>
                  <a:txBody>
                    <a:bodyPr/>
                    <a:lstStyle/>
                    <a:p>
                      <a:pPr algn="l" fontAlgn="b"/>
                      <a:r>
                        <a:rPr lang="en-US" sz="1600" b="0" i="0" u="none" strike="noStrike">
                          <a:solidFill>
                            <a:srgbClr val="000000"/>
                          </a:solidFill>
                          <a:effectLst/>
                          <a:latin typeface="DIN Next LT Pro" panose="020B0503020203050203" pitchFamily="34" charset="0"/>
                        </a:rPr>
                        <a:t>New York</a:t>
                      </a:r>
                    </a:p>
                  </a:txBody>
                  <a:tcPr marL="6350" marR="6350" marT="6350" marB="0" anchor="b">
                    <a:noFill/>
                  </a:tcPr>
                </a:tc>
                <a:tc>
                  <a:txBody>
                    <a:bodyPr/>
                    <a:lstStyle/>
                    <a:p>
                      <a:pPr algn="ctr" fontAlgn="b"/>
                      <a:r>
                        <a:rPr lang="en-US" sz="1600" b="0" i="0" u="none" strike="noStrike" dirty="0">
                          <a:solidFill>
                            <a:srgbClr val="000000"/>
                          </a:solidFill>
                          <a:effectLst/>
                          <a:latin typeface="DIN Next LT Pro" panose="020B0503020203050203" pitchFamily="34" charset="0"/>
                        </a:rPr>
                        <a:t>17.5%</a:t>
                      </a: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664434006"/>
                  </a:ext>
                </a:extLst>
              </a:tr>
              <a:tr h="237250">
                <a:tc>
                  <a:txBody>
                    <a:bodyPr/>
                    <a:lstStyle/>
                    <a:p>
                      <a:pPr algn="l" fontAlgn="b"/>
                      <a:r>
                        <a:rPr lang="en-US" sz="1600" b="0" i="0" u="none" strike="noStrike">
                          <a:solidFill>
                            <a:srgbClr val="000000"/>
                          </a:solidFill>
                          <a:effectLst/>
                          <a:latin typeface="DIN Next LT Pro" panose="020B0503020203050203" pitchFamily="34" charset="0"/>
                        </a:rPr>
                        <a:t>Maine</a:t>
                      </a:r>
                    </a:p>
                  </a:txBody>
                  <a:tcPr marL="6350" marR="6350" marT="6350" marB="0" anchor="b">
                    <a:noFill/>
                  </a:tcPr>
                </a:tc>
                <a:tc>
                  <a:txBody>
                    <a:bodyPr/>
                    <a:lstStyle/>
                    <a:p>
                      <a:pPr algn="ctr" fontAlgn="b"/>
                      <a:r>
                        <a:rPr lang="en-US" sz="1600" b="0" i="0" u="none" strike="noStrike" dirty="0">
                          <a:solidFill>
                            <a:srgbClr val="000000"/>
                          </a:solidFill>
                          <a:effectLst/>
                          <a:latin typeface="DIN Next LT Pro" panose="020B0503020203050203" pitchFamily="34" charset="0"/>
                        </a:rPr>
                        <a:t>17.3%</a:t>
                      </a: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108493488"/>
                  </a:ext>
                </a:extLst>
              </a:tr>
              <a:tr h="237250">
                <a:tc>
                  <a:txBody>
                    <a:bodyPr/>
                    <a:lstStyle/>
                    <a:p>
                      <a:pPr algn="l" fontAlgn="b"/>
                      <a:r>
                        <a:rPr lang="en-US" sz="1600" b="0" i="0" u="none" strike="noStrike">
                          <a:solidFill>
                            <a:srgbClr val="000000"/>
                          </a:solidFill>
                          <a:effectLst/>
                          <a:latin typeface="DIN Next LT Pro" panose="020B0503020203050203" pitchFamily="34" charset="0"/>
                        </a:rPr>
                        <a:t>Wisconsin</a:t>
                      </a:r>
                    </a:p>
                  </a:txBody>
                  <a:tcPr marL="6350" marR="6350" marT="6350" marB="0" anchor="b">
                    <a:noFill/>
                  </a:tcPr>
                </a:tc>
                <a:tc>
                  <a:txBody>
                    <a:bodyPr/>
                    <a:lstStyle/>
                    <a:p>
                      <a:pPr algn="ctr" fontAlgn="b"/>
                      <a:r>
                        <a:rPr lang="en-US" sz="1600" b="0" i="0" u="none" strike="noStrike" dirty="0">
                          <a:solidFill>
                            <a:srgbClr val="000000"/>
                          </a:solidFill>
                          <a:effectLst/>
                          <a:latin typeface="DIN Next LT Pro" panose="020B0503020203050203" pitchFamily="34" charset="0"/>
                        </a:rPr>
                        <a:t>17.3%</a:t>
                      </a: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368435038"/>
                  </a:ext>
                </a:extLst>
              </a:tr>
              <a:tr h="237250">
                <a:tc>
                  <a:txBody>
                    <a:bodyPr/>
                    <a:lstStyle/>
                    <a:p>
                      <a:pPr algn="l" fontAlgn="b"/>
                      <a:r>
                        <a:rPr lang="en-US" sz="1600" b="0" i="0" u="none" strike="noStrike">
                          <a:solidFill>
                            <a:srgbClr val="000000"/>
                          </a:solidFill>
                          <a:effectLst/>
                          <a:latin typeface="DIN Next LT Pro" panose="020B0503020203050203" pitchFamily="34" charset="0"/>
                        </a:rPr>
                        <a:t>Florida</a:t>
                      </a:r>
                    </a:p>
                  </a:txBody>
                  <a:tcPr marL="6350" marR="6350" marT="6350" marB="0" anchor="b">
                    <a:noFill/>
                  </a:tcPr>
                </a:tc>
                <a:tc>
                  <a:txBody>
                    <a:bodyPr/>
                    <a:lstStyle/>
                    <a:p>
                      <a:pPr algn="ctr" fontAlgn="b"/>
                      <a:r>
                        <a:rPr lang="en-US" sz="1600" b="0" i="0" u="none" strike="noStrike" dirty="0">
                          <a:solidFill>
                            <a:srgbClr val="000000"/>
                          </a:solidFill>
                          <a:effectLst/>
                          <a:latin typeface="DIN Next LT Pro" panose="020B0503020203050203" pitchFamily="34" charset="0"/>
                        </a:rPr>
                        <a:t>17.1%</a:t>
                      </a: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98335157"/>
                  </a:ext>
                </a:extLst>
              </a:tr>
              <a:tr h="237250">
                <a:tc>
                  <a:txBody>
                    <a:bodyPr/>
                    <a:lstStyle/>
                    <a:p>
                      <a:pPr algn="l" fontAlgn="b"/>
                      <a:r>
                        <a:rPr lang="en-US" sz="1600" b="0" i="0" u="none" strike="noStrike">
                          <a:solidFill>
                            <a:srgbClr val="000000"/>
                          </a:solidFill>
                          <a:effectLst/>
                          <a:latin typeface="DIN Next LT Pro" panose="020B0503020203050203" pitchFamily="34" charset="0"/>
                        </a:rPr>
                        <a:t>Pennsylvania</a:t>
                      </a:r>
                    </a:p>
                  </a:txBody>
                  <a:tcPr marL="6350" marR="6350" marT="6350" marB="0" anchor="b">
                    <a:noFill/>
                  </a:tcPr>
                </a:tc>
                <a:tc>
                  <a:txBody>
                    <a:bodyPr/>
                    <a:lstStyle/>
                    <a:p>
                      <a:pPr algn="ctr" fontAlgn="b"/>
                      <a:r>
                        <a:rPr lang="en-US" sz="1600" b="0" i="0" u="none" strike="noStrike" dirty="0">
                          <a:solidFill>
                            <a:srgbClr val="000000"/>
                          </a:solidFill>
                          <a:effectLst/>
                          <a:latin typeface="DIN Next LT Pro" panose="020B0503020203050203" pitchFamily="34" charset="0"/>
                        </a:rPr>
                        <a:t>17.1%</a:t>
                      </a: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534572"/>
                  </a:ext>
                </a:extLst>
              </a:tr>
            </a:tbl>
          </a:graphicData>
        </a:graphic>
      </p:graphicFrame>
      <p:graphicFrame>
        <p:nvGraphicFramePr>
          <p:cNvPr id="13" name="Table 12">
            <a:extLst>
              <a:ext uri="{FF2B5EF4-FFF2-40B4-BE49-F238E27FC236}">
                <a16:creationId xmlns:a16="http://schemas.microsoft.com/office/drawing/2014/main" id="{3210A2A6-5DEE-425F-A9ED-A51B5A18C5AA}"/>
              </a:ext>
            </a:extLst>
          </p:cNvPr>
          <p:cNvGraphicFramePr>
            <a:graphicFrameLocks noGrp="1"/>
          </p:cNvGraphicFramePr>
          <p:nvPr>
            <p:extLst>
              <p:ext uri="{D42A27DB-BD31-4B8C-83A1-F6EECF244321}">
                <p14:modId xmlns:p14="http://schemas.microsoft.com/office/powerpoint/2010/main" val="1573805855"/>
              </p:ext>
            </p:extLst>
          </p:nvPr>
        </p:nvGraphicFramePr>
        <p:xfrm>
          <a:off x="6234222" y="3029467"/>
          <a:ext cx="2316126" cy="3252470"/>
        </p:xfrm>
        <a:graphic>
          <a:graphicData uri="http://schemas.openxmlformats.org/drawingml/2006/table">
            <a:tbl>
              <a:tblPr>
                <a:tableStyleId>{5C22544A-7EE6-4342-B048-85BDC9FD1C3A}</a:tableStyleId>
              </a:tblPr>
              <a:tblGrid>
                <a:gridCol w="1440155">
                  <a:extLst>
                    <a:ext uri="{9D8B030D-6E8A-4147-A177-3AD203B41FA5}">
                      <a16:colId xmlns:a16="http://schemas.microsoft.com/office/drawing/2014/main" val="448964216"/>
                    </a:ext>
                  </a:extLst>
                </a:gridCol>
                <a:gridCol w="875971">
                  <a:extLst>
                    <a:ext uri="{9D8B030D-6E8A-4147-A177-3AD203B41FA5}">
                      <a16:colId xmlns:a16="http://schemas.microsoft.com/office/drawing/2014/main" val="651899229"/>
                    </a:ext>
                  </a:extLst>
                </a:gridCol>
              </a:tblGrid>
              <a:tr h="237250">
                <a:tc>
                  <a:txBody>
                    <a:bodyPr/>
                    <a:lstStyle/>
                    <a:p>
                      <a:pPr algn="l" fontAlgn="b"/>
                      <a:r>
                        <a:rPr lang="en-US" sz="1600" b="0" i="0" u="none" strike="noStrike" dirty="0">
                          <a:solidFill>
                            <a:srgbClr val="000000"/>
                          </a:solidFill>
                          <a:effectLst/>
                          <a:latin typeface="DIN Next LT Pro" panose="020B0503020203050203" pitchFamily="34" charset="0"/>
                        </a:rPr>
                        <a:t>Michigan</a:t>
                      </a:r>
                    </a:p>
                  </a:txBody>
                  <a:tcPr marL="6350" marR="6350" marT="6350" marB="0" anchor="b">
                    <a:noFill/>
                  </a:tcPr>
                </a:tc>
                <a:tc>
                  <a:txBody>
                    <a:bodyPr/>
                    <a:lstStyle/>
                    <a:p>
                      <a:pPr algn="ctr" fontAlgn="b"/>
                      <a:r>
                        <a:rPr lang="en-US" sz="1600" b="0" i="0" u="none" strike="noStrike" dirty="0">
                          <a:solidFill>
                            <a:srgbClr val="000000"/>
                          </a:solidFill>
                          <a:effectLst/>
                          <a:latin typeface="DIN Next LT Pro" panose="020B0503020203050203" pitchFamily="34" charset="0"/>
                        </a:rPr>
                        <a:t>16.8%</a:t>
                      </a: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622347251"/>
                  </a:ext>
                </a:extLst>
              </a:tr>
              <a:tr h="237250">
                <a:tc>
                  <a:txBody>
                    <a:bodyPr/>
                    <a:lstStyle/>
                    <a:p>
                      <a:pPr algn="l" fontAlgn="b"/>
                      <a:r>
                        <a:rPr lang="en-US" sz="1600" b="0" i="0" u="none" strike="noStrike">
                          <a:solidFill>
                            <a:srgbClr val="000000"/>
                          </a:solidFill>
                          <a:effectLst/>
                          <a:latin typeface="DIN Next LT Pro" panose="020B0503020203050203" pitchFamily="34" charset="0"/>
                        </a:rPr>
                        <a:t>Arizona</a:t>
                      </a:r>
                    </a:p>
                  </a:txBody>
                  <a:tcPr marL="6350" marR="6350" marT="6350" marB="0" anchor="b">
                    <a:noFill/>
                  </a:tcPr>
                </a:tc>
                <a:tc>
                  <a:txBody>
                    <a:bodyPr/>
                    <a:lstStyle/>
                    <a:p>
                      <a:pPr algn="ctr" fontAlgn="b"/>
                      <a:r>
                        <a:rPr lang="en-US" sz="1600" b="0" i="0" u="none" strike="noStrike" dirty="0">
                          <a:solidFill>
                            <a:srgbClr val="000000"/>
                          </a:solidFill>
                          <a:effectLst/>
                          <a:latin typeface="DIN Next LT Pro" panose="020B0503020203050203" pitchFamily="34" charset="0"/>
                        </a:rPr>
                        <a:t>16.6%</a:t>
                      </a: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530923826"/>
                  </a:ext>
                </a:extLst>
              </a:tr>
              <a:tr h="237250">
                <a:tc>
                  <a:txBody>
                    <a:bodyPr/>
                    <a:lstStyle/>
                    <a:p>
                      <a:pPr algn="l" fontAlgn="b"/>
                      <a:r>
                        <a:rPr lang="en-US" sz="1600" b="0" i="0" u="none" strike="noStrike">
                          <a:solidFill>
                            <a:srgbClr val="000000"/>
                          </a:solidFill>
                          <a:effectLst/>
                          <a:latin typeface="DIN Next LT Pro" panose="020B0503020203050203" pitchFamily="34" charset="0"/>
                        </a:rPr>
                        <a:t>Massachusetts</a:t>
                      </a:r>
                    </a:p>
                  </a:txBody>
                  <a:tcPr marL="6350" marR="6350" marT="6350" marB="0" anchor="b">
                    <a:noFill/>
                  </a:tcPr>
                </a:tc>
                <a:tc>
                  <a:txBody>
                    <a:bodyPr/>
                    <a:lstStyle/>
                    <a:p>
                      <a:pPr algn="ctr" fontAlgn="b"/>
                      <a:r>
                        <a:rPr lang="en-US" sz="1600" b="0" i="0" u="none" strike="noStrike" dirty="0">
                          <a:solidFill>
                            <a:srgbClr val="000000"/>
                          </a:solidFill>
                          <a:effectLst/>
                          <a:latin typeface="DIN Next LT Pro" panose="020B0503020203050203" pitchFamily="34" charset="0"/>
                        </a:rPr>
                        <a:t>16.5%</a:t>
                      </a: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572137664"/>
                  </a:ext>
                </a:extLst>
              </a:tr>
              <a:tr h="237250">
                <a:tc>
                  <a:txBody>
                    <a:bodyPr/>
                    <a:lstStyle/>
                    <a:p>
                      <a:pPr algn="l" fontAlgn="b"/>
                      <a:r>
                        <a:rPr lang="en-US" sz="1600" b="0" i="0" u="none" strike="noStrike">
                          <a:solidFill>
                            <a:srgbClr val="000000"/>
                          </a:solidFill>
                          <a:effectLst/>
                          <a:latin typeface="DIN Next LT Pro" panose="020B0503020203050203" pitchFamily="34" charset="0"/>
                        </a:rPr>
                        <a:t>Delaware</a:t>
                      </a:r>
                    </a:p>
                  </a:txBody>
                  <a:tcPr marL="6350" marR="6350" marT="6350" marB="0" anchor="b">
                    <a:noFill/>
                  </a:tcPr>
                </a:tc>
                <a:tc>
                  <a:txBody>
                    <a:bodyPr/>
                    <a:lstStyle/>
                    <a:p>
                      <a:pPr algn="ctr" fontAlgn="b"/>
                      <a:r>
                        <a:rPr lang="en-US" sz="1600" b="0" i="0" u="none" strike="noStrike" dirty="0">
                          <a:solidFill>
                            <a:srgbClr val="000000"/>
                          </a:solidFill>
                          <a:effectLst/>
                          <a:latin typeface="DIN Next LT Pro" panose="020B0503020203050203" pitchFamily="34" charset="0"/>
                        </a:rPr>
                        <a:t>16.3%</a:t>
                      </a: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279902993"/>
                  </a:ext>
                </a:extLst>
              </a:tr>
              <a:tr h="237250">
                <a:tc>
                  <a:txBody>
                    <a:bodyPr/>
                    <a:lstStyle/>
                    <a:p>
                      <a:pPr algn="l" fontAlgn="b"/>
                      <a:r>
                        <a:rPr lang="en-US" sz="1600" b="0" i="0" u="none" strike="noStrike">
                          <a:solidFill>
                            <a:srgbClr val="000000"/>
                          </a:solidFill>
                          <a:effectLst/>
                          <a:latin typeface="DIN Next LT Pro" panose="020B0503020203050203" pitchFamily="34" charset="0"/>
                        </a:rPr>
                        <a:t>Indiana</a:t>
                      </a:r>
                    </a:p>
                  </a:txBody>
                  <a:tcPr marL="6350" marR="6350" marT="6350" marB="0" anchor="b">
                    <a:noFill/>
                  </a:tcPr>
                </a:tc>
                <a:tc>
                  <a:txBody>
                    <a:bodyPr/>
                    <a:lstStyle/>
                    <a:p>
                      <a:pPr algn="ctr" fontAlgn="b"/>
                      <a:r>
                        <a:rPr lang="en-US" sz="1600" b="0" i="0" u="none" strike="noStrike" dirty="0">
                          <a:solidFill>
                            <a:srgbClr val="000000"/>
                          </a:solidFill>
                          <a:effectLst/>
                          <a:latin typeface="DIN Next LT Pro" panose="020B0503020203050203" pitchFamily="34" charset="0"/>
                        </a:rPr>
                        <a:t>16.0%</a:t>
                      </a: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399559875"/>
                  </a:ext>
                </a:extLst>
              </a:tr>
              <a:tr h="237250">
                <a:tc>
                  <a:txBody>
                    <a:bodyPr/>
                    <a:lstStyle/>
                    <a:p>
                      <a:pPr algn="l" fontAlgn="b"/>
                      <a:r>
                        <a:rPr lang="en-US" sz="1600" b="0" i="0" u="none" strike="noStrike">
                          <a:solidFill>
                            <a:srgbClr val="000000"/>
                          </a:solidFill>
                          <a:effectLst/>
                          <a:latin typeface="DIN Next LT Pro" panose="020B0503020203050203" pitchFamily="34" charset="0"/>
                        </a:rPr>
                        <a:t>Kansas</a:t>
                      </a:r>
                    </a:p>
                  </a:txBody>
                  <a:tcPr marL="6350" marR="6350" marT="6350" marB="0" anchor="b">
                    <a:noFill/>
                  </a:tcPr>
                </a:tc>
                <a:tc>
                  <a:txBody>
                    <a:bodyPr/>
                    <a:lstStyle/>
                    <a:p>
                      <a:pPr algn="ctr" fontAlgn="b"/>
                      <a:r>
                        <a:rPr lang="en-US" sz="1600" b="0" i="0" u="none" strike="noStrike" dirty="0">
                          <a:solidFill>
                            <a:srgbClr val="000000"/>
                          </a:solidFill>
                          <a:effectLst/>
                          <a:latin typeface="DIN Next LT Pro" panose="020B0503020203050203" pitchFamily="34" charset="0"/>
                        </a:rPr>
                        <a:t>15.9%</a:t>
                      </a: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138817411"/>
                  </a:ext>
                </a:extLst>
              </a:tr>
              <a:tr h="237250">
                <a:tc>
                  <a:txBody>
                    <a:bodyPr/>
                    <a:lstStyle/>
                    <a:p>
                      <a:pPr algn="l" fontAlgn="b"/>
                      <a:r>
                        <a:rPr lang="en-US" sz="1600" b="0" i="0" u="none" strike="noStrike">
                          <a:solidFill>
                            <a:srgbClr val="000000"/>
                          </a:solidFill>
                          <a:effectLst/>
                          <a:latin typeface="DIN Next LT Pro" panose="020B0503020203050203" pitchFamily="34" charset="0"/>
                        </a:rPr>
                        <a:t>Ohio</a:t>
                      </a:r>
                    </a:p>
                  </a:txBody>
                  <a:tcPr marL="6350" marR="6350" marT="6350" marB="0" anchor="b">
                    <a:noFill/>
                  </a:tcPr>
                </a:tc>
                <a:tc>
                  <a:txBody>
                    <a:bodyPr/>
                    <a:lstStyle/>
                    <a:p>
                      <a:pPr algn="ctr" fontAlgn="b"/>
                      <a:r>
                        <a:rPr lang="en-US" sz="1600" b="0" i="0" u="none" strike="noStrike" dirty="0">
                          <a:solidFill>
                            <a:srgbClr val="000000"/>
                          </a:solidFill>
                          <a:effectLst/>
                          <a:latin typeface="DIN Next LT Pro" panose="020B0503020203050203" pitchFamily="34" charset="0"/>
                        </a:rPr>
                        <a:t>15.7%</a:t>
                      </a: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45252698"/>
                  </a:ext>
                </a:extLst>
              </a:tr>
              <a:tr h="237250">
                <a:tc>
                  <a:txBody>
                    <a:bodyPr/>
                    <a:lstStyle/>
                    <a:p>
                      <a:pPr algn="l" fontAlgn="b"/>
                      <a:r>
                        <a:rPr lang="en-US" sz="1600" b="0" i="0" u="none" strike="noStrike">
                          <a:solidFill>
                            <a:srgbClr val="000000"/>
                          </a:solidFill>
                          <a:effectLst/>
                          <a:latin typeface="DIN Next LT Pro" panose="020B0503020203050203" pitchFamily="34" charset="0"/>
                        </a:rPr>
                        <a:t>New Jersey</a:t>
                      </a:r>
                    </a:p>
                  </a:txBody>
                  <a:tcPr marL="6350" marR="6350" marT="6350" marB="0" anchor="b">
                    <a:noFill/>
                  </a:tcPr>
                </a:tc>
                <a:tc>
                  <a:txBody>
                    <a:bodyPr/>
                    <a:lstStyle/>
                    <a:p>
                      <a:pPr algn="ctr" fontAlgn="b"/>
                      <a:r>
                        <a:rPr lang="en-US" sz="1600" b="0" i="0" u="none" strike="noStrike" dirty="0">
                          <a:solidFill>
                            <a:srgbClr val="000000"/>
                          </a:solidFill>
                          <a:effectLst/>
                          <a:latin typeface="DIN Next LT Pro" panose="020B0503020203050203" pitchFamily="34" charset="0"/>
                        </a:rPr>
                        <a:t>15.5%</a:t>
                      </a: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128132106"/>
                  </a:ext>
                </a:extLst>
              </a:tr>
              <a:tr h="237250">
                <a:tc>
                  <a:txBody>
                    <a:bodyPr/>
                    <a:lstStyle/>
                    <a:p>
                      <a:pPr algn="l" fontAlgn="b"/>
                      <a:r>
                        <a:rPr lang="en-US" sz="1600" b="0" i="0" u="none" strike="noStrike">
                          <a:solidFill>
                            <a:srgbClr val="000000"/>
                          </a:solidFill>
                          <a:effectLst/>
                          <a:latin typeface="DIN Next LT Pro" panose="020B0503020203050203" pitchFamily="34" charset="0"/>
                        </a:rPr>
                        <a:t>Wyoming</a:t>
                      </a:r>
                    </a:p>
                  </a:txBody>
                  <a:tcPr marL="6350" marR="6350" marT="6350" marB="0" anchor="b">
                    <a:noFill/>
                  </a:tcPr>
                </a:tc>
                <a:tc>
                  <a:txBody>
                    <a:bodyPr/>
                    <a:lstStyle/>
                    <a:p>
                      <a:pPr algn="ctr" fontAlgn="b"/>
                      <a:r>
                        <a:rPr lang="en-US" sz="1600" b="0" i="0" u="none" strike="noStrike" dirty="0">
                          <a:solidFill>
                            <a:srgbClr val="000000"/>
                          </a:solidFill>
                          <a:effectLst/>
                          <a:latin typeface="DIN Next LT Pro" panose="020B0503020203050203" pitchFamily="34" charset="0"/>
                        </a:rPr>
                        <a:t>15.4%</a:t>
                      </a: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664434006"/>
                  </a:ext>
                </a:extLst>
              </a:tr>
              <a:tr h="237250">
                <a:tc>
                  <a:txBody>
                    <a:bodyPr/>
                    <a:lstStyle/>
                    <a:p>
                      <a:pPr algn="l" fontAlgn="b"/>
                      <a:r>
                        <a:rPr lang="en-US" sz="1600" b="0" i="0" u="none" strike="noStrike">
                          <a:solidFill>
                            <a:srgbClr val="000000"/>
                          </a:solidFill>
                          <a:effectLst/>
                          <a:latin typeface="DIN Next LT Pro" panose="020B0503020203050203" pitchFamily="34" charset="0"/>
                        </a:rPr>
                        <a:t>Illinois</a:t>
                      </a:r>
                    </a:p>
                  </a:txBody>
                  <a:tcPr marL="6350" marR="6350" marT="6350" marB="0" anchor="b">
                    <a:noFill/>
                  </a:tcPr>
                </a:tc>
                <a:tc>
                  <a:txBody>
                    <a:bodyPr/>
                    <a:lstStyle/>
                    <a:p>
                      <a:pPr algn="ctr" fontAlgn="b"/>
                      <a:r>
                        <a:rPr lang="en-US" sz="1600" b="0" i="0" u="none" strike="noStrike" dirty="0">
                          <a:solidFill>
                            <a:srgbClr val="000000"/>
                          </a:solidFill>
                          <a:effectLst/>
                          <a:latin typeface="DIN Next LT Pro" panose="020B0503020203050203" pitchFamily="34" charset="0"/>
                        </a:rPr>
                        <a:t>15.2%</a:t>
                      </a: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108493488"/>
                  </a:ext>
                </a:extLst>
              </a:tr>
              <a:tr h="237250">
                <a:tc>
                  <a:txBody>
                    <a:bodyPr/>
                    <a:lstStyle/>
                    <a:p>
                      <a:pPr algn="l" fontAlgn="b"/>
                      <a:r>
                        <a:rPr lang="en-US" sz="1600" b="0" i="0" u="none" strike="noStrike">
                          <a:solidFill>
                            <a:srgbClr val="000000"/>
                          </a:solidFill>
                          <a:effectLst/>
                          <a:latin typeface="DIN Next LT Pro" panose="020B0503020203050203" pitchFamily="34" charset="0"/>
                        </a:rPr>
                        <a:t>New Mexico</a:t>
                      </a:r>
                    </a:p>
                  </a:txBody>
                  <a:tcPr marL="6350" marR="6350" marT="6350" marB="0" anchor="b">
                    <a:noFill/>
                  </a:tcPr>
                </a:tc>
                <a:tc>
                  <a:txBody>
                    <a:bodyPr/>
                    <a:lstStyle/>
                    <a:p>
                      <a:pPr algn="ctr" fontAlgn="b"/>
                      <a:r>
                        <a:rPr lang="en-US" sz="1600" b="0" i="0" u="none" strike="noStrike" dirty="0">
                          <a:solidFill>
                            <a:srgbClr val="000000"/>
                          </a:solidFill>
                          <a:effectLst/>
                          <a:latin typeface="DIN Next LT Pro" panose="020B0503020203050203" pitchFamily="34" charset="0"/>
                        </a:rPr>
                        <a:t>14.5%</a:t>
                      </a: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368435038"/>
                  </a:ext>
                </a:extLst>
              </a:tr>
              <a:tr h="237250">
                <a:tc>
                  <a:txBody>
                    <a:bodyPr/>
                    <a:lstStyle/>
                    <a:p>
                      <a:pPr algn="l" fontAlgn="b"/>
                      <a:r>
                        <a:rPr lang="en-US" sz="1600" b="0" i="0" u="none" strike="noStrike">
                          <a:solidFill>
                            <a:srgbClr val="000000"/>
                          </a:solidFill>
                          <a:effectLst/>
                          <a:latin typeface="DIN Next LT Pro" panose="020B0503020203050203" pitchFamily="34" charset="0"/>
                        </a:rPr>
                        <a:t>Idaho</a:t>
                      </a:r>
                    </a:p>
                  </a:txBody>
                  <a:tcPr marL="6350" marR="6350" marT="6350" marB="0" anchor="b">
                    <a:noFill/>
                  </a:tcPr>
                </a:tc>
                <a:tc>
                  <a:txBody>
                    <a:bodyPr/>
                    <a:lstStyle/>
                    <a:p>
                      <a:pPr algn="ctr" fontAlgn="b"/>
                      <a:r>
                        <a:rPr lang="en-US" sz="1600" b="0" i="0" u="none" strike="noStrike" dirty="0">
                          <a:solidFill>
                            <a:srgbClr val="000000"/>
                          </a:solidFill>
                          <a:effectLst/>
                          <a:latin typeface="DIN Next LT Pro" panose="020B0503020203050203" pitchFamily="34" charset="0"/>
                        </a:rPr>
                        <a:t>14.5%</a:t>
                      </a: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98335157"/>
                  </a:ext>
                </a:extLst>
              </a:tr>
              <a:tr h="237250">
                <a:tc>
                  <a:txBody>
                    <a:bodyPr/>
                    <a:lstStyle/>
                    <a:p>
                      <a:pPr algn="l" fontAlgn="b"/>
                      <a:r>
                        <a:rPr lang="en-US" sz="1600" b="0" i="0" u="none" strike="noStrike">
                          <a:solidFill>
                            <a:srgbClr val="000000"/>
                          </a:solidFill>
                          <a:effectLst/>
                          <a:latin typeface="DIN Next LT Pro" panose="020B0503020203050203" pitchFamily="34" charset="0"/>
                        </a:rPr>
                        <a:t>North Carolina</a:t>
                      </a:r>
                    </a:p>
                  </a:txBody>
                  <a:tcPr marL="6350" marR="6350" marT="6350" marB="0" anchor="b">
                    <a:noFill/>
                  </a:tcPr>
                </a:tc>
                <a:tc>
                  <a:txBody>
                    <a:bodyPr/>
                    <a:lstStyle/>
                    <a:p>
                      <a:pPr algn="ctr" fontAlgn="b"/>
                      <a:r>
                        <a:rPr lang="en-US" sz="1600" b="0" i="0" u="none" strike="noStrike" dirty="0">
                          <a:solidFill>
                            <a:srgbClr val="000000"/>
                          </a:solidFill>
                          <a:effectLst/>
                          <a:latin typeface="DIN Next LT Pro" panose="020B0503020203050203" pitchFamily="34" charset="0"/>
                        </a:rPr>
                        <a:t>14.3%</a:t>
                      </a:r>
                    </a:p>
                  </a:txBody>
                  <a:tcPr marL="6350" marR="6350" marT="6350" marB="0" anchor="b">
                    <a:lnR w="1905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534572"/>
                  </a:ext>
                </a:extLst>
              </a:tr>
            </a:tbl>
          </a:graphicData>
        </a:graphic>
      </p:graphicFrame>
      <p:graphicFrame>
        <p:nvGraphicFramePr>
          <p:cNvPr id="15" name="Table 14">
            <a:extLst>
              <a:ext uri="{FF2B5EF4-FFF2-40B4-BE49-F238E27FC236}">
                <a16:creationId xmlns:a16="http://schemas.microsoft.com/office/drawing/2014/main" id="{FB301621-4644-4ED9-B98E-601F52251AD5}"/>
              </a:ext>
            </a:extLst>
          </p:cNvPr>
          <p:cNvGraphicFramePr>
            <a:graphicFrameLocks noGrp="1"/>
          </p:cNvGraphicFramePr>
          <p:nvPr>
            <p:extLst>
              <p:ext uri="{D42A27DB-BD31-4B8C-83A1-F6EECF244321}">
                <p14:modId xmlns:p14="http://schemas.microsoft.com/office/powerpoint/2010/main" val="394325500"/>
              </p:ext>
            </p:extLst>
          </p:nvPr>
        </p:nvGraphicFramePr>
        <p:xfrm>
          <a:off x="8724012" y="3029467"/>
          <a:ext cx="2316126" cy="3252470"/>
        </p:xfrm>
        <a:graphic>
          <a:graphicData uri="http://schemas.openxmlformats.org/drawingml/2006/table">
            <a:tbl>
              <a:tblPr>
                <a:tableStyleId>{5C22544A-7EE6-4342-B048-85BDC9FD1C3A}</a:tableStyleId>
              </a:tblPr>
              <a:tblGrid>
                <a:gridCol w="1440155">
                  <a:extLst>
                    <a:ext uri="{9D8B030D-6E8A-4147-A177-3AD203B41FA5}">
                      <a16:colId xmlns:a16="http://schemas.microsoft.com/office/drawing/2014/main" val="448964216"/>
                    </a:ext>
                  </a:extLst>
                </a:gridCol>
                <a:gridCol w="875971">
                  <a:extLst>
                    <a:ext uri="{9D8B030D-6E8A-4147-A177-3AD203B41FA5}">
                      <a16:colId xmlns:a16="http://schemas.microsoft.com/office/drawing/2014/main" val="651899229"/>
                    </a:ext>
                  </a:extLst>
                </a:gridCol>
              </a:tblGrid>
              <a:tr h="237250">
                <a:tc>
                  <a:txBody>
                    <a:bodyPr/>
                    <a:lstStyle/>
                    <a:p>
                      <a:pPr algn="l" fontAlgn="b"/>
                      <a:r>
                        <a:rPr lang="en-US" sz="1600" b="0" i="0" u="none" strike="noStrike" dirty="0">
                          <a:solidFill>
                            <a:srgbClr val="000000"/>
                          </a:solidFill>
                          <a:effectLst/>
                          <a:latin typeface="DIN Next LT Pro" panose="020B0503020203050203" pitchFamily="34" charset="0"/>
                        </a:rPr>
                        <a:t>Tennessee</a:t>
                      </a:r>
                    </a:p>
                  </a:txBody>
                  <a:tcPr marL="6350" marR="6350" marT="6350" marB="0" anchor="b">
                    <a:lnR w="12700" cmpd="sng">
                      <a:noFill/>
                    </a:lnR>
                    <a:noFill/>
                  </a:tcPr>
                </a:tc>
                <a:tc>
                  <a:txBody>
                    <a:bodyPr/>
                    <a:lstStyle/>
                    <a:p>
                      <a:pPr algn="ctr" fontAlgn="b"/>
                      <a:r>
                        <a:rPr lang="en-US" sz="1600" b="0" i="0" u="none" strike="noStrike" dirty="0">
                          <a:solidFill>
                            <a:srgbClr val="000000"/>
                          </a:solidFill>
                          <a:effectLst/>
                          <a:latin typeface="DIN Next LT Pro" panose="020B0503020203050203" pitchFamily="34" charset="0"/>
                        </a:rPr>
                        <a:t>14.1%</a:t>
                      </a:r>
                    </a:p>
                  </a:txBody>
                  <a:tcPr marL="6350" marR="6350" marT="6350" marB="0" anchor="b">
                    <a:lnL w="12700" cmpd="sng">
                      <a:noFill/>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22347251"/>
                  </a:ext>
                </a:extLst>
              </a:tr>
              <a:tr h="237250">
                <a:tc>
                  <a:txBody>
                    <a:bodyPr/>
                    <a:lstStyle/>
                    <a:p>
                      <a:pPr algn="l" fontAlgn="b"/>
                      <a:r>
                        <a:rPr lang="en-US" sz="1600" b="0" i="0" u="none" strike="noStrike">
                          <a:solidFill>
                            <a:srgbClr val="000000"/>
                          </a:solidFill>
                          <a:effectLst/>
                          <a:latin typeface="DIN Next LT Pro" panose="020B0503020203050203" pitchFamily="34" charset="0"/>
                        </a:rPr>
                        <a:t>Missouri</a:t>
                      </a:r>
                    </a:p>
                  </a:txBody>
                  <a:tcPr marL="6350" marR="6350" marT="6350" marB="0" anchor="b">
                    <a:lnR w="12700" cmpd="sng">
                      <a:noFill/>
                    </a:lnR>
                    <a:noFill/>
                  </a:tcPr>
                </a:tc>
                <a:tc>
                  <a:txBody>
                    <a:bodyPr/>
                    <a:lstStyle/>
                    <a:p>
                      <a:pPr algn="ctr" fontAlgn="b"/>
                      <a:r>
                        <a:rPr lang="en-US" sz="1600" b="0" i="0" u="none" strike="noStrike" dirty="0">
                          <a:solidFill>
                            <a:srgbClr val="000000"/>
                          </a:solidFill>
                          <a:effectLst/>
                          <a:latin typeface="DIN Next LT Pro" panose="020B0503020203050203" pitchFamily="34" charset="0"/>
                        </a:rPr>
                        <a:t>14.0%</a:t>
                      </a:r>
                    </a:p>
                  </a:txBody>
                  <a:tcPr marL="6350" marR="6350" marT="6350" marB="0" anchor="b">
                    <a:lnL w="12700" cmpd="sng">
                      <a:noFill/>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30923826"/>
                  </a:ext>
                </a:extLst>
              </a:tr>
              <a:tr h="237250">
                <a:tc>
                  <a:txBody>
                    <a:bodyPr/>
                    <a:lstStyle/>
                    <a:p>
                      <a:pPr algn="l" fontAlgn="b"/>
                      <a:r>
                        <a:rPr lang="en-US" sz="1600" b="0" i="0" u="none" strike="noStrike">
                          <a:solidFill>
                            <a:srgbClr val="000000"/>
                          </a:solidFill>
                          <a:effectLst/>
                          <a:latin typeface="DIN Next LT Pro" panose="020B0503020203050203" pitchFamily="34" charset="0"/>
                        </a:rPr>
                        <a:t>Oklahoma</a:t>
                      </a:r>
                    </a:p>
                  </a:txBody>
                  <a:tcPr marL="6350" marR="6350" marT="6350" marB="0" anchor="b">
                    <a:lnR w="12700" cmpd="sng">
                      <a:noFill/>
                    </a:lnR>
                    <a:noFill/>
                  </a:tcPr>
                </a:tc>
                <a:tc>
                  <a:txBody>
                    <a:bodyPr/>
                    <a:lstStyle/>
                    <a:p>
                      <a:pPr algn="ctr" fontAlgn="b"/>
                      <a:r>
                        <a:rPr lang="en-US" sz="1600" b="0" i="0" u="none" strike="noStrike" dirty="0">
                          <a:solidFill>
                            <a:srgbClr val="000000"/>
                          </a:solidFill>
                          <a:effectLst/>
                          <a:latin typeface="DIN Next LT Pro" panose="020B0503020203050203" pitchFamily="34" charset="0"/>
                        </a:rPr>
                        <a:t>13.5%</a:t>
                      </a:r>
                    </a:p>
                  </a:txBody>
                  <a:tcPr marL="6350" marR="6350" marT="6350" marB="0" anchor="b">
                    <a:lnL w="12700" cmpd="sng">
                      <a:noFill/>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72137664"/>
                  </a:ext>
                </a:extLst>
              </a:tr>
              <a:tr h="237250">
                <a:tc>
                  <a:txBody>
                    <a:bodyPr/>
                    <a:lstStyle/>
                    <a:p>
                      <a:pPr algn="l" fontAlgn="b"/>
                      <a:r>
                        <a:rPr lang="en-US" sz="1600" b="0" i="0" u="none" strike="noStrike">
                          <a:solidFill>
                            <a:srgbClr val="000000"/>
                          </a:solidFill>
                          <a:effectLst/>
                          <a:latin typeface="DIN Next LT Pro" panose="020B0503020203050203" pitchFamily="34" charset="0"/>
                        </a:rPr>
                        <a:t>Texas</a:t>
                      </a:r>
                    </a:p>
                  </a:txBody>
                  <a:tcPr marL="6350" marR="6350" marT="6350" marB="0" anchor="b">
                    <a:lnR w="12700" cmpd="sng">
                      <a:noFill/>
                    </a:lnR>
                    <a:noFill/>
                  </a:tcPr>
                </a:tc>
                <a:tc>
                  <a:txBody>
                    <a:bodyPr/>
                    <a:lstStyle/>
                    <a:p>
                      <a:pPr algn="ctr" fontAlgn="b"/>
                      <a:r>
                        <a:rPr lang="en-US" sz="1600" b="0" i="0" u="none" strike="noStrike" dirty="0">
                          <a:solidFill>
                            <a:srgbClr val="000000"/>
                          </a:solidFill>
                          <a:effectLst/>
                          <a:latin typeface="DIN Next LT Pro" panose="020B0503020203050203" pitchFamily="34" charset="0"/>
                        </a:rPr>
                        <a:t>13.4%</a:t>
                      </a:r>
                    </a:p>
                  </a:txBody>
                  <a:tcPr marL="6350" marR="6350" marT="6350" marB="0" anchor="b">
                    <a:lnL w="12700" cmpd="sng">
                      <a:noFill/>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79902993"/>
                  </a:ext>
                </a:extLst>
              </a:tr>
              <a:tr h="237250">
                <a:tc>
                  <a:txBody>
                    <a:bodyPr/>
                    <a:lstStyle/>
                    <a:p>
                      <a:pPr algn="l" fontAlgn="b"/>
                      <a:r>
                        <a:rPr lang="en-US" sz="1600" b="0" i="0" u="none" strike="noStrike">
                          <a:solidFill>
                            <a:srgbClr val="000000"/>
                          </a:solidFill>
                          <a:effectLst/>
                          <a:latin typeface="DIN Next LT Pro" panose="020B0503020203050203" pitchFamily="34" charset="0"/>
                        </a:rPr>
                        <a:t>Georgia</a:t>
                      </a:r>
                    </a:p>
                  </a:txBody>
                  <a:tcPr marL="6350" marR="6350" marT="6350" marB="0" anchor="b">
                    <a:lnR w="12700" cmpd="sng">
                      <a:noFill/>
                    </a:lnR>
                    <a:noFill/>
                  </a:tcPr>
                </a:tc>
                <a:tc>
                  <a:txBody>
                    <a:bodyPr/>
                    <a:lstStyle/>
                    <a:p>
                      <a:pPr algn="ctr" fontAlgn="b"/>
                      <a:r>
                        <a:rPr lang="en-US" sz="1600" b="0" i="0" u="none" strike="noStrike" dirty="0">
                          <a:solidFill>
                            <a:srgbClr val="000000"/>
                          </a:solidFill>
                          <a:effectLst/>
                          <a:latin typeface="DIN Next LT Pro" panose="020B0503020203050203" pitchFamily="34" charset="0"/>
                        </a:rPr>
                        <a:t>13.4%</a:t>
                      </a:r>
                    </a:p>
                  </a:txBody>
                  <a:tcPr marL="6350" marR="6350" marT="6350" marB="0" anchor="b">
                    <a:lnL w="12700" cmpd="sng">
                      <a:noFill/>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99559875"/>
                  </a:ext>
                </a:extLst>
              </a:tr>
              <a:tr h="237250">
                <a:tc>
                  <a:txBody>
                    <a:bodyPr/>
                    <a:lstStyle/>
                    <a:p>
                      <a:pPr algn="l" fontAlgn="b"/>
                      <a:r>
                        <a:rPr lang="en-US" sz="1600" b="0" i="0" u="none" strike="noStrike">
                          <a:solidFill>
                            <a:srgbClr val="000000"/>
                          </a:solidFill>
                          <a:effectLst/>
                          <a:latin typeface="DIN Next LT Pro" panose="020B0503020203050203" pitchFamily="34" charset="0"/>
                        </a:rPr>
                        <a:t>Arkansas</a:t>
                      </a:r>
                    </a:p>
                  </a:txBody>
                  <a:tcPr marL="6350" marR="6350" marT="6350" marB="0" anchor="b">
                    <a:lnR w="12700" cmpd="sng">
                      <a:noFill/>
                    </a:lnR>
                    <a:noFill/>
                  </a:tcPr>
                </a:tc>
                <a:tc>
                  <a:txBody>
                    <a:bodyPr/>
                    <a:lstStyle/>
                    <a:p>
                      <a:pPr algn="ctr" fontAlgn="b"/>
                      <a:r>
                        <a:rPr lang="en-US" sz="1600" b="0" i="0" u="none" strike="noStrike" dirty="0">
                          <a:solidFill>
                            <a:srgbClr val="000000"/>
                          </a:solidFill>
                          <a:effectLst/>
                          <a:latin typeface="DIN Next LT Pro" panose="020B0503020203050203" pitchFamily="34" charset="0"/>
                        </a:rPr>
                        <a:t>12.9%</a:t>
                      </a:r>
                    </a:p>
                  </a:txBody>
                  <a:tcPr marL="6350" marR="6350" marT="6350" marB="0" anchor="b">
                    <a:lnL w="12700" cmpd="sng">
                      <a:noFill/>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38817411"/>
                  </a:ext>
                </a:extLst>
              </a:tr>
              <a:tr h="237250">
                <a:tc>
                  <a:txBody>
                    <a:bodyPr/>
                    <a:lstStyle/>
                    <a:p>
                      <a:pPr algn="l" fontAlgn="b"/>
                      <a:r>
                        <a:rPr lang="en-US" sz="1600" b="0" i="0" u="none" strike="noStrike">
                          <a:solidFill>
                            <a:srgbClr val="000000"/>
                          </a:solidFill>
                          <a:effectLst/>
                          <a:latin typeface="DIN Next LT Pro" panose="020B0503020203050203" pitchFamily="34" charset="0"/>
                        </a:rPr>
                        <a:t>South Carolina</a:t>
                      </a:r>
                    </a:p>
                  </a:txBody>
                  <a:tcPr marL="6350" marR="6350" marT="6350" marB="0" anchor="b">
                    <a:lnR w="12700" cmpd="sng">
                      <a:noFill/>
                    </a:lnR>
                    <a:noFill/>
                  </a:tcPr>
                </a:tc>
                <a:tc>
                  <a:txBody>
                    <a:bodyPr/>
                    <a:lstStyle/>
                    <a:p>
                      <a:pPr algn="ctr" fontAlgn="b"/>
                      <a:r>
                        <a:rPr lang="en-US" sz="1600" b="0" i="0" u="none" strike="noStrike" dirty="0">
                          <a:solidFill>
                            <a:srgbClr val="000000"/>
                          </a:solidFill>
                          <a:effectLst/>
                          <a:latin typeface="DIN Next LT Pro" panose="020B0503020203050203" pitchFamily="34" charset="0"/>
                        </a:rPr>
                        <a:t>11.9%</a:t>
                      </a:r>
                    </a:p>
                  </a:txBody>
                  <a:tcPr marL="6350" marR="6350" marT="6350" marB="0" anchor="b">
                    <a:lnL w="12700" cmpd="sng">
                      <a:noFill/>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45252698"/>
                  </a:ext>
                </a:extLst>
              </a:tr>
              <a:tr h="237250">
                <a:tc>
                  <a:txBody>
                    <a:bodyPr/>
                    <a:lstStyle/>
                    <a:p>
                      <a:pPr algn="l" fontAlgn="b"/>
                      <a:r>
                        <a:rPr lang="en-US" sz="1600" b="0" i="0" u="none" strike="noStrike">
                          <a:solidFill>
                            <a:srgbClr val="000000"/>
                          </a:solidFill>
                          <a:effectLst/>
                          <a:latin typeface="DIN Next LT Pro" panose="020B0503020203050203" pitchFamily="34" charset="0"/>
                        </a:rPr>
                        <a:t>West Virginia</a:t>
                      </a:r>
                    </a:p>
                  </a:txBody>
                  <a:tcPr marL="6350" marR="6350" marT="6350" marB="0" anchor="b">
                    <a:lnR w="12700" cmpd="sng">
                      <a:noFill/>
                    </a:lnR>
                    <a:noFill/>
                  </a:tcPr>
                </a:tc>
                <a:tc>
                  <a:txBody>
                    <a:bodyPr/>
                    <a:lstStyle/>
                    <a:p>
                      <a:pPr algn="ctr" fontAlgn="b"/>
                      <a:r>
                        <a:rPr lang="en-US" sz="1600" b="0" i="0" u="none" strike="noStrike" dirty="0">
                          <a:solidFill>
                            <a:srgbClr val="000000"/>
                          </a:solidFill>
                          <a:effectLst/>
                          <a:latin typeface="DIN Next LT Pro" panose="020B0503020203050203" pitchFamily="34" charset="0"/>
                        </a:rPr>
                        <a:t>11.5%</a:t>
                      </a:r>
                    </a:p>
                  </a:txBody>
                  <a:tcPr marL="6350" marR="6350" marT="6350" marB="0" anchor="b">
                    <a:lnL w="12700" cmpd="sng">
                      <a:noFill/>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28132106"/>
                  </a:ext>
                </a:extLst>
              </a:tr>
              <a:tr h="237250">
                <a:tc>
                  <a:txBody>
                    <a:bodyPr/>
                    <a:lstStyle/>
                    <a:p>
                      <a:pPr algn="l" fontAlgn="b"/>
                      <a:r>
                        <a:rPr lang="en-US" sz="1600" b="0" i="0" u="none" strike="noStrike">
                          <a:solidFill>
                            <a:srgbClr val="000000"/>
                          </a:solidFill>
                          <a:effectLst/>
                          <a:latin typeface="DIN Next LT Pro" panose="020B0503020203050203" pitchFamily="34" charset="0"/>
                        </a:rPr>
                        <a:t>Puerto Rico</a:t>
                      </a:r>
                    </a:p>
                  </a:txBody>
                  <a:tcPr marL="6350" marR="6350" marT="6350" marB="0" anchor="b">
                    <a:lnR w="12700" cmpd="sng">
                      <a:noFill/>
                    </a:lnR>
                    <a:noFill/>
                  </a:tcPr>
                </a:tc>
                <a:tc>
                  <a:txBody>
                    <a:bodyPr/>
                    <a:lstStyle/>
                    <a:p>
                      <a:pPr algn="ctr" fontAlgn="b"/>
                      <a:r>
                        <a:rPr lang="en-US" sz="1600" b="0" i="0" u="none" strike="noStrike" dirty="0">
                          <a:solidFill>
                            <a:srgbClr val="000000"/>
                          </a:solidFill>
                          <a:effectLst/>
                          <a:latin typeface="DIN Next LT Pro" panose="020B0503020203050203" pitchFamily="34" charset="0"/>
                        </a:rPr>
                        <a:t>11.5%</a:t>
                      </a:r>
                    </a:p>
                  </a:txBody>
                  <a:tcPr marL="6350" marR="6350" marT="6350" marB="0" anchor="b">
                    <a:lnL w="12700" cmpd="sng">
                      <a:noFill/>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64434006"/>
                  </a:ext>
                </a:extLst>
              </a:tr>
              <a:tr h="237250">
                <a:tc>
                  <a:txBody>
                    <a:bodyPr/>
                    <a:lstStyle/>
                    <a:p>
                      <a:pPr algn="l" fontAlgn="b"/>
                      <a:r>
                        <a:rPr lang="en-US" sz="1600" b="0" i="0" u="none" strike="noStrike">
                          <a:solidFill>
                            <a:srgbClr val="000000"/>
                          </a:solidFill>
                          <a:effectLst/>
                          <a:latin typeface="DIN Next LT Pro" panose="020B0503020203050203" pitchFamily="34" charset="0"/>
                        </a:rPr>
                        <a:t>Kentucky</a:t>
                      </a:r>
                    </a:p>
                  </a:txBody>
                  <a:tcPr marL="6350" marR="6350" marT="6350" marB="0" anchor="b">
                    <a:lnR w="12700" cmpd="sng">
                      <a:noFill/>
                    </a:lnR>
                    <a:noFill/>
                  </a:tcPr>
                </a:tc>
                <a:tc>
                  <a:txBody>
                    <a:bodyPr/>
                    <a:lstStyle/>
                    <a:p>
                      <a:pPr algn="ctr" fontAlgn="b"/>
                      <a:r>
                        <a:rPr lang="en-US" sz="1600" b="0" i="0" u="none" strike="noStrike" dirty="0">
                          <a:solidFill>
                            <a:srgbClr val="000000"/>
                          </a:solidFill>
                          <a:effectLst/>
                          <a:latin typeface="DIN Next LT Pro" panose="020B0503020203050203" pitchFamily="34" charset="0"/>
                        </a:rPr>
                        <a:t>11.3%</a:t>
                      </a:r>
                    </a:p>
                  </a:txBody>
                  <a:tcPr marL="6350" marR="6350" marT="6350" marB="0" anchor="b">
                    <a:lnL w="12700" cmpd="sng">
                      <a:noFill/>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08493488"/>
                  </a:ext>
                </a:extLst>
              </a:tr>
              <a:tr h="237250">
                <a:tc>
                  <a:txBody>
                    <a:bodyPr/>
                    <a:lstStyle/>
                    <a:p>
                      <a:pPr algn="l" fontAlgn="b"/>
                      <a:r>
                        <a:rPr lang="en-US" sz="1600" b="0" i="0" u="none" strike="noStrike">
                          <a:solidFill>
                            <a:srgbClr val="000000"/>
                          </a:solidFill>
                          <a:effectLst/>
                          <a:latin typeface="DIN Next LT Pro" panose="020B0503020203050203" pitchFamily="34" charset="0"/>
                        </a:rPr>
                        <a:t>Louisiana</a:t>
                      </a:r>
                    </a:p>
                  </a:txBody>
                  <a:tcPr marL="6350" marR="6350" marT="6350" marB="0" anchor="b">
                    <a:lnR w="12700" cmpd="sng">
                      <a:noFill/>
                    </a:lnR>
                    <a:noFill/>
                  </a:tcPr>
                </a:tc>
                <a:tc>
                  <a:txBody>
                    <a:bodyPr/>
                    <a:lstStyle/>
                    <a:p>
                      <a:pPr algn="ctr" fontAlgn="b"/>
                      <a:r>
                        <a:rPr lang="en-US" sz="1600" b="0" i="0" u="none" strike="noStrike" dirty="0">
                          <a:solidFill>
                            <a:srgbClr val="000000"/>
                          </a:solidFill>
                          <a:effectLst/>
                          <a:latin typeface="DIN Next LT Pro" panose="020B0503020203050203" pitchFamily="34" charset="0"/>
                        </a:rPr>
                        <a:t>10.0%</a:t>
                      </a:r>
                    </a:p>
                  </a:txBody>
                  <a:tcPr marL="6350" marR="6350" marT="6350" marB="0" anchor="b">
                    <a:lnL w="12700" cmpd="sng">
                      <a:noFill/>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68435038"/>
                  </a:ext>
                </a:extLst>
              </a:tr>
              <a:tr h="237250">
                <a:tc>
                  <a:txBody>
                    <a:bodyPr/>
                    <a:lstStyle/>
                    <a:p>
                      <a:pPr algn="l" fontAlgn="b"/>
                      <a:r>
                        <a:rPr lang="en-US" sz="1600" b="0" i="0" u="none" strike="noStrike">
                          <a:solidFill>
                            <a:srgbClr val="000000"/>
                          </a:solidFill>
                          <a:effectLst/>
                          <a:latin typeface="DIN Next LT Pro" panose="020B0503020203050203" pitchFamily="34" charset="0"/>
                        </a:rPr>
                        <a:t>Alabama</a:t>
                      </a:r>
                    </a:p>
                  </a:txBody>
                  <a:tcPr marL="6350" marR="6350" marT="6350" marB="0" anchor="b">
                    <a:lnR w="12700" cmpd="sng">
                      <a:noFill/>
                    </a:lnR>
                    <a:noFill/>
                  </a:tcPr>
                </a:tc>
                <a:tc>
                  <a:txBody>
                    <a:bodyPr/>
                    <a:lstStyle/>
                    <a:p>
                      <a:pPr algn="ctr" fontAlgn="b"/>
                      <a:r>
                        <a:rPr lang="en-US" sz="1600" b="0" i="0" u="none" strike="noStrike" dirty="0">
                          <a:solidFill>
                            <a:srgbClr val="000000"/>
                          </a:solidFill>
                          <a:effectLst/>
                          <a:latin typeface="DIN Next LT Pro" panose="020B0503020203050203" pitchFamily="34" charset="0"/>
                        </a:rPr>
                        <a:t>9.3%</a:t>
                      </a:r>
                    </a:p>
                  </a:txBody>
                  <a:tcPr marL="6350" marR="6350" marT="6350" marB="0" anchor="b">
                    <a:lnL w="12700" cmpd="sng">
                      <a:noFill/>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8335157"/>
                  </a:ext>
                </a:extLst>
              </a:tr>
              <a:tr h="237250">
                <a:tc>
                  <a:txBody>
                    <a:bodyPr/>
                    <a:lstStyle/>
                    <a:p>
                      <a:pPr algn="l" fontAlgn="b"/>
                      <a:r>
                        <a:rPr lang="en-US" sz="1600" b="0" i="0" u="none" strike="noStrike">
                          <a:solidFill>
                            <a:srgbClr val="000000"/>
                          </a:solidFill>
                          <a:effectLst/>
                          <a:latin typeface="DIN Next LT Pro" panose="020B0503020203050203" pitchFamily="34" charset="0"/>
                        </a:rPr>
                        <a:t>Mississippi</a:t>
                      </a:r>
                    </a:p>
                  </a:txBody>
                  <a:tcPr marL="6350" marR="6350" marT="6350" marB="0" anchor="b">
                    <a:lnR w="12700" cmpd="sng">
                      <a:noFill/>
                    </a:lnR>
                    <a:noFill/>
                  </a:tcPr>
                </a:tc>
                <a:tc>
                  <a:txBody>
                    <a:bodyPr/>
                    <a:lstStyle/>
                    <a:p>
                      <a:pPr algn="ctr" fontAlgn="b"/>
                      <a:r>
                        <a:rPr lang="en-US" sz="1600" b="0" i="0" u="none" strike="noStrike" dirty="0">
                          <a:solidFill>
                            <a:srgbClr val="000000"/>
                          </a:solidFill>
                          <a:effectLst/>
                          <a:latin typeface="DIN Next LT Pro" panose="020B0503020203050203" pitchFamily="34" charset="0"/>
                        </a:rPr>
                        <a:t>9.3%</a:t>
                      </a:r>
                    </a:p>
                  </a:txBody>
                  <a:tcPr marL="6350" marR="6350" marT="6350" marB="0" anchor="b">
                    <a:lnL w="12700" cmpd="sng">
                      <a:noFill/>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34572"/>
                  </a:ext>
                </a:extLst>
              </a:tr>
            </a:tbl>
          </a:graphicData>
        </a:graphic>
      </p:graphicFrame>
      <p:cxnSp>
        <p:nvCxnSpPr>
          <p:cNvPr id="16" name="Straight Connector 15">
            <a:extLst>
              <a:ext uri="{FF2B5EF4-FFF2-40B4-BE49-F238E27FC236}">
                <a16:creationId xmlns:a16="http://schemas.microsoft.com/office/drawing/2014/main" id="{3BA587AB-6E31-4CB4-887B-65C0394F7DC5}"/>
              </a:ext>
            </a:extLst>
          </p:cNvPr>
          <p:cNvCxnSpPr>
            <a:cxnSpLocks/>
          </p:cNvCxnSpPr>
          <p:nvPr/>
        </p:nvCxnSpPr>
        <p:spPr>
          <a:xfrm flipV="1">
            <a:off x="1424264" y="2775180"/>
            <a:ext cx="9272587" cy="478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E793B05-48B4-42F6-ABDE-BF8CC5289A44}"/>
              </a:ext>
            </a:extLst>
          </p:cNvPr>
          <p:cNvSpPr/>
          <p:nvPr/>
        </p:nvSpPr>
        <p:spPr>
          <a:xfrm>
            <a:off x="2812155" y="2555160"/>
            <a:ext cx="6567690" cy="25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DIN Next LT Pro" panose="020B0503020203050203" pitchFamily="34" charset="0"/>
              </a:rPr>
              <a:t>Blue light as % TTL US Sales (Average Days)</a:t>
            </a:r>
          </a:p>
        </p:txBody>
      </p:sp>
      <p:sp>
        <p:nvSpPr>
          <p:cNvPr id="18" name="TextBox 17">
            <a:extLst>
              <a:ext uri="{FF2B5EF4-FFF2-40B4-BE49-F238E27FC236}">
                <a16:creationId xmlns:a16="http://schemas.microsoft.com/office/drawing/2014/main" id="{45F1D2F8-75A7-49F7-BF25-966AF8E39DFC}"/>
              </a:ext>
            </a:extLst>
          </p:cNvPr>
          <p:cNvSpPr txBox="1"/>
          <p:nvPr/>
        </p:nvSpPr>
        <p:spPr>
          <a:xfrm>
            <a:off x="664074" y="1212892"/>
            <a:ext cx="10863851" cy="830997"/>
          </a:xfrm>
          <a:prstGeom prst="rect">
            <a:avLst/>
          </a:prstGeom>
          <a:noFill/>
        </p:spPr>
        <p:txBody>
          <a:bodyPr wrap="square" rtlCol="0">
            <a:spAutoFit/>
          </a:bodyPr>
          <a:lstStyle/>
          <a:p>
            <a:r>
              <a:rPr lang="en-US" sz="1600" dirty="0">
                <a:latin typeface="DIN Next LT Pro" panose="020B0503020203050203" pitchFamily="34" charset="0"/>
              </a:rPr>
              <a:t>The table below shows states listed by the percentage of their sales that came from blue light. Various potential explanations and metrics were placed against this. Seasonality and penetration were notably unsuccessful, with AOV being a close fit. </a:t>
            </a:r>
          </a:p>
        </p:txBody>
      </p:sp>
      <p:sp>
        <p:nvSpPr>
          <p:cNvPr id="19" name="Rectangle 8">
            <a:extLst>
              <a:ext uri="{FF2B5EF4-FFF2-40B4-BE49-F238E27FC236}">
                <a16:creationId xmlns:a16="http://schemas.microsoft.com/office/drawing/2014/main" id="{770CEF40-5E4D-46CD-956F-C9B7083BA457}"/>
              </a:ext>
            </a:extLst>
          </p:cNvPr>
          <p:cNvSpPr>
            <a:spLocks noChangeArrowheads="1"/>
          </p:cNvSpPr>
          <p:nvPr/>
        </p:nvSpPr>
        <p:spPr bwMode="auto">
          <a:xfrm>
            <a:off x="0" y="6579379"/>
            <a:ext cx="8741328" cy="26646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r>
              <a:rPr lang="en-US" sz="1000" dirty="0">
                <a:latin typeface="DIN Next LT Pro" panose="020B0503020203050203" pitchFamily="34" charset="0"/>
                <a:cs typeface="Arial" panose="020B0604020202020204" pitchFamily="34" charset="0"/>
              </a:rPr>
              <a:t>Note: from average days Jul 2019 to Jun 2020 </a:t>
            </a:r>
          </a:p>
        </p:txBody>
      </p:sp>
    </p:spTree>
    <p:extLst>
      <p:ext uri="{BB962C8B-B14F-4D97-AF65-F5344CB8AC3E}">
        <p14:creationId xmlns:p14="http://schemas.microsoft.com/office/powerpoint/2010/main" val="3884318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9EF5275-EA79-4061-9B5B-7EE0CD8C6ED8}"/>
              </a:ext>
            </a:extLst>
          </p:cNvPr>
          <p:cNvGraphicFramePr>
            <a:graphicFrameLocks noChangeAspect="1"/>
          </p:cNvGraphicFramePr>
          <p:nvPr>
            <p:custDataLst>
              <p:tags r:id="rId1"/>
            </p:custDataLst>
            <p:extLst>
              <p:ext uri="{D42A27DB-BD31-4B8C-83A1-F6EECF244321}">
                <p14:modId xmlns:p14="http://schemas.microsoft.com/office/powerpoint/2010/main" val="27002460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3CBD42C5-0675-4042-80CF-22F679E800E9}"/>
              </a:ext>
            </a:extLst>
          </p:cNvPr>
          <p:cNvPicPr>
            <a:picLocks noChangeAspect="1"/>
          </p:cNvPicPr>
          <p:nvPr/>
        </p:nvPicPr>
        <p:blipFill>
          <a:blip r:embed="rId5"/>
          <a:stretch>
            <a:fillRect/>
          </a:stretch>
        </p:blipFill>
        <p:spPr>
          <a:xfrm>
            <a:off x="0" y="0"/>
            <a:ext cx="12192000" cy="965771"/>
          </a:xfrm>
          <a:prstGeom prst="rect">
            <a:avLst/>
          </a:prstGeom>
        </p:spPr>
      </p:pic>
      <p:sp>
        <p:nvSpPr>
          <p:cNvPr id="8" name="TextBox 7">
            <a:extLst>
              <a:ext uri="{FF2B5EF4-FFF2-40B4-BE49-F238E27FC236}">
                <a16:creationId xmlns:a16="http://schemas.microsoft.com/office/drawing/2014/main" id="{D75F98AA-4950-49A3-A318-A9FCC66421C1}"/>
              </a:ext>
            </a:extLst>
          </p:cNvPr>
          <p:cNvSpPr txBox="1"/>
          <p:nvPr/>
        </p:nvSpPr>
        <p:spPr>
          <a:xfrm>
            <a:off x="285749" y="159719"/>
            <a:ext cx="9029621" cy="646331"/>
          </a:xfrm>
          <a:prstGeom prst="rect">
            <a:avLst/>
          </a:prstGeom>
          <a:noFill/>
        </p:spPr>
        <p:txBody>
          <a:bodyPr wrap="square">
            <a:spAutoFit/>
          </a:bodyPr>
          <a:lstStyle/>
          <a:p>
            <a:r>
              <a:rPr lang="en-US" sz="3600" b="1" dirty="0">
                <a:solidFill>
                  <a:schemeClr val="bg1"/>
                </a:solidFill>
                <a:latin typeface="DIN Next LT Pro Black" panose="020B0A03020203050203" pitchFamily="34" charset="0"/>
              </a:rPr>
              <a:t>Collaboration Analysis</a:t>
            </a:r>
            <a:endParaRPr lang="en-US" sz="2400" b="1" dirty="0">
              <a:solidFill>
                <a:schemeClr val="bg1"/>
              </a:solidFill>
              <a:latin typeface="DIN Next LT Pro Black" panose="020B0A03020203050203" pitchFamily="34" charset="0"/>
            </a:endParaRPr>
          </a:p>
        </p:txBody>
      </p:sp>
      <p:sp>
        <p:nvSpPr>
          <p:cNvPr id="18" name="TextBox 17">
            <a:extLst>
              <a:ext uri="{FF2B5EF4-FFF2-40B4-BE49-F238E27FC236}">
                <a16:creationId xmlns:a16="http://schemas.microsoft.com/office/drawing/2014/main" id="{BB183289-C1BE-4DA2-B572-E574DD184185}"/>
              </a:ext>
            </a:extLst>
          </p:cNvPr>
          <p:cNvSpPr txBox="1"/>
          <p:nvPr/>
        </p:nvSpPr>
        <p:spPr>
          <a:xfrm>
            <a:off x="487767" y="2080230"/>
            <a:ext cx="1663996" cy="369332"/>
          </a:xfrm>
          <a:prstGeom prst="rect">
            <a:avLst/>
          </a:prstGeom>
          <a:noFill/>
        </p:spPr>
        <p:txBody>
          <a:bodyPr wrap="square" rtlCol="0">
            <a:spAutoFit/>
          </a:bodyPr>
          <a:lstStyle/>
          <a:p>
            <a:r>
              <a:rPr lang="en-US" b="1" u="sng" dirty="0">
                <a:latin typeface="DIN Next LT Pro" panose="020B0503020203050203" pitchFamily="34" charset="0"/>
              </a:rPr>
              <a:t>JLO Lift Rank</a:t>
            </a:r>
          </a:p>
        </p:txBody>
      </p:sp>
      <p:graphicFrame>
        <p:nvGraphicFramePr>
          <p:cNvPr id="20" name="Table 19">
            <a:extLst>
              <a:ext uri="{FF2B5EF4-FFF2-40B4-BE49-F238E27FC236}">
                <a16:creationId xmlns:a16="http://schemas.microsoft.com/office/drawing/2014/main" id="{028336C2-A9FE-4630-BC44-E7CDBB756196}"/>
              </a:ext>
            </a:extLst>
          </p:cNvPr>
          <p:cNvGraphicFramePr>
            <a:graphicFrameLocks noGrp="1"/>
          </p:cNvGraphicFramePr>
          <p:nvPr>
            <p:extLst>
              <p:ext uri="{D42A27DB-BD31-4B8C-83A1-F6EECF244321}">
                <p14:modId xmlns:p14="http://schemas.microsoft.com/office/powerpoint/2010/main" val="1908716937"/>
              </p:ext>
            </p:extLst>
          </p:nvPr>
        </p:nvGraphicFramePr>
        <p:xfrm>
          <a:off x="285749" y="2449562"/>
          <a:ext cx="2068032" cy="4323375"/>
        </p:xfrm>
        <a:graphic>
          <a:graphicData uri="http://schemas.openxmlformats.org/drawingml/2006/table">
            <a:tbl>
              <a:tblPr>
                <a:tableStyleId>{5C22544A-7EE6-4342-B048-85BDC9FD1C3A}</a:tableStyleId>
              </a:tblPr>
              <a:tblGrid>
                <a:gridCol w="450906">
                  <a:extLst>
                    <a:ext uri="{9D8B030D-6E8A-4147-A177-3AD203B41FA5}">
                      <a16:colId xmlns:a16="http://schemas.microsoft.com/office/drawing/2014/main" val="2804195827"/>
                    </a:ext>
                  </a:extLst>
                </a:gridCol>
                <a:gridCol w="1617126">
                  <a:extLst>
                    <a:ext uri="{9D8B030D-6E8A-4147-A177-3AD203B41FA5}">
                      <a16:colId xmlns:a16="http://schemas.microsoft.com/office/drawing/2014/main" val="96463222"/>
                    </a:ext>
                  </a:extLst>
                </a:gridCol>
              </a:tblGrid>
              <a:tr h="288225">
                <a:tc>
                  <a:txBody>
                    <a:bodyPr/>
                    <a:lstStyle/>
                    <a:p>
                      <a:pPr algn="ctr" fontAlgn="b"/>
                      <a:r>
                        <a:rPr lang="en-US" sz="1600" u="none" strike="noStrike" dirty="0">
                          <a:effectLst/>
                          <a:latin typeface="DIN Next LT Pro" panose="020B0503020203050203" pitchFamily="34" charset="0"/>
                        </a:rPr>
                        <a:t>1</a:t>
                      </a:r>
                      <a:endParaRPr lang="en-US" sz="1600" b="0" i="0" u="none" strike="noStrike" dirty="0">
                        <a:solidFill>
                          <a:srgbClr val="000000"/>
                        </a:solidFill>
                        <a:effectLst/>
                        <a:latin typeface="DIN Next LT Pro" panose="020B0503020203050203" pitchFamily="34" charset="0"/>
                      </a:endParaRPr>
                    </a:p>
                  </a:txBody>
                  <a:tcPr marL="6350" marR="6350" marT="6350" marB="0" anchor="b">
                    <a:noFill/>
                  </a:tcPr>
                </a:tc>
                <a:tc>
                  <a:txBody>
                    <a:bodyPr/>
                    <a:lstStyle/>
                    <a:p>
                      <a:pPr algn="l" fontAlgn="b"/>
                      <a:r>
                        <a:rPr lang="en-US" sz="1600" u="none" strike="noStrike" dirty="0">
                          <a:effectLst/>
                          <a:latin typeface="DIN Next LT Pro" panose="020B0503020203050203" pitchFamily="34" charset="0"/>
                        </a:rPr>
                        <a:t>Puerto Rico</a:t>
                      </a:r>
                      <a:endParaRPr lang="en-US" sz="1600" b="0" i="0" u="none" strike="noStrike" dirty="0">
                        <a:solidFill>
                          <a:srgbClr val="000000"/>
                        </a:solidFill>
                        <a:effectLst/>
                        <a:latin typeface="DIN Next LT Pro" panose="020B0503020203050203" pitchFamily="34" charset="0"/>
                      </a:endParaRPr>
                    </a:p>
                  </a:txBody>
                  <a:tcPr marL="6350" marR="6350" marT="6350" marB="0" anchor="b">
                    <a:noFill/>
                  </a:tcPr>
                </a:tc>
                <a:extLst>
                  <a:ext uri="{0D108BD9-81ED-4DB2-BD59-A6C34878D82A}">
                    <a16:rowId xmlns:a16="http://schemas.microsoft.com/office/drawing/2014/main" val="329592201"/>
                  </a:ext>
                </a:extLst>
              </a:tr>
              <a:tr h="288225">
                <a:tc>
                  <a:txBody>
                    <a:bodyPr/>
                    <a:lstStyle/>
                    <a:p>
                      <a:pPr algn="ctr" fontAlgn="b"/>
                      <a:r>
                        <a:rPr lang="en-US" sz="1600" u="none" strike="noStrike" dirty="0">
                          <a:effectLst/>
                          <a:latin typeface="DIN Next LT Pro" panose="020B0503020203050203" pitchFamily="34" charset="0"/>
                        </a:rPr>
                        <a:t>2</a:t>
                      </a:r>
                      <a:endParaRPr lang="en-US" sz="1600" b="0" i="0" u="none" strike="noStrike" dirty="0">
                        <a:solidFill>
                          <a:srgbClr val="000000"/>
                        </a:solidFill>
                        <a:effectLst/>
                        <a:latin typeface="DIN Next LT Pro" panose="020B0503020203050203" pitchFamily="34" charset="0"/>
                      </a:endParaRPr>
                    </a:p>
                  </a:txBody>
                  <a:tcPr marL="6350" marR="6350" marT="6350" marB="0" anchor="b">
                    <a:lnR w="19050" cap="flat" cmpd="sng" algn="ctr">
                      <a:solidFill>
                        <a:schemeClr val="bg2"/>
                      </a:solidFill>
                      <a:prstDash val="solid"/>
                      <a:round/>
                      <a:headEnd type="none" w="med" len="med"/>
                      <a:tailEnd type="none" w="med" len="med"/>
                    </a:lnR>
                    <a:solidFill>
                      <a:schemeClr val="bg2"/>
                    </a:solidFill>
                  </a:tcPr>
                </a:tc>
                <a:tc>
                  <a:txBody>
                    <a:bodyPr/>
                    <a:lstStyle/>
                    <a:p>
                      <a:pPr algn="l" fontAlgn="b"/>
                      <a:r>
                        <a:rPr lang="en-US" sz="1600" u="none" strike="noStrike" dirty="0">
                          <a:effectLst/>
                          <a:latin typeface="DIN Next LT Pro" panose="020B0503020203050203" pitchFamily="34" charset="0"/>
                        </a:rPr>
                        <a:t>New York</a:t>
                      </a:r>
                      <a:endParaRPr lang="en-US" sz="1600" b="0" i="0" u="none" strike="noStrike" dirty="0">
                        <a:solidFill>
                          <a:srgbClr val="000000"/>
                        </a:solidFill>
                        <a:effectLst/>
                        <a:latin typeface="DIN Next LT Pro" panose="020B0503020203050203" pitchFamily="34" charset="0"/>
                      </a:endParaRPr>
                    </a:p>
                  </a:txBody>
                  <a:tcPr marL="6350" marR="6350" marT="6350" marB="0" anchor="b">
                    <a:lnL w="19050" cap="flat" cmpd="sng" algn="ctr">
                      <a:solidFill>
                        <a:schemeClr val="bg2"/>
                      </a:solidFill>
                      <a:prstDash val="solid"/>
                      <a:round/>
                      <a:headEnd type="none" w="med" len="med"/>
                      <a:tailEnd type="none" w="med" len="med"/>
                    </a:lnL>
                    <a:solidFill>
                      <a:schemeClr val="bg2"/>
                    </a:solidFill>
                  </a:tcPr>
                </a:tc>
                <a:extLst>
                  <a:ext uri="{0D108BD9-81ED-4DB2-BD59-A6C34878D82A}">
                    <a16:rowId xmlns:a16="http://schemas.microsoft.com/office/drawing/2014/main" val="852023754"/>
                  </a:ext>
                </a:extLst>
              </a:tr>
              <a:tr h="288225">
                <a:tc>
                  <a:txBody>
                    <a:bodyPr/>
                    <a:lstStyle/>
                    <a:p>
                      <a:pPr algn="ctr" fontAlgn="b"/>
                      <a:r>
                        <a:rPr lang="en-US" sz="1600" u="none" strike="noStrike" dirty="0">
                          <a:effectLst/>
                          <a:latin typeface="DIN Next LT Pro" panose="020B0503020203050203" pitchFamily="34" charset="0"/>
                        </a:rPr>
                        <a:t>3</a:t>
                      </a:r>
                      <a:endParaRPr lang="en-US" sz="1600" b="0" i="0" u="none" strike="noStrike" dirty="0">
                        <a:solidFill>
                          <a:srgbClr val="000000"/>
                        </a:solidFill>
                        <a:effectLst/>
                        <a:latin typeface="DIN Next LT Pro" panose="020B0503020203050203" pitchFamily="34" charset="0"/>
                      </a:endParaRPr>
                    </a:p>
                  </a:txBody>
                  <a:tcPr marL="6350" marR="6350" marT="6350" marB="0" anchor="b">
                    <a:noFill/>
                  </a:tcPr>
                </a:tc>
                <a:tc>
                  <a:txBody>
                    <a:bodyPr/>
                    <a:lstStyle/>
                    <a:p>
                      <a:pPr algn="l" fontAlgn="b"/>
                      <a:r>
                        <a:rPr lang="en-US" sz="1600" u="none" strike="noStrike">
                          <a:effectLst/>
                          <a:latin typeface="DIN Next LT Pro" panose="020B0503020203050203" pitchFamily="34" charset="0"/>
                        </a:rPr>
                        <a:t>New Jersey</a:t>
                      </a:r>
                      <a:endParaRPr lang="en-US" sz="1600" b="0" i="0" u="none" strike="noStrike">
                        <a:solidFill>
                          <a:srgbClr val="000000"/>
                        </a:solidFill>
                        <a:effectLst/>
                        <a:latin typeface="DIN Next LT Pro" panose="020B0503020203050203" pitchFamily="34" charset="0"/>
                      </a:endParaRPr>
                    </a:p>
                  </a:txBody>
                  <a:tcPr marL="6350" marR="6350" marT="6350" marB="0" anchor="b">
                    <a:noFill/>
                  </a:tcPr>
                </a:tc>
                <a:extLst>
                  <a:ext uri="{0D108BD9-81ED-4DB2-BD59-A6C34878D82A}">
                    <a16:rowId xmlns:a16="http://schemas.microsoft.com/office/drawing/2014/main" val="1403291010"/>
                  </a:ext>
                </a:extLst>
              </a:tr>
              <a:tr h="288225">
                <a:tc>
                  <a:txBody>
                    <a:bodyPr/>
                    <a:lstStyle/>
                    <a:p>
                      <a:pPr algn="ctr" fontAlgn="b"/>
                      <a:r>
                        <a:rPr lang="en-US" sz="1600" u="none" strike="noStrike" dirty="0">
                          <a:effectLst/>
                          <a:latin typeface="DIN Next LT Pro" panose="020B0503020203050203" pitchFamily="34" charset="0"/>
                        </a:rPr>
                        <a:t>4</a:t>
                      </a:r>
                      <a:endParaRPr lang="en-US" sz="1600" b="0" i="0" u="none" strike="noStrike" dirty="0">
                        <a:solidFill>
                          <a:srgbClr val="000000"/>
                        </a:solidFill>
                        <a:effectLst/>
                        <a:latin typeface="DIN Next LT Pro" panose="020B0503020203050203" pitchFamily="34" charset="0"/>
                      </a:endParaRPr>
                    </a:p>
                  </a:txBody>
                  <a:tcPr marL="6350" marR="6350" marT="6350" marB="0" anchor="b">
                    <a:noFill/>
                  </a:tcPr>
                </a:tc>
                <a:tc>
                  <a:txBody>
                    <a:bodyPr/>
                    <a:lstStyle/>
                    <a:p>
                      <a:pPr algn="l" fontAlgn="b"/>
                      <a:r>
                        <a:rPr lang="en-US" sz="1600" u="none" strike="noStrike" dirty="0">
                          <a:effectLst/>
                          <a:latin typeface="DIN Next LT Pro" panose="020B0503020203050203" pitchFamily="34" charset="0"/>
                        </a:rPr>
                        <a:t>Florida</a:t>
                      </a:r>
                      <a:endParaRPr lang="en-US" sz="1600" b="0" i="0" u="none" strike="noStrike" dirty="0">
                        <a:solidFill>
                          <a:srgbClr val="000000"/>
                        </a:solidFill>
                        <a:effectLst/>
                        <a:latin typeface="DIN Next LT Pro" panose="020B0503020203050203" pitchFamily="34" charset="0"/>
                      </a:endParaRPr>
                    </a:p>
                  </a:txBody>
                  <a:tcPr marL="6350" marR="6350" marT="6350" marB="0" anchor="b">
                    <a:noFill/>
                  </a:tcPr>
                </a:tc>
                <a:extLst>
                  <a:ext uri="{0D108BD9-81ED-4DB2-BD59-A6C34878D82A}">
                    <a16:rowId xmlns:a16="http://schemas.microsoft.com/office/drawing/2014/main" val="1412936611"/>
                  </a:ext>
                </a:extLst>
              </a:tr>
              <a:tr h="288225">
                <a:tc>
                  <a:txBody>
                    <a:bodyPr/>
                    <a:lstStyle/>
                    <a:p>
                      <a:pPr algn="ctr" fontAlgn="b"/>
                      <a:r>
                        <a:rPr lang="en-US" sz="1600" u="none" strike="noStrike" dirty="0">
                          <a:effectLst/>
                          <a:latin typeface="DIN Next LT Pro" panose="020B0503020203050203" pitchFamily="34" charset="0"/>
                        </a:rPr>
                        <a:t>5</a:t>
                      </a:r>
                      <a:endParaRPr lang="en-US" sz="1600" b="0" i="0" u="none" strike="noStrike" dirty="0">
                        <a:solidFill>
                          <a:srgbClr val="000000"/>
                        </a:solidFill>
                        <a:effectLst/>
                        <a:latin typeface="DIN Next LT Pro" panose="020B0503020203050203" pitchFamily="34" charset="0"/>
                      </a:endParaRPr>
                    </a:p>
                  </a:txBody>
                  <a:tcPr marL="6350" marR="6350" marT="6350" marB="0" anchor="b">
                    <a:noFill/>
                  </a:tcPr>
                </a:tc>
                <a:tc>
                  <a:txBody>
                    <a:bodyPr/>
                    <a:lstStyle/>
                    <a:p>
                      <a:pPr algn="l" fontAlgn="b"/>
                      <a:r>
                        <a:rPr lang="en-US" sz="1600" u="none" strike="noStrike" dirty="0">
                          <a:effectLst/>
                          <a:latin typeface="DIN Next LT Pro" panose="020B0503020203050203" pitchFamily="34" charset="0"/>
                        </a:rPr>
                        <a:t>Connecticut</a:t>
                      </a:r>
                      <a:endParaRPr lang="en-US" sz="1600" b="0" i="0" u="none" strike="noStrike" dirty="0">
                        <a:solidFill>
                          <a:srgbClr val="000000"/>
                        </a:solidFill>
                        <a:effectLst/>
                        <a:latin typeface="DIN Next LT Pro" panose="020B0503020203050203" pitchFamily="34" charset="0"/>
                      </a:endParaRPr>
                    </a:p>
                  </a:txBody>
                  <a:tcPr marL="6350" marR="6350" marT="6350" marB="0" anchor="b">
                    <a:noFill/>
                  </a:tcPr>
                </a:tc>
                <a:extLst>
                  <a:ext uri="{0D108BD9-81ED-4DB2-BD59-A6C34878D82A}">
                    <a16:rowId xmlns:a16="http://schemas.microsoft.com/office/drawing/2014/main" val="3300103092"/>
                  </a:ext>
                </a:extLst>
              </a:tr>
              <a:tr h="288225">
                <a:tc>
                  <a:txBody>
                    <a:bodyPr/>
                    <a:lstStyle/>
                    <a:p>
                      <a:pPr algn="ctr" fontAlgn="b"/>
                      <a:r>
                        <a:rPr lang="en-US" sz="1600" u="none" strike="noStrike" dirty="0">
                          <a:effectLst/>
                          <a:latin typeface="DIN Next LT Pro" panose="020B0503020203050203" pitchFamily="34" charset="0"/>
                        </a:rPr>
                        <a:t>6</a:t>
                      </a:r>
                      <a:endParaRPr lang="en-US" sz="1600" b="0" i="0" u="none" strike="noStrike" dirty="0">
                        <a:solidFill>
                          <a:srgbClr val="000000"/>
                        </a:solidFill>
                        <a:effectLst/>
                        <a:latin typeface="DIN Next LT Pro" panose="020B0503020203050203" pitchFamily="34" charset="0"/>
                      </a:endParaRPr>
                    </a:p>
                  </a:txBody>
                  <a:tcPr marL="6350" marR="6350" marT="6350" marB="0" anchor="b">
                    <a:noFill/>
                  </a:tcPr>
                </a:tc>
                <a:tc>
                  <a:txBody>
                    <a:bodyPr/>
                    <a:lstStyle/>
                    <a:p>
                      <a:pPr algn="l" fontAlgn="b"/>
                      <a:r>
                        <a:rPr lang="en-US" sz="1600" u="none" strike="noStrike">
                          <a:effectLst/>
                          <a:latin typeface="DIN Next LT Pro" panose="020B0503020203050203" pitchFamily="34" charset="0"/>
                        </a:rPr>
                        <a:t>California</a:t>
                      </a:r>
                      <a:endParaRPr lang="en-US" sz="1600" b="0" i="0" u="none" strike="noStrike">
                        <a:solidFill>
                          <a:srgbClr val="000000"/>
                        </a:solidFill>
                        <a:effectLst/>
                        <a:latin typeface="DIN Next LT Pro" panose="020B0503020203050203" pitchFamily="34" charset="0"/>
                      </a:endParaRPr>
                    </a:p>
                  </a:txBody>
                  <a:tcPr marL="6350" marR="6350" marT="6350" marB="0" anchor="b">
                    <a:noFill/>
                  </a:tcPr>
                </a:tc>
                <a:extLst>
                  <a:ext uri="{0D108BD9-81ED-4DB2-BD59-A6C34878D82A}">
                    <a16:rowId xmlns:a16="http://schemas.microsoft.com/office/drawing/2014/main" val="3297290478"/>
                  </a:ext>
                </a:extLst>
              </a:tr>
              <a:tr h="288225">
                <a:tc>
                  <a:txBody>
                    <a:bodyPr/>
                    <a:lstStyle/>
                    <a:p>
                      <a:pPr algn="ctr" fontAlgn="b"/>
                      <a:r>
                        <a:rPr lang="en-US" sz="1600" u="none" strike="noStrike" dirty="0">
                          <a:effectLst/>
                          <a:latin typeface="DIN Next LT Pro" panose="020B0503020203050203" pitchFamily="34" charset="0"/>
                        </a:rPr>
                        <a:t>7</a:t>
                      </a:r>
                      <a:endParaRPr lang="en-US" sz="1600" b="0" i="0" u="none" strike="noStrike" dirty="0">
                        <a:solidFill>
                          <a:srgbClr val="000000"/>
                        </a:solidFill>
                        <a:effectLst/>
                        <a:latin typeface="DIN Next LT Pro" panose="020B0503020203050203" pitchFamily="34" charset="0"/>
                      </a:endParaRPr>
                    </a:p>
                  </a:txBody>
                  <a:tcPr marL="6350" marR="6350" marT="6350" marB="0" anchor="b">
                    <a:noFill/>
                  </a:tcPr>
                </a:tc>
                <a:tc>
                  <a:txBody>
                    <a:bodyPr/>
                    <a:lstStyle/>
                    <a:p>
                      <a:pPr algn="l" fontAlgn="b"/>
                      <a:r>
                        <a:rPr lang="en-US" sz="1600" u="none" strike="noStrike" dirty="0">
                          <a:effectLst/>
                          <a:latin typeface="DIN Next LT Pro" panose="020B0503020203050203" pitchFamily="34" charset="0"/>
                        </a:rPr>
                        <a:t>Rhode Island</a:t>
                      </a:r>
                      <a:endParaRPr lang="en-US" sz="1600" b="0" i="0" u="none" strike="noStrike" dirty="0">
                        <a:solidFill>
                          <a:srgbClr val="000000"/>
                        </a:solidFill>
                        <a:effectLst/>
                        <a:latin typeface="DIN Next LT Pro" panose="020B0503020203050203" pitchFamily="34" charset="0"/>
                      </a:endParaRPr>
                    </a:p>
                  </a:txBody>
                  <a:tcPr marL="6350" marR="6350" marT="6350" marB="0" anchor="b">
                    <a:noFill/>
                  </a:tcPr>
                </a:tc>
                <a:extLst>
                  <a:ext uri="{0D108BD9-81ED-4DB2-BD59-A6C34878D82A}">
                    <a16:rowId xmlns:a16="http://schemas.microsoft.com/office/drawing/2014/main" val="376950796"/>
                  </a:ext>
                </a:extLst>
              </a:tr>
              <a:tr h="288225">
                <a:tc>
                  <a:txBody>
                    <a:bodyPr/>
                    <a:lstStyle/>
                    <a:p>
                      <a:pPr algn="ctr" fontAlgn="b"/>
                      <a:r>
                        <a:rPr lang="en-US" sz="1600" u="none" strike="noStrike" dirty="0">
                          <a:effectLst/>
                          <a:latin typeface="DIN Next LT Pro" panose="020B0503020203050203" pitchFamily="34" charset="0"/>
                        </a:rPr>
                        <a:t>8</a:t>
                      </a:r>
                      <a:endParaRPr lang="en-US" sz="1600" b="0" i="0" u="none" strike="noStrike" dirty="0">
                        <a:solidFill>
                          <a:srgbClr val="000000"/>
                        </a:solidFill>
                        <a:effectLst/>
                        <a:latin typeface="DIN Next LT Pro" panose="020B0503020203050203" pitchFamily="34" charset="0"/>
                      </a:endParaRPr>
                    </a:p>
                  </a:txBody>
                  <a:tcPr marL="6350" marR="6350" marT="6350" marB="0" anchor="b">
                    <a:noFill/>
                  </a:tcPr>
                </a:tc>
                <a:tc>
                  <a:txBody>
                    <a:bodyPr/>
                    <a:lstStyle/>
                    <a:p>
                      <a:pPr algn="l" fontAlgn="b"/>
                      <a:r>
                        <a:rPr lang="en-US" sz="1600" u="none" strike="noStrike" dirty="0">
                          <a:effectLst/>
                          <a:latin typeface="DIN Next LT Pro" panose="020B0503020203050203" pitchFamily="34" charset="0"/>
                        </a:rPr>
                        <a:t>Illinois</a:t>
                      </a:r>
                      <a:endParaRPr lang="en-US" sz="1600" b="0" i="0" u="none" strike="noStrike" dirty="0">
                        <a:solidFill>
                          <a:srgbClr val="000000"/>
                        </a:solidFill>
                        <a:effectLst/>
                        <a:latin typeface="DIN Next LT Pro" panose="020B0503020203050203" pitchFamily="34" charset="0"/>
                      </a:endParaRPr>
                    </a:p>
                  </a:txBody>
                  <a:tcPr marL="6350" marR="6350" marT="6350" marB="0" anchor="b">
                    <a:noFill/>
                  </a:tcPr>
                </a:tc>
                <a:extLst>
                  <a:ext uri="{0D108BD9-81ED-4DB2-BD59-A6C34878D82A}">
                    <a16:rowId xmlns:a16="http://schemas.microsoft.com/office/drawing/2014/main" val="4198173585"/>
                  </a:ext>
                </a:extLst>
              </a:tr>
              <a:tr h="288225">
                <a:tc>
                  <a:txBody>
                    <a:bodyPr/>
                    <a:lstStyle/>
                    <a:p>
                      <a:pPr algn="ctr" fontAlgn="b"/>
                      <a:r>
                        <a:rPr lang="en-US" sz="1600" u="none" strike="noStrike" dirty="0">
                          <a:effectLst/>
                          <a:latin typeface="DIN Next LT Pro" panose="020B0503020203050203" pitchFamily="34" charset="0"/>
                        </a:rPr>
                        <a:t>9</a:t>
                      </a:r>
                      <a:endParaRPr lang="en-US" sz="1600" b="0" i="0" u="none" strike="noStrike" dirty="0">
                        <a:solidFill>
                          <a:srgbClr val="000000"/>
                        </a:solidFill>
                        <a:effectLst/>
                        <a:latin typeface="DIN Next LT Pro" panose="020B0503020203050203" pitchFamily="34" charset="0"/>
                      </a:endParaRPr>
                    </a:p>
                  </a:txBody>
                  <a:tcPr marL="6350" marR="6350" marT="6350" marB="0" anchor="b">
                    <a:noFill/>
                  </a:tcPr>
                </a:tc>
                <a:tc>
                  <a:txBody>
                    <a:bodyPr/>
                    <a:lstStyle/>
                    <a:p>
                      <a:pPr algn="l" fontAlgn="b"/>
                      <a:r>
                        <a:rPr lang="en-US" sz="1600" u="none" strike="noStrike">
                          <a:effectLst/>
                          <a:latin typeface="DIN Next LT Pro" panose="020B0503020203050203" pitchFamily="34" charset="0"/>
                        </a:rPr>
                        <a:t>Missouri</a:t>
                      </a:r>
                      <a:endParaRPr lang="en-US" sz="1600" b="0" i="0" u="none" strike="noStrike">
                        <a:solidFill>
                          <a:srgbClr val="000000"/>
                        </a:solidFill>
                        <a:effectLst/>
                        <a:latin typeface="DIN Next LT Pro" panose="020B0503020203050203" pitchFamily="34" charset="0"/>
                      </a:endParaRPr>
                    </a:p>
                  </a:txBody>
                  <a:tcPr marL="6350" marR="6350" marT="6350" marB="0" anchor="b">
                    <a:lnB w="12700" cmpd="sng">
                      <a:noFill/>
                    </a:lnB>
                    <a:noFill/>
                  </a:tcPr>
                </a:tc>
                <a:extLst>
                  <a:ext uri="{0D108BD9-81ED-4DB2-BD59-A6C34878D82A}">
                    <a16:rowId xmlns:a16="http://schemas.microsoft.com/office/drawing/2014/main" val="3322044959"/>
                  </a:ext>
                </a:extLst>
              </a:tr>
              <a:tr h="288225">
                <a:tc>
                  <a:txBody>
                    <a:bodyPr/>
                    <a:lstStyle/>
                    <a:p>
                      <a:pPr algn="ctr" fontAlgn="b"/>
                      <a:r>
                        <a:rPr lang="en-US" sz="1600" u="none" strike="noStrike" dirty="0">
                          <a:effectLst/>
                          <a:latin typeface="DIN Next LT Pro" panose="020B0503020203050203" pitchFamily="34" charset="0"/>
                        </a:rPr>
                        <a:t>10</a:t>
                      </a:r>
                      <a:endParaRPr lang="en-US" sz="1600" b="0" i="0" u="none" strike="noStrike" dirty="0">
                        <a:solidFill>
                          <a:srgbClr val="000000"/>
                        </a:solidFill>
                        <a:effectLst/>
                        <a:latin typeface="DIN Next LT Pro" panose="020B0503020203050203" pitchFamily="34" charset="0"/>
                      </a:endParaRPr>
                    </a:p>
                  </a:txBody>
                  <a:tcPr marL="6350" marR="6350" marT="6350" marB="0" anchor="b">
                    <a:lnR w="12700" cmpd="sng">
                      <a:noFill/>
                    </a:lnR>
                    <a:lnB w="19050" cap="flat" cmpd="sng" algn="ctr">
                      <a:solidFill>
                        <a:schemeClr val="tx1"/>
                      </a:solidFill>
                      <a:prstDash val="dash"/>
                      <a:round/>
                      <a:headEnd type="none" w="med" len="med"/>
                      <a:tailEnd type="none" w="med" len="med"/>
                    </a:lnB>
                    <a:noFill/>
                  </a:tcPr>
                </a:tc>
                <a:tc>
                  <a:txBody>
                    <a:bodyPr/>
                    <a:lstStyle/>
                    <a:p>
                      <a:pPr algn="l" fontAlgn="b"/>
                      <a:r>
                        <a:rPr lang="en-US" sz="1600" u="none" strike="noStrike" dirty="0">
                          <a:effectLst/>
                          <a:latin typeface="DIN Next LT Pro" panose="020B0503020203050203" pitchFamily="34" charset="0"/>
                        </a:rPr>
                        <a:t>Massachusetts</a:t>
                      </a:r>
                      <a:endParaRPr lang="en-US" sz="1600" b="0" i="0" u="none" strike="noStrike" dirty="0">
                        <a:solidFill>
                          <a:srgbClr val="000000"/>
                        </a:solidFill>
                        <a:effectLst/>
                        <a:latin typeface="DIN Next LT Pro" panose="020B0503020203050203" pitchFamily="34" charset="0"/>
                      </a:endParaRPr>
                    </a:p>
                  </a:txBody>
                  <a:tcPr marL="6350" marR="6350" marT="6350" marB="0" anchor="b">
                    <a:lnL w="12700" cmpd="sng">
                      <a:noFill/>
                    </a:lnL>
                    <a:lnR w="12700" cmpd="sng">
                      <a:noFill/>
                    </a:lnR>
                    <a:lnT w="12700" cmpd="sng">
                      <a:noFill/>
                    </a:lnT>
                    <a:lnB w="1905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0741369"/>
                  </a:ext>
                </a:extLst>
              </a:tr>
              <a:tr h="288225">
                <a:tc>
                  <a:txBody>
                    <a:bodyPr/>
                    <a:lstStyle/>
                    <a:p>
                      <a:pPr algn="ctr" fontAlgn="b"/>
                      <a:r>
                        <a:rPr lang="en-US" sz="1600" u="none" strike="noStrike" dirty="0">
                          <a:solidFill>
                            <a:schemeClr val="tx1"/>
                          </a:solidFill>
                          <a:effectLst/>
                          <a:latin typeface="DIN Next LT Pro" panose="020B0503020203050203" pitchFamily="34" charset="0"/>
                        </a:rPr>
                        <a:t>46</a:t>
                      </a:r>
                      <a:endParaRPr lang="en-US" sz="1600" b="0" i="0" u="none" strike="noStrike" dirty="0">
                        <a:solidFill>
                          <a:schemeClr val="tx1"/>
                        </a:solidFill>
                        <a:effectLst/>
                        <a:latin typeface="DIN Next LT Pro" panose="020B0503020203050203" pitchFamily="34" charset="0"/>
                      </a:endParaRPr>
                    </a:p>
                  </a:txBody>
                  <a:tcPr marL="6350" marR="6350" marT="635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dash"/>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u="none" strike="noStrike" dirty="0">
                          <a:solidFill>
                            <a:schemeClr val="tx1"/>
                          </a:solidFill>
                          <a:effectLst/>
                          <a:latin typeface="DIN Next LT Pro" panose="020B0503020203050203" pitchFamily="34" charset="0"/>
                        </a:rPr>
                        <a:t>Tennessee</a:t>
                      </a:r>
                      <a:endParaRPr lang="en-US" sz="1600" b="0" i="0" u="none" strike="noStrike" dirty="0">
                        <a:solidFill>
                          <a:schemeClr val="tx1"/>
                        </a:solidFill>
                        <a:effectLst/>
                        <a:latin typeface="DIN Next LT Pro" panose="020B0503020203050203" pitchFamily="34" charset="0"/>
                      </a:endParaRPr>
                    </a:p>
                  </a:txBody>
                  <a:tcPr marL="6350" marR="6350" marT="635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dash"/>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8100720"/>
                  </a:ext>
                </a:extLst>
              </a:tr>
              <a:tr h="288225">
                <a:tc>
                  <a:txBody>
                    <a:bodyPr/>
                    <a:lstStyle/>
                    <a:p>
                      <a:pPr algn="ctr" fontAlgn="b"/>
                      <a:r>
                        <a:rPr lang="en-US" sz="1600" u="none" strike="noStrike" dirty="0">
                          <a:solidFill>
                            <a:schemeClr val="tx1"/>
                          </a:solidFill>
                          <a:effectLst/>
                          <a:latin typeface="DIN Next LT Pro" panose="020B0503020203050203" pitchFamily="34" charset="0"/>
                        </a:rPr>
                        <a:t>47</a:t>
                      </a:r>
                      <a:endParaRPr lang="en-US" sz="1600" b="0" i="0" u="none" strike="noStrike" dirty="0">
                        <a:solidFill>
                          <a:schemeClr val="tx1"/>
                        </a:solidFill>
                        <a:effectLst/>
                        <a:latin typeface="DIN Next LT Pro" panose="020B0503020203050203" pitchFamily="34" charset="0"/>
                      </a:endParaRPr>
                    </a:p>
                  </a:txBody>
                  <a:tcPr marL="6350" marR="6350" marT="635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u="none" strike="noStrike">
                          <a:solidFill>
                            <a:schemeClr val="tx1"/>
                          </a:solidFill>
                          <a:effectLst/>
                          <a:latin typeface="DIN Next LT Pro" panose="020B0503020203050203" pitchFamily="34" charset="0"/>
                        </a:rPr>
                        <a:t>Arkansas</a:t>
                      </a:r>
                      <a:endParaRPr lang="en-US" sz="1600" b="0" i="0" u="none" strike="noStrike">
                        <a:solidFill>
                          <a:schemeClr val="tx1"/>
                        </a:solidFill>
                        <a:effectLst/>
                        <a:latin typeface="DIN Next LT Pro" panose="020B0503020203050203" pitchFamily="34" charset="0"/>
                      </a:endParaRPr>
                    </a:p>
                  </a:txBody>
                  <a:tcPr marL="6350" marR="6350" marT="635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7346264"/>
                  </a:ext>
                </a:extLst>
              </a:tr>
              <a:tr h="288225">
                <a:tc>
                  <a:txBody>
                    <a:bodyPr/>
                    <a:lstStyle/>
                    <a:p>
                      <a:pPr algn="ctr" fontAlgn="b"/>
                      <a:r>
                        <a:rPr lang="en-US" sz="1600" u="none" strike="noStrike" dirty="0">
                          <a:solidFill>
                            <a:schemeClr val="tx1"/>
                          </a:solidFill>
                          <a:effectLst/>
                          <a:latin typeface="DIN Next LT Pro" panose="020B0503020203050203" pitchFamily="34" charset="0"/>
                        </a:rPr>
                        <a:t>48</a:t>
                      </a:r>
                      <a:endParaRPr lang="en-US" sz="1600" b="0" i="0" u="none" strike="noStrike" dirty="0">
                        <a:solidFill>
                          <a:schemeClr val="tx1"/>
                        </a:solidFill>
                        <a:effectLst/>
                        <a:latin typeface="DIN Next LT Pro" panose="020B0503020203050203" pitchFamily="34" charset="0"/>
                      </a:endParaRPr>
                    </a:p>
                  </a:txBody>
                  <a:tcPr marL="6350" marR="6350" marT="635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u="none" strike="noStrike">
                          <a:solidFill>
                            <a:schemeClr val="tx1"/>
                          </a:solidFill>
                          <a:effectLst/>
                          <a:latin typeface="DIN Next LT Pro" panose="020B0503020203050203" pitchFamily="34" charset="0"/>
                        </a:rPr>
                        <a:t>Mississippi</a:t>
                      </a:r>
                      <a:endParaRPr lang="en-US" sz="1600" b="0" i="0" u="none" strike="noStrike">
                        <a:solidFill>
                          <a:schemeClr val="tx1"/>
                        </a:solidFill>
                        <a:effectLst/>
                        <a:latin typeface="DIN Next LT Pro" panose="020B0503020203050203" pitchFamily="34" charset="0"/>
                      </a:endParaRPr>
                    </a:p>
                  </a:txBody>
                  <a:tcPr marL="6350" marR="6350" marT="635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5253845"/>
                  </a:ext>
                </a:extLst>
              </a:tr>
              <a:tr h="288225">
                <a:tc>
                  <a:txBody>
                    <a:bodyPr/>
                    <a:lstStyle/>
                    <a:p>
                      <a:pPr algn="ctr" fontAlgn="b"/>
                      <a:r>
                        <a:rPr lang="en-US" sz="1600" u="none" strike="noStrike" dirty="0">
                          <a:solidFill>
                            <a:schemeClr val="tx1"/>
                          </a:solidFill>
                          <a:effectLst/>
                          <a:latin typeface="DIN Next LT Pro" panose="020B0503020203050203" pitchFamily="34" charset="0"/>
                        </a:rPr>
                        <a:t>49</a:t>
                      </a:r>
                      <a:endParaRPr lang="en-US" sz="1600" b="0" i="0" u="none" strike="noStrike" dirty="0">
                        <a:solidFill>
                          <a:schemeClr val="tx1"/>
                        </a:solidFill>
                        <a:effectLst/>
                        <a:latin typeface="DIN Next LT Pro" panose="020B0503020203050203" pitchFamily="34" charset="0"/>
                      </a:endParaRPr>
                    </a:p>
                  </a:txBody>
                  <a:tcPr marL="6350" marR="6350" marT="635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u="none" strike="noStrike">
                          <a:solidFill>
                            <a:schemeClr val="tx1"/>
                          </a:solidFill>
                          <a:effectLst/>
                          <a:latin typeface="DIN Next LT Pro" panose="020B0503020203050203" pitchFamily="34" charset="0"/>
                        </a:rPr>
                        <a:t>Kansas</a:t>
                      </a:r>
                      <a:endParaRPr lang="en-US" sz="1600" b="0" i="0" u="none" strike="noStrike">
                        <a:solidFill>
                          <a:schemeClr val="tx1"/>
                        </a:solidFill>
                        <a:effectLst/>
                        <a:latin typeface="DIN Next LT Pro" panose="020B0503020203050203" pitchFamily="34" charset="0"/>
                      </a:endParaRPr>
                    </a:p>
                  </a:txBody>
                  <a:tcPr marL="6350" marR="6350" marT="635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1071554"/>
                  </a:ext>
                </a:extLst>
              </a:tr>
              <a:tr h="288225">
                <a:tc>
                  <a:txBody>
                    <a:bodyPr/>
                    <a:lstStyle/>
                    <a:p>
                      <a:pPr algn="ctr" fontAlgn="b"/>
                      <a:r>
                        <a:rPr lang="en-US" sz="1600" u="none" strike="noStrike" dirty="0">
                          <a:solidFill>
                            <a:schemeClr val="tx1"/>
                          </a:solidFill>
                          <a:effectLst/>
                          <a:latin typeface="DIN Next LT Pro" panose="020B0503020203050203" pitchFamily="34" charset="0"/>
                        </a:rPr>
                        <a:t>50</a:t>
                      </a:r>
                      <a:endParaRPr lang="en-US" sz="1600" b="0" i="0" u="none" strike="noStrike" dirty="0">
                        <a:solidFill>
                          <a:schemeClr val="tx1"/>
                        </a:solidFill>
                        <a:effectLst/>
                        <a:latin typeface="DIN Next LT Pro" panose="020B0503020203050203" pitchFamily="34" charset="0"/>
                      </a:endParaRPr>
                    </a:p>
                  </a:txBody>
                  <a:tcPr marL="6350" marR="6350" marT="635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u="none" strike="noStrike" dirty="0">
                          <a:solidFill>
                            <a:schemeClr val="tx1"/>
                          </a:solidFill>
                          <a:effectLst/>
                          <a:latin typeface="DIN Next LT Pro" panose="020B0503020203050203" pitchFamily="34" charset="0"/>
                        </a:rPr>
                        <a:t>Alabama</a:t>
                      </a:r>
                      <a:endParaRPr lang="en-US" sz="1600" b="0" i="0" u="none" strike="noStrike" dirty="0">
                        <a:solidFill>
                          <a:schemeClr val="tx1"/>
                        </a:solidFill>
                        <a:effectLst/>
                        <a:latin typeface="DIN Next LT Pro" panose="020B0503020203050203" pitchFamily="34" charset="0"/>
                      </a:endParaRPr>
                    </a:p>
                  </a:txBody>
                  <a:tcPr marL="6350" marR="6350" marT="635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0475729"/>
                  </a:ext>
                </a:extLst>
              </a:tr>
            </a:tbl>
          </a:graphicData>
        </a:graphic>
      </p:graphicFrame>
      <p:graphicFrame>
        <p:nvGraphicFramePr>
          <p:cNvPr id="21" name="Table 20">
            <a:extLst>
              <a:ext uri="{FF2B5EF4-FFF2-40B4-BE49-F238E27FC236}">
                <a16:creationId xmlns:a16="http://schemas.microsoft.com/office/drawing/2014/main" id="{8E7D8FA4-91C0-4C76-8E0B-7BA9BC8A78DB}"/>
              </a:ext>
            </a:extLst>
          </p:cNvPr>
          <p:cNvGraphicFramePr>
            <a:graphicFrameLocks noGrp="1"/>
          </p:cNvGraphicFramePr>
          <p:nvPr>
            <p:extLst>
              <p:ext uri="{D42A27DB-BD31-4B8C-83A1-F6EECF244321}">
                <p14:modId xmlns:p14="http://schemas.microsoft.com/office/powerpoint/2010/main" val="842524473"/>
              </p:ext>
            </p:extLst>
          </p:nvPr>
        </p:nvGraphicFramePr>
        <p:xfrm>
          <a:off x="9450572" y="2449562"/>
          <a:ext cx="2068032" cy="4323375"/>
        </p:xfrm>
        <a:graphic>
          <a:graphicData uri="http://schemas.openxmlformats.org/drawingml/2006/table">
            <a:tbl>
              <a:tblPr>
                <a:tableStyleId>{5C22544A-7EE6-4342-B048-85BDC9FD1C3A}</a:tableStyleId>
              </a:tblPr>
              <a:tblGrid>
                <a:gridCol w="450906">
                  <a:extLst>
                    <a:ext uri="{9D8B030D-6E8A-4147-A177-3AD203B41FA5}">
                      <a16:colId xmlns:a16="http://schemas.microsoft.com/office/drawing/2014/main" val="2804195827"/>
                    </a:ext>
                  </a:extLst>
                </a:gridCol>
                <a:gridCol w="1617126">
                  <a:extLst>
                    <a:ext uri="{9D8B030D-6E8A-4147-A177-3AD203B41FA5}">
                      <a16:colId xmlns:a16="http://schemas.microsoft.com/office/drawing/2014/main" val="96463222"/>
                    </a:ext>
                  </a:extLst>
                </a:gridCol>
              </a:tblGrid>
              <a:tr h="288225">
                <a:tc>
                  <a:txBody>
                    <a:bodyPr/>
                    <a:lstStyle/>
                    <a:p>
                      <a:pPr algn="ctr" fontAlgn="b"/>
                      <a:r>
                        <a:rPr lang="en-US" sz="1600" b="0" i="0" u="none" strike="noStrike" dirty="0">
                          <a:solidFill>
                            <a:srgbClr val="000000"/>
                          </a:solidFill>
                          <a:effectLst/>
                          <a:latin typeface="DIN Next LT Pro" panose="020B0503020203050203" pitchFamily="34" charset="0"/>
                        </a:rPr>
                        <a:t>1</a:t>
                      </a:r>
                    </a:p>
                  </a:txBody>
                  <a:tcPr marL="6350" marR="6350" marT="6350" marB="0" anchor="b">
                    <a:noFill/>
                  </a:tcPr>
                </a:tc>
                <a:tc>
                  <a:txBody>
                    <a:bodyPr/>
                    <a:lstStyle/>
                    <a:p>
                      <a:pPr algn="l" fontAlgn="b"/>
                      <a:r>
                        <a:rPr lang="en-US" sz="1600" b="0" i="0" u="none" strike="noStrike">
                          <a:solidFill>
                            <a:srgbClr val="000000"/>
                          </a:solidFill>
                          <a:effectLst/>
                          <a:latin typeface="DIN Next LT Pro" panose="020B0503020203050203" pitchFamily="34" charset="0"/>
                        </a:rPr>
                        <a:t>Nebraska</a:t>
                      </a:r>
                    </a:p>
                  </a:txBody>
                  <a:tcPr marL="6350" marR="6350" marT="6350" marB="0" anchor="b">
                    <a:noFill/>
                  </a:tcPr>
                </a:tc>
                <a:extLst>
                  <a:ext uri="{0D108BD9-81ED-4DB2-BD59-A6C34878D82A}">
                    <a16:rowId xmlns:a16="http://schemas.microsoft.com/office/drawing/2014/main" val="329592201"/>
                  </a:ext>
                </a:extLst>
              </a:tr>
              <a:tr h="288225">
                <a:tc>
                  <a:txBody>
                    <a:bodyPr/>
                    <a:lstStyle/>
                    <a:p>
                      <a:pPr algn="ctr" fontAlgn="b"/>
                      <a:r>
                        <a:rPr lang="en-US" sz="1600" b="0" i="0" u="none" strike="noStrike">
                          <a:solidFill>
                            <a:srgbClr val="000000"/>
                          </a:solidFill>
                          <a:effectLst/>
                          <a:latin typeface="DIN Next LT Pro" panose="020B0503020203050203" pitchFamily="34" charset="0"/>
                        </a:rPr>
                        <a:t>2</a:t>
                      </a:r>
                    </a:p>
                  </a:txBody>
                  <a:tcPr marL="6350" marR="6350" marT="6350" marB="0" anchor="b">
                    <a:noFill/>
                  </a:tcPr>
                </a:tc>
                <a:tc>
                  <a:txBody>
                    <a:bodyPr/>
                    <a:lstStyle/>
                    <a:p>
                      <a:pPr algn="l" fontAlgn="b"/>
                      <a:r>
                        <a:rPr lang="en-US" sz="1600" b="0" i="0" u="none" strike="noStrike" dirty="0">
                          <a:solidFill>
                            <a:srgbClr val="000000"/>
                          </a:solidFill>
                          <a:effectLst/>
                          <a:latin typeface="DIN Next LT Pro" panose="020B0503020203050203" pitchFamily="34" charset="0"/>
                        </a:rPr>
                        <a:t>Oregon</a:t>
                      </a:r>
                    </a:p>
                  </a:txBody>
                  <a:tcPr marL="6350" marR="6350" marT="6350" marB="0" anchor="b">
                    <a:noFill/>
                  </a:tcPr>
                </a:tc>
                <a:extLst>
                  <a:ext uri="{0D108BD9-81ED-4DB2-BD59-A6C34878D82A}">
                    <a16:rowId xmlns:a16="http://schemas.microsoft.com/office/drawing/2014/main" val="852023754"/>
                  </a:ext>
                </a:extLst>
              </a:tr>
              <a:tr h="288225">
                <a:tc>
                  <a:txBody>
                    <a:bodyPr/>
                    <a:lstStyle/>
                    <a:p>
                      <a:pPr algn="ctr" fontAlgn="b"/>
                      <a:r>
                        <a:rPr lang="en-US" sz="1600" b="0" i="0" u="none" strike="noStrike">
                          <a:solidFill>
                            <a:srgbClr val="000000"/>
                          </a:solidFill>
                          <a:effectLst/>
                          <a:latin typeface="DIN Next LT Pro" panose="020B0503020203050203" pitchFamily="34" charset="0"/>
                        </a:rPr>
                        <a:t>3</a:t>
                      </a:r>
                    </a:p>
                  </a:txBody>
                  <a:tcPr marL="6350" marR="6350" marT="6350" marB="0" anchor="b">
                    <a:noFill/>
                  </a:tcPr>
                </a:tc>
                <a:tc>
                  <a:txBody>
                    <a:bodyPr/>
                    <a:lstStyle/>
                    <a:p>
                      <a:pPr algn="l" fontAlgn="b"/>
                      <a:r>
                        <a:rPr lang="en-US" sz="1600" b="0" i="0" u="none" strike="noStrike">
                          <a:solidFill>
                            <a:srgbClr val="000000"/>
                          </a:solidFill>
                          <a:effectLst/>
                          <a:latin typeface="DIN Next LT Pro" panose="020B0503020203050203" pitchFamily="34" charset="0"/>
                        </a:rPr>
                        <a:t>Minnesota</a:t>
                      </a:r>
                    </a:p>
                  </a:txBody>
                  <a:tcPr marL="6350" marR="6350" marT="6350" marB="0" anchor="b">
                    <a:noFill/>
                  </a:tcPr>
                </a:tc>
                <a:extLst>
                  <a:ext uri="{0D108BD9-81ED-4DB2-BD59-A6C34878D82A}">
                    <a16:rowId xmlns:a16="http://schemas.microsoft.com/office/drawing/2014/main" val="1403291010"/>
                  </a:ext>
                </a:extLst>
              </a:tr>
              <a:tr h="288225">
                <a:tc>
                  <a:txBody>
                    <a:bodyPr/>
                    <a:lstStyle/>
                    <a:p>
                      <a:pPr algn="ctr" fontAlgn="b"/>
                      <a:r>
                        <a:rPr lang="en-US" sz="1600" b="0" i="0" u="none" strike="noStrike">
                          <a:solidFill>
                            <a:srgbClr val="000000"/>
                          </a:solidFill>
                          <a:effectLst/>
                          <a:latin typeface="DIN Next LT Pro" panose="020B0503020203050203" pitchFamily="34" charset="0"/>
                        </a:rPr>
                        <a:t>4</a:t>
                      </a:r>
                    </a:p>
                  </a:txBody>
                  <a:tcPr marL="6350" marR="6350" marT="6350" marB="0" anchor="b">
                    <a:noFill/>
                  </a:tcPr>
                </a:tc>
                <a:tc>
                  <a:txBody>
                    <a:bodyPr/>
                    <a:lstStyle/>
                    <a:p>
                      <a:pPr algn="l" fontAlgn="b"/>
                      <a:r>
                        <a:rPr lang="en-US" sz="1600" b="0" i="0" u="none" strike="noStrike">
                          <a:solidFill>
                            <a:srgbClr val="000000"/>
                          </a:solidFill>
                          <a:effectLst/>
                          <a:latin typeface="DIN Next LT Pro" panose="020B0503020203050203" pitchFamily="34" charset="0"/>
                        </a:rPr>
                        <a:t>Kansas</a:t>
                      </a:r>
                    </a:p>
                  </a:txBody>
                  <a:tcPr marL="6350" marR="6350" marT="6350" marB="0" anchor="b">
                    <a:noFill/>
                  </a:tcPr>
                </a:tc>
                <a:extLst>
                  <a:ext uri="{0D108BD9-81ED-4DB2-BD59-A6C34878D82A}">
                    <a16:rowId xmlns:a16="http://schemas.microsoft.com/office/drawing/2014/main" val="1412936611"/>
                  </a:ext>
                </a:extLst>
              </a:tr>
              <a:tr h="288225">
                <a:tc>
                  <a:txBody>
                    <a:bodyPr/>
                    <a:lstStyle/>
                    <a:p>
                      <a:pPr algn="ctr" fontAlgn="b"/>
                      <a:r>
                        <a:rPr lang="en-US" sz="1600" b="0" i="0" u="none" strike="noStrike">
                          <a:solidFill>
                            <a:srgbClr val="000000"/>
                          </a:solidFill>
                          <a:effectLst/>
                          <a:latin typeface="DIN Next LT Pro" panose="020B0503020203050203" pitchFamily="34" charset="0"/>
                        </a:rPr>
                        <a:t>5</a:t>
                      </a:r>
                    </a:p>
                  </a:txBody>
                  <a:tcPr marL="6350" marR="6350" marT="6350" marB="0" anchor="b">
                    <a:noFill/>
                  </a:tcPr>
                </a:tc>
                <a:tc>
                  <a:txBody>
                    <a:bodyPr/>
                    <a:lstStyle/>
                    <a:p>
                      <a:pPr algn="l" fontAlgn="b"/>
                      <a:r>
                        <a:rPr lang="en-US" sz="1600" b="0" i="0" u="none" strike="noStrike">
                          <a:solidFill>
                            <a:srgbClr val="000000"/>
                          </a:solidFill>
                          <a:effectLst/>
                          <a:latin typeface="DIN Next LT Pro" panose="020B0503020203050203" pitchFamily="34" charset="0"/>
                        </a:rPr>
                        <a:t>Iowa</a:t>
                      </a:r>
                    </a:p>
                  </a:txBody>
                  <a:tcPr marL="6350" marR="6350" marT="6350" marB="0" anchor="b">
                    <a:noFill/>
                  </a:tcPr>
                </a:tc>
                <a:extLst>
                  <a:ext uri="{0D108BD9-81ED-4DB2-BD59-A6C34878D82A}">
                    <a16:rowId xmlns:a16="http://schemas.microsoft.com/office/drawing/2014/main" val="3300103092"/>
                  </a:ext>
                </a:extLst>
              </a:tr>
              <a:tr h="288225">
                <a:tc>
                  <a:txBody>
                    <a:bodyPr/>
                    <a:lstStyle/>
                    <a:p>
                      <a:pPr algn="ctr" fontAlgn="b"/>
                      <a:r>
                        <a:rPr lang="en-US" sz="1600" b="0" i="0" u="none" strike="noStrike">
                          <a:solidFill>
                            <a:srgbClr val="000000"/>
                          </a:solidFill>
                          <a:effectLst/>
                          <a:latin typeface="DIN Next LT Pro" panose="020B0503020203050203" pitchFamily="34" charset="0"/>
                        </a:rPr>
                        <a:t>6</a:t>
                      </a:r>
                    </a:p>
                  </a:txBody>
                  <a:tcPr marL="6350" marR="6350" marT="6350" marB="0" anchor="b">
                    <a:noFill/>
                  </a:tcPr>
                </a:tc>
                <a:tc>
                  <a:txBody>
                    <a:bodyPr/>
                    <a:lstStyle/>
                    <a:p>
                      <a:pPr algn="l" fontAlgn="b"/>
                      <a:r>
                        <a:rPr lang="en-US" sz="1600" b="0" i="0" u="none" strike="noStrike">
                          <a:solidFill>
                            <a:srgbClr val="000000"/>
                          </a:solidFill>
                          <a:effectLst/>
                          <a:latin typeface="DIN Next LT Pro" panose="020B0503020203050203" pitchFamily="34" charset="0"/>
                        </a:rPr>
                        <a:t>Indiana</a:t>
                      </a:r>
                    </a:p>
                  </a:txBody>
                  <a:tcPr marL="6350" marR="6350" marT="6350" marB="0" anchor="b">
                    <a:noFill/>
                  </a:tcPr>
                </a:tc>
                <a:extLst>
                  <a:ext uri="{0D108BD9-81ED-4DB2-BD59-A6C34878D82A}">
                    <a16:rowId xmlns:a16="http://schemas.microsoft.com/office/drawing/2014/main" val="3297290478"/>
                  </a:ext>
                </a:extLst>
              </a:tr>
              <a:tr h="288225">
                <a:tc>
                  <a:txBody>
                    <a:bodyPr/>
                    <a:lstStyle/>
                    <a:p>
                      <a:pPr algn="ctr" fontAlgn="b"/>
                      <a:r>
                        <a:rPr lang="en-US" sz="1600" b="0" i="0" u="none" strike="noStrike">
                          <a:solidFill>
                            <a:srgbClr val="000000"/>
                          </a:solidFill>
                          <a:effectLst/>
                          <a:latin typeface="DIN Next LT Pro" panose="020B0503020203050203" pitchFamily="34" charset="0"/>
                        </a:rPr>
                        <a:t>7</a:t>
                      </a:r>
                    </a:p>
                  </a:txBody>
                  <a:tcPr marL="6350" marR="6350" marT="6350" marB="0" anchor="b">
                    <a:noFill/>
                  </a:tcPr>
                </a:tc>
                <a:tc>
                  <a:txBody>
                    <a:bodyPr/>
                    <a:lstStyle/>
                    <a:p>
                      <a:pPr algn="l" fontAlgn="b"/>
                      <a:r>
                        <a:rPr lang="en-US" sz="1600" b="0" i="0" u="none" strike="noStrike">
                          <a:solidFill>
                            <a:srgbClr val="000000"/>
                          </a:solidFill>
                          <a:effectLst/>
                          <a:latin typeface="DIN Next LT Pro" panose="020B0503020203050203" pitchFamily="34" charset="0"/>
                        </a:rPr>
                        <a:t>Oklahoma</a:t>
                      </a:r>
                    </a:p>
                  </a:txBody>
                  <a:tcPr marL="6350" marR="6350" marT="6350" marB="0" anchor="b">
                    <a:noFill/>
                  </a:tcPr>
                </a:tc>
                <a:extLst>
                  <a:ext uri="{0D108BD9-81ED-4DB2-BD59-A6C34878D82A}">
                    <a16:rowId xmlns:a16="http://schemas.microsoft.com/office/drawing/2014/main" val="376950796"/>
                  </a:ext>
                </a:extLst>
              </a:tr>
              <a:tr h="288225">
                <a:tc>
                  <a:txBody>
                    <a:bodyPr/>
                    <a:lstStyle/>
                    <a:p>
                      <a:pPr algn="ctr" fontAlgn="b"/>
                      <a:r>
                        <a:rPr lang="en-US" sz="1600" b="0" i="0" u="none" strike="noStrike">
                          <a:solidFill>
                            <a:srgbClr val="000000"/>
                          </a:solidFill>
                          <a:effectLst/>
                          <a:latin typeface="DIN Next LT Pro" panose="020B0503020203050203" pitchFamily="34" charset="0"/>
                        </a:rPr>
                        <a:t>8</a:t>
                      </a:r>
                    </a:p>
                  </a:txBody>
                  <a:tcPr marL="6350" marR="6350" marT="6350" marB="0" anchor="b">
                    <a:noFill/>
                  </a:tcPr>
                </a:tc>
                <a:tc>
                  <a:txBody>
                    <a:bodyPr/>
                    <a:lstStyle/>
                    <a:p>
                      <a:pPr algn="l" fontAlgn="b"/>
                      <a:r>
                        <a:rPr lang="en-US" sz="1600" b="0" i="0" u="none" strike="noStrike">
                          <a:solidFill>
                            <a:srgbClr val="000000"/>
                          </a:solidFill>
                          <a:effectLst/>
                          <a:latin typeface="DIN Next LT Pro" panose="020B0503020203050203" pitchFamily="34" charset="0"/>
                        </a:rPr>
                        <a:t>Illinois</a:t>
                      </a:r>
                    </a:p>
                  </a:txBody>
                  <a:tcPr marL="6350" marR="6350" marT="6350" marB="0" anchor="b">
                    <a:noFill/>
                  </a:tcPr>
                </a:tc>
                <a:extLst>
                  <a:ext uri="{0D108BD9-81ED-4DB2-BD59-A6C34878D82A}">
                    <a16:rowId xmlns:a16="http://schemas.microsoft.com/office/drawing/2014/main" val="4198173585"/>
                  </a:ext>
                </a:extLst>
              </a:tr>
              <a:tr h="288225">
                <a:tc>
                  <a:txBody>
                    <a:bodyPr/>
                    <a:lstStyle/>
                    <a:p>
                      <a:pPr algn="ctr" fontAlgn="b"/>
                      <a:r>
                        <a:rPr lang="en-US" sz="1600" b="0" i="0" u="none" strike="noStrike">
                          <a:solidFill>
                            <a:srgbClr val="000000"/>
                          </a:solidFill>
                          <a:effectLst/>
                          <a:latin typeface="DIN Next LT Pro" panose="020B0503020203050203" pitchFamily="34" charset="0"/>
                        </a:rPr>
                        <a:t>9</a:t>
                      </a:r>
                    </a:p>
                  </a:txBody>
                  <a:tcPr marL="6350" marR="6350" marT="6350" marB="0" anchor="b">
                    <a:noFill/>
                  </a:tcPr>
                </a:tc>
                <a:tc>
                  <a:txBody>
                    <a:bodyPr/>
                    <a:lstStyle/>
                    <a:p>
                      <a:pPr algn="l" fontAlgn="b"/>
                      <a:r>
                        <a:rPr lang="en-US" sz="1600" b="0" i="0" u="none" strike="noStrike">
                          <a:solidFill>
                            <a:srgbClr val="000000"/>
                          </a:solidFill>
                          <a:effectLst/>
                          <a:latin typeface="DIN Next LT Pro" panose="020B0503020203050203" pitchFamily="34" charset="0"/>
                        </a:rPr>
                        <a:t>Wisconsin</a:t>
                      </a:r>
                    </a:p>
                  </a:txBody>
                  <a:tcPr marL="6350" marR="6350" marT="6350" marB="0" anchor="b">
                    <a:lnB w="12700" cmpd="sng">
                      <a:noFill/>
                    </a:lnB>
                    <a:noFill/>
                  </a:tcPr>
                </a:tc>
                <a:extLst>
                  <a:ext uri="{0D108BD9-81ED-4DB2-BD59-A6C34878D82A}">
                    <a16:rowId xmlns:a16="http://schemas.microsoft.com/office/drawing/2014/main" val="3322044959"/>
                  </a:ext>
                </a:extLst>
              </a:tr>
              <a:tr h="288225">
                <a:tc>
                  <a:txBody>
                    <a:bodyPr/>
                    <a:lstStyle/>
                    <a:p>
                      <a:pPr algn="ctr" fontAlgn="b"/>
                      <a:r>
                        <a:rPr lang="en-US" sz="1600" b="0" i="0" u="none" strike="noStrike">
                          <a:solidFill>
                            <a:srgbClr val="000000"/>
                          </a:solidFill>
                          <a:effectLst/>
                          <a:latin typeface="DIN Next LT Pro" panose="020B0503020203050203" pitchFamily="34" charset="0"/>
                        </a:rPr>
                        <a:t>10</a:t>
                      </a:r>
                    </a:p>
                  </a:txBody>
                  <a:tcPr marL="6350" marR="6350" marT="6350" marB="0" anchor="b">
                    <a:lnR w="12700" cmpd="sng">
                      <a:noFill/>
                    </a:lnR>
                    <a:lnB w="19050" cap="flat" cmpd="sng" algn="ctr">
                      <a:solidFill>
                        <a:schemeClr val="tx1"/>
                      </a:solidFill>
                      <a:prstDash val="dash"/>
                      <a:round/>
                      <a:headEnd type="none" w="med" len="med"/>
                      <a:tailEnd type="none" w="med" len="med"/>
                    </a:lnB>
                    <a:noFill/>
                  </a:tcPr>
                </a:tc>
                <a:tc>
                  <a:txBody>
                    <a:bodyPr/>
                    <a:lstStyle/>
                    <a:p>
                      <a:pPr algn="l" fontAlgn="b"/>
                      <a:r>
                        <a:rPr lang="en-US" sz="1600" b="0" i="0" u="none" strike="noStrike">
                          <a:solidFill>
                            <a:srgbClr val="000000"/>
                          </a:solidFill>
                          <a:effectLst/>
                          <a:latin typeface="DIN Next LT Pro" panose="020B0503020203050203" pitchFamily="34" charset="0"/>
                        </a:rPr>
                        <a:t>Washington</a:t>
                      </a:r>
                    </a:p>
                  </a:txBody>
                  <a:tcPr marL="6350" marR="6350" marT="6350" marB="0" anchor="b">
                    <a:lnL w="12700" cmpd="sng">
                      <a:noFill/>
                    </a:lnL>
                    <a:lnR w="12700" cmpd="sng">
                      <a:noFill/>
                    </a:lnR>
                    <a:lnT w="12700" cmpd="sng">
                      <a:noFill/>
                    </a:lnT>
                    <a:lnB w="1905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0741369"/>
                  </a:ext>
                </a:extLst>
              </a:tr>
              <a:tr h="288225">
                <a:tc>
                  <a:txBody>
                    <a:bodyPr/>
                    <a:lstStyle/>
                    <a:p>
                      <a:pPr algn="ctr" fontAlgn="b"/>
                      <a:r>
                        <a:rPr lang="en-US" sz="1600" b="0" i="0" u="none" strike="noStrike" dirty="0">
                          <a:solidFill>
                            <a:schemeClr val="tx1"/>
                          </a:solidFill>
                          <a:effectLst/>
                          <a:latin typeface="DIN Next LT Pro" panose="020B0503020203050203" pitchFamily="34" charset="0"/>
                        </a:rPr>
                        <a:t>46</a:t>
                      </a:r>
                    </a:p>
                  </a:txBody>
                  <a:tcPr marL="6350" marR="6350" marT="635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dash"/>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dirty="0">
                          <a:solidFill>
                            <a:schemeClr val="tx1"/>
                          </a:solidFill>
                          <a:effectLst/>
                          <a:latin typeface="DIN Next LT Pro" panose="020B0503020203050203" pitchFamily="34" charset="0"/>
                        </a:rPr>
                        <a:t>South Carolina</a:t>
                      </a:r>
                    </a:p>
                  </a:txBody>
                  <a:tcPr marL="6350" marR="6350" marT="635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dash"/>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8100720"/>
                  </a:ext>
                </a:extLst>
              </a:tr>
              <a:tr h="288225">
                <a:tc>
                  <a:txBody>
                    <a:bodyPr/>
                    <a:lstStyle/>
                    <a:p>
                      <a:pPr algn="ctr" fontAlgn="b"/>
                      <a:r>
                        <a:rPr lang="en-US" sz="1600" b="0" i="0" u="none" strike="noStrike">
                          <a:solidFill>
                            <a:schemeClr val="tx1"/>
                          </a:solidFill>
                          <a:effectLst/>
                          <a:latin typeface="DIN Next LT Pro" panose="020B0503020203050203" pitchFamily="34" charset="0"/>
                        </a:rPr>
                        <a:t>47</a:t>
                      </a:r>
                    </a:p>
                  </a:txBody>
                  <a:tcPr marL="6350" marR="6350" marT="635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a:solidFill>
                            <a:schemeClr val="tx1"/>
                          </a:solidFill>
                          <a:effectLst/>
                          <a:latin typeface="DIN Next LT Pro" panose="020B0503020203050203" pitchFamily="34" charset="0"/>
                        </a:rPr>
                        <a:t>West Virginia</a:t>
                      </a:r>
                    </a:p>
                  </a:txBody>
                  <a:tcPr marL="6350" marR="6350" marT="635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7346264"/>
                  </a:ext>
                </a:extLst>
              </a:tr>
              <a:tr h="288225">
                <a:tc>
                  <a:txBody>
                    <a:bodyPr/>
                    <a:lstStyle/>
                    <a:p>
                      <a:pPr algn="ctr" fontAlgn="b"/>
                      <a:r>
                        <a:rPr lang="en-US" sz="1600" b="0" i="0" u="none" strike="noStrike">
                          <a:solidFill>
                            <a:schemeClr val="tx1"/>
                          </a:solidFill>
                          <a:effectLst/>
                          <a:latin typeface="DIN Next LT Pro" panose="020B0503020203050203" pitchFamily="34" charset="0"/>
                        </a:rPr>
                        <a:t>48</a:t>
                      </a:r>
                    </a:p>
                  </a:txBody>
                  <a:tcPr marL="6350" marR="6350" marT="635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a:solidFill>
                            <a:schemeClr val="tx1"/>
                          </a:solidFill>
                          <a:effectLst/>
                          <a:latin typeface="DIN Next LT Pro" panose="020B0503020203050203" pitchFamily="34" charset="0"/>
                        </a:rPr>
                        <a:t>Arkansas</a:t>
                      </a:r>
                    </a:p>
                  </a:txBody>
                  <a:tcPr marL="6350" marR="6350" marT="635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5253845"/>
                  </a:ext>
                </a:extLst>
              </a:tr>
              <a:tr h="288225">
                <a:tc>
                  <a:txBody>
                    <a:bodyPr/>
                    <a:lstStyle/>
                    <a:p>
                      <a:pPr algn="ctr" fontAlgn="b"/>
                      <a:r>
                        <a:rPr lang="en-US" sz="1600" b="0" i="0" u="none" strike="noStrike">
                          <a:solidFill>
                            <a:schemeClr val="tx1"/>
                          </a:solidFill>
                          <a:effectLst/>
                          <a:latin typeface="DIN Next LT Pro" panose="020B0503020203050203" pitchFamily="34" charset="0"/>
                        </a:rPr>
                        <a:t>49</a:t>
                      </a:r>
                    </a:p>
                  </a:txBody>
                  <a:tcPr marL="6350" marR="6350" marT="635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a:solidFill>
                            <a:schemeClr val="tx1"/>
                          </a:solidFill>
                          <a:effectLst/>
                          <a:latin typeface="DIN Next LT Pro" panose="020B0503020203050203" pitchFamily="34" charset="0"/>
                        </a:rPr>
                        <a:t>Hawaii</a:t>
                      </a:r>
                    </a:p>
                  </a:txBody>
                  <a:tcPr marL="6350" marR="6350" marT="635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1071554"/>
                  </a:ext>
                </a:extLst>
              </a:tr>
              <a:tr h="288225">
                <a:tc>
                  <a:txBody>
                    <a:bodyPr/>
                    <a:lstStyle/>
                    <a:p>
                      <a:pPr algn="ctr" fontAlgn="b"/>
                      <a:r>
                        <a:rPr lang="en-US" sz="1600" b="0" i="0" u="none" strike="noStrike" dirty="0">
                          <a:solidFill>
                            <a:schemeClr val="tx1"/>
                          </a:solidFill>
                          <a:effectLst/>
                          <a:latin typeface="DIN Next LT Pro" panose="020B0503020203050203" pitchFamily="34" charset="0"/>
                        </a:rPr>
                        <a:t>50</a:t>
                      </a:r>
                    </a:p>
                  </a:txBody>
                  <a:tcPr marL="6350" marR="6350" marT="635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dirty="0">
                          <a:solidFill>
                            <a:schemeClr val="tx1"/>
                          </a:solidFill>
                          <a:effectLst/>
                          <a:latin typeface="DIN Next LT Pro" panose="020B0503020203050203" pitchFamily="34" charset="0"/>
                        </a:rPr>
                        <a:t>Alabama</a:t>
                      </a:r>
                    </a:p>
                  </a:txBody>
                  <a:tcPr marL="6350" marR="6350" marT="635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0475729"/>
                  </a:ext>
                </a:extLst>
              </a:tr>
            </a:tbl>
          </a:graphicData>
        </a:graphic>
      </p:graphicFrame>
      <p:sp>
        <p:nvSpPr>
          <p:cNvPr id="22" name="TextBox 21">
            <a:extLst>
              <a:ext uri="{FF2B5EF4-FFF2-40B4-BE49-F238E27FC236}">
                <a16:creationId xmlns:a16="http://schemas.microsoft.com/office/drawing/2014/main" id="{7AFA2E03-264C-4D79-A69B-3F50A00A25F1}"/>
              </a:ext>
            </a:extLst>
          </p:cNvPr>
          <p:cNvSpPr txBox="1"/>
          <p:nvPr/>
        </p:nvSpPr>
        <p:spPr>
          <a:xfrm>
            <a:off x="9595440" y="2080230"/>
            <a:ext cx="1778295" cy="369332"/>
          </a:xfrm>
          <a:prstGeom prst="rect">
            <a:avLst/>
          </a:prstGeom>
          <a:noFill/>
        </p:spPr>
        <p:txBody>
          <a:bodyPr wrap="square" rtlCol="0">
            <a:spAutoFit/>
          </a:bodyPr>
          <a:lstStyle/>
          <a:p>
            <a:r>
              <a:rPr lang="en-US" b="1" u="sng" dirty="0">
                <a:latin typeface="DIN Next LT Pro" panose="020B0503020203050203" pitchFamily="34" charset="0"/>
              </a:rPr>
              <a:t>Lizzo Lift Rank</a:t>
            </a:r>
          </a:p>
        </p:txBody>
      </p:sp>
      <p:sp>
        <p:nvSpPr>
          <p:cNvPr id="23" name="TextBox 22">
            <a:extLst>
              <a:ext uri="{FF2B5EF4-FFF2-40B4-BE49-F238E27FC236}">
                <a16:creationId xmlns:a16="http://schemas.microsoft.com/office/drawing/2014/main" id="{05539B83-1B41-49AD-B6AE-3EE80F8553E7}"/>
              </a:ext>
            </a:extLst>
          </p:cNvPr>
          <p:cNvSpPr txBox="1"/>
          <p:nvPr/>
        </p:nvSpPr>
        <p:spPr>
          <a:xfrm>
            <a:off x="664074" y="1212892"/>
            <a:ext cx="10863851" cy="830997"/>
          </a:xfrm>
          <a:prstGeom prst="rect">
            <a:avLst/>
          </a:prstGeom>
          <a:noFill/>
        </p:spPr>
        <p:txBody>
          <a:bodyPr wrap="square" rtlCol="0">
            <a:spAutoFit/>
          </a:bodyPr>
          <a:lstStyle/>
          <a:p>
            <a:r>
              <a:rPr lang="en-US" sz="1600" dirty="0">
                <a:latin typeface="DIN Next LT Pro" panose="020B0503020203050203" pitchFamily="34" charset="0"/>
              </a:rPr>
              <a:t>The tables shown here present the state “lift” ranks for each promotional event chosen. This lift represents the amount sales swelled versus the average of normal days in the same period. Essentially, how much did this event augment sales in each state.</a:t>
            </a:r>
          </a:p>
        </p:txBody>
      </p:sp>
      <p:sp>
        <p:nvSpPr>
          <p:cNvPr id="25" name="TextBox 24">
            <a:extLst>
              <a:ext uri="{FF2B5EF4-FFF2-40B4-BE49-F238E27FC236}">
                <a16:creationId xmlns:a16="http://schemas.microsoft.com/office/drawing/2014/main" id="{F2EC5024-4A36-4AA0-BADB-4205754BA0EF}"/>
              </a:ext>
            </a:extLst>
          </p:cNvPr>
          <p:cNvSpPr txBox="1"/>
          <p:nvPr/>
        </p:nvSpPr>
        <p:spPr>
          <a:xfrm>
            <a:off x="4396893" y="2080230"/>
            <a:ext cx="3010566" cy="369332"/>
          </a:xfrm>
          <a:prstGeom prst="rect">
            <a:avLst/>
          </a:prstGeom>
          <a:noFill/>
        </p:spPr>
        <p:txBody>
          <a:bodyPr wrap="square" rtlCol="0">
            <a:spAutoFit/>
          </a:bodyPr>
          <a:lstStyle/>
          <a:p>
            <a:r>
              <a:rPr lang="en-US" b="1" u="sng" dirty="0">
                <a:latin typeface="DIN Next LT Pro" panose="020B0503020203050203" pitchFamily="34" charset="0"/>
              </a:rPr>
              <a:t>Chrissy Teigen Lift Rank</a:t>
            </a:r>
          </a:p>
        </p:txBody>
      </p:sp>
      <p:graphicFrame>
        <p:nvGraphicFramePr>
          <p:cNvPr id="26" name="Table 25">
            <a:extLst>
              <a:ext uri="{FF2B5EF4-FFF2-40B4-BE49-F238E27FC236}">
                <a16:creationId xmlns:a16="http://schemas.microsoft.com/office/drawing/2014/main" id="{4C771450-B684-46F4-A672-64E92B8DCBD6}"/>
              </a:ext>
            </a:extLst>
          </p:cNvPr>
          <p:cNvGraphicFramePr>
            <a:graphicFrameLocks noGrp="1"/>
          </p:cNvGraphicFramePr>
          <p:nvPr>
            <p:extLst>
              <p:ext uri="{D42A27DB-BD31-4B8C-83A1-F6EECF244321}">
                <p14:modId xmlns:p14="http://schemas.microsoft.com/office/powerpoint/2010/main" val="3669996409"/>
              </p:ext>
            </p:extLst>
          </p:nvPr>
        </p:nvGraphicFramePr>
        <p:xfrm>
          <a:off x="4868160" y="2449560"/>
          <a:ext cx="2068032" cy="4323375"/>
        </p:xfrm>
        <a:graphic>
          <a:graphicData uri="http://schemas.openxmlformats.org/drawingml/2006/table">
            <a:tbl>
              <a:tblPr>
                <a:tableStyleId>{5C22544A-7EE6-4342-B048-85BDC9FD1C3A}</a:tableStyleId>
              </a:tblPr>
              <a:tblGrid>
                <a:gridCol w="450906">
                  <a:extLst>
                    <a:ext uri="{9D8B030D-6E8A-4147-A177-3AD203B41FA5}">
                      <a16:colId xmlns:a16="http://schemas.microsoft.com/office/drawing/2014/main" val="2804195827"/>
                    </a:ext>
                  </a:extLst>
                </a:gridCol>
                <a:gridCol w="1617126">
                  <a:extLst>
                    <a:ext uri="{9D8B030D-6E8A-4147-A177-3AD203B41FA5}">
                      <a16:colId xmlns:a16="http://schemas.microsoft.com/office/drawing/2014/main" val="96463222"/>
                    </a:ext>
                  </a:extLst>
                </a:gridCol>
              </a:tblGrid>
              <a:tr h="288225">
                <a:tc>
                  <a:txBody>
                    <a:bodyPr/>
                    <a:lstStyle/>
                    <a:p>
                      <a:pPr algn="ctr" fontAlgn="b"/>
                      <a:r>
                        <a:rPr lang="en-US" sz="1600" b="0" i="0" u="none" strike="noStrike" dirty="0">
                          <a:solidFill>
                            <a:srgbClr val="000000"/>
                          </a:solidFill>
                          <a:effectLst/>
                          <a:latin typeface="DIN Next LT Pro" panose="020B0503020203050203" pitchFamily="34" charset="0"/>
                        </a:rPr>
                        <a:t>1</a:t>
                      </a:r>
                    </a:p>
                  </a:txBody>
                  <a:tcPr marL="6350" marR="6350" marT="6350" marB="0" anchor="b">
                    <a:lnB w="12700" cmpd="sng">
                      <a:noFill/>
                    </a:lnB>
                    <a:noFill/>
                  </a:tcPr>
                </a:tc>
                <a:tc>
                  <a:txBody>
                    <a:bodyPr/>
                    <a:lstStyle/>
                    <a:p>
                      <a:pPr algn="l" fontAlgn="b"/>
                      <a:r>
                        <a:rPr lang="en-US" sz="1600" b="0" i="0" u="none" strike="noStrike" dirty="0">
                          <a:solidFill>
                            <a:srgbClr val="000000"/>
                          </a:solidFill>
                          <a:effectLst/>
                          <a:latin typeface="DIN Next LT Pro" panose="020B0503020203050203" pitchFamily="34" charset="0"/>
                        </a:rPr>
                        <a:t>Utah</a:t>
                      </a:r>
                    </a:p>
                  </a:txBody>
                  <a:tcPr marL="6350" marR="6350" marT="6350" marB="0" anchor="b">
                    <a:noFill/>
                  </a:tcPr>
                </a:tc>
                <a:extLst>
                  <a:ext uri="{0D108BD9-81ED-4DB2-BD59-A6C34878D82A}">
                    <a16:rowId xmlns:a16="http://schemas.microsoft.com/office/drawing/2014/main" val="329592201"/>
                  </a:ext>
                </a:extLst>
              </a:tr>
              <a:tr h="288225">
                <a:tc>
                  <a:txBody>
                    <a:bodyPr/>
                    <a:lstStyle/>
                    <a:p>
                      <a:pPr algn="ctr" fontAlgn="b"/>
                      <a:r>
                        <a:rPr lang="en-US" sz="1600" b="0" i="0" u="none" strike="noStrike" dirty="0">
                          <a:solidFill>
                            <a:srgbClr val="000000"/>
                          </a:solidFill>
                          <a:effectLst/>
                          <a:latin typeface="DIN Next LT Pro" panose="020B0503020203050203" pitchFamily="34" charset="0"/>
                        </a:rPr>
                        <a:t>2</a:t>
                      </a:r>
                    </a:p>
                  </a:txBody>
                  <a:tcPr marL="6350" marR="6350" marT="6350" marB="0" anchor="b">
                    <a:lnL w="12700" cmpd="sng">
                      <a:noFill/>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600" b="0" i="0" u="none" strike="noStrike" dirty="0">
                          <a:solidFill>
                            <a:srgbClr val="000000"/>
                          </a:solidFill>
                          <a:effectLst/>
                          <a:latin typeface="DIN Next LT Pro" panose="020B0503020203050203" pitchFamily="34" charset="0"/>
                        </a:rPr>
                        <a:t>Washington</a:t>
                      </a:r>
                    </a:p>
                  </a:txBody>
                  <a:tcPr marL="6350" marR="6350" marT="6350" marB="0" anchor="b">
                    <a:lnL w="19050" cap="flat" cmpd="sng" algn="ctr">
                      <a:noFill/>
                      <a:prstDash val="solid"/>
                      <a:round/>
                      <a:headEnd type="none" w="med" len="med"/>
                      <a:tailEnd type="none" w="med" len="med"/>
                    </a:lnL>
                    <a:noFill/>
                  </a:tcPr>
                </a:tc>
                <a:extLst>
                  <a:ext uri="{0D108BD9-81ED-4DB2-BD59-A6C34878D82A}">
                    <a16:rowId xmlns:a16="http://schemas.microsoft.com/office/drawing/2014/main" val="852023754"/>
                  </a:ext>
                </a:extLst>
              </a:tr>
              <a:tr h="288225">
                <a:tc>
                  <a:txBody>
                    <a:bodyPr/>
                    <a:lstStyle/>
                    <a:p>
                      <a:pPr algn="ctr" fontAlgn="b"/>
                      <a:r>
                        <a:rPr lang="en-US" sz="1600" b="0" i="0" u="none" strike="noStrike">
                          <a:solidFill>
                            <a:srgbClr val="000000"/>
                          </a:solidFill>
                          <a:effectLst/>
                          <a:latin typeface="DIN Next LT Pro" panose="020B0503020203050203" pitchFamily="34" charset="0"/>
                        </a:rPr>
                        <a:t>3</a:t>
                      </a:r>
                    </a:p>
                  </a:txBody>
                  <a:tcPr marL="6350" marR="6350" marT="6350" marB="0" anchor="b">
                    <a:lnT w="12700" cmpd="sng">
                      <a:noFill/>
                    </a:lnT>
                    <a:noFill/>
                  </a:tcPr>
                </a:tc>
                <a:tc>
                  <a:txBody>
                    <a:bodyPr/>
                    <a:lstStyle/>
                    <a:p>
                      <a:pPr algn="l" fontAlgn="b"/>
                      <a:r>
                        <a:rPr lang="en-US" sz="1600" b="0" i="0" u="none" strike="noStrike">
                          <a:solidFill>
                            <a:srgbClr val="000000"/>
                          </a:solidFill>
                          <a:effectLst/>
                          <a:latin typeface="DIN Next LT Pro" panose="020B0503020203050203" pitchFamily="34" charset="0"/>
                        </a:rPr>
                        <a:t>Colorado</a:t>
                      </a:r>
                    </a:p>
                  </a:txBody>
                  <a:tcPr marL="6350" marR="6350" marT="6350" marB="0" anchor="b">
                    <a:noFill/>
                  </a:tcPr>
                </a:tc>
                <a:extLst>
                  <a:ext uri="{0D108BD9-81ED-4DB2-BD59-A6C34878D82A}">
                    <a16:rowId xmlns:a16="http://schemas.microsoft.com/office/drawing/2014/main" val="1403291010"/>
                  </a:ext>
                </a:extLst>
              </a:tr>
              <a:tr h="288225">
                <a:tc>
                  <a:txBody>
                    <a:bodyPr/>
                    <a:lstStyle/>
                    <a:p>
                      <a:pPr algn="ctr" fontAlgn="b"/>
                      <a:r>
                        <a:rPr lang="en-US" sz="1600" b="0" i="0" u="none" strike="noStrike">
                          <a:solidFill>
                            <a:srgbClr val="000000"/>
                          </a:solidFill>
                          <a:effectLst/>
                          <a:latin typeface="DIN Next LT Pro" panose="020B0503020203050203" pitchFamily="34" charset="0"/>
                        </a:rPr>
                        <a:t>4</a:t>
                      </a:r>
                    </a:p>
                  </a:txBody>
                  <a:tcPr marL="6350" marR="6350" marT="6350" marB="0" anchor="b">
                    <a:noFill/>
                  </a:tcPr>
                </a:tc>
                <a:tc>
                  <a:txBody>
                    <a:bodyPr/>
                    <a:lstStyle/>
                    <a:p>
                      <a:pPr algn="l" fontAlgn="b"/>
                      <a:r>
                        <a:rPr lang="en-US" sz="1600" b="0" i="0" u="none" strike="noStrike">
                          <a:solidFill>
                            <a:srgbClr val="000000"/>
                          </a:solidFill>
                          <a:effectLst/>
                          <a:latin typeface="DIN Next LT Pro" panose="020B0503020203050203" pitchFamily="34" charset="0"/>
                        </a:rPr>
                        <a:t>Tennessee</a:t>
                      </a:r>
                    </a:p>
                  </a:txBody>
                  <a:tcPr marL="6350" marR="6350" marT="6350" marB="0" anchor="b">
                    <a:noFill/>
                  </a:tcPr>
                </a:tc>
                <a:extLst>
                  <a:ext uri="{0D108BD9-81ED-4DB2-BD59-A6C34878D82A}">
                    <a16:rowId xmlns:a16="http://schemas.microsoft.com/office/drawing/2014/main" val="1412936611"/>
                  </a:ext>
                </a:extLst>
              </a:tr>
              <a:tr h="288225">
                <a:tc>
                  <a:txBody>
                    <a:bodyPr/>
                    <a:lstStyle/>
                    <a:p>
                      <a:pPr algn="ctr" fontAlgn="b"/>
                      <a:r>
                        <a:rPr lang="en-US" sz="1600" b="0" i="0" u="none" strike="noStrike">
                          <a:solidFill>
                            <a:srgbClr val="000000"/>
                          </a:solidFill>
                          <a:effectLst/>
                          <a:latin typeface="DIN Next LT Pro" panose="020B0503020203050203" pitchFamily="34" charset="0"/>
                        </a:rPr>
                        <a:t>5</a:t>
                      </a:r>
                    </a:p>
                  </a:txBody>
                  <a:tcPr marL="6350" marR="6350" marT="6350" marB="0" anchor="b">
                    <a:noFill/>
                  </a:tcPr>
                </a:tc>
                <a:tc>
                  <a:txBody>
                    <a:bodyPr/>
                    <a:lstStyle/>
                    <a:p>
                      <a:pPr algn="l" fontAlgn="b"/>
                      <a:r>
                        <a:rPr lang="en-US" sz="1600" b="0" i="0" u="none" strike="noStrike">
                          <a:solidFill>
                            <a:srgbClr val="000000"/>
                          </a:solidFill>
                          <a:effectLst/>
                          <a:latin typeface="DIN Next LT Pro" panose="020B0503020203050203" pitchFamily="34" charset="0"/>
                        </a:rPr>
                        <a:t>Wisconsin</a:t>
                      </a:r>
                    </a:p>
                  </a:txBody>
                  <a:tcPr marL="6350" marR="6350" marT="6350" marB="0" anchor="b">
                    <a:noFill/>
                  </a:tcPr>
                </a:tc>
                <a:extLst>
                  <a:ext uri="{0D108BD9-81ED-4DB2-BD59-A6C34878D82A}">
                    <a16:rowId xmlns:a16="http://schemas.microsoft.com/office/drawing/2014/main" val="3300103092"/>
                  </a:ext>
                </a:extLst>
              </a:tr>
              <a:tr h="288225">
                <a:tc>
                  <a:txBody>
                    <a:bodyPr/>
                    <a:lstStyle/>
                    <a:p>
                      <a:pPr algn="ctr" fontAlgn="b"/>
                      <a:r>
                        <a:rPr lang="en-US" sz="1600" b="0" i="0" u="none" strike="noStrike">
                          <a:solidFill>
                            <a:srgbClr val="000000"/>
                          </a:solidFill>
                          <a:effectLst/>
                          <a:latin typeface="DIN Next LT Pro" panose="020B0503020203050203" pitchFamily="34" charset="0"/>
                        </a:rPr>
                        <a:t>6</a:t>
                      </a:r>
                    </a:p>
                  </a:txBody>
                  <a:tcPr marL="6350" marR="6350" marT="6350" marB="0" anchor="b">
                    <a:noFill/>
                  </a:tcPr>
                </a:tc>
                <a:tc>
                  <a:txBody>
                    <a:bodyPr/>
                    <a:lstStyle/>
                    <a:p>
                      <a:pPr algn="l" fontAlgn="b"/>
                      <a:r>
                        <a:rPr lang="en-US" sz="1600" b="0" i="0" u="none" strike="noStrike">
                          <a:solidFill>
                            <a:srgbClr val="000000"/>
                          </a:solidFill>
                          <a:effectLst/>
                          <a:latin typeface="DIN Next LT Pro" panose="020B0503020203050203" pitchFamily="34" charset="0"/>
                        </a:rPr>
                        <a:t>Massachusetts</a:t>
                      </a:r>
                    </a:p>
                  </a:txBody>
                  <a:tcPr marL="6350" marR="6350" marT="6350" marB="0" anchor="b">
                    <a:noFill/>
                  </a:tcPr>
                </a:tc>
                <a:extLst>
                  <a:ext uri="{0D108BD9-81ED-4DB2-BD59-A6C34878D82A}">
                    <a16:rowId xmlns:a16="http://schemas.microsoft.com/office/drawing/2014/main" val="3297290478"/>
                  </a:ext>
                </a:extLst>
              </a:tr>
              <a:tr h="288225">
                <a:tc>
                  <a:txBody>
                    <a:bodyPr/>
                    <a:lstStyle/>
                    <a:p>
                      <a:pPr algn="ctr" fontAlgn="b"/>
                      <a:r>
                        <a:rPr lang="en-US" sz="1600" b="0" i="0" u="none" strike="noStrike">
                          <a:solidFill>
                            <a:srgbClr val="000000"/>
                          </a:solidFill>
                          <a:effectLst/>
                          <a:latin typeface="DIN Next LT Pro" panose="020B0503020203050203" pitchFamily="34" charset="0"/>
                        </a:rPr>
                        <a:t>7</a:t>
                      </a:r>
                    </a:p>
                  </a:txBody>
                  <a:tcPr marL="6350" marR="6350" marT="6350" marB="0" anchor="b">
                    <a:noFill/>
                  </a:tcPr>
                </a:tc>
                <a:tc>
                  <a:txBody>
                    <a:bodyPr/>
                    <a:lstStyle/>
                    <a:p>
                      <a:pPr algn="l" fontAlgn="b"/>
                      <a:r>
                        <a:rPr lang="en-US" sz="1600" b="0" i="0" u="none" strike="noStrike">
                          <a:solidFill>
                            <a:srgbClr val="000000"/>
                          </a:solidFill>
                          <a:effectLst/>
                          <a:latin typeface="DIN Next LT Pro" panose="020B0503020203050203" pitchFamily="34" charset="0"/>
                        </a:rPr>
                        <a:t>North Carolina</a:t>
                      </a:r>
                    </a:p>
                  </a:txBody>
                  <a:tcPr marL="6350" marR="6350" marT="6350" marB="0" anchor="b">
                    <a:noFill/>
                  </a:tcPr>
                </a:tc>
                <a:extLst>
                  <a:ext uri="{0D108BD9-81ED-4DB2-BD59-A6C34878D82A}">
                    <a16:rowId xmlns:a16="http://schemas.microsoft.com/office/drawing/2014/main" val="376950796"/>
                  </a:ext>
                </a:extLst>
              </a:tr>
              <a:tr h="288225">
                <a:tc>
                  <a:txBody>
                    <a:bodyPr/>
                    <a:lstStyle/>
                    <a:p>
                      <a:pPr algn="ctr" fontAlgn="b"/>
                      <a:r>
                        <a:rPr lang="en-US" sz="1600" b="0" i="0" u="none" strike="noStrike">
                          <a:solidFill>
                            <a:srgbClr val="000000"/>
                          </a:solidFill>
                          <a:effectLst/>
                          <a:latin typeface="DIN Next LT Pro" panose="020B0503020203050203" pitchFamily="34" charset="0"/>
                        </a:rPr>
                        <a:t>8</a:t>
                      </a:r>
                    </a:p>
                  </a:txBody>
                  <a:tcPr marL="6350" marR="6350" marT="6350" marB="0" anchor="b">
                    <a:noFill/>
                  </a:tcPr>
                </a:tc>
                <a:tc>
                  <a:txBody>
                    <a:bodyPr/>
                    <a:lstStyle/>
                    <a:p>
                      <a:pPr algn="l" fontAlgn="b"/>
                      <a:r>
                        <a:rPr lang="en-US" sz="1600" b="0" i="0" u="none" strike="noStrike">
                          <a:solidFill>
                            <a:srgbClr val="000000"/>
                          </a:solidFill>
                          <a:effectLst/>
                          <a:latin typeface="DIN Next LT Pro" panose="020B0503020203050203" pitchFamily="34" charset="0"/>
                        </a:rPr>
                        <a:t>Virginia</a:t>
                      </a:r>
                    </a:p>
                  </a:txBody>
                  <a:tcPr marL="6350" marR="6350" marT="6350" marB="0" anchor="b">
                    <a:noFill/>
                  </a:tcPr>
                </a:tc>
                <a:extLst>
                  <a:ext uri="{0D108BD9-81ED-4DB2-BD59-A6C34878D82A}">
                    <a16:rowId xmlns:a16="http://schemas.microsoft.com/office/drawing/2014/main" val="4198173585"/>
                  </a:ext>
                </a:extLst>
              </a:tr>
              <a:tr h="288225">
                <a:tc>
                  <a:txBody>
                    <a:bodyPr/>
                    <a:lstStyle/>
                    <a:p>
                      <a:pPr algn="ctr" fontAlgn="b"/>
                      <a:r>
                        <a:rPr lang="en-US" sz="1600" b="0" i="0" u="none" strike="noStrike">
                          <a:solidFill>
                            <a:srgbClr val="000000"/>
                          </a:solidFill>
                          <a:effectLst/>
                          <a:latin typeface="DIN Next LT Pro" panose="020B0503020203050203" pitchFamily="34" charset="0"/>
                        </a:rPr>
                        <a:t>9</a:t>
                      </a:r>
                    </a:p>
                  </a:txBody>
                  <a:tcPr marL="6350" marR="6350" marT="6350" marB="0" anchor="b">
                    <a:noFill/>
                  </a:tcPr>
                </a:tc>
                <a:tc>
                  <a:txBody>
                    <a:bodyPr/>
                    <a:lstStyle/>
                    <a:p>
                      <a:pPr algn="l" fontAlgn="b"/>
                      <a:r>
                        <a:rPr lang="en-US" sz="1600" b="0" i="0" u="none" strike="noStrike">
                          <a:solidFill>
                            <a:srgbClr val="000000"/>
                          </a:solidFill>
                          <a:effectLst/>
                          <a:latin typeface="DIN Next LT Pro" panose="020B0503020203050203" pitchFamily="34" charset="0"/>
                        </a:rPr>
                        <a:t>Nevada</a:t>
                      </a:r>
                    </a:p>
                  </a:txBody>
                  <a:tcPr marL="6350" marR="6350" marT="6350" marB="0" anchor="b">
                    <a:lnB w="12700" cmpd="sng">
                      <a:noFill/>
                    </a:lnB>
                    <a:noFill/>
                  </a:tcPr>
                </a:tc>
                <a:extLst>
                  <a:ext uri="{0D108BD9-81ED-4DB2-BD59-A6C34878D82A}">
                    <a16:rowId xmlns:a16="http://schemas.microsoft.com/office/drawing/2014/main" val="3322044959"/>
                  </a:ext>
                </a:extLst>
              </a:tr>
              <a:tr h="288225">
                <a:tc>
                  <a:txBody>
                    <a:bodyPr/>
                    <a:lstStyle/>
                    <a:p>
                      <a:pPr algn="ctr" fontAlgn="b"/>
                      <a:r>
                        <a:rPr lang="en-US" sz="1600" b="0" i="0" u="none" strike="noStrike">
                          <a:solidFill>
                            <a:srgbClr val="000000"/>
                          </a:solidFill>
                          <a:effectLst/>
                          <a:latin typeface="DIN Next LT Pro" panose="020B0503020203050203" pitchFamily="34" charset="0"/>
                        </a:rPr>
                        <a:t>10</a:t>
                      </a:r>
                    </a:p>
                  </a:txBody>
                  <a:tcPr marL="6350" marR="6350" marT="6350" marB="0" anchor="b">
                    <a:lnR w="12700" cmpd="sng">
                      <a:noFill/>
                    </a:lnR>
                    <a:lnB w="19050" cap="flat" cmpd="sng" algn="ctr">
                      <a:solidFill>
                        <a:schemeClr val="tx1"/>
                      </a:solidFill>
                      <a:prstDash val="dash"/>
                      <a:round/>
                      <a:headEnd type="none" w="med" len="med"/>
                      <a:tailEnd type="none" w="med" len="med"/>
                    </a:lnB>
                    <a:noFill/>
                  </a:tcPr>
                </a:tc>
                <a:tc>
                  <a:txBody>
                    <a:bodyPr/>
                    <a:lstStyle/>
                    <a:p>
                      <a:pPr algn="l" fontAlgn="b"/>
                      <a:r>
                        <a:rPr lang="en-US" sz="1600" b="0" i="0" u="none" strike="noStrike">
                          <a:solidFill>
                            <a:srgbClr val="000000"/>
                          </a:solidFill>
                          <a:effectLst/>
                          <a:latin typeface="DIN Next LT Pro" panose="020B0503020203050203" pitchFamily="34" charset="0"/>
                        </a:rPr>
                        <a:t>New York</a:t>
                      </a:r>
                    </a:p>
                  </a:txBody>
                  <a:tcPr marL="6350" marR="6350" marT="6350" marB="0" anchor="b">
                    <a:lnL w="12700" cmpd="sng">
                      <a:noFill/>
                    </a:lnL>
                    <a:lnR w="12700" cmpd="sng">
                      <a:noFill/>
                    </a:lnR>
                    <a:lnT w="12700" cmpd="sng">
                      <a:noFill/>
                    </a:lnT>
                    <a:lnB w="1905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0741369"/>
                  </a:ext>
                </a:extLst>
              </a:tr>
              <a:tr h="288225">
                <a:tc>
                  <a:txBody>
                    <a:bodyPr/>
                    <a:lstStyle/>
                    <a:p>
                      <a:pPr algn="ctr" fontAlgn="b"/>
                      <a:r>
                        <a:rPr lang="en-US" sz="1600" b="0" i="0" u="none" strike="noStrike">
                          <a:solidFill>
                            <a:srgbClr val="000000"/>
                          </a:solidFill>
                          <a:effectLst/>
                          <a:latin typeface="DIN Next LT Pro" panose="020B0503020203050203" pitchFamily="34" charset="0"/>
                        </a:rPr>
                        <a:t>46</a:t>
                      </a:r>
                    </a:p>
                  </a:txBody>
                  <a:tcPr marL="6350" marR="6350" marT="635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dash"/>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a:solidFill>
                            <a:srgbClr val="000000"/>
                          </a:solidFill>
                          <a:effectLst/>
                          <a:latin typeface="DIN Next LT Pro" panose="020B0503020203050203" pitchFamily="34" charset="0"/>
                        </a:rPr>
                        <a:t>Alabama</a:t>
                      </a:r>
                    </a:p>
                  </a:txBody>
                  <a:tcPr marL="6350" marR="6350" marT="635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dash"/>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8100720"/>
                  </a:ext>
                </a:extLst>
              </a:tr>
              <a:tr h="288225">
                <a:tc>
                  <a:txBody>
                    <a:bodyPr/>
                    <a:lstStyle/>
                    <a:p>
                      <a:pPr algn="ctr" fontAlgn="b"/>
                      <a:r>
                        <a:rPr lang="en-US" sz="1600" b="0" i="0" u="none" strike="noStrike">
                          <a:solidFill>
                            <a:srgbClr val="000000"/>
                          </a:solidFill>
                          <a:effectLst/>
                          <a:latin typeface="DIN Next LT Pro" panose="020B0503020203050203" pitchFamily="34" charset="0"/>
                        </a:rPr>
                        <a:t>47</a:t>
                      </a:r>
                    </a:p>
                  </a:txBody>
                  <a:tcPr marL="6350" marR="6350" marT="635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a:solidFill>
                            <a:srgbClr val="000000"/>
                          </a:solidFill>
                          <a:effectLst/>
                          <a:latin typeface="DIN Next LT Pro" panose="020B0503020203050203" pitchFamily="34" charset="0"/>
                        </a:rPr>
                        <a:t>Mississippi</a:t>
                      </a:r>
                    </a:p>
                  </a:txBody>
                  <a:tcPr marL="6350" marR="6350" marT="635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7346264"/>
                  </a:ext>
                </a:extLst>
              </a:tr>
              <a:tr h="288225">
                <a:tc>
                  <a:txBody>
                    <a:bodyPr/>
                    <a:lstStyle/>
                    <a:p>
                      <a:pPr algn="ctr" fontAlgn="b"/>
                      <a:r>
                        <a:rPr lang="en-US" sz="1600" b="0" i="0" u="none" strike="noStrike">
                          <a:solidFill>
                            <a:srgbClr val="000000"/>
                          </a:solidFill>
                          <a:effectLst/>
                          <a:latin typeface="DIN Next LT Pro" panose="020B0503020203050203" pitchFamily="34" charset="0"/>
                        </a:rPr>
                        <a:t>48</a:t>
                      </a:r>
                    </a:p>
                  </a:txBody>
                  <a:tcPr marL="6350" marR="6350" marT="635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a:solidFill>
                            <a:srgbClr val="000000"/>
                          </a:solidFill>
                          <a:effectLst/>
                          <a:latin typeface="DIN Next LT Pro" panose="020B0503020203050203" pitchFamily="34" charset="0"/>
                        </a:rPr>
                        <a:t>South Carolina</a:t>
                      </a:r>
                    </a:p>
                  </a:txBody>
                  <a:tcPr marL="6350" marR="6350" marT="635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5253845"/>
                  </a:ext>
                </a:extLst>
              </a:tr>
              <a:tr h="288225">
                <a:tc>
                  <a:txBody>
                    <a:bodyPr/>
                    <a:lstStyle/>
                    <a:p>
                      <a:pPr algn="ctr" fontAlgn="b"/>
                      <a:r>
                        <a:rPr lang="en-US" sz="1600" b="0" i="0" u="none" strike="noStrike">
                          <a:solidFill>
                            <a:srgbClr val="000000"/>
                          </a:solidFill>
                          <a:effectLst/>
                          <a:latin typeface="DIN Next LT Pro" panose="020B0503020203050203" pitchFamily="34" charset="0"/>
                        </a:rPr>
                        <a:t>49</a:t>
                      </a:r>
                    </a:p>
                  </a:txBody>
                  <a:tcPr marL="6350" marR="6350" marT="635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a:solidFill>
                            <a:srgbClr val="000000"/>
                          </a:solidFill>
                          <a:effectLst/>
                          <a:latin typeface="DIN Next LT Pro" panose="020B0503020203050203" pitchFamily="34" charset="0"/>
                        </a:rPr>
                        <a:t>Oklahoma</a:t>
                      </a:r>
                    </a:p>
                  </a:txBody>
                  <a:tcPr marL="6350" marR="6350" marT="635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1071554"/>
                  </a:ext>
                </a:extLst>
              </a:tr>
              <a:tr h="288225">
                <a:tc>
                  <a:txBody>
                    <a:bodyPr/>
                    <a:lstStyle/>
                    <a:p>
                      <a:pPr algn="ctr" fontAlgn="b"/>
                      <a:r>
                        <a:rPr lang="en-US" sz="1600" b="0" i="0" u="none" strike="noStrike" dirty="0">
                          <a:solidFill>
                            <a:srgbClr val="000000"/>
                          </a:solidFill>
                          <a:effectLst/>
                          <a:latin typeface="DIN Next LT Pro" panose="020B0503020203050203" pitchFamily="34" charset="0"/>
                        </a:rPr>
                        <a:t>50</a:t>
                      </a:r>
                    </a:p>
                  </a:txBody>
                  <a:tcPr marL="6350" marR="6350" marT="635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dirty="0">
                          <a:solidFill>
                            <a:srgbClr val="000000"/>
                          </a:solidFill>
                          <a:effectLst/>
                          <a:latin typeface="DIN Next LT Pro" panose="020B0503020203050203" pitchFamily="34" charset="0"/>
                        </a:rPr>
                        <a:t>Indiana</a:t>
                      </a:r>
                    </a:p>
                  </a:txBody>
                  <a:tcPr marL="6350" marR="6350" marT="635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0475729"/>
                  </a:ext>
                </a:extLst>
              </a:tr>
            </a:tbl>
          </a:graphicData>
        </a:graphic>
      </p:graphicFrame>
    </p:spTree>
    <p:extLst>
      <p:ext uri="{BB962C8B-B14F-4D97-AF65-F5344CB8AC3E}">
        <p14:creationId xmlns:p14="http://schemas.microsoft.com/office/powerpoint/2010/main" val="2998687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8975EC-58EB-4D02-BBC6-08F6CFFD9447}"/>
              </a:ext>
            </a:extLst>
          </p:cNvPr>
          <p:cNvPicPr>
            <a:picLocks noChangeAspect="1"/>
          </p:cNvPicPr>
          <p:nvPr/>
        </p:nvPicPr>
        <p:blipFill>
          <a:blip r:embed="rId2"/>
          <a:stretch>
            <a:fillRect/>
          </a:stretch>
        </p:blipFill>
        <p:spPr>
          <a:xfrm>
            <a:off x="0" y="0"/>
            <a:ext cx="12192000" cy="965771"/>
          </a:xfrm>
          <a:prstGeom prst="rect">
            <a:avLst/>
          </a:prstGeom>
        </p:spPr>
      </p:pic>
      <p:sp>
        <p:nvSpPr>
          <p:cNvPr id="7" name="TextBox 6">
            <a:extLst>
              <a:ext uri="{FF2B5EF4-FFF2-40B4-BE49-F238E27FC236}">
                <a16:creationId xmlns:a16="http://schemas.microsoft.com/office/drawing/2014/main" id="{B2E8522E-BACC-4EAF-9D13-073C2C7E44BE}"/>
              </a:ext>
            </a:extLst>
          </p:cNvPr>
          <p:cNvSpPr txBox="1"/>
          <p:nvPr/>
        </p:nvSpPr>
        <p:spPr>
          <a:xfrm>
            <a:off x="285749" y="159719"/>
            <a:ext cx="9029621" cy="646331"/>
          </a:xfrm>
          <a:prstGeom prst="rect">
            <a:avLst/>
          </a:prstGeom>
          <a:noFill/>
        </p:spPr>
        <p:txBody>
          <a:bodyPr wrap="square">
            <a:spAutoFit/>
          </a:bodyPr>
          <a:lstStyle/>
          <a:p>
            <a:r>
              <a:rPr lang="en-US" sz="3600" b="1" dirty="0">
                <a:solidFill>
                  <a:schemeClr val="bg1"/>
                </a:solidFill>
                <a:latin typeface="DIN Next LT Pro Black" panose="020B0A03020203050203" pitchFamily="34" charset="0"/>
              </a:rPr>
              <a:t>State by State Focus</a:t>
            </a:r>
            <a:endParaRPr lang="en-US" sz="2400" b="1" dirty="0">
              <a:solidFill>
                <a:schemeClr val="bg1"/>
              </a:solidFill>
              <a:latin typeface="DIN Next LT Pro Black" panose="020B0A03020203050203" pitchFamily="34" charset="0"/>
            </a:endParaRPr>
          </a:p>
        </p:txBody>
      </p:sp>
      <p:graphicFrame>
        <p:nvGraphicFramePr>
          <p:cNvPr id="19" name="Table 18">
            <a:extLst>
              <a:ext uri="{FF2B5EF4-FFF2-40B4-BE49-F238E27FC236}">
                <a16:creationId xmlns:a16="http://schemas.microsoft.com/office/drawing/2014/main" id="{C3C57CD5-B1C6-4613-B3EC-C2E20C44BDF2}"/>
              </a:ext>
            </a:extLst>
          </p:cNvPr>
          <p:cNvGraphicFramePr>
            <a:graphicFrameLocks noGrp="1"/>
          </p:cNvGraphicFramePr>
          <p:nvPr/>
        </p:nvGraphicFramePr>
        <p:xfrm>
          <a:off x="914400" y="1941816"/>
          <a:ext cx="10448364" cy="4640882"/>
        </p:xfrm>
        <a:graphic>
          <a:graphicData uri="http://schemas.openxmlformats.org/drawingml/2006/table">
            <a:tbl>
              <a:tblPr firstRow="1" bandRow="1"/>
              <a:tblGrid>
                <a:gridCol w="1861296">
                  <a:extLst>
                    <a:ext uri="{9D8B030D-6E8A-4147-A177-3AD203B41FA5}">
                      <a16:colId xmlns:a16="http://schemas.microsoft.com/office/drawing/2014/main" val="420765135"/>
                    </a:ext>
                  </a:extLst>
                </a:gridCol>
                <a:gridCol w="1387809">
                  <a:extLst>
                    <a:ext uri="{9D8B030D-6E8A-4147-A177-3AD203B41FA5}">
                      <a16:colId xmlns:a16="http://schemas.microsoft.com/office/drawing/2014/main" val="2544774833"/>
                    </a:ext>
                  </a:extLst>
                </a:gridCol>
                <a:gridCol w="1387809">
                  <a:extLst>
                    <a:ext uri="{9D8B030D-6E8A-4147-A177-3AD203B41FA5}">
                      <a16:colId xmlns:a16="http://schemas.microsoft.com/office/drawing/2014/main" val="505829653"/>
                    </a:ext>
                  </a:extLst>
                </a:gridCol>
                <a:gridCol w="1387809">
                  <a:extLst>
                    <a:ext uri="{9D8B030D-6E8A-4147-A177-3AD203B41FA5}">
                      <a16:colId xmlns:a16="http://schemas.microsoft.com/office/drawing/2014/main" val="846552969"/>
                    </a:ext>
                  </a:extLst>
                </a:gridCol>
                <a:gridCol w="1387809">
                  <a:extLst>
                    <a:ext uri="{9D8B030D-6E8A-4147-A177-3AD203B41FA5}">
                      <a16:colId xmlns:a16="http://schemas.microsoft.com/office/drawing/2014/main" val="3998316305"/>
                    </a:ext>
                  </a:extLst>
                </a:gridCol>
                <a:gridCol w="1387809">
                  <a:extLst>
                    <a:ext uri="{9D8B030D-6E8A-4147-A177-3AD203B41FA5}">
                      <a16:colId xmlns:a16="http://schemas.microsoft.com/office/drawing/2014/main" val="1458623235"/>
                    </a:ext>
                  </a:extLst>
                </a:gridCol>
                <a:gridCol w="1648023">
                  <a:extLst>
                    <a:ext uri="{9D8B030D-6E8A-4147-A177-3AD203B41FA5}">
                      <a16:colId xmlns:a16="http://schemas.microsoft.com/office/drawing/2014/main" val="1104031383"/>
                    </a:ext>
                  </a:extLst>
                </a:gridCol>
              </a:tblGrid>
              <a:tr h="343022">
                <a:tc>
                  <a:txBody>
                    <a:bodyPr/>
                    <a:lstStyle/>
                    <a:p>
                      <a:pPr algn="ctr" fontAlgn="b"/>
                      <a:r>
                        <a:rPr lang="en-US" sz="1400" b="0" i="0" u="none" strike="noStrike" dirty="0">
                          <a:solidFill>
                            <a:srgbClr val="FFFFFF"/>
                          </a:solidFill>
                          <a:effectLst/>
                          <a:latin typeface="DIN Next LT Pro" panose="020B0503020203050203" pitchFamily="34" charset="0"/>
                        </a:rPr>
                        <a:t>State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gn="ctr" fontAlgn="b"/>
                      <a:r>
                        <a:rPr lang="en-US" sz="1400" b="0" i="0" u="none" strike="noStrike" dirty="0">
                          <a:solidFill>
                            <a:srgbClr val="FFFFFF"/>
                          </a:solidFill>
                          <a:effectLst/>
                          <a:latin typeface="DIN Next LT Pro" panose="020B0503020203050203" pitchFamily="34" charset="0"/>
                        </a:rPr>
                        <a:t>Growth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gn="ctr" fontAlgn="b"/>
                      <a:r>
                        <a:rPr lang="en-US" sz="1400" b="0" i="0" u="none" strike="noStrike">
                          <a:solidFill>
                            <a:srgbClr val="FFFFFF"/>
                          </a:solidFill>
                          <a:effectLst/>
                          <a:latin typeface="DIN Next LT Pro" panose="020B0503020203050203" pitchFamily="34" charset="0"/>
                        </a:rPr>
                        <a:t>AOV</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gn="ctr" fontAlgn="b"/>
                      <a:r>
                        <a:rPr lang="en-US" sz="1400" b="0" i="0" u="none" strike="noStrike">
                          <a:solidFill>
                            <a:srgbClr val="FFFFFF"/>
                          </a:solidFill>
                          <a:effectLst/>
                          <a:latin typeface="DIN Next LT Pro" panose="020B0503020203050203" pitchFamily="34" charset="0"/>
                        </a:rPr>
                        <a:t>CAC</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gn="ctr" fontAlgn="b"/>
                      <a:r>
                        <a:rPr lang="en-US" sz="1400" b="0" i="0" u="none" strike="noStrike">
                          <a:solidFill>
                            <a:srgbClr val="FFFFFF"/>
                          </a:solidFill>
                          <a:effectLst/>
                          <a:latin typeface="DIN Next LT Pro" panose="020B0503020203050203" pitchFamily="34" charset="0"/>
                        </a:rPr>
                        <a:t>LTV</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gn="ctr" fontAlgn="b"/>
                      <a:r>
                        <a:rPr lang="en-US" sz="1400" b="0" i="0" u="none" strike="noStrike">
                          <a:solidFill>
                            <a:srgbClr val="FFFFFF"/>
                          </a:solidFill>
                          <a:effectLst/>
                          <a:latin typeface="DIN Next LT Pro" panose="020B0503020203050203" pitchFamily="34" charset="0"/>
                        </a:rPr>
                        <a:t>Penetration</a:t>
                      </a:r>
                    </a:p>
                  </a:txBody>
                  <a:tcPr marL="6350" marR="6350" marT="6350" marB="0" anchor="b">
                    <a:lnL w="12700" cap="flat" cmpd="sng" algn="ctr">
                      <a:solidFill>
                        <a:schemeClr val="tx1"/>
                      </a:solidFill>
                      <a:prstDash val="solid"/>
                      <a:round/>
                      <a:headEnd type="none" w="med" len="med"/>
                      <a:tailEnd type="none" w="med" len="med"/>
                    </a:lnL>
                    <a:lnR w="12700" cap="flat" cmpd="sng" algn="ctr">
                      <a:no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gn="ctr" fontAlgn="b"/>
                      <a:r>
                        <a:rPr lang="en-US" sz="1400" b="0" i="0" u="none" strike="noStrike" dirty="0">
                          <a:solidFill>
                            <a:srgbClr val="000000"/>
                          </a:solidFill>
                          <a:effectLst/>
                          <a:latin typeface="DIN Next LT Pro" panose="020B0503020203050203" pitchFamily="34" charset="0"/>
                        </a:rPr>
                        <a:t>Population</a:t>
                      </a:r>
                    </a:p>
                  </a:txBody>
                  <a:tcPr marL="6350" marR="6350" marT="6350" marB="0" anchor="b">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solidFill>
                        <a:schemeClr val="tx1"/>
                      </a:solidFill>
                      <a:prstDash val="dash"/>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398841491"/>
                  </a:ext>
                </a:extLst>
              </a:tr>
              <a:tr h="286524">
                <a:tc>
                  <a:txBody>
                    <a:bodyPr/>
                    <a:lstStyle/>
                    <a:p>
                      <a:pPr algn="ctr" fontAlgn="b"/>
                      <a:r>
                        <a:rPr lang="en-US" sz="1400" b="0" i="0" u="none" strike="noStrike" dirty="0">
                          <a:solidFill>
                            <a:srgbClr val="000000"/>
                          </a:solidFill>
                          <a:effectLst/>
                          <a:latin typeface="DIN Next LT Pro" panose="020B0503020203050203" pitchFamily="34" charset="0"/>
                        </a:rPr>
                        <a:t>California</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Mid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39M</a:t>
                      </a:r>
                    </a:p>
                  </a:txBody>
                  <a:tcPr marL="6350" marR="6350" marT="6350" marB="0" anchor="b">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3537014889"/>
                  </a:ext>
                </a:extLst>
              </a:tr>
              <a:tr h="286524">
                <a:tc>
                  <a:txBody>
                    <a:bodyPr/>
                    <a:lstStyle/>
                    <a:p>
                      <a:pPr algn="ctr" fontAlgn="b"/>
                      <a:r>
                        <a:rPr lang="en-US" sz="1400" b="0" i="0" u="none" strike="noStrike">
                          <a:solidFill>
                            <a:srgbClr val="000000"/>
                          </a:solidFill>
                          <a:effectLst/>
                          <a:latin typeface="DIN Next LT Pro" panose="020B0503020203050203" pitchFamily="34" charset="0"/>
                        </a:rPr>
                        <a:t>Texas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Mid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Mid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27M</a:t>
                      </a:r>
                    </a:p>
                  </a:txBody>
                  <a:tcPr marL="6350" marR="6350" marT="6350" marB="0" anchor="b">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3090724611"/>
                  </a:ext>
                </a:extLst>
              </a:tr>
              <a:tr h="286524">
                <a:tc>
                  <a:txBody>
                    <a:bodyPr/>
                    <a:lstStyle/>
                    <a:p>
                      <a:pPr algn="ctr" fontAlgn="b"/>
                      <a:r>
                        <a:rPr lang="en-US" sz="1400" b="0" i="0" u="none" strike="noStrike" dirty="0">
                          <a:solidFill>
                            <a:srgbClr val="000000"/>
                          </a:solidFill>
                          <a:effectLst/>
                          <a:latin typeface="DIN Next LT Pro" panose="020B0503020203050203" pitchFamily="34" charset="0"/>
                        </a:rPr>
                        <a:t>New York</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20M</a:t>
                      </a:r>
                    </a:p>
                  </a:txBody>
                  <a:tcPr marL="6350" marR="6350" marT="6350" marB="0" anchor="b">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528165045"/>
                  </a:ext>
                </a:extLst>
              </a:tr>
              <a:tr h="286524">
                <a:tc>
                  <a:txBody>
                    <a:bodyPr/>
                    <a:lstStyle/>
                    <a:p>
                      <a:pPr algn="ctr" fontAlgn="b"/>
                      <a:r>
                        <a:rPr lang="en-US" sz="1400" b="0" i="0" u="none" strike="noStrike">
                          <a:solidFill>
                            <a:srgbClr val="000000"/>
                          </a:solidFill>
                          <a:effectLst/>
                          <a:latin typeface="DIN Next LT Pro" panose="020B0503020203050203" pitchFamily="34" charset="0"/>
                        </a:rPr>
                        <a:t>Florida</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Mid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Mid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20M</a:t>
                      </a:r>
                    </a:p>
                  </a:txBody>
                  <a:tcPr marL="6350" marR="6350" marT="6350" marB="0" anchor="b">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1641469084"/>
                  </a:ext>
                </a:extLst>
              </a:tr>
              <a:tr h="286524">
                <a:tc>
                  <a:txBody>
                    <a:bodyPr/>
                    <a:lstStyle/>
                    <a:p>
                      <a:pPr algn="ctr" fontAlgn="b"/>
                      <a:r>
                        <a:rPr lang="en-US" sz="1400" b="0" i="0" u="none" strike="noStrike">
                          <a:solidFill>
                            <a:srgbClr val="000000"/>
                          </a:solidFill>
                          <a:effectLst/>
                          <a:latin typeface="DIN Next LT Pro" panose="020B0503020203050203" pitchFamily="34" charset="0"/>
                        </a:rPr>
                        <a:t>Illinois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Mid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Mid</a:t>
                      </a:r>
                    </a:p>
                  </a:txBody>
                  <a:tcPr marL="6350" marR="6350" marT="635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13M</a:t>
                      </a:r>
                    </a:p>
                  </a:txBody>
                  <a:tcPr marL="6350" marR="6350" marT="6350" marB="0" anchor="b">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1044151925"/>
                  </a:ext>
                </a:extLst>
              </a:tr>
              <a:tr h="286524">
                <a:tc>
                  <a:txBody>
                    <a:bodyPr/>
                    <a:lstStyle/>
                    <a:p>
                      <a:pPr algn="ctr" fontAlgn="b"/>
                      <a:r>
                        <a:rPr lang="en-US" sz="1400" b="0" i="0" u="none" strike="noStrike">
                          <a:solidFill>
                            <a:srgbClr val="000000"/>
                          </a:solidFill>
                          <a:effectLst/>
                          <a:latin typeface="DIN Next LT Pro" panose="020B0503020203050203" pitchFamily="34" charset="0"/>
                        </a:rPr>
                        <a:t>New Jersey</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9M</a:t>
                      </a:r>
                    </a:p>
                  </a:txBody>
                  <a:tcPr marL="6350" marR="6350" marT="6350" marB="0" anchor="b">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172112903"/>
                  </a:ext>
                </a:extLst>
              </a:tr>
              <a:tr h="286524">
                <a:tc>
                  <a:txBody>
                    <a:bodyPr/>
                    <a:lstStyle/>
                    <a:p>
                      <a:pPr algn="ctr" fontAlgn="b"/>
                      <a:r>
                        <a:rPr lang="en-US" sz="1400" b="0" i="0" u="none" strike="noStrike" dirty="0">
                          <a:solidFill>
                            <a:srgbClr val="000000"/>
                          </a:solidFill>
                          <a:effectLst/>
                          <a:latin typeface="DIN Next LT Pro" panose="020B0503020203050203" pitchFamily="34" charset="0"/>
                        </a:rPr>
                        <a:t>Georgia</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Mid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Mid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Mid</a:t>
                      </a:r>
                    </a:p>
                  </a:txBody>
                  <a:tcPr marL="6350" marR="6350" marT="635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10M</a:t>
                      </a:r>
                    </a:p>
                  </a:txBody>
                  <a:tcPr marL="6350" marR="6350" marT="6350" marB="0" anchor="b">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406004932"/>
                  </a:ext>
                </a:extLst>
              </a:tr>
              <a:tr h="286524">
                <a:tc>
                  <a:txBody>
                    <a:bodyPr/>
                    <a:lstStyle/>
                    <a:p>
                      <a:pPr algn="ctr" fontAlgn="b"/>
                      <a:r>
                        <a:rPr lang="en-US" sz="1400" b="0" i="0" u="none" strike="noStrike" dirty="0">
                          <a:solidFill>
                            <a:srgbClr val="000000"/>
                          </a:solidFill>
                          <a:effectLst/>
                          <a:latin typeface="DIN Next LT Pro" panose="020B0503020203050203" pitchFamily="34" charset="0"/>
                        </a:rPr>
                        <a:t>North Carolina</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Mid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Mid</a:t>
                      </a:r>
                    </a:p>
                  </a:txBody>
                  <a:tcPr marL="6350" marR="6350" marT="635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10M</a:t>
                      </a:r>
                    </a:p>
                  </a:txBody>
                  <a:tcPr marL="6350" marR="6350" marT="6350" marB="0" anchor="b">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586526491"/>
                  </a:ext>
                </a:extLst>
              </a:tr>
              <a:tr h="286524">
                <a:tc>
                  <a:txBody>
                    <a:bodyPr/>
                    <a:lstStyle/>
                    <a:p>
                      <a:pPr algn="ctr" fontAlgn="b"/>
                      <a:r>
                        <a:rPr lang="en-US" sz="1400" b="0" i="0" u="none" strike="noStrike" dirty="0">
                          <a:solidFill>
                            <a:srgbClr val="000000"/>
                          </a:solidFill>
                          <a:effectLst/>
                          <a:latin typeface="DIN Next LT Pro" panose="020B0503020203050203" pitchFamily="34" charset="0"/>
                        </a:rPr>
                        <a:t>Massachusetts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Mid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Mid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7M</a:t>
                      </a:r>
                    </a:p>
                  </a:txBody>
                  <a:tcPr marL="6350" marR="6350" marT="6350" marB="0" anchor="b">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3470800992"/>
                  </a:ext>
                </a:extLst>
              </a:tr>
              <a:tr h="286524">
                <a:tc>
                  <a:txBody>
                    <a:bodyPr/>
                    <a:lstStyle/>
                    <a:p>
                      <a:pPr algn="ctr" fontAlgn="b"/>
                      <a:r>
                        <a:rPr lang="en-US" sz="1400" b="0" i="0" u="none" strike="noStrike" dirty="0">
                          <a:solidFill>
                            <a:srgbClr val="000000"/>
                          </a:solidFill>
                          <a:effectLst/>
                          <a:latin typeface="DIN Next LT Pro" panose="020B0503020203050203" pitchFamily="34" charset="0"/>
                        </a:rPr>
                        <a:t>Hawaii</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1.4M</a:t>
                      </a:r>
                    </a:p>
                  </a:txBody>
                  <a:tcPr marL="6350" marR="6350" marT="6350" marB="0" anchor="b">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698364863"/>
                  </a:ext>
                </a:extLst>
              </a:tr>
              <a:tr h="286524">
                <a:tc>
                  <a:txBody>
                    <a:bodyPr/>
                    <a:lstStyle/>
                    <a:p>
                      <a:pPr algn="ctr" fontAlgn="b"/>
                      <a:r>
                        <a:rPr lang="en-US" sz="1400" b="0" i="0" u="none" strike="noStrike" dirty="0">
                          <a:solidFill>
                            <a:srgbClr val="000000"/>
                          </a:solidFill>
                          <a:effectLst/>
                          <a:latin typeface="DIN Next LT Pro" panose="020B0503020203050203" pitchFamily="34" charset="0"/>
                        </a:rPr>
                        <a:t>Alabama</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5M</a:t>
                      </a:r>
                    </a:p>
                  </a:txBody>
                  <a:tcPr marL="6350" marR="6350" marT="6350" marB="0" anchor="b">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2578545539"/>
                  </a:ext>
                </a:extLst>
              </a:tr>
              <a:tr h="286524">
                <a:tc>
                  <a:txBody>
                    <a:bodyPr/>
                    <a:lstStyle/>
                    <a:p>
                      <a:pPr algn="ctr" fontAlgn="b"/>
                      <a:r>
                        <a:rPr lang="en-US" sz="1400" b="0" i="0" u="none" strike="noStrike" dirty="0">
                          <a:solidFill>
                            <a:srgbClr val="000000"/>
                          </a:solidFill>
                          <a:effectLst/>
                          <a:latin typeface="DIN Next LT Pro" panose="020B0503020203050203" pitchFamily="34" charset="0"/>
                        </a:rPr>
                        <a:t>Louisiana</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Mid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Mid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Mid</a:t>
                      </a:r>
                    </a:p>
                  </a:txBody>
                  <a:tcPr marL="6350" marR="6350" marT="635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5M</a:t>
                      </a:r>
                    </a:p>
                  </a:txBody>
                  <a:tcPr marL="6350" marR="6350" marT="6350" marB="0" anchor="b">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3082152901"/>
                  </a:ext>
                </a:extLst>
              </a:tr>
              <a:tr h="286524">
                <a:tc>
                  <a:txBody>
                    <a:bodyPr/>
                    <a:lstStyle/>
                    <a:p>
                      <a:pPr algn="ctr" fontAlgn="b"/>
                      <a:r>
                        <a:rPr lang="en-US" sz="1400" b="0" i="0" u="none" strike="noStrike" dirty="0">
                          <a:solidFill>
                            <a:srgbClr val="000000"/>
                          </a:solidFill>
                          <a:effectLst/>
                          <a:latin typeface="DIN Next LT Pro" panose="020B0503020203050203" pitchFamily="34" charset="0"/>
                        </a:rPr>
                        <a:t>South Carolina</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Mid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Mid</a:t>
                      </a:r>
                    </a:p>
                  </a:txBody>
                  <a:tcPr marL="6350" marR="6350" marT="635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5M</a:t>
                      </a:r>
                    </a:p>
                  </a:txBody>
                  <a:tcPr marL="6350" marR="6350" marT="6350" marB="0" anchor="b">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1806255353"/>
                  </a:ext>
                </a:extLst>
              </a:tr>
              <a:tr h="286524">
                <a:tc>
                  <a:txBody>
                    <a:bodyPr/>
                    <a:lstStyle/>
                    <a:p>
                      <a:pPr algn="ctr" fontAlgn="b"/>
                      <a:r>
                        <a:rPr lang="en-US" sz="1400" b="0" i="0" u="none" strike="noStrike" dirty="0">
                          <a:solidFill>
                            <a:srgbClr val="000000"/>
                          </a:solidFill>
                          <a:effectLst/>
                          <a:latin typeface="DIN Next LT Pro" panose="020B0503020203050203" pitchFamily="34" charset="0"/>
                        </a:rPr>
                        <a:t>Tennessee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Mid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7M</a:t>
                      </a:r>
                    </a:p>
                  </a:txBody>
                  <a:tcPr marL="6350" marR="6350" marT="6350" marB="0" anchor="b">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3561099628"/>
                  </a:ext>
                </a:extLst>
              </a:tr>
              <a:tr h="286524">
                <a:tc>
                  <a:txBody>
                    <a:bodyPr/>
                    <a:lstStyle/>
                    <a:p>
                      <a:pPr algn="ctr" fontAlgn="b"/>
                      <a:r>
                        <a:rPr lang="en-US" sz="1400" b="0" i="0" u="none" strike="noStrike" dirty="0">
                          <a:solidFill>
                            <a:srgbClr val="000000"/>
                          </a:solidFill>
                          <a:effectLst/>
                          <a:latin typeface="DIN Next LT Pro" panose="020B0503020203050203" pitchFamily="34" charset="0"/>
                        </a:rPr>
                        <a:t>Missouri</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DIN Next LT Pro" panose="020B0503020203050203" pitchFamily="34" charset="0"/>
                        </a:rPr>
                        <a:t>6M</a:t>
                      </a:r>
                    </a:p>
                  </a:txBody>
                  <a:tcPr marL="6350" marR="6350" marT="6350" marB="0" anchor="b">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3103827007"/>
                  </a:ext>
                </a:extLst>
              </a:tr>
            </a:tbl>
          </a:graphicData>
        </a:graphic>
      </p:graphicFrame>
      <p:cxnSp>
        <p:nvCxnSpPr>
          <p:cNvPr id="22" name="Straight Arrow Connector 21">
            <a:extLst>
              <a:ext uri="{FF2B5EF4-FFF2-40B4-BE49-F238E27FC236}">
                <a16:creationId xmlns:a16="http://schemas.microsoft.com/office/drawing/2014/main" id="{9F048EF8-8324-4B50-B945-8EAD2CC31057}"/>
              </a:ext>
            </a:extLst>
          </p:cNvPr>
          <p:cNvCxnSpPr>
            <a:cxnSpLocks/>
          </p:cNvCxnSpPr>
          <p:nvPr/>
        </p:nvCxnSpPr>
        <p:spPr>
          <a:xfrm>
            <a:off x="829234" y="2126512"/>
            <a:ext cx="0" cy="40627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71A599D-91AD-4BE0-A168-E85917DB4534}"/>
              </a:ext>
            </a:extLst>
          </p:cNvPr>
          <p:cNvSpPr txBox="1"/>
          <p:nvPr/>
        </p:nvSpPr>
        <p:spPr>
          <a:xfrm rot="16200000">
            <a:off x="31684" y="3892246"/>
            <a:ext cx="1372492" cy="307777"/>
          </a:xfrm>
          <a:prstGeom prst="rect">
            <a:avLst/>
          </a:prstGeom>
          <a:noFill/>
        </p:spPr>
        <p:txBody>
          <a:bodyPr wrap="none" rtlCol="0">
            <a:spAutoFit/>
          </a:bodyPr>
          <a:lstStyle/>
          <a:p>
            <a:r>
              <a:rPr lang="en-US" sz="1400" dirty="0">
                <a:latin typeface="DIN Next LT Pro" panose="020B0503020203050203" pitchFamily="34" charset="0"/>
              </a:rPr>
              <a:t>2020 sales YTD</a:t>
            </a:r>
          </a:p>
        </p:txBody>
      </p:sp>
      <p:sp>
        <p:nvSpPr>
          <p:cNvPr id="9" name="TextBox 8">
            <a:extLst>
              <a:ext uri="{FF2B5EF4-FFF2-40B4-BE49-F238E27FC236}">
                <a16:creationId xmlns:a16="http://schemas.microsoft.com/office/drawing/2014/main" id="{22A72CD1-7733-49DB-9A08-AA3B9864DE77}"/>
              </a:ext>
            </a:extLst>
          </p:cNvPr>
          <p:cNvSpPr txBox="1"/>
          <p:nvPr/>
        </p:nvSpPr>
        <p:spPr>
          <a:xfrm>
            <a:off x="17720" y="1089792"/>
            <a:ext cx="12192000" cy="646331"/>
          </a:xfrm>
          <a:prstGeom prst="rect">
            <a:avLst/>
          </a:prstGeom>
          <a:noFill/>
        </p:spPr>
        <p:txBody>
          <a:bodyPr wrap="square" rtlCol="0">
            <a:spAutoFit/>
          </a:bodyPr>
          <a:lstStyle/>
          <a:p>
            <a:r>
              <a:rPr lang="en-US" dirty="0">
                <a:latin typeface="DIN Next LT Pro" panose="020B0503020203050203" pitchFamily="34" charset="0"/>
              </a:rPr>
              <a:t>Selected 15 of the most </a:t>
            </a:r>
            <a:r>
              <a:rPr lang="en-US" i="1" dirty="0">
                <a:latin typeface="DIN Next LT Pro" panose="020B0503020203050203" pitchFamily="34" charset="0"/>
              </a:rPr>
              <a:t>important</a:t>
            </a:r>
            <a:r>
              <a:rPr lang="en-US" dirty="0">
                <a:latin typeface="DIN Next LT Pro" panose="020B0503020203050203" pitchFamily="34" charset="0"/>
              </a:rPr>
              <a:t> states based on growth data and other metrics. These will be the states I go into deeper analysis with, and draft strategic suggestions for.</a:t>
            </a:r>
          </a:p>
        </p:txBody>
      </p:sp>
    </p:spTree>
    <p:extLst>
      <p:ext uri="{BB962C8B-B14F-4D97-AF65-F5344CB8AC3E}">
        <p14:creationId xmlns:p14="http://schemas.microsoft.com/office/powerpoint/2010/main" val="1797129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FE1369-DF99-450E-9E90-A62D94282C52}"/>
              </a:ext>
            </a:extLst>
          </p:cNvPr>
          <p:cNvPicPr>
            <a:picLocks noChangeAspect="1"/>
          </p:cNvPicPr>
          <p:nvPr/>
        </p:nvPicPr>
        <p:blipFill>
          <a:blip r:embed="rId2"/>
          <a:stretch>
            <a:fillRect/>
          </a:stretch>
        </p:blipFill>
        <p:spPr>
          <a:xfrm>
            <a:off x="0" y="0"/>
            <a:ext cx="12192000" cy="965771"/>
          </a:xfrm>
          <a:prstGeom prst="rect">
            <a:avLst/>
          </a:prstGeom>
        </p:spPr>
      </p:pic>
      <p:sp>
        <p:nvSpPr>
          <p:cNvPr id="3" name="Rectangle 2">
            <a:extLst>
              <a:ext uri="{FF2B5EF4-FFF2-40B4-BE49-F238E27FC236}">
                <a16:creationId xmlns:a16="http://schemas.microsoft.com/office/drawing/2014/main" id="{8BCA9E9C-6B61-4657-AC4D-993613A4DF9B}"/>
              </a:ext>
            </a:extLst>
          </p:cNvPr>
          <p:cNvSpPr/>
          <p:nvPr/>
        </p:nvSpPr>
        <p:spPr>
          <a:xfrm>
            <a:off x="1460219" y="4204483"/>
            <a:ext cx="4483382" cy="4953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781F4B79-DE16-42CA-B36A-A3D3474BE0E3}"/>
              </a:ext>
            </a:extLst>
          </p:cNvPr>
          <p:cNvSpPr txBox="1"/>
          <p:nvPr/>
        </p:nvSpPr>
        <p:spPr>
          <a:xfrm>
            <a:off x="1460219" y="1751407"/>
            <a:ext cx="4226207" cy="3693319"/>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DIN Next LT Pro" panose="020B0503020203050203" pitchFamily="34" charset="0"/>
                <a:ea typeface="+mn-ea"/>
                <a:cs typeface="+mn-cs"/>
              </a:rPr>
              <a:t>Intro Statement</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DIN Next LT Pro" panose="020B0503020203050203" pitchFamily="34" charset="0"/>
                <a:ea typeface="+mn-ea"/>
                <a:cs typeface="+mn-cs"/>
              </a:rPr>
              <a:t>State Performance</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DIN Next LT Pro" panose="020B0503020203050203" pitchFamily="34" charset="0"/>
                <a:ea typeface="+mn-ea"/>
                <a:cs typeface="+mn-cs"/>
              </a:rPr>
              <a:t>Further Analysis</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DIN Next LT Pro" panose="020B0503020203050203" pitchFamily="34" charset="0"/>
                <a:ea typeface="+mn-ea"/>
                <a:cs typeface="+mn-cs"/>
              </a:rPr>
              <a:t>The Southeast</a:t>
            </a:r>
          </a:p>
          <a:p>
            <a:pPr marL="0" marR="0" lvl="0" indent="0" algn="l" defTabSz="914400" rtl="0" eaLnBrk="1" fontAlgn="auto" latinLnBrk="0" hangingPunct="1">
              <a:lnSpc>
                <a:spcPct val="200000"/>
              </a:lnSpc>
              <a:spcBef>
                <a:spcPts val="0"/>
              </a:spcBef>
              <a:spcAft>
                <a:spcPts val="0"/>
              </a:spcAft>
              <a:buClrTx/>
              <a:buSzTx/>
              <a:buFontTx/>
              <a:buNone/>
              <a:tabLst/>
              <a:defRPr/>
            </a:pPr>
            <a:r>
              <a:rPr lang="en-US" sz="2400" dirty="0">
                <a:solidFill>
                  <a:prstClr val="black"/>
                </a:solidFill>
                <a:latin typeface="DIN Next LT Pro" panose="020B0503020203050203" pitchFamily="34" charset="0"/>
              </a:rPr>
              <a:t>Summary</a:t>
            </a:r>
            <a:endParaRPr kumimoji="0" lang="en-US" sz="2800" b="0" i="0" u="none" strike="noStrike" kern="1200" cap="none" spc="0" normalizeH="0" baseline="0" noProof="0" dirty="0">
              <a:ln>
                <a:noFill/>
              </a:ln>
              <a:solidFill>
                <a:prstClr val="black"/>
              </a:solidFill>
              <a:effectLst/>
              <a:uLnTx/>
              <a:uFillTx/>
              <a:latin typeface="DIN Next LT Pro" panose="020B0503020203050203" pitchFamily="34" charset="0"/>
              <a:ea typeface="+mn-ea"/>
              <a:cs typeface="+mn-cs"/>
            </a:endParaRPr>
          </a:p>
        </p:txBody>
      </p:sp>
      <p:sp>
        <p:nvSpPr>
          <p:cNvPr id="2" name="TextBox 1">
            <a:extLst>
              <a:ext uri="{FF2B5EF4-FFF2-40B4-BE49-F238E27FC236}">
                <a16:creationId xmlns:a16="http://schemas.microsoft.com/office/drawing/2014/main" id="{B4E7ED39-07EA-4E29-9990-E4D6E0BB68E8}"/>
              </a:ext>
            </a:extLst>
          </p:cNvPr>
          <p:cNvSpPr txBox="1"/>
          <p:nvPr/>
        </p:nvSpPr>
        <p:spPr>
          <a:xfrm>
            <a:off x="-2613838" y="159719"/>
            <a:ext cx="7637721" cy="707886"/>
          </a:xfrm>
          <a:prstGeom prst="rect">
            <a:avLst/>
          </a:prstGeom>
          <a:noFill/>
        </p:spPr>
        <p:txBody>
          <a:bodyPr wrap="square" rtlCol="0">
            <a:spAutoFit/>
          </a:bodyPr>
          <a:lstStyle/>
          <a:p>
            <a:pPr algn="ctr"/>
            <a:r>
              <a:rPr lang="en-US" sz="4000" b="1" dirty="0">
                <a:solidFill>
                  <a:schemeClr val="bg1"/>
                </a:solidFill>
                <a:latin typeface="DIN Next LT Pro Black" panose="020B0A03020203050203" pitchFamily="34" charset="0"/>
              </a:rPr>
              <a:t>Agenda</a:t>
            </a:r>
          </a:p>
        </p:txBody>
      </p:sp>
    </p:spTree>
    <p:extLst>
      <p:ext uri="{BB962C8B-B14F-4D97-AF65-F5344CB8AC3E}">
        <p14:creationId xmlns:p14="http://schemas.microsoft.com/office/powerpoint/2010/main" val="3266321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7BBE3CC-0A4F-4AC9-900B-0CBD54849DB5}"/>
              </a:ext>
            </a:extLst>
          </p:cNvPr>
          <p:cNvGraphicFramePr>
            <a:graphicFrameLocks noChangeAspect="1"/>
          </p:cNvGraphicFramePr>
          <p:nvPr>
            <p:custDataLst>
              <p:tags r:id="rId1"/>
            </p:custDataLst>
            <p:extLst>
              <p:ext uri="{D42A27DB-BD31-4B8C-83A1-F6EECF244321}">
                <p14:modId xmlns:p14="http://schemas.microsoft.com/office/powerpoint/2010/main" val="17679389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13174DDB-FC2C-4C1D-B915-CF5A5AEF9323}"/>
              </a:ext>
            </a:extLst>
          </p:cNvPr>
          <p:cNvPicPr>
            <a:picLocks noChangeAspect="1"/>
          </p:cNvPicPr>
          <p:nvPr/>
        </p:nvPicPr>
        <p:blipFill>
          <a:blip r:embed="rId5"/>
          <a:stretch>
            <a:fillRect/>
          </a:stretch>
        </p:blipFill>
        <p:spPr>
          <a:xfrm>
            <a:off x="4588346" y="1935125"/>
            <a:ext cx="7235093" cy="4312919"/>
          </a:xfrm>
          <a:prstGeom prst="rect">
            <a:avLst/>
          </a:prstGeom>
        </p:spPr>
      </p:pic>
      <p:pic>
        <p:nvPicPr>
          <p:cNvPr id="6" name="Picture 5">
            <a:extLst>
              <a:ext uri="{FF2B5EF4-FFF2-40B4-BE49-F238E27FC236}">
                <a16:creationId xmlns:a16="http://schemas.microsoft.com/office/drawing/2014/main" id="{C24946FB-9460-4899-A511-3EBD43ECFB47}"/>
              </a:ext>
            </a:extLst>
          </p:cNvPr>
          <p:cNvPicPr>
            <a:picLocks noChangeAspect="1"/>
          </p:cNvPicPr>
          <p:nvPr/>
        </p:nvPicPr>
        <p:blipFill>
          <a:blip r:embed="rId6"/>
          <a:stretch>
            <a:fillRect/>
          </a:stretch>
        </p:blipFill>
        <p:spPr>
          <a:xfrm>
            <a:off x="0" y="0"/>
            <a:ext cx="12192000" cy="965771"/>
          </a:xfrm>
          <a:prstGeom prst="rect">
            <a:avLst/>
          </a:prstGeom>
        </p:spPr>
      </p:pic>
      <p:sp>
        <p:nvSpPr>
          <p:cNvPr id="8" name="TextBox 7">
            <a:extLst>
              <a:ext uri="{FF2B5EF4-FFF2-40B4-BE49-F238E27FC236}">
                <a16:creationId xmlns:a16="http://schemas.microsoft.com/office/drawing/2014/main" id="{629965D6-5776-4935-9CDD-97EE56D720E9}"/>
              </a:ext>
            </a:extLst>
          </p:cNvPr>
          <p:cNvSpPr txBox="1"/>
          <p:nvPr/>
        </p:nvSpPr>
        <p:spPr>
          <a:xfrm>
            <a:off x="285749" y="159719"/>
            <a:ext cx="9029621" cy="646331"/>
          </a:xfrm>
          <a:prstGeom prst="rect">
            <a:avLst/>
          </a:prstGeom>
          <a:noFill/>
        </p:spPr>
        <p:txBody>
          <a:bodyPr wrap="square">
            <a:spAutoFit/>
          </a:bodyPr>
          <a:lstStyle/>
          <a:p>
            <a:r>
              <a:rPr lang="en-US" sz="3600" b="1" dirty="0">
                <a:solidFill>
                  <a:schemeClr val="bg1"/>
                </a:solidFill>
                <a:latin typeface="DIN Next LT Pro Black" panose="020B0A03020203050203" pitchFamily="34" charset="0"/>
              </a:rPr>
              <a:t>Defining the Southeast</a:t>
            </a:r>
            <a:endParaRPr lang="en-US" sz="2400" b="1" dirty="0">
              <a:solidFill>
                <a:schemeClr val="bg1"/>
              </a:solidFill>
              <a:latin typeface="DIN Next LT Pro Black" panose="020B0A03020203050203" pitchFamily="34" charset="0"/>
            </a:endParaRPr>
          </a:p>
        </p:txBody>
      </p:sp>
      <p:sp>
        <p:nvSpPr>
          <p:cNvPr id="9" name="TextBox 8">
            <a:extLst>
              <a:ext uri="{FF2B5EF4-FFF2-40B4-BE49-F238E27FC236}">
                <a16:creationId xmlns:a16="http://schemas.microsoft.com/office/drawing/2014/main" id="{539A5F95-651A-4FCD-9D93-94F1CDE769E6}"/>
              </a:ext>
            </a:extLst>
          </p:cNvPr>
          <p:cNvSpPr txBox="1"/>
          <p:nvPr/>
        </p:nvSpPr>
        <p:spPr>
          <a:xfrm>
            <a:off x="393404" y="1605516"/>
            <a:ext cx="3678865"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DIN Next LT Pro" panose="020B0503020203050203" pitchFamily="34" charset="0"/>
              </a:rPr>
              <a:t>Map is clearly geographically intuitive, but it also represents similar underlying stats.</a:t>
            </a:r>
          </a:p>
          <a:p>
            <a:pPr marL="342900" indent="-342900">
              <a:buFont typeface="Arial" panose="020B0604020202020204" pitchFamily="34" charset="0"/>
              <a:buChar char="•"/>
            </a:pPr>
            <a:r>
              <a:rPr lang="en-US" sz="2000" dirty="0">
                <a:latin typeface="DIN Next LT Pro" panose="020B0503020203050203" pitchFamily="34" charset="0"/>
              </a:rPr>
              <a:t>Florida has been excluded from this grouping due to its unique and wildly different metrics (e.g. its growth of 76% versus the southeastern 154%)</a:t>
            </a:r>
          </a:p>
          <a:p>
            <a:pPr marL="342900" indent="-342900">
              <a:buFont typeface="Arial" panose="020B0604020202020204" pitchFamily="34" charset="0"/>
              <a:buChar char="•"/>
            </a:pPr>
            <a:r>
              <a:rPr lang="en-US" sz="2000" dirty="0">
                <a:latin typeface="DIN Next LT Pro" panose="020B0503020203050203" pitchFamily="34" charset="0"/>
              </a:rPr>
              <a:t>New region has profound value: now these states are comparable to majors.</a:t>
            </a:r>
          </a:p>
        </p:txBody>
      </p:sp>
    </p:spTree>
    <p:extLst>
      <p:ext uri="{BB962C8B-B14F-4D97-AF65-F5344CB8AC3E}">
        <p14:creationId xmlns:p14="http://schemas.microsoft.com/office/powerpoint/2010/main" val="2569477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ED4BDC-8FA7-43B3-BF77-BBF290FFFFED}"/>
              </a:ext>
            </a:extLst>
          </p:cNvPr>
          <p:cNvSpPr/>
          <p:nvPr/>
        </p:nvSpPr>
        <p:spPr>
          <a:xfrm>
            <a:off x="1460219" y="1952625"/>
            <a:ext cx="4483382" cy="4953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6FE1369-DF99-450E-9E90-A62D94282C52}"/>
              </a:ext>
            </a:extLst>
          </p:cNvPr>
          <p:cNvPicPr>
            <a:picLocks noChangeAspect="1"/>
          </p:cNvPicPr>
          <p:nvPr/>
        </p:nvPicPr>
        <p:blipFill>
          <a:blip r:embed="rId2"/>
          <a:stretch>
            <a:fillRect/>
          </a:stretch>
        </p:blipFill>
        <p:spPr>
          <a:xfrm>
            <a:off x="0" y="0"/>
            <a:ext cx="12192000" cy="965771"/>
          </a:xfrm>
          <a:prstGeom prst="rect">
            <a:avLst/>
          </a:prstGeom>
        </p:spPr>
      </p:pic>
      <p:sp>
        <p:nvSpPr>
          <p:cNvPr id="5" name="TextBox 4">
            <a:extLst>
              <a:ext uri="{FF2B5EF4-FFF2-40B4-BE49-F238E27FC236}">
                <a16:creationId xmlns:a16="http://schemas.microsoft.com/office/drawing/2014/main" id="{7DEE17A2-1DDB-4129-8765-FC9A0A56ADE3}"/>
              </a:ext>
            </a:extLst>
          </p:cNvPr>
          <p:cNvSpPr txBox="1"/>
          <p:nvPr/>
        </p:nvSpPr>
        <p:spPr>
          <a:xfrm>
            <a:off x="-2613838" y="159719"/>
            <a:ext cx="7637721" cy="707886"/>
          </a:xfrm>
          <a:prstGeom prst="rect">
            <a:avLst/>
          </a:prstGeom>
          <a:noFill/>
        </p:spPr>
        <p:txBody>
          <a:bodyPr wrap="square" rtlCol="0">
            <a:spAutoFit/>
          </a:bodyPr>
          <a:lstStyle/>
          <a:p>
            <a:pPr algn="ctr"/>
            <a:r>
              <a:rPr lang="en-US" sz="4000" b="1" dirty="0">
                <a:solidFill>
                  <a:schemeClr val="bg1"/>
                </a:solidFill>
                <a:latin typeface="DIN Next LT Pro Black" panose="020B0A03020203050203" pitchFamily="34" charset="0"/>
              </a:rPr>
              <a:t>Agenda</a:t>
            </a:r>
          </a:p>
        </p:txBody>
      </p:sp>
      <p:sp>
        <p:nvSpPr>
          <p:cNvPr id="9" name="TextBox 8">
            <a:extLst>
              <a:ext uri="{FF2B5EF4-FFF2-40B4-BE49-F238E27FC236}">
                <a16:creationId xmlns:a16="http://schemas.microsoft.com/office/drawing/2014/main" id="{CD84EA60-61E4-4E66-9DE6-5C33136081CD}"/>
              </a:ext>
            </a:extLst>
          </p:cNvPr>
          <p:cNvSpPr txBox="1"/>
          <p:nvPr/>
        </p:nvSpPr>
        <p:spPr>
          <a:xfrm>
            <a:off x="1460219" y="1751407"/>
            <a:ext cx="4226207" cy="3801041"/>
          </a:xfrm>
          <a:prstGeom prst="rect">
            <a:avLst/>
          </a:prstGeom>
          <a:noFill/>
        </p:spPr>
        <p:txBody>
          <a:bodyPr wrap="square" rtlCol="0">
            <a:spAutoFit/>
          </a:bodyPr>
          <a:lstStyle/>
          <a:p>
            <a:pPr>
              <a:lnSpc>
                <a:spcPct val="200000"/>
              </a:lnSpc>
            </a:pPr>
            <a:r>
              <a:rPr lang="en-US" sz="2400" dirty="0">
                <a:latin typeface="DIN Next LT Pro" panose="020B0503020203050203" pitchFamily="34" charset="0"/>
              </a:rPr>
              <a:t>Intro Statement</a:t>
            </a:r>
          </a:p>
          <a:p>
            <a:pPr>
              <a:lnSpc>
                <a:spcPct val="200000"/>
              </a:lnSpc>
            </a:pPr>
            <a:r>
              <a:rPr lang="en-US" sz="2400" dirty="0">
                <a:latin typeface="DIN Next LT Pro" panose="020B0503020203050203" pitchFamily="34" charset="0"/>
              </a:rPr>
              <a:t>State Performance</a:t>
            </a:r>
          </a:p>
          <a:p>
            <a:pPr>
              <a:lnSpc>
                <a:spcPct val="200000"/>
              </a:lnSpc>
            </a:pPr>
            <a:r>
              <a:rPr lang="en-US" sz="2400" dirty="0">
                <a:latin typeface="DIN Next LT Pro" panose="020B0503020203050203" pitchFamily="34" charset="0"/>
              </a:rPr>
              <a:t>Further Analysis</a:t>
            </a:r>
          </a:p>
          <a:p>
            <a:pPr>
              <a:lnSpc>
                <a:spcPct val="200000"/>
              </a:lnSpc>
            </a:pPr>
            <a:r>
              <a:rPr lang="en-US" sz="2400" dirty="0">
                <a:latin typeface="DIN Next LT Pro" panose="020B0503020203050203" pitchFamily="34" charset="0"/>
              </a:rPr>
              <a:t>The Southeast</a:t>
            </a:r>
          </a:p>
          <a:p>
            <a:pPr>
              <a:lnSpc>
                <a:spcPct val="200000"/>
              </a:lnSpc>
            </a:pPr>
            <a:r>
              <a:rPr lang="en-US" sz="2400" dirty="0">
                <a:latin typeface="DIN Next LT Pro" panose="020B0503020203050203" pitchFamily="34" charset="0"/>
              </a:rPr>
              <a:t>Summary</a:t>
            </a:r>
            <a:endParaRPr lang="en-US" sz="2800" dirty="0">
              <a:latin typeface="DIN Next LT Pro" panose="020B0503020203050203" pitchFamily="34" charset="0"/>
            </a:endParaRPr>
          </a:p>
        </p:txBody>
      </p:sp>
    </p:spTree>
    <p:extLst>
      <p:ext uri="{BB962C8B-B14F-4D97-AF65-F5344CB8AC3E}">
        <p14:creationId xmlns:p14="http://schemas.microsoft.com/office/powerpoint/2010/main" val="881281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F5D2DDC-1EFD-4094-BEB3-6422CA751A5D}"/>
              </a:ext>
            </a:extLst>
          </p:cNvPr>
          <p:cNvGraphicFramePr>
            <a:graphicFrameLocks noChangeAspect="1"/>
          </p:cNvGraphicFramePr>
          <p:nvPr>
            <p:custDataLst>
              <p:tags r:id="rId1"/>
            </p:custDataLst>
            <p:extLst>
              <p:ext uri="{D42A27DB-BD31-4B8C-83A1-F6EECF244321}">
                <p14:modId xmlns:p14="http://schemas.microsoft.com/office/powerpoint/2010/main" val="34934175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1" imgW="395" imgH="396" progId="TCLayout.ActiveDocument.1">
                  <p:embed/>
                </p:oleObj>
              </mc:Choice>
              <mc:Fallback>
                <p:oleObj name="think-cell Slide" r:id="rId71" imgW="395" imgH="396" progId="TCLayout.ActiveDocument.1">
                  <p:embed/>
                  <p:pic>
                    <p:nvPicPr>
                      <p:cNvPr id="4" name="Object 3" hidden="1">
                        <a:extLst>
                          <a:ext uri="{FF2B5EF4-FFF2-40B4-BE49-F238E27FC236}">
                            <a16:creationId xmlns:a16="http://schemas.microsoft.com/office/drawing/2014/main" id="{DF5D2DDC-1EFD-4094-BEB3-6422CA751A5D}"/>
                          </a:ext>
                        </a:extLst>
                      </p:cNvPr>
                      <p:cNvPicPr/>
                      <p:nvPr/>
                    </p:nvPicPr>
                    <p:blipFill>
                      <a:blip r:embed="rId72"/>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224ED0D5-225A-44EC-AFAB-98DB529CC4B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1400" dirty="0">
              <a:latin typeface="DIN Next LT Pro" panose="020B0503020203050203" pitchFamily="34" charset="0"/>
              <a:sym typeface="DIN Next LT Pro" panose="020B0503020203050203" pitchFamily="34" charset="0"/>
            </a:endParaRPr>
          </a:p>
        </p:txBody>
      </p:sp>
      <p:pic>
        <p:nvPicPr>
          <p:cNvPr id="6" name="Picture 5">
            <a:extLst>
              <a:ext uri="{FF2B5EF4-FFF2-40B4-BE49-F238E27FC236}">
                <a16:creationId xmlns:a16="http://schemas.microsoft.com/office/drawing/2014/main" id="{B54C5FE8-FF05-42A2-AE62-FB808083BF18}"/>
              </a:ext>
            </a:extLst>
          </p:cNvPr>
          <p:cNvPicPr>
            <a:picLocks noChangeAspect="1"/>
          </p:cNvPicPr>
          <p:nvPr/>
        </p:nvPicPr>
        <p:blipFill>
          <a:blip r:embed="rId73"/>
          <a:stretch>
            <a:fillRect/>
          </a:stretch>
        </p:blipFill>
        <p:spPr>
          <a:xfrm>
            <a:off x="0" y="0"/>
            <a:ext cx="12192000" cy="965771"/>
          </a:xfrm>
          <a:prstGeom prst="rect">
            <a:avLst/>
          </a:prstGeom>
        </p:spPr>
      </p:pic>
      <p:sp>
        <p:nvSpPr>
          <p:cNvPr id="8" name="TextBox 7">
            <a:extLst>
              <a:ext uri="{FF2B5EF4-FFF2-40B4-BE49-F238E27FC236}">
                <a16:creationId xmlns:a16="http://schemas.microsoft.com/office/drawing/2014/main" id="{1D71BE01-B5C0-4435-8EFA-CF500FB86FBE}"/>
              </a:ext>
            </a:extLst>
          </p:cNvPr>
          <p:cNvSpPr txBox="1"/>
          <p:nvPr/>
        </p:nvSpPr>
        <p:spPr>
          <a:xfrm>
            <a:off x="285749" y="159719"/>
            <a:ext cx="9029621" cy="646331"/>
          </a:xfrm>
          <a:prstGeom prst="rect">
            <a:avLst/>
          </a:prstGeom>
          <a:noFill/>
        </p:spPr>
        <p:txBody>
          <a:bodyPr wrap="square">
            <a:spAutoFit/>
          </a:bodyPr>
          <a:lstStyle/>
          <a:p>
            <a:r>
              <a:rPr lang="en-US" sz="3600" b="1" dirty="0">
                <a:solidFill>
                  <a:schemeClr val="bg1"/>
                </a:solidFill>
                <a:latin typeface="DIN Next LT Pro Black" panose="020B0A03020203050203" pitchFamily="34" charset="0"/>
              </a:rPr>
              <a:t>Southeastern Growth</a:t>
            </a:r>
            <a:endParaRPr lang="en-US" sz="2400" b="1" dirty="0">
              <a:solidFill>
                <a:schemeClr val="bg1"/>
              </a:solidFill>
              <a:latin typeface="DIN Next LT Pro Black" panose="020B0A03020203050203" pitchFamily="34" charset="0"/>
            </a:endParaRPr>
          </a:p>
        </p:txBody>
      </p:sp>
      <p:sp>
        <p:nvSpPr>
          <p:cNvPr id="9" name="Rectangle 8">
            <a:extLst>
              <a:ext uri="{FF2B5EF4-FFF2-40B4-BE49-F238E27FC236}">
                <a16:creationId xmlns:a16="http://schemas.microsoft.com/office/drawing/2014/main" id="{A560714C-DDB1-4FDF-93E4-8091D881D6B0}"/>
              </a:ext>
            </a:extLst>
          </p:cNvPr>
          <p:cNvSpPr/>
          <p:nvPr/>
        </p:nvSpPr>
        <p:spPr>
          <a:xfrm>
            <a:off x="3846513" y="1495425"/>
            <a:ext cx="5218113" cy="1974850"/>
          </a:xfrm>
          <a:prstGeom prst="rect">
            <a:avLst/>
          </a:prstGeom>
          <a:solidFill>
            <a:srgbClr val="DCFCE1">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DIN Next LT Pro" panose="020B0503020203050203" pitchFamily="34" charset="0"/>
            </a:endParaRPr>
          </a:p>
        </p:txBody>
      </p:sp>
      <p:sp>
        <p:nvSpPr>
          <p:cNvPr id="10" name="Rectangle 9">
            <a:extLst>
              <a:ext uri="{FF2B5EF4-FFF2-40B4-BE49-F238E27FC236}">
                <a16:creationId xmlns:a16="http://schemas.microsoft.com/office/drawing/2014/main" id="{F70526CB-8BF4-4E12-97A9-9092646A104E}"/>
              </a:ext>
            </a:extLst>
          </p:cNvPr>
          <p:cNvSpPr/>
          <p:nvPr/>
        </p:nvSpPr>
        <p:spPr>
          <a:xfrm>
            <a:off x="3848100" y="3468688"/>
            <a:ext cx="5218113" cy="2195513"/>
          </a:xfrm>
          <a:prstGeom prst="rect">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DIN Next LT Pro" panose="020B0503020203050203" pitchFamily="34" charset="0"/>
            </a:endParaRPr>
          </a:p>
        </p:txBody>
      </p:sp>
      <p:sp>
        <p:nvSpPr>
          <p:cNvPr id="11" name="Rectangle 10">
            <a:extLst>
              <a:ext uri="{FF2B5EF4-FFF2-40B4-BE49-F238E27FC236}">
                <a16:creationId xmlns:a16="http://schemas.microsoft.com/office/drawing/2014/main" id="{88B02826-F9BC-47A9-B91A-C1EFB6807B0A}"/>
              </a:ext>
            </a:extLst>
          </p:cNvPr>
          <p:cNvSpPr/>
          <p:nvPr/>
        </p:nvSpPr>
        <p:spPr>
          <a:xfrm>
            <a:off x="2286000" y="1485900"/>
            <a:ext cx="1562100" cy="1984375"/>
          </a:xfrm>
          <a:prstGeom prst="rect">
            <a:avLst/>
          </a:prstGeom>
          <a:solidFill>
            <a:schemeClr val="bg2">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DIN Next LT Pro" panose="020B0503020203050203" pitchFamily="34" charset="0"/>
            </a:endParaRPr>
          </a:p>
        </p:txBody>
      </p:sp>
      <p:sp>
        <p:nvSpPr>
          <p:cNvPr id="12" name="Rectangle 11">
            <a:extLst>
              <a:ext uri="{FF2B5EF4-FFF2-40B4-BE49-F238E27FC236}">
                <a16:creationId xmlns:a16="http://schemas.microsoft.com/office/drawing/2014/main" id="{AD9B4715-4241-49CE-86FD-198F9AD361AC}"/>
              </a:ext>
            </a:extLst>
          </p:cNvPr>
          <p:cNvSpPr/>
          <p:nvPr/>
        </p:nvSpPr>
        <p:spPr>
          <a:xfrm>
            <a:off x="2286000" y="3464406"/>
            <a:ext cx="1562100" cy="2199796"/>
          </a:xfrm>
          <a:prstGeom prst="rect">
            <a:avLst/>
          </a:prstGeom>
          <a:solidFill>
            <a:srgbClr val="C00000">
              <a:alpha val="1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DIN Next LT Pro" panose="020B0503020203050203" pitchFamily="34" charset="0"/>
            </a:endParaRPr>
          </a:p>
        </p:txBody>
      </p:sp>
      <p:sp>
        <p:nvSpPr>
          <p:cNvPr id="13" name="Oval 12">
            <a:extLst>
              <a:ext uri="{FF2B5EF4-FFF2-40B4-BE49-F238E27FC236}">
                <a16:creationId xmlns:a16="http://schemas.microsoft.com/office/drawing/2014/main" id="{5E6AB98E-F8F0-49F7-853D-4B460322AD47}"/>
              </a:ext>
            </a:extLst>
          </p:cNvPr>
          <p:cNvSpPr/>
          <p:nvPr/>
        </p:nvSpPr>
        <p:spPr>
          <a:xfrm>
            <a:off x="9550399" y="1614567"/>
            <a:ext cx="355601" cy="35788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DIN Next LT Pro" panose="020B0503020203050203" pitchFamily="34" charset="0"/>
            </a:endParaRPr>
          </a:p>
        </p:txBody>
      </p:sp>
      <p:sp>
        <p:nvSpPr>
          <p:cNvPr id="14" name="TextBox 13">
            <a:extLst>
              <a:ext uri="{FF2B5EF4-FFF2-40B4-BE49-F238E27FC236}">
                <a16:creationId xmlns:a16="http://schemas.microsoft.com/office/drawing/2014/main" id="{1F32C6C4-9997-43BC-B540-A333473352E8}"/>
              </a:ext>
            </a:extLst>
          </p:cNvPr>
          <p:cNvSpPr txBox="1"/>
          <p:nvPr/>
        </p:nvSpPr>
        <p:spPr>
          <a:xfrm>
            <a:off x="9170671" y="1975664"/>
            <a:ext cx="1201419" cy="276999"/>
          </a:xfrm>
          <a:prstGeom prst="rect">
            <a:avLst/>
          </a:prstGeom>
          <a:noFill/>
        </p:spPr>
        <p:txBody>
          <a:bodyPr wrap="none" rtlCol="0">
            <a:spAutoFit/>
          </a:bodyPr>
          <a:lstStyle/>
          <a:p>
            <a:pPr defTabSz="457200"/>
            <a:r>
              <a:rPr lang="en-US" sz="1200" dirty="0">
                <a:solidFill>
                  <a:prstClr val="black"/>
                </a:solidFill>
                <a:latin typeface="DIN Next LT Pro" panose="020B0503020203050203" pitchFamily="34" charset="0"/>
              </a:rPr>
              <a:t>2020 sales YTD</a:t>
            </a:r>
          </a:p>
        </p:txBody>
      </p:sp>
      <p:sp>
        <p:nvSpPr>
          <p:cNvPr id="15" name="TextBox 14">
            <a:extLst>
              <a:ext uri="{FF2B5EF4-FFF2-40B4-BE49-F238E27FC236}">
                <a16:creationId xmlns:a16="http://schemas.microsoft.com/office/drawing/2014/main" id="{B0AE4C1E-0D5F-4BC8-8B41-5A72E21F1194}"/>
              </a:ext>
            </a:extLst>
          </p:cNvPr>
          <p:cNvSpPr txBox="1"/>
          <p:nvPr/>
        </p:nvSpPr>
        <p:spPr>
          <a:xfrm>
            <a:off x="9437875" y="1356145"/>
            <a:ext cx="623889" cy="276999"/>
          </a:xfrm>
          <a:prstGeom prst="rect">
            <a:avLst/>
          </a:prstGeom>
          <a:noFill/>
        </p:spPr>
        <p:txBody>
          <a:bodyPr wrap="none" rtlCol="0">
            <a:spAutoFit/>
          </a:bodyPr>
          <a:lstStyle/>
          <a:p>
            <a:pPr defTabSz="457200"/>
            <a:r>
              <a:rPr lang="en-US" sz="1200" dirty="0">
                <a:solidFill>
                  <a:prstClr val="black"/>
                </a:solidFill>
                <a:latin typeface="DIN Next LT Pro" panose="020B0503020203050203" pitchFamily="34" charset="0"/>
              </a:rPr>
              <a:t>Size = </a:t>
            </a:r>
          </a:p>
        </p:txBody>
      </p:sp>
      <p:cxnSp>
        <p:nvCxnSpPr>
          <p:cNvPr id="94" name="Straight Connector 93">
            <a:extLst>
              <a:ext uri="{FF2B5EF4-FFF2-40B4-BE49-F238E27FC236}">
                <a16:creationId xmlns:a16="http://schemas.microsoft.com/office/drawing/2014/main" id="{349DABB8-1912-4CC1-9402-D345A2FC1E43}"/>
              </a:ext>
            </a:extLst>
          </p:cNvPr>
          <p:cNvCxnSpPr/>
          <p:nvPr>
            <p:custDataLst>
              <p:tags r:id="rId3"/>
            </p:custDataLst>
          </p:nvPr>
        </p:nvCxnSpPr>
        <p:spPr bwMode="auto">
          <a:xfrm flipV="1">
            <a:off x="4803775" y="5648325"/>
            <a:ext cx="0" cy="58738"/>
          </a:xfrm>
          <a:prstGeom prst="line">
            <a:avLst/>
          </a:prstGeom>
          <a:ln w="9525"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0D67201-8499-43EC-948A-9A92C9A5C2C3}"/>
              </a:ext>
            </a:extLst>
          </p:cNvPr>
          <p:cNvCxnSpPr/>
          <p:nvPr>
            <p:custDataLst>
              <p:tags r:id="rId4"/>
            </p:custDataLst>
          </p:nvPr>
        </p:nvCxnSpPr>
        <p:spPr bwMode="auto">
          <a:xfrm flipV="1">
            <a:off x="5873750" y="5648325"/>
            <a:ext cx="0" cy="58738"/>
          </a:xfrm>
          <a:prstGeom prst="line">
            <a:avLst/>
          </a:prstGeom>
          <a:ln w="9525"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342DEE0-78FA-48DF-979C-7F0123190C76}"/>
              </a:ext>
            </a:extLst>
          </p:cNvPr>
          <p:cNvCxnSpPr/>
          <p:nvPr>
            <p:custDataLst>
              <p:tags r:id="rId5"/>
            </p:custDataLst>
          </p:nvPr>
        </p:nvCxnSpPr>
        <p:spPr bwMode="auto">
          <a:xfrm flipV="1">
            <a:off x="2286000" y="5648325"/>
            <a:ext cx="0" cy="58738"/>
          </a:xfrm>
          <a:prstGeom prst="line">
            <a:avLst/>
          </a:prstGeom>
          <a:ln w="9525"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4A4A7DC-BD02-4716-8D57-8D96F17EA5B3}"/>
              </a:ext>
            </a:extLst>
          </p:cNvPr>
          <p:cNvCxnSpPr/>
          <p:nvPr>
            <p:custDataLst>
              <p:tags r:id="rId6"/>
            </p:custDataLst>
          </p:nvPr>
        </p:nvCxnSpPr>
        <p:spPr bwMode="auto">
          <a:xfrm flipV="1">
            <a:off x="7132638" y="5648325"/>
            <a:ext cx="0" cy="58738"/>
          </a:xfrm>
          <a:prstGeom prst="line">
            <a:avLst/>
          </a:prstGeom>
          <a:ln w="9525"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ACE77F6-FAB6-4C19-B3E7-8266A7CAFB2D}"/>
              </a:ext>
            </a:extLst>
          </p:cNvPr>
          <p:cNvCxnSpPr/>
          <p:nvPr>
            <p:custDataLst>
              <p:tags r:id="rId7"/>
            </p:custDataLst>
          </p:nvPr>
        </p:nvCxnSpPr>
        <p:spPr bwMode="auto">
          <a:xfrm flipV="1">
            <a:off x="3544888" y="5648325"/>
            <a:ext cx="0" cy="58738"/>
          </a:xfrm>
          <a:prstGeom prst="line">
            <a:avLst/>
          </a:prstGeom>
          <a:ln w="9525"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89EADB3-E48C-4130-8FDD-8873EBAFB968}"/>
              </a:ext>
            </a:extLst>
          </p:cNvPr>
          <p:cNvCxnSpPr/>
          <p:nvPr>
            <p:custDataLst>
              <p:tags r:id="rId8"/>
            </p:custDataLst>
          </p:nvPr>
        </p:nvCxnSpPr>
        <p:spPr bwMode="auto">
          <a:xfrm flipV="1">
            <a:off x="9064625" y="5648325"/>
            <a:ext cx="0" cy="58738"/>
          </a:xfrm>
          <a:prstGeom prst="line">
            <a:avLst/>
          </a:prstGeom>
          <a:ln w="9525"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55" name="Chart 254">
            <a:extLst>
              <a:ext uri="{FF2B5EF4-FFF2-40B4-BE49-F238E27FC236}">
                <a16:creationId xmlns:a16="http://schemas.microsoft.com/office/drawing/2014/main" id="{C1C696D9-3713-44D4-9D75-03DECCF2EEEA}"/>
              </a:ext>
            </a:extLst>
          </p:cNvPr>
          <p:cNvGraphicFramePr/>
          <p:nvPr>
            <p:custDataLst>
              <p:tags r:id="rId9"/>
            </p:custDataLst>
            <p:extLst>
              <p:ext uri="{D42A27DB-BD31-4B8C-83A1-F6EECF244321}">
                <p14:modId xmlns:p14="http://schemas.microsoft.com/office/powerpoint/2010/main" val="660127595"/>
              </p:ext>
            </p:extLst>
          </p:nvPr>
        </p:nvGraphicFramePr>
        <p:xfrm>
          <a:off x="1589088" y="1343025"/>
          <a:ext cx="7558087" cy="4454525"/>
        </p:xfrm>
        <a:graphic>
          <a:graphicData uri="http://schemas.openxmlformats.org/drawingml/2006/chart">
            <c:chart xmlns:c="http://schemas.openxmlformats.org/drawingml/2006/chart" xmlns:r="http://schemas.openxmlformats.org/officeDocument/2006/relationships" r:id="rId74"/>
          </a:graphicData>
        </a:graphic>
      </p:graphicFrame>
      <p:sp>
        <p:nvSpPr>
          <p:cNvPr id="97" name="Text Placeholder 2">
            <a:extLst>
              <a:ext uri="{FF2B5EF4-FFF2-40B4-BE49-F238E27FC236}">
                <a16:creationId xmlns:a16="http://schemas.microsoft.com/office/drawing/2014/main" id="{C98A0CFE-ED15-479C-9132-A3601E0C0718}"/>
              </a:ext>
            </a:extLst>
          </p:cNvPr>
          <p:cNvSpPr>
            <a:spLocks noGrp="1"/>
          </p:cNvSpPr>
          <p:nvPr>
            <p:custDataLst>
              <p:tags r:id="rId10"/>
            </p:custDataLst>
          </p:nvPr>
        </p:nvSpPr>
        <p:spPr bwMode="gray">
          <a:xfrm>
            <a:off x="5565775" y="5781675"/>
            <a:ext cx="615950"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7A39F8FA-2708-4A02-88E4-512C1CD84157}" type="datetime'''$''''''''2'''''',5''0''''''''''''0''''''''k'''''">
              <a:rPr lang="en-US" altLang="en-US" sz="1400" smtClean="0">
                <a:latin typeface="DIN Next LT Pro" panose="020B0503020203050203" pitchFamily="34" charset="0"/>
                <a:sym typeface="DIN Next LT Pro" panose="020B0503020203050203" pitchFamily="34" charset="0"/>
              </a:rPr>
              <a:pPr/>
              <a:t>$2,500k</a:t>
            </a:fld>
            <a:endParaRPr lang="en-US" sz="1400" dirty="0">
              <a:latin typeface="DIN Next LT Pro" panose="020B0503020203050203" pitchFamily="34" charset="0"/>
              <a:sym typeface="DIN Next LT Pro" panose="020B0503020203050203" pitchFamily="34" charset="0"/>
            </a:endParaRPr>
          </a:p>
        </p:txBody>
      </p:sp>
      <p:sp>
        <p:nvSpPr>
          <p:cNvPr id="98" name="Text Placeholder 2">
            <a:extLst>
              <a:ext uri="{FF2B5EF4-FFF2-40B4-BE49-F238E27FC236}">
                <a16:creationId xmlns:a16="http://schemas.microsoft.com/office/drawing/2014/main" id="{3B89A8C6-5560-41CF-8865-9C17F98FA609}"/>
              </a:ext>
            </a:extLst>
          </p:cNvPr>
          <p:cNvSpPr>
            <a:spLocks noGrp="1"/>
          </p:cNvSpPr>
          <p:nvPr>
            <p:custDataLst>
              <p:tags r:id="rId11"/>
            </p:custDataLst>
          </p:nvPr>
        </p:nvSpPr>
        <p:spPr bwMode="gray">
          <a:xfrm>
            <a:off x="2144713" y="5781675"/>
            <a:ext cx="284163"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646C618E-9247-4308-9385-F2356884A965}" type="datetime'''''$''''''''''''''''''0''''''''k'''''''''''''">
              <a:rPr lang="en-US" altLang="en-US" sz="1400" smtClean="0">
                <a:latin typeface="DIN Next LT Pro" panose="020B0503020203050203" pitchFamily="34" charset="0"/>
                <a:sym typeface="DIN Next LT Pro" panose="020B0503020203050203" pitchFamily="34" charset="0"/>
              </a:rPr>
              <a:pPr/>
              <a:t>$0k</a:t>
            </a:fld>
            <a:endParaRPr lang="en-US" sz="1400" dirty="0">
              <a:latin typeface="DIN Next LT Pro" panose="020B0503020203050203" pitchFamily="34" charset="0"/>
              <a:sym typeface="DIN Next LT Pro" panose="020B0503020203050203" pitchFamily="34" charset="0"/>
            </a:endParaRPr>
          </a:p>
        </p:txBody>
      </p:sp>
      <p:sp>
        <p:nvSpPr>
          <p:cNvPr id="100" name="Text Placeholder 2">
            <a:extLst>
              <a:ext uri="{FF2B5EF4-FFF2-40B4-BE49-F238E27FC236}">
                <a16:creationId xmlns:a16="http://schemas.microsoft.com/office/drawing/2014/main" id="{BAD2B2F2-BD6F-45AD-B2CD-93BEE805D6A8}"/>
              </a:ext>
            </a:extLst>
          </p:cNvPr>
          <p:cNvSpPr>
            <a:spLocks noGrp="1"/>
          </p:cNvSpPr>
          <p:nvPr>
            <p:custDataLst>
              <p:tags r:id="rId12"/>
            </p:custDataLst>
          </p:nvPr>
        </p:nvSpPr>
        <p:spPr bwMode="gray">
          <a:xfrm>
            <a:off x="3306762" y="5781675"/>
            <a:ext cx="477838"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B3F060D5-9B5F-4E22-A3A5-D782B1DE0694}" type="datetime'''''''''''$''''''''''5''''''''''''''''''00''''''''''''''k'">
              <a:rPr lang="en-US" altLang="en-US" sz="1400" smtClean="0">
                <a:latin typeface="DIN Next LT Pro" panose="020B0503020203050203" pitchFamily="34" charset="0"/>
                <a:sym typeface="DIN Next LT Pro" panose="020B0503020203050203" pitchFamily="34" charset="0"/>
              </a:rPr>
              <a:pPr/>
              <a:t>$500k</a:t>
            </a:fld>
            <a:endParaRPr lang="en-US" sz="1400" dirty="0">
              <a:latin typeface="DIN Next LT Pro" panose="020B0503020203050203" pitchFamily="34" charset="0"/>
              <a:sym typeface="DIN Next LT Pro" panose="020B0503020203050203" pitchFamily="34" charset="0"/>
            </a:endParaRPr>
          </a:p>
        </p:txBody>
      </p:sp>
      <p:sp>
        <p:nvSpPr>
          <p:cNvPr id="96" name="Text Placeholder 2">
            <a:extLst>
              <a:ext uri="{FF2B5EF4-FFF2-40B4-BE49-F238E27FC236}">
                <a16:creationId xmlns:a16="http://schemas.microsoft.com/office/drawing/2014/main" id="{8CB7BDDB-5A03-4286-A7A2-B7C6B6B05390}"/>
              </a:ext>
            </a:extLst>
          </p:cNvPr>
          <p:cNvSpPr>
            <a:spLocks noGrp="1"/>
          </p:cNvSpPr>
          <p:nvPr>
            <p:custDataLst>
              <p:tags r:id="rId13"/>
            </p:custDataLst>
          </p:nvPr>
        </p:nvSpPr>
        <p:spPr bwMode="gray">
          <a:xfrm>
            <a:off x="4495800" y="5781675"/>
            <a:ext cx="615950"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6F9C5F8-48E0-48B2-9451-A84E38658BEB}" type="datetime'''''''''''''''''''$''''''''''''1'''''''''''''',''000''k'''">
              <a:rPr lang="en-US" altLang="en-US" sz="1400" smtClean="0">
                <a:latin typeface="DIN Next LT Pro" panose="020B0503020203050203" pitchFamily="34" charset="0"/>
                <a:sym typeface="DIN Next LT Pro" panose="020B0503020203050203" pitchFamily="34" charset="0"/>
              </a:rPr>
              <a:pPr/>
              <a:t>$1,000k</a:t>
            </a:fld>
            <a:endParaRPr lang="en-US" sz="1400" dirty="0">
              <a:latin typeface="DIN Next LT Pro" panose="020B0503020203050203" pitchFamily="34" charset="0"/>
              <a:sym typeface="DIN Next LT Pro" panose="020B0503020203050203" pitchFamily="34" charset="0"/>
            </a:endParaRPr>
          </a:p>
        </p:txBody>
      </p:sp>
      <p:sp>
        <p:nvSpPr>
          <p:cNvPr id="99" name="Text Placeholder 2">
            <a:extLst>
              <a:ext uri="{FF2B5EF4-FFF2-40B4-BE49-F238E27FC236}">
                <a16:creationId xmlns:a16="http://schemas.microsoft.com/office/drawing/2014/main" id="{D3FF2F68-0064-4A6C-A0FE-360915521673}"/>
              </a:ext>
            </a:extLst>
          </p:cNvPr>
          <p:cNvSpPr>
            <a:spLocks noGrp="1"/>
          </p:cNvSpPr>
          <p:nvPr>
            <p:custDataLst>
              <p:tags r:id="rId14"/>
            </p:custDataLst>
          </p:nvPr>
        </p:nvSpPr>
        <p:spPr bwMode="gray">
          <a:xfrm>
            <a:off x="8756650" y="5781675"/>
            <a:ext cx="615950"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867FD29C-8564-425C-B5D6-9B1E8FB1B33E}" type="datetime'$''''''''6'''''''''''',''''5''''''''0''0''''''''''''k'''''''">
              <a:rPr lang="en-US" altLang="en-US" sz="1400" smtClean="0">
                <a:latin typeface="DIN Next LT Pro" panose="020B0503020203050203" pitchFamily="34" charset="0"/>
                <a:sym typeface="DIN Next LT Pro" panose="020B0503020203050203" pitchFamily="34" charset="0"/>
              </a:rPr>
              <a:pPr/>
              <a:t>$6,500k</a:t>
            </a:fld>
            <a:endParaRPr lang="en-US" sz="1400" dirty="0">
              <a:latin typeface="DIN Next LT Pro" panose="020B0503020203050203" pitchFamily="34" charset="0"/>
              <a:sym typeface="DIN Next LT Pro" panose="020B0503020203050203" pitchFamily="34" charset="0"/>
            </a:endParaRPr>
          </a:p>
        </p:txBody>
      </p:sp>
      <p:sp>
        <p:nvSpPr>
          <p:cNvPr id="101" name="Text Placeholder 2">
            <a:extLst>
              <a:ext uri="{FF2B5EF4-FFF2-40B4-BE49-F238E27FC236}">
                <a16:creationId xmlns:a16="http://schemas.microsoft.com/office/drawing/2014/main" id="{B7055DA7-881E-4127-ACB0-A8F200B747B4}"/>
              </a:ext>
            </a:extLst>
          </p:cNvPr>
          <p:cNvSpPr>
            <a:spLocks noGrp="1"/>
          </p:cNvSpPr>
          <p:nvPr>
            <p:custDataLst>
              <p:tags r:id="rId15"/>
            </p:custDataLst>
          </p:nvPr>
        </p:nvSpPr>
        <p:spPr bwMode="gray">
          <a:xfrm>
            <a:off x="6824663" y="5781675"/>
            <a:ext cx="615950"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B4D7009A-2CA8-45D7-8BC6-C920A124D43B}" type="datetime'''''$3,''''''0''''0''0''''''''''''''''''''''''''k'''''''''''''">
              <a:rPr lang="en-US" altLang="en-US" sz="1400" smtClean="0">
                <a:latin typeface="DIN Next LT Pro" panose="020B0503020203050203" pitchFamily="34" charset="0"/>
                <a:sym typeface="DIN Next LT Pro" panose="020B0503020203050203" pitchFamily="34" charset="0"/>
              </a:rPr>
              <a:pPr/>
              <a:t>$3,000k</a:t>
            </a:fld>
            <a:endParaRPr lang="en-US" sz="1400" dirty="0">
              <a:latin typeface="DIN Next LT Pro" panose="020B0503020203050203" pitchFamily="34" charset="0"/>
              <a:sym typeface="DIN Next LT Pro" panose="020B0503020203050203" pitchFamily="34" charset="0"/>
            </a:endParaRPr>
          </a:p>
        </p:txBody>
      </p:sp>
      <p:sp useBgFill="1">
        <p:nvSpPr>
          <p:cNvPr id="209" name="Freeform: Shape 208">
            <a:extLst>
              <a:ext uri="{FF2B5EF4-FFF2-40B4-BE49-F238E27FC236}">
                <a16:creationId xmlns:a16="http://schemas.microsoft.com/office/drawing/2014/main" id="{5F2E7360-F338-4CF0-AFB8-8A0094289BD7}"/>
              </a:ext>
            </a:extLst>
          </p:cNvPr>
          <p:cNvSpPr/>
          <p:nvPr>
            <p:custDataLst>
              <p:tags r:id="rId16"/>
            </p:custDataLst>
          </p:nvPr>
        </p:nvSpPr>
        <p:spPr bwMode="auto">
          <a:xfrm>
            <a:off x="5081588" y="5575300"/>
            <a:ext cx="96838" cy="146050"/>
          </a:xfrm>
          <a:custGeom>
            <a:avLst/>
            <a:gdLst/>
            <a:ahLst/>
            <a:cxnLst/>
            <a:rect l="0" t="0" r="0" b="0"/>
            <a:pathLst>
              <a:path w="96838" h="146051">
                <a:moveTo>
                  <a:pt x="96837" y="0"/>
                </a:moveTo>
                <a:lnTo>
                  <a:pt x="57150" y="146050"/>
                </a:lnTo>
                <a:lnTo>
                  <a:pt x="0" y="146050"/>
                </a:lnTo>
                <a:lnTo>
                  <a:pt x="39687"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2" name="Freeform: Shape 211">
            <a:extLst>
              <a:ext uri="{FF2B5EF4-FFF2-40B4-BE49-F238E27FC236}">
                <a16:creationId xmlns:a16="http://schemas.microsoft.com/office/drawing/2014/main" id="{DF4F9D6E-9B5B-4DE7-B7F4-7C3ECB47B331}"/>
              </a:ext>
            </a:extLst>
          </p:cNvPr>
          <p:cNvSpPr/>
          <p:nvPr>
            <p:custDataLst>
              <p:tags r:id="rId17"/>
            </p:custDataLst>
          </p:nvPr>
        </p:nvSpPr>
        <p:spPr bwMode="auto">
          <a:xfrm>
            <a:off x="8283575" y="5575300"/>
            <a:ext cx="96839" cy="146050"/>
          </a:xfrm>
          <a:custGeom>
            <a:avLst/>
            <a:gdLst/>
            <a:ahLst/>
            <a:cxnLst/>
            <a:rect l="0" t="0" r="0" b="0"/>
            <a:pathLst>
              <a:path w="96839" h="146051">
                <a:moveTo>
                  <a:pt x="96838" y="0"/>
                </a:moveTo>
                <a:lnTo>
                  <a:pt x="57150" y="146050"/>
                </a:lnTo>
                <a:lnTo>
                  <a:pt x="0" y="146050"/>
                </a:lnTo>
                <a:lnTo>
                  <a:pt x="39688"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Freeform: Shape 206">
            <a:extLst>
              <a:ext uri="{FF2B5EF4-FFF2-40B4-BE49-F238E27FC236}">
                <a16:creationId xmlns:a16="http://schemas.microsoft.com/office/drawing/2014/main" id="{7CD13516-1795-4EA8-A529-08DF4C3FE809}"/>
              </a:ext>
            </a:extLst>
          </p:cNvPr>
          <p:cNvSpPr/>
          <p:nvPr>
            <p:custDataLst>
              <p:tags r:id="rId18"/>
            </p:custDataLst>
          </p:nvPr>
        </p:nvSpPr>
        <p:spPr bwMode="auto">
          <a:xfrm>
            <a:off x="5081588" y="5575300"/>
            <a:ext cx="39688" cy="146050"/>
          </a:xfrm>
          <a:custGeom>
            <a:avLst/>
            <a:gdLst/>
            <a:ahLst/>
            <a:cxnLst/>
            <a:rect l="0" t="0" r="0" b="0"/>
            <a:pathLst>
              <a:path w="39688" h="146051">
                <a:moveTo>
                  <a:pt x="39687" y="0"/>
                </a:moveTo>
                <a:lnTo>
                  <a:pt x="0" y="146050"/>
                </a:lnTo>
              </a:path>
            </a:pathLst>
          </a:custGeom>
          <a:ln w="9525"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8" name="Freeform: Shape 207">
            <a:extLst>
              <a:ext uri="{FF2B5EF4-FFF2-40B4-BE49-F238E27FC236}">
                <a16:creationId xmlns:a16="http://schemas.microsoft.com/office/drawing/2014/main" id="{50A5F57A-75A5-4F05-8FAB-C63A91E2CA32}"/>
              </a:ext>
            </a:extLst>
          </p:cNvPr>
          <p:cNvSpPr/>
          <p:nvPr>
            <p:custDataLst>
              <p:tags r:id="rId19"/>
            </p:custDataLst>
          </p:nvPr>
        </p:nvSpPr>
        <p:spPr bwMode="auto">
          <a:xfrm>
            <a:off x="5138738" y="5575300"/>
            <a:ext cx="39688" cy="146050"/>
          </a:xfrm>
          <a:custGeom>
            <a:avLst/>
            <a:gdLst/>
            <a:ahLst/>
            <a:cxnLst/>
            <a:rect l="0" t="0" r="0" b="0"/>
            <a:pathLst>
              <a:path w="39688" h="146051">
                <a:moveTo>
                  <a:pt x="39687" y="0"/>
                </a:moveTo>
                <a:lnTo>
                  <a:pt x="0" y="146050"/>
                </a:lnTo>
              </a:path>
            </a:pathLst>
          </a:custGeom>
          <a:ln w="9525"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0" name="Freeform: Shape 209">
            <a:extLst>
              <a:ext uri="{FF2B5EF4-FFF2-40B4-BE49-F238E27FC236}">
                <a16:creationId xmlns:a16="http://schemas.microsoft.com/office/drawing/2014/main" id="{39712A75-D8EC-42C9-B71A-AC18889AE42A}"/>
              </a:ext>
            </a:extLst>
          </p:cNvPr>
          <p:cNvSpPr/>
          <p:nvPr>
            <p:custDataLst>
              <p:tags r:id="rId20"/>
            </p:custDataLst>
          </p:nvPr>
        </p:nvSpPr>
        <p:spPr bwMode="auto">
          <a:xfrm>
            <a:off x="8283575" y="5575300"/>
            <a:ext cx="39689" cy="146050"/>
          </a:xfrm>
          <a:custGeom>
            <a:avLst/>
            <a:gdLst/>
            <a:ahLst/>
            <a:cxnLst/>
            <a:rect l="0" t="0" r="0" b="0"/>
            <a:pathLst>
              <a:path w="39689" h="146051">
                <a:moveTo>
                  <a:pt x="39688" y="0"/>
                </a:moveTo>
                <a:lnTo>
                  <a:pt x="0" y="146050"/>
                </a:lnTo>
              </a:path>
            </a:pathLst>
          </a:custGeom>
          <a:ln w="9525"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1" name="Freeform: Shape 210">
            <a:extLst>
              <a:ext uri="{FF2B5EF4-FFF2-40B4-BE49-F238E27FC236}">
                <a16:creationId xmlns:a16="http://schemas.microsoft.com/office/drawing/2014/main" id="{254E169E-BDF8-472F-9AEB-E4E7DC295D87}"/>
              </a:ext>
            </a:extLst>
          </p:cNvPr>
          <p:cNvSpPr/>
          <p:nvPr>
            <p:custDataLst>
              <p:tags r:id="rId21"/>
            </p:custDataLst>
          </p:nvPr>
        </p:nvSpPr>
        <p:spPr bwMode="auto">
          <a:xfrm>
            <a:off x="8340725" y="5575300"/>
            <a:ext cx="39689" cy="146050"/>
          </a:xfrm>
          <a:custGeom>
            <a:avLst/>
            <a:gdLst/>
            <a:ahLst/>
            <a:cxnLst/>
            <a:rect l="0" t="0" r="0" b="0"/>
            <a:pathLst>
              <a:path w="39689" h="146051">
                <a:moveTo>
                  <a:pt x="39688" y="0"/>
                </a:moveTo>
                <a:lnTo>
                  <a:pt x="0" y="146050"/>
                </a:lnTo>
              </a:path>
            </a:pathLst>
          </a:custGeom>
          <a:ln w="9525"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4" name="Straight Connector 113">
            <a:extLst>
              <a:ext uri="{FF2B5EF4-FFF2-40B4-BE49-F238E27FC236}">
                <a16:creationId xmlns:a16="http://schemas.microsoft.com/office/drawing/2014/main" id="{D0B7E806-97B0-48C9-92F2-F976BB115CE4}"/>
              </a:ext>
            </a:extLst>
          </p:cNvPr>
          <p:cNvCxnSpPr>
            <a:cxnSpLocks/>
          </p:cNvCxnSpPr>
          <p:nvPr>
            <p:custDataLst>
              <p:tags r:id="rId22"/>
            </p:custDataLst>
          </p:nvPr>
        </p:nvCxnSpPr>
        <p:spPr bwMode="auto">
          <a:xfrm flipH="1">
            <a:off x="3130551" y="2905125"/>
            <a:ext cx="30163" cy="20638"/>
          </a:xfrm>
          <a:prstGeom prst="line">
            <a:avLst/>
          </a:prstGeom>
          <a:ln w="6350"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64D773AE-D1D6-457C-ADE7-588543283E48}"/>
              </a:ext>
            </a:extLst>
          </p:cNvPr>
          <p:cNvCxnSpPr>
            <a:cxnSpLocks/>
          </p:cNvCxnSpPr>
          <p:nvPr>
            <p:custDataLst>
              <p:tags r:id="rId23"/>
            </p:custDataLst>
          </p:nvPr>
        </p:nvCxnSpPr>
        <p:spPr bwMode="auto">
          <a:xfrm flipH="1">
            <a:off x="3187699" y="2805113"/>
            <a:ext cx="465138" cy="249238"/>
          </a:xfrm>
          <a:prstGeom prst="line">
            <a:avLst/>
          </a:prstGeom>
          <a:ln w="6350"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3AAC0AC-F6FE-47F9-96AF-D190E53FED85}"/>
              </a:ext>
            </a:extLst>
          </p:cNvPr>
          <p:cNvCxnSpPr>
            <a:cxnSpLocks/>
          </p:cNvCxnSpPr>
          <p:nvPr>
            <p:custDataLst>
              <p:tags r:id="rId24"/>
            </p:custDataLst>
          </p:nvPr>
        </p:nvCxnSpPr>
        <p:spPr bwMode="auto">
          <a:xfrm flipH="1" flipV="1">
            <a:off x="3648075" y="3475038"/>
            <a:ext cx="49213" cy="53975"/>
          </a:xfrm>
          <a:prstGeom prst="line">
            <a:avLst/>
          </a:prstGeom>
          <a:ln w="6350"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A11E40B6-70FC-4E8A-A8B1-7AF1E419612D}"/>
              </a:ext>
            </a:extLst>
          </p:cNvPr>
          <p:cNvCxnSpPr>
            <a:cxnSpLocks/>
          </p:cNvCxnSpPr>
          <p:nvPr>
            <p:custDataLst>
              <p:tags r:id="rId25"/>
            </p:custDataLst>
          </p:nvPr>
        </p:nvCxnSpPr>
        <p:spPr bwMode="auto">
          <a:xfrm flipV="1">
            <a:off x="2665413" y="3925888"/>
            <a:ext cx="77788" cy="79375"/>
          </a:xfrm>
          <a:prstGeom prst="line">
            <a:avLst/>
          </a:prstGeom>
          <a:ln w="6350"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8D7C5C7-F4C7-443D-A1B9-893A6DDBE395}"/>
              </a:ext>
            </a:extLst>
          </p:cNvPr>
          <p:cNvCxnSpPr>
            <a:cxnSpLocks/>
          </p:cNvCxnSpPr>
          <p:nvPr>
            <p:custDataLst>
              <p:tags r:id="rId26"/>
            </p:custDataLst>
          </p:nvPr>
        </p:nvCxnSpPr>
        <p:spPr bwMode="auto">
          <a:xfrm>
            <a:off x="2979738" y="2636838"/>
            <a:ext cx="0" cy="90488"/>
          </a:xfrm>
          <a:prstGeom prst="line">
            <a:avLst/>
          </a:prstGeom>
          <a:ln w="6350"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B30B468-0601-40B0-AC0D-4F90E1F86602}"/>
              </a:ext>
            </a:extLst>
          </p:cNvPr>
          <p:cNvCxnSpPr>
            <a:cxnSpLocks/>
          </p:cNvCxnSpPr>
          <p:nvPr>
            <p:custDataLst>
              <p:tags r:id="rId27"/>
            </p:custDataLst>
          </p:nvPr>
        </p:nvCxnSpPr>
        <p:spPr bwMode="auto">
          <a:xfrm flipV="1">
            <a:off x="2613025" y="3684588"/>
            <a:ext cx="90488" cy="122238"/>
          </a:xfrm>
          <a:prstGeom prst="line">
            <a:avLst/>
          </a:prstGeom>
          <a:ln w="6350"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16785E0-56C3-4781-9C0A-45151B25885F}"/>
              </a:ext>
            </a:extLst>
          </p:cNvPr>
          <p:cNvCxnSpPr>
            <a:cxnSpLocks/>
          </p:cNvCxnSpPr>
          <p:nvPr>
            <p:custDataLst>
              <p:tags r:id="rId28"/>
            </p:custDataLst>
          </p:nvPr>
        </p:nvCxnSpPr>
        <p:spPr bwMode="auto">
          <a:xfrm flipH="1" flipV="1">
            <a:off x="3727451" y="3430588"/>
            <a:ext cx="238125" cy="112713"/>
          </a:xfrm>
          <a:prstGeom prst="line">
            <a:avLst/>
          </a:prstGeom>
          <a:ln w="6350"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64070625-03C7-4EE7-8870-99C9D8414D3C}"/>
              </a:ext>
            </a:extLst>
          </p:cNvPr>
          <p:cNvCxnSpPr/>
          <p:nvPr>
            <p:custDataLst>
              <p:tags r:id="rId29"/>
            </p:custDataLst>
          </p:nvPr>
        </p:nvCxnSpPr>
        <p:spPr bwMode="auto">
          <a:xfrm flipH="1" flipV="1">
            <a:off x="3527425" y="3721100"/>
            <a:ext cx="33338" cy="39688"/>
          </a:xfrm>
          <a:prstGeom prst="line">
            <a:avLst/>
          </a:prstGeom>
          <a:ln w="6350"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127139EF-FACD-4F6D-9FC6-FC245EC9A327}"/>
              </a:ext>
            </a:extLst>
          </p:cNvPr>
          <p:cNvCxnSpPr>
            <a:cxnSpLocks/>
          </p:cNvCxnSpPr>
          <p:nvPr>
            <p:custDataLst>
              <p:tags r:id="rId30"/>
            </p:custDataLst>
          </p:nvPr>
        </p:nvCxnSpPr>
        <p:spPr bwMode="auto">
          <a:xfrm flipH="1" flipV="1">
            <a:off x="3725863" y="3076574"/>
            <a:ext cx="292100" cy="44450"/>
          </a:xfrm>
          <a:prstGeom prst="line">
            <a:avLst/>
          </a:prstGeom>
          <a:ln w="6350"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245F7E7-AC3F-42BF-9BBA-E7536EB2A79B}"/>
              </a:ext>
            </a:extLst>
          </p:cNvPr>
          <p:cNvCxnSpPr>
            <a:cxnSpLocks/>
          </p:cNvCxnSpPr>
          <p:nvPr>
            <p:custDataLst>
              <p:tags r:id="rId31"/>
            </p:custDataLst>
          </p:nvPr>
        </p:nvCxnSpPr>
        <p:spPr bwMode="auto">
          <a:xfrm>
            <a:off x="2759075" y="2995613"/>
            <a:ext cx="234950" cy="139700"/>
          </a:xfrm>
          <a:prstGeom prst="line">
            <a:avLst/>
          </a:prstGeom>
          <a:ln w="6350"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29BBB8B-85D2-4081-A36C-D762DB610E89}"/>
              </a:ext>
            </a:extLst>
          </p:cNvPr>
          <p:cNvCxnSpPr>
            <a:cxnSpLocks/>
          </p:cNvCxnSpPr>
          <p:nvPr>
            <p:custDataLst>
              <p:tags r:id="rId32"/>
            </p:custDataLst>
          </p:nvPr>
        </p:nvCxnSpPr>
        <p:spPr bwMode="auto">
          <a:xfrm>
            <a:off x="2630488" y="2768600"/>
            <a:ext cx="153988" cy="73025"/>
          </a:xfrm>
          <a:prstGeom prst="line">
            <a:avLst/>
          </a:prstGeom>
          <a:ln w="6350"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4F81AE5-101F-4B87-9E5C-2228FEF58AB0}"/>
              </a:ext>
            </a:extLst>
          </p:cNvPr>
          <p:cNvCxnSpPr>
            <a:cxnSpLocks/>
          </p:cNvCxnSpPr>
          <p:nvPr>
            <p:custDataLst>
              <p:tags r:id="rId33"/>
            </p:custDataLst>
          </p:nvPr>
        </p:nvCxnSpPr>
        <p:spPr bwMode="auto">
          <a:xfrm flipH="1">
            <a:off x="3136900" y="2592389"/>
            <a:ext cx="304800" cy="125413"/>
          </a:xfrm>
          <a:prstGeom prst="line">
            <a:avLst/>
          </a:prstGeom>
          <a:ln w="6350"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7" name="Text Placeholder 2">
            <a:extLst>
              <a:ext uri="{FF2B5EF4-FFF2-40B4-BE49-F238E27FC236}">
                <a16:creationId xmlns:a16="http://schemas.microsoft.com/office/drawing/2014/main" id="{9AA3E2B2-6A68-420E-8CC7-CDDE94D61ACE}"/>
              </a:ext>
            </a:extLst>
          </p:cNvPr>
          <p:cNvSpPr>
            <a:spLocks noGrp="1"/>
          </p:cNvSpPr>
          <p:nvPr>
            <p:custDataLst>
              <p:tags r:id="rId34"/>
            </p:custDataLst>
          </p:nvPr>
        </p:nvSpPr>
        <p:spPr bwMode="gray">
          <a:xfrm>
            <a:off x="3009900" y="3965575"/>
            <a:ext cx="260350" cy="192088"/>
          </a:xfrm>
          <a:prstGeom prst="rect">
            <a:avLst/>
          </a:prstGeom>
          <a:noFill/>
          <a:ln>
            <a:noFill/>
          </a:ln>
          <a:extLst>
            <a:ext uri="{909E8E84-426E-40DD-AFC4-6F175D3DCCD1}">
              <a14:hiddenFill xmlns:a14="http://schemas.microsoft.com/office/drawing/2010/main">
                <a:solidFill>
                  <a:schemeClr val="tx1"/>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5E308CF1-0F1A-43F0-9A3C-22AA3EC541A9}" type="datetime'''C''''''''O'''">
              <a:rPr lang="en-US" altLang="en-US" sz="1400" smtClean="0">
                <a:latin typeface="DIN Next LT Pro" panose="020B0503020203050203" pitchFamily="34" charset="0"/>
                <a:sym typeface="DIN Next LT Pro" panose="020B0503020203050203" pitchFamily="34" charset="0"/>
              </a:rPr>
              <a:pPr/>
              <a:t>CO</a:t>
            </a:fld>
            <a:endParaRPr lang="en-US" sz="1400" dirty="0">
              <a:latin typeface="DIN Next LT Pro" panose="020B0503020203050203" pitchFamily="34" charset="0"/>
              <a:sym typeface="DIN Next LT Pro" panose="020B0503020203050203" pitchFamily="34" charset="0"/>
            </a:endParaRPr>
          </a:p>
        </p:txBody>
      </p:sp>
      <p:sp>
        <p:nvSpPr>
          <p:cNvPr id="148" name="Text Placeholder 2">
            <a:extLst>
              <a:ext uri="{FF2B5EF4-FFF2-40B4-BE49-F238E27FC236}">
                <a16:creationId xmlns:a16="http://schemas.microsoft.com/office/drawing/2014/main" id="{9376AFC3-33C5-4E3A-974C-7E35531F5FF1}"/>
              </a:ext>
            </a:extLst>
          </p:cNvPr>
          <p:cNvSpPr>
            <a:spLocks noGrp="1"/>
          </p:cNvSpPr>
          <p:nvPr>
            <p:custDataLst>
              <p:tags r:id="rId35"/>
            </p:custDataLst>
          </p:nvPr>
        </p:nvSpPr>
        <p:spPr bwMode="gray">
          <a:xfrm>
            <a:off x="2435225" y="4005263"/>
            <a:ext cx="266700" cy="1920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A514195B-F9D5-4678-BF03-48FD6E7D1BD2}" type="datetime'''''''''N''''''''''''''''''''''''''''''''''''''V'''">
              <a:rPr lang="en-US" altLang="en-US" sz="1400" smtClean="0">
                <a:latin typeface="DIN Next LT Pro" panose="020B0503020203050203" pitchFamily="34" charset="0"/>
                <a:sym typeface="DIN Next LT Pro" panose="020B0503020203050203" pitchFamily="34" charset="0"/>
              </a:rPr>
              <a:pPr/>
              <a:t>NV</a:t>
            </a:fld>
            <a:endParaRPr lang="en-US" sz="1400" dirty="0">
              <a:latin typeface="DIN Next LT Pro" panose="020B0503020203050203" pitchFamily="34" charset="0"/>
              <a:sym typeface="DIN Next LT Pro" panose="020B0503020203050203" pitchFamily="34" charset="0"/>
            </a:endParaRPr>
          </a:p>
        </p:txBody>
      </p:sp>
      <p:sp>
        <p:nvSpPr>
          <p:cNvPr id="128" name="Text Placeholder 2">
            <a:extLst>
              <a:ext uri="{FF2B5EF4-FFF2-40B4-BE49-F238E27FC236}">
                <a16:creationId xmlns:a16="http://schemas.microsoft.com/office/drawing/2014/main" id="{EB105CAE-A4BD-422E-978C-C6AE1256C84F}"/>
              </a:ext>
            </a:extLst>
          </p:cNvPr>
          <p:cNvSpPr>
            <a:spLocks noGrp="1"/>
          </p:cNvSpPr>
          <p:nvPr>
            <p:custDataLst>
              <p:tags r:id="rId36"/>
            </p:custDataLst>
          </p:nvPr>
        </p:nvSpPr>
        <p:spPr bwMode="gray">
          <a:xfrm>
            <a:off x="2362200" y="3230563"/>
            <a:ext cx="269875" cy="192088"/>
          </a:xfrm>
          <a:prstGeom prst="rect">
            <a:avLst/>
          </a:prstGeom>
          <a:noFill/>
          <a:ln>
            <a:noFill/>
          </a:ln>
          <a:extLst>
            <a:ext uri="{909E8E84-426E-40DD-AFC4-6F175D3DCCD1}">
              <a14:hiddenFill xmlns:a14="http://schemas.microsoft.com/office/drawing/2010/main">
                <a:solidFill>
                  <a:schemeClr val="tx1"/>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EA608551-916F-4793-A180-D6301CDA681B}" type="datetime'''''''''''''''''O''''''''''''''''''K'''''''''">
              <a:rPr lang="en-US" altLang="en-US" sz="1400" smtClean="0">
                <a:latin typeface="DIN Next LT Pro" panose="020B0503020203050203" pitchFamily="34" charset="0"/>
                <a:sym typeface="DIN Next LT Pro" panose="020B0503020203050203" pitchFamily="34" charset="0"/>
              </a:rPr>
              <a:pPr/>
              <a:t>OK</a:t>
            </a:fld>
            <a:endParaRPr lang="en-US" sz="1400" dirty="0">
              <a:latin typeface="DIN Next LT Pro" panose="020B0503020203050203" pitchFamily="34" charset="0"/>
              <a:sym typeface="DIN Next LT Pro" panose="020B0503020203050203" pitchFamily="34" charset="0"/>
            </a:endParaRPr>
          </a:p>
        </p:txBody>
      </p:sp>
      <p:sp>
        <p:nvSpPr>
          <p:cNvPr id="132" name="Text Placeholder 2">
            <a:extLst>
              <a:ext uri="{FF2B5EF4-FFF2-40B4-BE49-F238E27FC236}">
                <a16:creationId xmlns:a16="http://schemas.microsoft.com/office/drawing/2014/main" id="{A0EC6BFF-853E-4485-BA52-82BA2EBA47C6}"/>
              </a:ext>
            </a:extLst>
          </p:cNvPr>
          <p:cNvSpPr>
            <a:spLocks noGrp="1"/>
          </p:cNvSpPr>
          <p:nvPr>
            <p:custDataLst>
              <p:tags r:id="rId37"/>
            </p:custDataLst>
          </p:nvPr>
        </p:nvSpPr>
        <p:spPr bwMode="gray">
          <a:xfrm>
            <a:off x="2420938" y="3806825"/>
            <a:ext cx="242888" cy="192088"/>
          </a:xfrm>
          <a:prstGeom prst="rect">
            <a:avLst/>
          </a:prstGeom>
          <a:noFill/>
          <a:ln>
            <a:noFill/>
          </a:ln>
          <a:extLst>
            <a:ext uri="{909E8E84-426E-40DD-AFC4-6F175D3DCCD1}">
              <a14:hiddenFill xmlns:a14="http://schemas.microsoft.com/office/drawing/2010/main">
                <a:solidFill>
                  <a:schemeClr val="tx1"/>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E03C3E2B-026E-4AE2-8ACF-81C63AB7468E}" type="datetime'''''''''''''C''''''''''''''T'''''''''''''''''''">
              <a:rPr lang="en-US" altLang="en-US" sz="1400" smtClean="0">
                <a:latin typeface="DIN Next LT Pro" panose="020B0503020203050203" pitchFamily="34" charset="0"/>
                <a:sym typeface="DIN Next LT Pro" panose="020B0503020203050203" pitchFamily="34" charset="0"/>
              </a:rPr>
              <a:pPr/>
              <a:t>CT</a:t>
            </a:fld>
            <a:endParaRPr lang="en-US" sz="1400" dirty="0">
              <a:latin typeface="DIN Next LT Pro" panose="020B0503020203050203" pitchFamily="34" charset="0"/>
              <a:sym typeface="DIN Next LT Pro" panose="020B0503020203050203" pitchFamily="34" charset="0"/>
            </a:endParaRPr>
          </a:p>
        </p:txBody>
      </p:sp>
      <p:sp>
        <p:nvSpPr>
          <p:cNvPr id="158" name="Text Placeholder 2">
            <a:extLst>
              <a:ext uri="{FF2B5EF4-FFF2-40B4-BE49-F238E27FC236}">
                <a16:creationId xmlns:a16="http://schemas.microsoft.com/office/drawing/2014/main" id="{E9508DCE-067C-4A76-887B-F4B33CBD251F}"/>
              </a:ext>
            </a:extLst>
          </p:cNvPr>
          <p:cNvSpPr>
            <a:spLocks noGrp="1"/>
          </p:cNvSpPr>
          <p:nvPr>
            <p:custDataLst>
              <p:tags r:id="rId38"/>
            </p:custDataLst>
          </p:nvPr>
        </p:nvSpPr>
        <p:spPr bwMode="gray">
          <a:xfrm>
            <a:off x="4510088" y="4248150"/>
            <a:ext cx="244475" cy="192088"/>
          </a:xfrm>
          <a:prstGeom prst="rect">
            <a:avLst/>
          </a:prstGeom>
          <a:noFill/>
          <a:ln>
            <a:noFill/>
          </a:ln>
          <a:extLst>
            <a:ext uri="{909E8E84-426E-40DD-AFC4-6F175D3DCCD1}">
              <a14:hiddenFill xmlns:a14="http://schemas.microsoft.com/office/drawing/2010/main">
                <a:solidFill>
                  <a:schemeClr val="tx1"/>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2B5306F7-96FD-42EF-9A86-B33225053D36}" type="datetime'''''''''''''FL'''''''''''''''''''''''''''''''''''">
              <a:rPr lang="en-US" altLang="en-US" sz="1400" smtClean="0">
                <a:solidFill>
                  <a:schemeClr val="bg1"/>
                </a:solidFill>
                <a:latin typeface="DIN Next LT Pro" panose="020B0503020203050203" pitchFamily="34" charset="0"/>
                <a:sym typeface="DIN Next LT Pro" panose="020B0503020203050203" pitchFamily="34" charset="0"/>
              </a:rPr>
              <a:pPr/>
              <a:t>FL</a:t>
            </a:fld>
            <a:endParaRPr lang="en-US" sz="1400" dirty="0">
              <a:solidFill>
                <a:schemeClr val="bg1"/>
              </a:solidFill>
              <a:latin typeface="DIN Next LT Pro" panose="020B0503020203050203" pitchFamily="34" charset="0"/>
              <a:sym typeface="DIN Next LT Pro" panose="020B0503020203050203" pitchFamily="34" charset="0"/>
            </a:endParaRPr>
          </a:p>
        </p:txBody>
      </p:sp>
      <p:sp>
        <p:nvSpPr>
          <p:cNvPr id="126" name="Text Placeholder 2">
            <a:extLst>
              <a:ext uri="{FF2B5EF4-FFF2-40B4-BE49-F238E27FC236}">
                <a16:creationId xmlns:a16="http://schemas.microsoft.com/office/drawing/2014/main" id="{5507F6C8-F65B-4802-8951-C3D7653CD616}"/>
              </a:ext>
            </a:extLst>
          </p:cNvPr>
          <p:cNvSpPr>
            <a:spLocks noGrp="1"/>
          </p:cNvSpPr>
          <p:nvPr>
            <p:custDataLst>
              <p:tags r:id="rId39"/>
            </p:custDataLst>
          </p:nvPr>
        </p:nvSpPr>
        <p:spPr bwMode="gray">
          <a:xfrm>
            <a:off x="3651250" y="3529013"/>
            <a:ext cx="265113" cy="1920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B4BFA715-30F7-4972-9986-486F2EE62615}" type="datetime'''''''''''''''''G''''''''A'''''''''''''''''''''">
              <a:rPr lang="en-US" altLang="en-US" sz="1400" smtClean="0">
                <a:latin typeface="DIN Next LT Pro" panose="020B0503020203050203" pitchFamily="34" charset="0"/>
                <a:sym typeface="DIN Next LT Pro" panose="020B0503020203050203" pitchFamily="34" charset="0"/>
              </a:rPr>
              <a:pPr/>
              <a:t>GA</a:t>
            </a:fld>
            <a:endParaRPr lang="en-US" sz="1400" dirty="0">
              <a:latin typeface="DIN Next LT Pro" panose="020B0503020203050203" pitchFamily="34" charset="0"/>
              <a:sym typeface="DIN Next LT Pro" panose="020B0503020203050203" pitchFamily="34" charset="0"/>
            </a:endParaRPr>
          </a:p>
        </p:txBody>
      </p:sp>
      <p:sp>
        <p:nvSpPr>
          <p:cNvPr id="150" name="Text Placeholder 2">
            <a:extLst>
              <a:ext uri="{FF2B5EF4-FFF2-40B4-BE49-F238E27FC236}">
                <a16:creationId xmlns:a16="http://schemas.microsoft.com/office/drawing/2014/main" id="{B2D459C6-A249-431D-B420-35B50BB3A810}"/>
              </a:ext>
            </a:extLst>
          </p:cNvPr>
          <p:cNvSpPr>
            <a:spLocks noGrp="1"/>
          </p:cNvSpPr>
          <p:nvPr>
            <p:custDataLst>
              <p:tags r:id="rId40"/>
            </p:custDataLst>
          </p:nvPr>
        </p:nvSpPr>
        <p:spPr bwMode="gray">
          <a:xfrm>
            <a:off x="2849563" y="2444750"/>
            <a:ext cx="261938" cy="192088"/>
          </a:xfrm>
          <a:prstGeom prst="rect">
            <a:avLst/>
          </a:prstGeom>
          <a:noFill/>
          <a:ln>
            <a:noFill/>
          </a:ln>
          <a:extLst>
            <a:ext uri="{909E8E84-426E-40DD-AFC4-6F175D3DCCD1}">
              <a14:hiddenFill xmlns:a14="http://schemas.microsoft.com/office/drawing/2010/main">
                <a:solidFill>
                  <a:schemeClr val="tx1"/>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BACFC62C-0F44-4CB3-89BB-F1F3C74B240B}" type="datetime'''''''''''''''T''''N'''''''''''''''''''''''''''''''''''''''''">
              <a:rPr lang="en-US" altLang="en-US" sz="1400" smtClean="0">
                <a:latin typeface="DIN Next LT Pro" panose="020B0503020203050203" pitchFamily="34" charset="0"/>
                <a:sym typeface="DIN Next LT Pro" panose="020B0503020203050203" pitchFamily="34" charset="0"/>
              </a:rPr>
              <a:pPr/>
              <a:t>TN</a:t>
            </a:fld>
            <a:endParaRPr lang="en-US" sz="1400" dirty="0">
              <a:latin typeface="DIN Next LT Pro" panose="020B0503020203050203" pitchFamily="34" charset="0"/>
              <a:sym typeface="DIN Next LT Pro" panose="020B0503020203050203" pitchFamily="34" charset="0"/>
            </a:endParaRPr>
          </a:p>
        </p:txBody>
      </p:sp>
      <p:sp>
        <p:nvSpPr>
          <p:cNvPr id="124" name="Text Placeholder 2">
            <a:extLst>
              <a:ext uri="{FF2B5EF4-FFF2-40B4-BE49-F238E27FC236}">
                <a16:creationId xmlns:a16="http://schemas.microsoft.com/office/drawing/2014/main" id="{FA5B57E8-11BD-4C50-8CC1-C82631FCED60}"/>
              </a:ext>
            </a:extLst>
          </p:cNvPr>
          <p:cNvSpPr>
            <a:spLocks noGrp="1"/>
          </p:cNvSpPr>
          <p:nvPr>
            <p:custDataLst>
              <p:tags r:id="rId41"/>
            </p:custDataLst>
          </p:nvPr>
        </p:nvSpPr>
        <p:spPr bwMode="gray">
          <a:xfrm>
            <a:off x="3748087" y="1706563"/>
            <a:ext cx="274638" cy="192088"/>
          </a:xfrm>
          <a:prstGeom prst="rect">
            <a:avLst/>
          </a:prstGeom>
          <a:noFill/>
          <a:ln>
            <a:noFill/>
          </a:ln>
          <a:extLst>
            <a:ext uri="{909E8E84-426E-40DD-AFC4-6F175D3DCCD1}">
              <a14:hiddenFill xmlns:a14="http://schemas.microsoft.com/office/drawing/2010/main">
                <a:solidFill>
                  <a:schemeClr val="tx1"/>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E4182FEB-A152-4E4F-97F5-B978C6487EAA}" type="datetime'''''''H''''''''''''''''''''''''''''''''''A'''''''">
              <a:rPr lang="en-US" altLang="en-US" sz="1400" smtClean="0">
                <a:latin typeface="DIN Next LT Pro" panose="020B0503020203050203" pitchFamily="34" charset="0"/>
                <a:sym typeface="DIN Next LT Pro" panose="020B0503020203050203" pitchFamily="34" charset="0"/>
              </a:rPr>
              <a:pPr/>
              <a:t>HA</a:t>
            </a:fld>
            <a:endParaRPr lang="en-US" sz="1400" dirty="0">
              <a:latin typeface="DIN Next LT Pro" panose="020B0503020203050203" pitchFamily="34" charset="0"/>
              <a:sym typeface="DIN Next LT Pro" panose="020B0503020203050203" pitchFamily="34" charset="0"/>
            </a:endParaRPr>
          </a:p>
        </p:txBody>
      </p:sp>
      <p:sp>
        <p:nvSpPr>
          <p:cNvPr id="127" name="Text Placeholder 2">
            <a:extLst>
              <a:ext uri="{FF2B5EF4-FFF2-40B4-BE49-F238E27FC236}">
                <a16:creationId xmlns:a16="http://schemas.microsoft.com/office/drawing/2014/main" id="{EC566B8E-CB59-4291-9BCD-F4D5017BEF10}"/>
              </a:ext>
            </a:extLst>
          </p:cNvPr>
          <p:cNvSpPr>
            <a:spLocks noGrp="1"/>
          </p:cNvSpPr>
          <p:nvPr>
            <p:custDataLst>
              <p:tags r:id="rId42"/>
            </p:custDataLst>
          </p:nvPr>
        </p:nvSpPr>
        <p:spPr bwMode="gray">
          <a:xfrm>
            <a:off x="4203699" y="3865563"/>
            <a:ext cx="192088" cy="192088"/>
          </a:xfrm>
          <a:prstGeom prst="rect">
            <a:avLst/>
          </a:prstGeom>
          <a:noFill/>
          <a:ln>
            <a:noFill/>
          </a:ln>
          <a:extLst>
            <a:ext uri="{909E8E84-426E-40DD-AFC4-6F175D3DCCD1}">
              <a14:hiddenFill xmlns:a14="http://schemas.microsoft.com/office/drawing/2010/main">
                <a:solidFill>
                  <a:schemeClr val="tx1"/>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913EE1BA-77E3-4A19-A4C4-F4361B7B2898}" type="datetime'''''''''''''''''''''''''''I''''''''''''''''''''''''''''L'">
              <a:rPr lang="en-US" altLang="en-US" sz="1400" smtClean="0">
                <a:latin typeface="DIN Next LT Pro" panose="020B0503020203050203" pitchFamily="34" charset="0"/>
                <a:sym typeface="DIN Next LT Pro" panose="020B0503020203050203" pitchFamily="34" charset="0"/>
              </a:rPr>
              <a:pPr/>
              <a:t>IL</a:t>
            </a:fld>
            <a:endParaRPr lang="en-US" sz="1400" dirty="0">
              <a:latin typeface="DIN Next LT Pro" panose="020B0503020203050203" pitchFamily="34" charset="0"/>
              <a:sym typeface="DIN Next LT Pro" panose="020B0503020203050203" pitchFamily="34" charset="0"/>
            </a:endParaRPr>
          </a:p>
        </p:txBody>
      </p:sp>
      <p:sp>
        <p:nvSpPr>
          <p:cNvPr id="130" name="Text Placeholder 2">
            <a:extLst>
              <a:ext uri="{FF2B5EF4-FFF2-40B4-BE49-F238E27FC236}">
                <a16:creationId xmlns:a16="http://schemas.microsoft.com/office/drawing/2014/main" id="{5C6B817C-0540-4B90-8C8E-B2363D55E6F5}"/>
              </a:ext>
            </a:extLst>
          </p:cNvPr>
          <p:cNvSpPr>
            <a:spLocks noGrp="1"/>
          </p:cNvSpPr>
          <p:nvPr>
            <p:custDataLst>
              <p:tags r:id="rId43"/>
            </p:custDataLst>
          </p:nvPr>
        </p:nvSpPr>
        <p:spPr bwMode="gray">
          <a:xfrm>
            <a:off x="2366963" y="3422650"/>
            <a:ext cx="212725" cy="1920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4E0EBB7D-BF8E-48FC-AB04-4DFA8B2C3D2A}" type="datetime'''''''''''''''I''''''''''''''N'''''''''''''''''''''''''''">
              <a:rPr lang="en-US" altLang="en-US" sz="1400" smtClean="0">
                <a:latin typeface="DIN Next LT Pro" panose="020B0503020203050203" pitchFamily="34" charset="0"/>
                <a:sym typeface="DIN Next LT Pro" panose="020B0503020203050203" pitchFamily="34" charset="0"/>
              </a:rPr>
              <a:pPr/>
              <a:t>IN</a:t>
            </a:fld>
            <a:endParaRPr lang="en-US" sz="1400" dirty="0">
              <a:latin typeface="DIN Next LT Pro" panose="020B0503020203050203" pitchFamily="34" charset="0"/>
              <a:sym typeface="DIN Next LT Pro" panose="020B0503020203050203" pitchFamily="34" charset="0"/>
            </a:endParaRPr>
          </a:p>
        </p:txBody>
      </p:sp>
      <p:sp>
        <p:nvSpPr>
          <p:cNvPr id="149" name="Text Placeholder 2">
            <a:extLst>
              <a:ext uri="{FF2B5EF4-FFF2-40B4-BE49-F238E27FC236}">
                <a16:creationId xmlns:a16="http://schemas.microsoft.com/office/drawing/2014/main" id="{9BF538F7-DC98-4AD0-99DA-39697043C310}"/>
              </a:ext>
            </a:extLst>
          </p:cNvPr>
          <p:cNvSpPr>
            <a:spLocks noGrp="1"/>
          </p:cNvSpPr>
          <p:nvPr>
            <p:custDataLst>
              <p:tags r:id="rId44"/>
            </p:custDataLst>
          </p:nvPr>
        </p:nvSpPr>
        <p:spPr bwMode="gray">
          <a:xfrm>
            <a:off x="2376488" y="2401888"/>
            <a:ext cx="254000" cy="192088"/>
          </a:xfrm>
          <a:prstGeom prst="rect">
            <a:avLst/>
          </a:prstGeom>
          <a:noFill/>
          <a:ln>
            <a:noFill/>
          </a:ln>
          <a:extLst>
            <a:ext uri="{909E8E84-426E-40DD-AFC4-6F175D3DCCD1}">
              <a14:hiddenFill xmlns:a14="http://schemas.microsoft.com/office/drawing/2010/main">
                <a:solidFill>
                  <a:schemeClr val="tx1"/>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AAB1D8AE-6F13-4A50-B033-39815E6AEA2C}" type="datetime'''''K''''''''''Y'''''''''''">
              <a:rPr lang="en-US" altLang="en-US" sz="1400" smtClean="0">
                <a:latin typeface="DIN Next LT Pro" panose="020B0503020203050203" pitchFamily="34" charset="0"/>
                <a:sym typeface="DIN Next LT Pro" panose="020B0503020203050203" pitchFamily="34" charset="0"/>
              </a:rPr>
              <a:pPr/>
              <a:t>KY</a:t>
            </a:fld>
            <a:endParaRPr lang="en-US" sz="1400" dirty="0">
              <a:latin typeface="DIN Next LT Pro" panose="020B0503020203050203" pitchFamily="34" charset="0"/>
              <a:sym typeface="DIN Next LT Pro" panose="020B0503020203050203" pitchFamily="34" charset="0"/>
            </a:endParaRPr>
          </a:p>
        </p:txBody>
      </p:sp>
      <p:sp>
        <p:nvSpPr>
          <p:cNvPr id="133" name="Text Placeholder 2">
            <a:extLst>
              <a:ext uri="{FF2B5EF4-FFF2-40B4-BE49-F238E27FC236}">
                <a16:creationId xmlns:a16="http://schemas.microsoft.com/office/drawing/2014/main" id="{865CE29E-7143-4312-9DDC-E5FC7D81BAC9}"/>
              </a:ext>
            </a:extLst>
          </p:cNvPr>
          <p:cNvSpPr>
            <a:spLocks noGrp="1"/>
          </p:cNvSpPr>
          <p:nvPr>
            <p:custDataLst>
              <p:tags r:id="rId45"/>
            </p:custDataLst>
          </p:nvPr>
        </p:nvSpPr>
        <p:spPr bwMode="gray">
          <a:xfrm>
            <a:off x="3160713" y="2724150"/>
            <a:ext cx="254000" cy="192088"/>
          </a:xfrm>
          <a:prstGeom prst="rect">
            <a:avLst/>
          </a:prstGeom>
          <a:noFill/>
          <a:ln>
            <a:noFill/>
          </a:ln>
          <a:extLst>
            <a:ext uri="{909E8E84-426E-40DD-AFC4-6F175D3DCCD1}">
              <a14:hiddenFill xmlns:a14="http://schemas.microsoft.com/office/drawing/2010/main">
                <a:solidFill>
                  <a:schemeClr val="tx1"/>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5F4DA924-AE4E-4620-9EF5-F8C0259C9784}" type="datetime'''''''''''''''''''''''''''''''L''A'''''''''''''''''''''''''">
              <a:rPr lang="en-US" altLang="en-US" sz="1400" smtClean="0">
                <a:latin typeface="DIN Next LT Pro" panose="020B0503020203050203" pitchFamily="34" charset="0"/>
                <a:sym typeface="DIN Next LT Pro" panose="020B0503020203050203" pitchFamily="34" charset="0"/>
              </a:rPr>
              <a:pPr/>
              <a:t>LA</a:t>
            </a:fld>
            <a:endParaRPr lang="en-US" sz="1400" dirty="0">
              <a:latin typeface="DIN Next LT Pro" panose="020B0503020203050203" pitchFamily="34" charset="0"/>
              <a:sym typeface="DIN Next LT Pro" panose="020B0503020203050203" pitchFamily="34" charset="0"/>
            </a:endParaRPr>
          </a:p>
        </p:txBody>
      </p:sp>
      <p:sp>
        <p:nvSpPr>
          <p:cNvPr id="147" name="Text Placeholder 2">
            <a:extLst>
              <a:ext uri="{FF2B5EF4-FFF2-40B4-BE49-F238E27FC236}">
                <a16:creationId xmlns:a16="http://schemas.microsoft.com/office/drawing/2014/main" id="{BC340F21-54D3-450E-8035-9EFB0C5539E5}"/>
              </a:ext>
            </a:extLst>
          </p:cNvPr>
          <p:cNvSpPr>
            <a:spLocks noGrp="1"/>
          </p:cNvSpPr>
          <p:nvPr>
            <p:custDataLst>
              <p:tags r:id="rId46"/>
            </p:custDataLst>
          </p:nvPr>
        </p:nvSpPr>
        <p:spPr bwMode="gray">
          <a:xfrm>
            <a:off x="5484813" y="3498850"/>
            <a:ext cx="244475"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777AE067-885B-4768-BB4C-341856463026}" type="datetime'''''''''''''''''''T''''''''''''''''''''''''X'''''''''">
              <a:rPr lang="en-US" altLang="en-US" sz="1400" smtClean="0">
                <a:solidFill>
                  <a:schemeClr val="bg1"/>
                </a:solidFill>
                <a:latin typeface="DIN Next LT Pro" panose="020B0503020203050203" pitchFamily="34" charset="0"/>
                <a:sym typeface="DIN Next LT Pro" panose="020B0503020203050203" pitchFamily="34" charset="0"/>
              </a:rPr>
              <a:pPr/>
              <a:t>TX</a:t>
            </a:fld>
            <a:endParaRPr lang="en-US" sz="1400" dirty="0">
              <a:solidFill>
                <a:schemeClr val="bg1"/>
              </a:solidFill>
              <a:latin typeface="DIN Next LT Pro" panose="020B0503020203050203" pitchFamily="34" charset="0"/>
              <a:sym typeface="DIN Next LT Pro" panose="020B0503020203050203" pitchFamily="34" charset="0"/>
            </a:endParaRPr>
          </a:p>
        </p:txBody>
      </p:sp>
      <p:sp>
        <p:nvSpPr>
          <p:cNvPr id="138" name="Text Placeholder 2">
            <a:extLst>
              <a:ext uri="{FF2B5EF4-FFF2-40B4-BE49-F238E27FC236}">
                <a16:creationId xmlns:a16="http://schemas.microsoft.com/office/drawing/2014/main" id="{30F557BF-6145-4852-BBF6-A82CDF451F27}"/>
              </a:ext>
            </a:extLst>
          </p:cNvPr>
          <p:cNvSpPr>
            <a:spLocks noGrp="1"/>
          </p:cNvSpPr>
          <p:nvPr>
            <p:custDataLst>
              <p:tags r:id="rId47"/>
            </p:custDataLst>
          </p:nvPr>
        </p:nvSpPr>
        <p:spPr bwMode="gray">
          <a:xfrm>
            <a:off x="2701925" y="4146550"/>
            <a:ext cx="296863" cy="192088"/>
          </a:xfrm>
          <a:prstGeom prst="rect">
            <a:avLst/>
          </a:prstGeom>
          <a:noFill/>
          <a:ln>
            <a:noFill/>
          </a:ln>
          <a:extLst>
            <a:ext uri="{909E8E84-426E-40DD-AFC4-6F175D3DCCD1}">
              <a14:hiddenFill xmlns:a14="http://schemas.microsoft.com/office/drawing/2010/main">
                <a:solidFill>
                  <a:schemeClr val="tx1"/>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82B18EDC-A194-42D1-B289-300AF5BEC7D0}" type="datetime'''''''''''''M''''''''''''''D'''''">
              <a:rPr lang="en-US" altLang="en-US" sz="1400" smtClean="0">
                <a:latin typeface="DIN Next LT Pro" panose="020B0503020203050203" pitchFamily="34" charset="0"/>
                <a:sym typeface="DIN Next LT Pro" panose="020B0503020203050203" pitchFamily="34" charset="0"/>
              </a:rPr>
              <a:pPr/>
              <a:t>MD</a:t>
            </a:fld>
            <a:endParaRPr lang="en-US" sz="1400" dirty="0">
              <a:latin typeface="DIN Next LT Pro" panose="020B0503020203050203" pitchFamily="34" charset="0"/>
              <a:sym typeface="DIN Next LT Pro" panose="020B0503020203050203" pitchFamily="34" charset="0"/>
            </a:endParaRPr>
          </a:p>
        </p:txBody>
      </p:sp>
      <p:sp>
        <p:nvSpPr>
          <p:cNvPr id="144" name="Text Placeholder 2">
            <a:extLst>
              <a:ext uri="{FF2B5EF4-FFF2-40B4-BE49-F238E27FC236}">
                <a16:creationId xmlns:a16="http://schemas.microsoft.com/office/drawing/2014/main" id="{DE5CC850-770D-4BA9-86C5-8008AB8ED7F2}"/>
              </a:ext>
            </a:extLst>
          </p:cNvPr>
          <p:cNvSpPr>
            <a:spLocks noGrp="1"/>
          </p:cNvSpPr>
          <p:nvPr>
            <p:custDataLst>
              <p:tags r:id="rId48"/>
            </p:custDataLst>
          </p:nvPr>
        </p:nvSpPr>
        <p:spPr bwMode="gray">
          <a:xfrm>
            <a:off x="2301875" y="3614738"/>
            <a:ext cx="301625" cy="1920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DF843E10-C56B-4ADA-A9D5-E76D68A6E3BA}" type="datetime'''''''''N''''''''''''M'''">
              <a:rPr lang="en-US" altLang="en-US" sz="1400" smtClean="0">
                <a:latin typeface="DIN Next LT Pro" panose="020B0503020203050203" pitchFamily="34" charset="0"/>
                <a:sym typeface="DIN Next LT Pro" panose="020B0503020203050203" pitchFamily="34" charset="0"/>
              </a:rPr>
              <a:pPr/>
              <a:t>NM</a:t>
            </a:fld>
            <a:endParaRPr lang="en-US" sz="1400" dirty="0">
              <a:latin typeface="DIN Next LT Pro" panose="020B0503020203050203" pitchFamily="34" charset="0"/>
              <a:sym typeface="DIN Next LT Pro" panose="020B0503020203050203" pitchFamily="34" charset="0"/>
            </a:endParaRPr>
          </a:p>
        </p:txBody>
      </p:sp>
      <p:sp>
        <p:nvSpPr>
          <p:cNvPr id="151" name="Text Placeholder 2">
            <a:extLst>
              <a:ext uri="{FF2B5EF4-FFF2-40B4-BE49-F238E27FC236}">
                <a16:creationId xmlns:a16="http://schemas.microsoft.com/office/drawing/2014/main" id="{CEB25CC7-68AD-40A8-92D0-E8B9A265FB69}"/>
              </a:ext>
            </a:extLst>
          </p:cNvPr>
          <p:cNvSpPr>
            <a:spLocks noGrp="1"/>
          </p:cNvSpPr>
          <p:nvPr>
            <p:custDataLst>
              <p:tags r:id="rId49"/>
            </p:custDataLst>
          </p:nvPr>
        </p:nvSpPr>
        <p:spPr bwMode="auto">
          <a:xfrm>
            <a:off x="1701800" y="1046163"/>
            <a:ext cx="1169988"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r>
              <a:rPr lang="en-US" altLang="en-US" sz="1400" dirty="0">
                <a:latin typeface="DIN Next LT Pro" panose="020B0503020203050203" pitchFamily="34" charset="0"/>
                <a:sym typeface="DIN Next LT Pro" panose="020B0503020203050203" pitchFamily="34" charset="0"/>
              </a:rPr>
              <a:t>% sales growth</a:t>
            </a:r>
          </a:p>
        </p:txBody>
      </p:sp>
      <p:sp>
        <p:nvSpPr>
          <p:cNvPr id="142" name="Text Placeholder 2">
            <a:extLst>
              <a:ext uri="{FF2B5EF4-FFF2-40B4-BE49-F238E27FC236}">
                <a16:creationId xmlns:a16="http://schemas.microsoft.com/office/drawing/2014/main" id="{516AC6FF-38C3-41F8-B630-408F02079C9A}"/>
              </a:ext>
            </a:extLst>
          </p:cNvPr>
          <p:cNvSpPr>
            <a:spLocks noGrp="1"/>
          </p:cNvSpPr>
          <p:nvPr>
            <p:custDataLst>
              <p:tags r:id="rId50"/>
            </p:custDataLst>
          </p:nvPr>
        </p:nvSpPr>
        <p:spPr bwMode="gray">
          <a:xfrm>
            <a:off x="2527300" y="2828925"/>
            <a:ext cx="231775" cy="192088"/>
          </a:xfrm>
          <a:prstGeom prst="rect">
            <a:avLst/>
          </a:prstGeom>
          <a:noFill/>
          <a:ln>
            <a:noFill/>
          </a:ln>
          <a:extLst>
            <a:ext uri="{909E8E84-426E-40DD-AFC4-6F175D3DCCD1}">
              <a14:hiddenFill xmlns:a14="http://schemas.microsoft.com/office/drawing/2010/main">
                <a:solidFill>
                  <a:schemeClr val="tx1"/>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5FEB29C3-8438-4BCD-8538-5FB06FF869ED}" type="datetime'''''''''''''''''''''''M''''''''''''I'''''''''">
              <a:rPr lang="en-US" altLang="en-US" sz="1400" smtClean="0">
                <a:latin typeface="DIN Next LT Pro" panose="020B0503020203050203" pitchFamily="34" charset="0"/>
                <a:sym typeface="DIN Next LT Pro" panose="020B0503020203050203" pitchFamily="34" charset="0"/>
              </a:rPr>
              <a:pPr/>
              <a:t>MI</a:t>
            </a:fld>
            <a:endParaRPr lang="en-US" sz="1400" dirty="0">
              <a:latin typeface="DIN Next LT Pro" panose="020B0503020203050203" pitchFamily="34" charset="0"/>
              <a:sym typeface="DIN Next LT Pro" panose="020B0503020203050203" pitchFamily="34" charset="0"/>
            </a:endParaRPr>
          </a:p>
        </p:txBody>
      </p:sp>
      <p:sp>
        <p:nvSpPr>
          <p:cNvPr id="139" name="Text Placeholder 2">
            <a:extLst>
              <a:ext uri="{FF2B5EF4-FFF2-40B4-BE49-F238E27FC236}">
                <a16:creationId xmlns:a16="http://schemas.microsoft.com/office/drawing/2014/main" id="{5A5C7B1E-4CB1-432F-9A45-3DB3E37F9ABA}"/>
              </a:ext>
            </a:extLst>
          </p:cNvPr>
          <p:cNvSpPr>
            <a:spLocks noGrp="1"/>
          </p:cNvSpPr>
          <p:nvPr>
            <p:custDataLst>
              <p:tags r:id="rId51"/>
            </p:custDataLst>
          </p:nvPr>
        </p:nvSpPr>
        <p:spPr bwMode="gray">
          <a:xfrm>
            <a:off x="4017963" y="3046413"/>
            <a:ext cx="293688" cy="1920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7DD6199A-1AB2-4AB2-82F2-F0B64D96D2CD}" type="datetime'''''''''''''M''''''''''''''''''''''''A'''''''''''''''''''">
              <a:rPr lang="en-US" altLang="en-US" sz="1400" smtClean="0">
                <a:latin typeface="DIN Next LT Pro" panose="020B0503020203050203" pitchFamily="34" charset="0"/>
                <a:sym typeface="DIN Next LT Pro" panose="020B0503020203050203" pitchFamily="34" charset="0"/>
              </a:rPr>
              <a:pPr/>
              <a:t>MA</a:t>
            </a:fld>
            <a:endParaRPr lang="en-US" sz="1400" dirty="0">
              <a:latin typeface="DIN Next LT Pro" panose="020B0503020203050203" pitchFamily="34" charset="0"/>
              <a:sym typeface="DIN Next LT Pro" panose="020B0503020203050203" pitchFamily="34" charset="0"/>
            </a:endParaRPr>
          </a:p>
        </p:txBody>
      </p:sp>
      <p:sp>
        <p:nvSpPr>
          <p:cNvPr id="131" name="Text Placeholder 2">
            <a:extLst>
              <a:ext uri="{FF2B5EF4-FFF2-40B4-BE49-F238E27FC236}">
                <a16:creationId xmlns:a16="http://schemas.microsoft.com/office/drawing/2014/main" id="{83620F01-56D1-42E7-9534-367ECD1F8FB7}"/>
              </a:ext>
            </a:extLst>
          </p:cNvPr>
          <p:cNvSpPr>
            <a:spLocks noGrp="1"/>
          </p:cNvSpPr>
          <p:nvPr>
            <p:custDataLst>
              <p:tags r:id="rId52"/>
            </p:custDataLst>
          </p:nvPr>
        </p:nvSpPr>
        <p:spPr bwMode="gray">
          <a:xfrm>
            <a:off x="3175000" y="2187575"/>
            <a:ext cx="254000" cy="1920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FB3B7E66-F344-4CC2-9FC7-B0B4CF5537E3}" type="datetime'''''''''''''''''''''AL'''''''''''''''''''">
              <a:rPr lang="en-US" altLang="en-US" sz="1400" smtClean="0">
                <a:latin typeface="DIN Next LT Pro" panose="020B0503020203050203" pitchFamily="34" charset="0"/>
                <a:sym typeface="DIN Next LT Pro" panose="020B0503020203050203" pitchFamily="34" charset="0"/>
              </a:rPr>
              <a:pPr/>
              <a:t>AL</a:t>
            </a:fld>
            <a:endParaRPr lang="en-US" sz="1400" dirty="0">
              <a:latin typeface="DIN Next LT Pro" panose="020B0503020203050203" pitchFamily="34" charset="0"/>
              <a:sym typeface="DIN Next LT Pro" panose="020B0503020203050203" pitchFamily="34" charset="0"/>
            </a:endParaRPr>
          </a:p>
        </p:txBody>
      </p:sp>
      <p:sp>
        <p:nvSpPr>
          <p:cNvPr id="143" name="Text Placeholder 2">
            <a:extLst>
              <a:ext uri="{FF2B5EF4-FFF2-40B4-BE49-F238E27FC236}">
                <a16:creationId xmlns:a16="http://schemas.microsoft.com/office/drawing/2014/main" id="{568305BB-2001-4C6D-993F-849DE5B7B87C}"/>
              </a:ext>
            </a:extLst>
          </p:cNvPr>
          <p:cNvSpPr>
            <a:spLocks noGrp="1"/>
          </p:cNvSpPr>
          <p:nvPr>
            <p:custDataLst>
              <p:tags r:id="rId53"/>
            </p:custDataLst>
          </p:nvPr>
        </p:nvSpPr>
        <p:spPr bwMode="gray">
          <a:xfrm>
            <a:off x="3965575" y="3506788"/>
            <a:ext cx="252413" cy="192088"/>
          </a:xfrm>
          <a:prstGeom prst="rect">
            <a:avLst/>
          </a:prstGeom>
          <a:noFill/>
          <a:ln>
            <a:noFill/>
          </a:ln>
          <a:extLst>
            <a:ext uri="{909E8E84-426E-40DD-AFC4-6F175D3DCCD1}">
              <a14:hiddenFill xmlns:a14="http://schemas.microsoft.com/office/drawing/2010/main">
                <a:solidFill>
                  <a:schemeClr val="tx1"/>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C0102D00-0503-4838-9930-0748799DECD8}" type="datetime'''''''P''''''''''''A'''''''''''''''''''">
              <a:rPr lang="en-US" altLang="en-US" sz="1400" smtClean="0">
                <a:latin typeface="DIN Next LT Pro" panose="020B0503020203050203" pitchFamily="34" charset="0"/>
                <a:sym typeface="DIN Next LT Pro" panose="020B0503020203050203" pitchFamily="34" charset="0"/>
              </a:rPr>
              <a:pPr/>
              <a:t>PA</a:t>
            </a:fld>
            <a:endParaRPr lang="en-US" sz="1400" dirty="0">
              <a:latin typeface="DIN Next LT Pro" panose="020B0503020203050203" pitchFamily="34" charset="0"/>
              <a:sym typeface="DIN Next LT Pro" panose="020B0503020203050203" pitchFamily="34" charset="0"/>
            </a:endParaRPr>
          </a:p>
        </p:txBody>
      </p:sp>
      <p:sp>
        <p:nvSpPr>
          <p:cNvPr id="140" name="Text Placeholder 2">
            <a:extLst>
              <a:ext uri="{FF2B5EF4-FFF2-40B4-BE49-F238E27FC236}">
                <a16:creationId xmlns:a16="http://schemas.microsoft.com/office/drawing/2014/main" id="{EC4BE26E-E289-42F9-98F3-F43B077EDA91}"/>
              </a:ext>
            </a:extLst>
          </p:cNvPr>
          <p:cNvSpPr>
            <a:spLocks noGrp="1"/>
          </p:cNvSpPr>
          <p:nvPr>
            <p:custDataLst>
              <p:tags r:id="rId54"/>
            </p:custDataLst>
          </p:nvPr>
        </p:nvSpPr>
        <p:spPr bwMode="gray">
          <a:xfrm>
            <a:off x="3441700" y="2443163"/>
            <a:ext cx="255588" cy="192088"/>
          </a:xfrm>
          <a:prstGeom prst="rect">
            <a:avLst/>
          </a:prstGeom>
          <a:noFill/>
          <a:ln>
            <a:noFill/>
          </a:ln>
          <a:extLst>
            <a:ext uri="{909E8E84-426E-40DD-AFC4-6F175D3DCCD1}">
              <a14:hiddenFill xmlns:a14="http://schemas.microsoft.com/office/drawing/2010/main">
                <a:solidFill>
                  <a:schemeClr val="tx1"/>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8785205A-7669-4A5C-90D3-911B4C7329C8}" type="datetime'''''''S''''''''''''C'''''''''">
              <a:rPr lang="en-US" altLang="en-US" sz="1400" smtClean="0">
                <a:latin typeface="DIN Next LT Pro" panose="020B0503020203050203" pitchFamily="34" charset="0"/>
                <a:sym typeface="DIN Next LT Pro" panose="020B0503020203050203" pitchFamily="34" charset="0"/>
              </a:rPr>
              <a:pPr/>
              <a:t>SC</a:t>
            </a:fld>
            <a:endParaRPr lang="en-US" sz="1400" dirty="0">
              <a:latin typeface="DIN Next LT Pro" panose="020B0503020203050203" pitchFamily="34" charset="0"/>
              <a:sym typeface="DIN Next LT Pro" panose="020B0503020203050203" pitchFamily="34" charset="0"/>
            </a:endParaRPr>
          </a:p>
        </p:txBody>
      </p:sp>
      <p:sp>
        <p:nvSpPr>
          <p:cNvPr id="129" name="Text Placeholder 2">
            <a:extLst>
              <a:ext uri="{FF2B5EF4-FFF2-40B4-BE49-F238E27FC236}">
                <a16:creationId xmlns:a16="http://schemas.microsoft.com/office/drawing/2014/main" id="{2F351FE2-ADA0-4146-810D-3D8800E01E84}"/>
              </a:ext>
            </a:extLst>
          </p:cNvPr>
          <p:cNvSpPr>
            <a:spLocks noGrp="1"/>
          </p:cNvSpPr>
          <p:nvPr>
            <p:custDataLst>
              <p:tags r:id="rId55"/>
            </p:custDataLst>
          </p:nvPr>
        </p:nvSpPr>
        <p:spPr bwMode="gray">
          <a:xfrm>
            <a:off x="2371725" y="2176463"/>
            <a:ext cx="290513" cy="192088"/>
          </a:xfrm>
          <a:prstGeom prst="rect">
            <a:avLst/>
          </a:prstGeom>
          <a:noFill/>
          <a:ln>
            <a:noFill/>
          </a:ln>
          <a:extLst>
            <a:ext uri="{909E8E84-426E-40DD-AFC4-6F175D3DCCD1}">
              <a14:hiddenFill xmlns:a14="http://schemas.microsoft.com/office/drawing/2010/main">
                <a:solidFill>
                  <a:schemeClr val="tx1"/>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5CECC2E2-CF22-4693-BE02-945A918721C9}" type="datetime'''''''''''''''''''''''M''S'''''''''''''''''''''''''''''''''">
              <a:rPr lang="en-US" altLang="en-US" sz="1400" smtClean="0">
                <a:latin typeface="DIN Next LT Pro" panose="020B0503020203050203" pitchFamily="34" charset="0"/>
                <a:sym typeface="DIN Next LT Pro" panose="020B0503020203050203" pitchFamily="34" charset="0"/>
              </a:rPr>
              <a:pPr/>
              <a:t>MS</a:t>
            </a:fld>
            <a:endParaRPr lang="en-US" sz="1400" dirty="0">
              <a:latin typeface="DIN Next LT Pro" panose="020B0503020203050203" pitchFamily="34" charset="0"/>
              <a:sym typeface="DIN Next LT Pro" panose="020B0503020203050203" pitchFamily="34" charset="0"/>
            </a:endParaRPr>
          </a:p>
        </p:txBody>
      </p:sp>
      <p:sp>
        <p:nvSpPr>
          <p:cNvPr id="136" name="Text Placeholder 2">
            <a:extLst>
              <a:ext uri="{FF2B5EF4-FFF2-40B4-BE49-F238E27FC236}">
                <a16:creationId xmlns:a16="http://schemas.microsoft.com/office/drawing/2014/main" id="{EF7B8C56-3E51-4204-A5C8-DFDA03C61AA0}"/>
              </a:ext>
            </a:extLst>
          </p:cNvPr>
          <p:cNvSpPr>
            <a:spLocks noGrp="1"/>
          </p:cNvSpPr>
          <p:nvPr>
            <p:custDataLst>
              <p:tags r:id="rId56"/>
            </p:custDataLst>
          </p:nvPr>
        </p:nvSpPr>
        <p:spPr bwMode="gray">
          <a:xfrm>
            <a:off x="2335213" y="2603500"/>
            <a:ext cx="295275" cy="192088"/>
          </a:xfrm>
          <a:prstGeom prst="rect">
            <a:avLst/>
          </a:prstGeom>
          <a:noFill/>
          <a:ln>
            <a:noFill/>
          </a:ln>
          <a:extLst>
            <a:ext uri="{909E8E84-426E-40DD-AFC4-6F175D3DCCD1}">
              <a14:hiddenFill xmlns:a14="http://schemas.microsoft.com/office/drawing/2010/main">
                <a:solidFill>
                  <a:schemeClr val="tx1"/>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853435FD-208F-4C67-8C92-AA7065222B99}" type="datetime'''''''M''''''''''''''''''''''''''''''''''O'''''''''''''">
              <a:rPr lang="en-US" altLang="en-US" sz="1400" smtClean="0">
                <a:latin typeface="DIN Next LT Pro" panose="020B0503020203050203" pitchFamily="34" charset="0"/>
                <a:sym typeface="DIN Next LT Pro" panose="020B0503020203050203" pitchFamily="34" charset="0"/>
              </a:rPr>
              <a:pPr/>
              <a:t>MO</a:t>
            </a:fld>
            <a:endParaRPr lang="en-US" sz="1400" dirty="0">
              <a:latin typeface="DIN Next LT Pro" panose="020B0503020203050203" pitchFamily="34" charset="0"/>
              <a:sym typeface="DIN Next LT Pro" panose="020B0503020203050203" pitchFamily="34" charset="0"/>
            </a:endParaRPr>
          </a:p>
        </p:txBody>
      </p:sp>
      <p:sp>
        <p:nvSpPr>
          <p:cNvPr id="145" name="Text Placeholder 2">
            <a:extLst>
              <a:ext uri="{FF2B5EF4-FFF2-40B4-BE49-F238E27FC236}">
                <a16:creationId xmlns:a16="http://schemas.microsoft.com/office/drawing/2014/main" id="{377C81E6-FFB9-4984-BFD7-7677A5A40205}"/>
              </a:ext>
            </a:extLst>
          </p:cNvPr>
          <p:cNvSpPr>
            <a:spLocks noGrp="1"/>
          </p:cNvSpPr>
          <p:nvPr>
            <p:custDataLst>
              <p:tags r:id="rId57"/>
            </p:custDataLst>
          </p:nvPr>
        </p:nvSpPr>
        <p:spPr bwMode="gray">
          <a:xfrm>
            <a:off x="4519612" y="4619625"/>
            <a:ext cx="260350" cy="192088"/>
          </a:xfrm>
          <a:prstGeom prst="rect">
            <a:avLst/>
          </a:prstGeom>
          <a:noFill/>
          <a:ln>
            <a:noFill/>
          </a:ln>
          <a:extLst>
            <a:ext uri="{909E8E84-426E-40DD-AFC4-6F175D3DCCD1}">
              <a14:hiddenFill xmlns:a14="http://schemas.microsoft.com/office/drawing/2010/main">
                <a:solidFill>
                  <a:schemeClr val="tx1"/>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5EA0870-B91B-4C9D-A95C-063790B4A669}" type="datetime'''''''''''''''''''''''N''''''Y'''''">
              <a:rPr lang="en-US" altLang="en-US" sz="1400" smtClean="0">
                <a:solidFill>
                  <a:schemeClr val="bg1"/>
                </a:solidFill>
                <a:latin typeface="DIN Next LT Pro" panose="020B0503020203050203" pitchFamily="34" charset="0"/>
                <a:sym typeface="DIN Next LT Pro" panose="020B0503020203050203" pitchFamily="34" charset="0"/>
              </a:rPr>
              <a:pPr/>
              <a:t>NY</a:t>
            </a:fld>
            <a:endParaRPr lang="en-US" sz="1400" dirty="0">
              <a:solidFill>
                <a:schemeClr val="bg1"/>
              </a:solidFill>
              <a:latin typeface="DIN Next LT Pro" panose="020B0503020203050203" pitchFamily="34" charset="0"/>
              <a:sym typeface="DIN Next LT Pro" panose="020B0503020203050203" pitchFamily="34" charset="0"/>
            </a:endParaRPr>
          </a:p>
        </p:txBody>
      </p:sp>
      <p:sp>
        <p:nvSpPr>
          <p:cNvPr id="146" name="Text Placeholder 2">
            <a:extLst>
              <a:ext uri="{FF2B5EF4-FFF2-40B4-BE49-F238E27FC236}">
                <a16:creationId xmlns:a16="http://schemas.microsoft.com/office/drawing/2014/main" id="{7E9C327D-82A2-420F-92FF-B25A89602B13}"/>
              </a:ext>
            </a:extLst>
          </p:cNvPr>
          <p:cNvSpPr>
            <a:spLocks noGrp="1"/>
          </p:cNvSpPr>
          <p:nvPr>
            <p:custDataLst>
              <p:tags r:id="rId58"/>
            </p:custDataLst>
          </p:nvPr>
        </p:nvSpPr>
        <p:spPr bwMode="gray">
          <a:xfrm>
            <a:off x="3792538" y="2832100"/>
            <a:ext cx="266700" cy="1920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BBEF2072-DA0A-4E4F-9DB4-07175522A3E3}" type="datetime'''''''''''''''''''N''''''''''''''''''''''''''C'''''''">
              <a:rPr lang="en-US" altLang="en-US" sz="1400" smtClean="0">
                <a:latin typeface="DIN Next LT Pro" panose="020B0503020203050203" pitchFamily="34" charset="0"/>
                <a:sym typeface="DIN Next LT Pro" panose="020B0503020203050203" pitchFamily="34" charset="0"/>
              </a:rPr>
              <a:pPr/>
              <a:t>NC</a:t>
            </a:fld>
            <a:endParaRPr lang="en-US" sz="1400" dirty="0">
              <a:latin typeface="DIN Next LT Pro" panose="020B0503020203050203" pitchFamily="34" charset="0"/>
              <a:sym typeface="DIN Next LT Pro" panose="020B0503020203050203" pitchFamily="34" charset="0"/>
            </a:endParaRPr>
          </a:p>
        </p:txBody>
      </p:sp>
      <p:sp>
        <p:nvSpPr>
          <p:cNvPr id="137" name="Text Placeholder 2">
            <a:extLst>
              <a:ext uri="{FF2B5EF4-FFF2-40B4-BE49-F238E27FC236}">
                <a16:creationId xmlns:a16="http://schemas.microsoft.com/office/drawing/2014/main" id="{A92D06B1-F228-47FC-9919-4C2EA5FE56E7}"/>
              </a:ext>
            </a:extLst>
          </p:cNvPr>
          <p:cNvSpPr>
            <a:spLocks noGrp="1"/>
          </p:cNvSpPr>
          <p:nvPr>
            <p:custDataLst>
              <p:tags r:id="rId59"/>
            </p:custDataLst>
          </p:nvPr>
        </p:nvSpPr>
        <p:spPr bwMode="gray">
          <a:xfrm>
            <a:off x="2846388" y="3360738"/>
            <a:ext cx="269875" cy="192088"/>
          </a:xfrm>
          <a:prstGeom prst="rect">
            <a:avLst/>
          </a:prstGeom>
          <a:noFill/>
          <a:ln>
            <a:noFill/>
          </a:ln>
          <a:extLst>
            <a:ext uri="{909E8E84-426E-40DD-AFC4-6F175D3DCCD1}">
              <a14:hiddenFill xmlns:a14="http://schemas.microsoft.com/office/drawing/2010/main">
                <a:solidFill>
                  <a:schemeClr val="tx1"/>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41688BFC-1C9C-48D8-85D6-DC2B7A8842EC}" type="datetime'''O''''''''''''''''''''''R'">
              <a:rPr lang="en-US" altLang="en-US" sz="1400" smtClean="0">
                <a:latin typeface="DIN Next LT Pro" panose="020B0503020203050203" pitchFamily="34" charset="0"/>
                <a:sym typeface="DIN Next LT Pro" panose="020B0503020203050203" pitchFamily="34" charset="0"/>
              </a:rPr>
              <a:pPr/>
              <a:t>OR</a:t>
            </a:fld>
            <a:endParaRPr lang="en-US" sz="1400" dirty="0">
              <a:latin typeface="DIN Next LT Pro" panose="020B0503020203050203" pitchFamily="34" charset="0"/>
              <a:sym typeface="DIN Next LT Pro" panose="020B0503020203050203" pitchFamily="34" charset="0"/>
            </a:endParaRPr>
          </a:p>
        </p:txBody>
      </p:sp>
      <p:sp>
        <p:nvSpPr>
          <p:cNvPr id="141" name="Text Placeholder 2">
            <a:extLst>
              <a:ext uri="{FF2B5EF4-FFF2-40B4-BE49-F238E27FC236}">
                <a16:creationId xmlns:a16="http://schemas.microsoft.com/office/drawing/2014/main" id="{28A35531-1373-4B1F-9D36-27EED6249425}"/>
              </a:ext>
            </a:extLst>
          </p:cNvPr>
          <p:cNvSpPr>
            <a:spLocks noGrp="1"/>
          </p:cNvSpPr>
          <p:nvPr>
            <p:custDataLst>
              <p:tags r:id="rId60"/>
            </p:custDataLst>
          </p:nvPr>
        </p:nvSpPr>
        <p:spPr bwMode="gray">
          <a:xfrm>
            <a:off x="4059238" y="3255963"/>
            <a:ext cx="254000" cy="192088"/>
          </a:xfrm>
          <a:prstGeom prst="rect">
            <a:avLst/>
          </a:prstGeom>
          <a:noFill/>
          <a:ln>
            <a:noFill/>
          </a:ln>
          <a:extLst>
            <a:ext uri="{909E8E84-426E-40DD-AFC4-6F175D3DCCD1}">
              <a14:hiddenFill xmlns:a14="http://schemas.microsoft.com/office/drawing/2010/main">
                <a:solidFill>
                  <a:schemeClr val="tx1"/>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961B17EC-63EE-4F1F-9D46-B08FE9F0419C}" type="datetime'''''''''''''''A''''''''''''''''''Z'''''''">
              <a:rPr lang="en-US" altLang="en-US" sz="1400" smtClean="0">
                <a:latin typeface="DIN Next LT Pro" panose="020B0503020203050203" pitchFamily="34" charset="0"/>
                <a:sym typeface="DIN Next LT Pro" panose="020B0503020203050203" pitchFamily="34" charset="0"/>
              </a:rPr>
              <a:pPr marL="0" indent="0">
                <a:spcBef>
                  <a:spcPct val="0"/>
                </a:spcBef>
                <a:spcAft>
                  <a:spcPct val="0"/>
                </a:spcAft>
                <a:buNone/>
              </a:pPr>
              <a:t>AZ</a:t>
            </a:fld>
            <a:endParaRPr lang="en-US" sz="1400" dirty="0">
              <a:latin typeface="DIN Next LT Pro" panose="020B0503020203050203" pitchFamily="34" charset="0"/>
              <a:sym typeface="DIN Next LT Pro" panose="020B0503020203050203" pitchFamily="34" charset="0"/>
            </a:endParaRPr>
          </a:p>
        </p:txBody>
      </p:sp>
      <p:sp>
        <p:nvSpPr>
          <p:cNvPr id="153" name="Text Placeholder 2">
            <a:extLst>
              <a:ext uri="{FF2B5EF4-FFF2-40B4-BE49-F238E27FC236}">
                <a16:creationId xmlns:a16="http://schemas.microsoft.com/office/drawing/2014/main" id="{9FE1CD07-DC96-46CC-86DE-5164D5C6DDC8}"/>
              </a:ext>
            </a:extLst>
          </p:cNvPr>
          <p:cNvSpPr>
            <a:spLocks noGrp="1"/>
          </p:cNvSpPr>
          <p:nvPr>
            <p:custDataLst>
              <p:tags r:id="rId61"/>
            </p:custDataLst>
          </p:nvPr>
        </p:nvSpPr>
        <p:spPr bwMode="auto">
          <a:xfrm>
            <a:off x="8243888" y="6116638"/>
            <a:ext cx="1128713"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r>
              <a:rPr lang="en-US" altLang="en-US" sz="1400">
                <a:latin typeface="DIN Next LT Pro" panose="020B0503020203050203" pitchFamily="34" charset="0"/>
                <a:sym typeface="DIN Next LT Pro" panose="020B0503020203050203" pitchFamily="34" charset="0"/>
              </a:rPr>
              <a:t>$ </a:t>
            </a:r>
            <a:r>
              <a:rPr lang="en-US" altLang="en-US" sz="1400" dirty="0">
                <a:latin typeface="DIN Next LT Pro" panose="020B0503020203050203" pitchFamily="34" charset="0"/>
                <a:sym typeface="DIN Next LT Pro" panose="020B0503020203050203" pitchFamily="34" charset="0"/>
              </a:rPr>
              <a:t>sales growth</a:t>
            </a:r>
            <a:endParaRPr lang="en-US" sz="1400" dirty="0">
              <a:latin typeface="DIN Next LT Pro" panose="020B0503020203050203" pitchFamily="34" charset="0"/>
              <a:sym typeface="DIN Next LT Pro" panose="020B0503020203050203" pitchFamily="34" charset="0"/>
            </a:endParaRPr>
          </a:p>
        </p:txBody>
      </p:sp>
      <p:sp>
        <p:nvSpPr>
          <p:cNvPr id="152" name="Text Placeholder 2">
            <a:extLst>
              <a:ext uri="{FF2B5EF4-FFF2-40B4-BE49-F238E27FC236}">
                <a16:creationId xmlns:a16="http://schemas.microsoft.com/office/drawing/2014/main" id="{EEDAB7CD-C91F-4D91-B80E-4DF0E648F679}"/>
              </a:ext>
            </a:extLst>
          </p:cNvPr>
          <p:cNvSpPr>
            <a:spLocks noGrp="1"/>
          </p:cNvSpPr>
          <p:nvPr>
            <p:custDataLst>
              <p:tags r:id="rId62"/>
            </p:custDataLst>
          </p:nvPr>
        </p:nvSpPr>
        <p:spPr bwMode="gray">
          <a:xfrm>
            <a:off x="3489325" y="3760788"/>
            <a:ext cx="300038" cy="192088"/>
          </a:xfrm>
          <a:prstGeom prst="rect">
            <a:avLst/>
          </a:prstGeom>
          <a:noFill/>
          <a:ln>
            <a:noFill/>
          </a:ln>
          <a:extLst>
            <a:ext uri="{909E8E84-426E-40DD-AFC4-6F175D3DCCD1}">
              <a14:hiddenFill xmlns:a14="http://schemas.microsoft.com/office/drawing/2010/main">
                <a:solidFill>
                  <a:schemeClr val="tx1"/>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6C300805-28F4-4D11-B41F-833EEDDD2CCF}" type="datetime'''WA'''''''''''''''''''''''''''''''''''''''''''''''''''">
              <a:rPr lang="en-US" altLang="en-US" sz="1400" smtClean="0">
                <a:latin typeface="DIN Next LT Pro" panose="020B0503020203050203" pitchFamily="34" charset="0"/>
                <a:sym typeface="DIN Next LT Pro" panose="020B0503020203050203" pitchFamily="34" charset="0"/>
              </a:rPr>
              <a:pPr/>
              <a:t>WA</a:t>
            </a:fld>
            <a:endParaRPr lang="en-US" sz="1400" dirty="0">
              <a:latin typeface="DIN Next LT Pro" panose="020B0503020203050203" pitchFamily="34" charset="0"/>
              <a:sym typeface="DIN Next LT Pro" panose="020B0503020203050203" pitchFamily="34" charset="0"/>
            </a:endParaRPr>
          </a:p>
        </p:txBody>
      </p:sp>
      <p:sp>
        <p:nvSpPr>
          <p:cNvPr id="156" name="Text Placeholder 2">
            <a:extLst>
              <a:ext uri="{FF2B5EF4-FFF2-40B4-BE49-F238E27FC236}">
                <a16:creationId xmlns:a16="http://schemas.microsoft.com/office/drawing/2014/main" id="{F4498166-4041-46A9-833A-6514E0BDAD51}"/>
              </a:ext>
            </a:extLst>
          </p:cNvPr>
          <p:cNvSpPr>
            <a:spLocks noGrp="1"/>
          </p:cNvSpPr>
          <p:nvPr>
            <p:custDataLst>
              <p:tags r:id="rId63"/>
            </p:custDataLst>
          </p:nvPr>
        </p:nvSpPr>
        <p:spPr bwMode="gray">
          <a:xfrm>
            <a:off x="3652838" y="2635250"/>
            <a:ext cx="276225" cy="192088"/>
          </a:xfrm>
          <a:prstGeom prst="rect">
            <a:avLst/>
          </a:prstGeom>
          <a:noFill/>
          <a:ln>
            <a:noFill/>
          </a:ln>
          <a:extLst>
            <a:ext uri="{909E8E84-426E-40DD-AFC4-6F175D3DCCD1}">
              <a14:hiddenFill xmlns:a14="http://schemas.microsoft.com/office/drawing/2010/main">
                <a:solidFill>
                  <a:schemeClr val="tx1"/>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EA4F98E6-013B-4816-BE8E-26DE934C6A5C}" type="datetime'''''O''''''''H'''''''">
              <a:rPr lang="en-US" altLang="en-US" sz="1400" smtClean="0">
                <a:latin typeface="DIN Next LT Pro" panose="020B0503020203050203" pitchFamily="34" charset="0"/>
                <a:sym typeface="DIN Next LT Pro" panose="020B0503020203050203" pitchFamily="34" charset="0"/>
              </a:rPr>
              <a:pPr/>
              <a:t>OH</a:t>
            </a:fld>
            <a:endParaRPr lang="en-US" sz="1400" dirty="0">
              <a:latin typeface="DIN Next LT Pro" panose="020B0503020203050203" pitchFamily="34" charset="0"/>
              <a:sym typeface="DIN Next LT Pro" panose="020B0503020203050203" pitchFamily="34" charset="0"/>
            </a:endParaRPr>
          </a:p>
        </p:txBody>
      </p:sp>
      <p:sp>
        <p:nvSpPr>
          <p:cNvPr id="134" name="Text Placeholder 2">
            <a:extLst>
              <a:ext uri="{FF2B5EF4-FFF2-40B4-BE49-F238E27FC236}">
                <a16:creationId xmlns:a16="http://schemas.microsoft.com/office/drawing/2014/main" id="{9D2AD1C7-2D36-4FA2-A52C-C72837F55E3B}"/>
              </a:ext>
            </a:extLst>
          </p:cNvPr>
          <p:cNvSpPr>
            <a:spLocks noGrp="1"/>
          </p:cNvSpPr>
          <p:nvPr>
            <p:custDataLst>
              <p:tags r:id="rId64"/>
            </p:custDataLst>
          </p:nvPr>
        </p:nvSpPr>
        <p:spPr bwMode="gray">
          <a:xfrm>
            <a:off x="3835400" y="3951288"/>
            <a:ext cx="254000" cy="192088"/>
          </a:xfrm>
          <a:prstGeom prst="rect">
            <a:avLst/>
          </a:prstGeom>
          <a:noFill/>
          <a:ln>
            <a:noFill/>
          </a:ln>
          <a:extLst>
            <a:ext uri="{909E8E84-426E-40DD-AFC4-6F175D3DCCD1}">
              <a14:hiddenFill xmlns:a14="http://schemas.microsoft.com/office/drawing/2010/main">
                <a:solidFill>
                  <a:schemeClr val="tx1"/>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06CDE9B4-6C0C-4981-90FC-8B607269C93B}" type="datetime'''''''''''N''''''''''J'''''''''">
              <a:rPr lang="en-US" altLang="en-US" sz="1400" smtClean="0">
                <a:solidFill>
                  <a:schemeClr val="bg1"/>
                </a:solidFill>
                <a:latin typeface="DIN Next LT Pro" panose="020B0503020203050203" pitchFamily="34" charset="0"/>
                <a:sym typeface="DIN Next LT Pro" panose="020B0503020203050203" pitchFamily="34" charset="0"/>
              </a:rPr>
              <a:pPr/>
              <a:t>NJ</a:t>
            </a:fld>
            <a:endParaRPr lang="en-US" sz="1400" dirty="0">
              <a:solidFill>
                <a:schemeClr val="bg1"/>
              </a:solidFill>
              <a:latin typeface="DIN Next LT Pro" panose="020B0503020203050203" pitchFamily="34" charset="0"/>
              <a:sym typeface="DIN Next LT Pro" panose="020B0503020203050203" pitchFamily="34" charset="0"/>
            </a:endParaRPr>
          </a:p>
        </p:txBody>
      </p:sp>
      <p:sp>
        <p:nvSpPr>
          <p:cNvPr id="159" name="Text Placeholder 2">
            <a:extLst>
              <a:ext uri="{FF2B5EF4-FFF2-40B4-BE49-F238E27FC236}">
                <a16:creationId xmlns:a16="http://schemas.microsoft.com/office/drawing/2014/main" id="{D02C4251-1864-4647-A9B6-572EB0C0AFD7}"/>
              </a:ext>
            </a:extLst>
          </p:cNvPr>
          <p:cNvSpPr>
            <a:spLocks noGrp="1"/>
          </p:cNvSpPr>
          <p:nvPr>
            <p:custDataLst>
              <p:tags r:id="rId65"/>
            </p:custDataLst>
          </p:nvPr>
        </p:nvSpPr>
        <p:spPr bwMode="gray">
          <a:xfrm>
            <a:off x="3178175" y="3768725"/>
            <a:ext cx="250825" cy="192088"/>
          </a:xfrm>
          <a:prstGeom prst="rect">
            <a:avLst/>
          </a:prstGeom>
          <a:noFill/>
          <a:ln>
            <a:noFill/>
          </a:ln>
          <a:extLst>
            <a:ext uri="{909E8E84-426E-40DD-AFC4-6F175D3DCCD1}">
              <a14:hiddenFill xmlns:a14="http://schemas.microsoft.com/office/drawing/2010/main">
                <a:solidFill>
                  <a:schemeClr val="tx1"/>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F6F75D97-C0CC-452B-AA70-A59BD8CF9FEB}" type="datetime'''''V''''''''''''''''''''''''''''''''''A'''''''''''''''''">
              <a:rPr lang="en-US" altLang="en-US" sz="1400" smtClean="0">
                <a:latin typeface="DIN Next LT Pro" panose="020B0503020203050203" pitchFamily="34" charset="0"/>
                <a:sym typeface="DIN Next LT Pro" panose="020B0503020203050203" pitchFamily="34" charset="0"/>
              </a:rPr>
              <a:pPr/>
              <a:t>VA</a:t>
            </a:fld>
            <a:endParaRPr lang="en-US" sz="1400" dirty="0">
              <a:latin typeface="DIN Next LT Pro" panose="020B0503020203050203" pitchFamily="34" charset="0"/>
              <a:sym typeface="DIN Next LT Pro" panose="020B0503020203050203" pitchFamily="34" charset="0"/>
            </a:endParaRPr>
          </a:p>
        </p:txBody>
      </p:sp>
      <p:sp>
        <p:nvSpPr>
          <p:cNvPr id="155" name="Text Placeholder 2">
            <a:extLst>
              <a:ext uri="{FF2B5EF4-FFF2-40B4-BE49-F238E27FC236}">
                <a16:creationId xmlns:a16="http://schemas.microsoft.com/office/drawing/2014/main" id="{0058B968-2F65-4922-913C-88907B27ACDB}"/>
              </a:ext>
            </a:extLst>
          </p:cNvPr>
          <p:cNvSpPr>
            <a:spLocks noGrp="1"/>
          </p:cNvSpPr>
          <p:nvPr>
            <p:custDataLst>
              <p:tags r:id="rId66"/>
            </p:custDataLst>
          </p:nvPr>
        </p:nvSpPr>
        <p:spPr bwMode="gray">
          <a:xfrm>
            <a:off x="7470775" y="2870200"/>
            <a:ext cx="571500" cy="192088"/>
          </a:xfrm>
          <a:prstGeom prst="rect">
            <a:avLst/>
          </a:prstGeom>
          <a:noFill/>
          <a:ln>
            <a:noFill/>
          </a:ln>
          <a:extLst>
            <a:ext uri="{909E8E84-426E-40DD-AFC4-6F175D3DCCD1}">
              <a14:hiddenFill xmlns:a14="http://schemas.microsoft.com/office/drawing/2010/main">
                <a:solidFill>
                  <a:schemeClr val="tx1"/>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FDE3A2A3-E5D2-48A2-A772-E795FA50D558}" type="datetime'S.'' ''''Eas''''''''''''''''''''''''''t'''''''''''''''''''''''">
              <a:rPr lang="en-US" altLang="en-US" sz="1400" smtClean="0">
                <a:latin typeface="DIN Next LT Pro" panose="020B0503020203050203" pitchFamily="34" charset="0"/>
                <a:sym typeface="DIN Next LT Pro" panose="020B0503020203050203" pitchFamily="34" charset="0"/>
              </a:rPr>
              <a:pPr/>
              <a:t>S. East</a:t>
            </a:fld>
            <a:endParaRPr lang="en-US" sz="1400" dirty="0">
              <a:latin typeface="DIN Next LT Pro" panose="020B0503020203050203" pitchFamily="34" charset="0"/>
              <a:sym typeface="DIN Next LT Pro" panose="020B0503020203050203" pitchFamily="34" charset="0"/>
            </a:endParaRPr>
          </a:p>
        </p:txBody>
      </p:sp>
      <p:sp>
        <p:nvSpPr>
          <p:cNvPr id="125" name="Text Placeholder 2">
            <a:extLst>
              <a:ext uri="{FF2B5EF4-FFF2-40B4-BE49-F238E27FC236}">
                <a16:creationId xmlns:a16="http://schemas.microsoft.com/office/drawing/2014/main" id="{7B540A1F-8C71-45EE-BB6A-5F18248D868C}"/>
              </a:ext>
            </a:extLst>
          </p:cNvPr>
          <p:cNvSpPr>
            <a:spLocks noGrp="1"/>
          </p:cNvSpPr>
          <p:nvPr>
            <p:custDataLst>
              <p:tags r:id="rId67"/>
            </p:custDataLst>
          </p:nvPr>
        </p:nvSpPr>
        <p:spPr bwMode="gray">
          <a:xfrm>
            <a:off x="2693988" y="1924050"/>
            <a:ext cx="268288" cy="192088"/>
          </a:xfrm>
          <a:prstGeom prst="rect">
            <a:avLst/>
          </a:prstGeom>
          <a:noFill/>
          <a:ln>
            <a:noFill/>
          </a:ln>
          <a:extLst>
            <a:ext uri="{909E8E84-426E-40DD-AFC4-6F175D3DCCD1}">
              <a14:hiddenFill xmlns:a14="http://schemas.microsoft.com/office/drawing/2010/main">
                <a:solidFill>
                  <a:schemeClr val="tx1"/>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90A39D9A-57A3-493D-9A81-1A229D623BA7}" type="datetime'''''''''''''''''''''''A''''''''''''R'''''''''''">
              <a:rPr lang="en-US" altLang="en-US" sz="1400" smtClean="0">
                <a:latin typeface="DIN Next LT Pro" panose="020B0503020203050203" pitchFamily="34" charset="0"/>
                <a:sym typeface="DIN Next LT Pro" panose="020B0503020203050203" pitchFamily="34" charset="0"/>
              </a:rPr>
              <a:pPr/>
              <a:t>AR</a:t>
            </a:fld>
            <a:endParaRPr lang="en-US" sz="1400" dirty="0">
              <a:latin typeface="DIN Next LT Pro" panose="020B0503020203050203" pitchFamily="34" charset="0"/>
              <a:sym typeface="DIN Next LT Pro" panose="020B0503020203050203" pitchFamily="34" charset="0"/>
            </a:endParaRPr>
          </a:p>
        </p:txBody>
      </p:sp>
      <p:sp>
        <p:nvSpPr>
          <p:cNvPr id="135" name="Text Placeholder 2">
            <a:extLst>
              <a:ext uri="{FF2B5EF4-FFF2-40B4-BE49-F238E27FC236}">
                <a16:creationId xmlns:a16="http://schemas.microsoft.com/office/drawing/2014/main" id="{4C1AD064-8310-4623-AA8F-ABAD4B36F42E}"/>
              </a:ext>
            </a:extLst>
          </p:cNvPr>
          <p:cNvSpPr>
            <a:spLocks noGrp="1"/>
          </p:cNvSpPr>
          <p:nvPr>
            <p:custDataLst>
              <p:tags r:id="rId68"/>
            </p:custDataLst>
          </p:nvPr>
        </p:nvSpPr>
        <p:spPr bwMode="gray">
          <a:xfrm>
            <a:off x="8775700" y="3395663"/>
            <a:ext cx="258763" cy="192088"/>
          </a:xfrm>
          <a:prstGeom prst="rect">
            <a:avLst/>
          </a:prstGeom>
          <a:noFill/>
          <a:ln>
            <a:noFill/>
          </a:ln>
          <a:extLst>
            <a:ext uri="{909E8E84-426E-40DD-AFC4-6F175D3DCCD1}">
              <a14:hiddenFill xmlns:a14="http://schemas.microsoft.com/office/drawing/2010/main">
                <a:solidFill>
                  <a:schemeClr val="tx1"/>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DB370AD8-17FD-4DA1-8F4F-DA84775600C0}" type="datetime'''''''''C''''''''''''''''A'''''''''''''''''''''''">
              <a:rPr lang="en-US" altLang="en-US" sz="1400" smtClean="0">
                <a:solidFill>
                  <a:schemeClr val="bg1"/>
                </a:solidFill>
                <a:latin typeface="DIN Next LT Pro" panose="020B0503020203050203" pitchFamily="34" charset="0"/>
                <a:sym typeface="DIN Next LT Pro" panose="020B0503020203050203" pitchFamily="34" charset="0"/>
              </a:rPr>
              <a:pPr/>
              <a:t>CA</a:t>
            </a:fld>
            <a:endParaRPr lang="en-US" sz="1400" dirty="0">
              <a:solidFill>
                <a:schemeClr val="bg1"/>
              </a:solidFill>
              <a:latin typeface="DIN Next LT Pro" panose="020B0503020203050203" pitchFamily="34" charset="0"/>
              <a:sym typeface="DIN Next LT Pro" panose="020B0503020203050203" pitchFamily="34" charset="0"/>
            </a:endParaRPr>
          </a:p>
        </p:txBody>
      </p:sp>
      <p:sp>
        <p:nvSpPr>
          <p:cNvPr id="154" name="Text Placeholder 2">
            <a:extLst>
              <a:ext uri="{FF2B5EF4-FFF2-40B4-BE49-F238E27FC236}">
                <a16:creationId xmlns:a16="http://schemas.microsoft.com/office/drawing/2014/main" id="{53D5C3EE-3657-43C2-A6A5-32E08B578B2C}"/>
              </a:ext>
            </a:extLst>
          </p:cNvPr>
          <p:cNvSpPr>
            <a:spLocks noGrp="1"/>
          </p:cNvSpPr>
          <p:nvPr>
            <p:custDataLst>
              <p:tags r:id="rId69"/>
            </p:custDataLst>
          </p:nvPr>
        </p:nvSpPr>
        <p:spPr bwMode="gray">
          <a:xfrm>
            <a:off x="2401888" y="3028950"/>
            <a:ext cx="301625" cy="192088"/>
          </a:xfrm>
          <a:prstGeom prst="rect">
            <a:avLst/>
          </a:prstGeom>
          <a:noFill/>
          <a:ln>
            <a:noFill/>
          </a:ln>
          <a:extLst>
            <a:ext uri="{909E8E84-426E-40DD-AFC4-6F175D3DCCD1}">
              <a14:hiddenFill xmlns:a14="http://schemas.microsoft.com/office/drawing/2010/main">
                <a:solidFill>
                  <a:schemeClr val="tx1"/>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B29426E0-B4D8-4396-94CD-0D6CB51F4EFF}" type="datetime'''''''''''''''''''''''''''''M''''''''''''N'''''''''">
              <a:rPr lang="en-US" altLang="en-US" sz="1400" smtClean="0">
                <a:latin typeface="DIN Next LT Pro" panose="020B0503020203050203" pitchFamily="34" charset="0"/>
                <a:sym typeface="DIN Next LT Pro" panose="020B0503020203050203" pitchFamily="34" charset="0"/>
              </a:rPr>
              <a:pPr/>
              <a:t>MN</a:t>
            </a:fld>
            <a:endParaRPr lang="en-US" sz="1400" dirty="0">
              <a:latin typeface="DIN Next LT Pro" panose="020B0503020203050203" pitchFamily="34" charset="0"/>
              <a:sym typeface="DIN Next LT Pro" panose="020B0503020203050203" pitchFamily="34" charset="0"/>
            </a:endParaRPr>
          </a:p>
        </p:txBody>
      </p:sp>
    </p:spTree>
    <p:extLst>
      <p:ext uri="{BB962C8B-B14F-4D97-AF65-F5344CB8AC3E}">
        <p14:creationId xmlns:p14="http://schemas.microsoft.com/office/powerpoint/2010/main" val="1606255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48B32C5B-2F44-4261-B927-1A91FDEE923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13" name="Object 12" hidden="1">
                        <a:extLst>
                          <a:ext uri="{FF2B5EF4-FFF2-40B4-BE49-F238E27FC236}">
                            <a16:creationId xmlns:a16="http://schemas.microsoft.com/office/drawing/2014/main" id="{48B32C5B-2F44-4261-B927-1A91FDEE923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148D1D8-BBD8-4AF4-BFCC-AE1CF42D960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1400" dirty="0">
              <a:sym typeface="+mn-lt"/>
            </a:endParaRPr>
          </a:p>
        </p:txBody>
      </p:sp>
      <p:graphicFrame>
        <p:nvGraphicFramePr>
          <p:cNvPr id="293" name="Chart 292">
            <a:extLst>
              <a:ext uri="{FF2B5EF4-FFF2-40B4-BE49-F238E27FC236}">
                <a16:creationId xmlns:a16="http://schemas.microsoft.com/office/drawing/2014/main" id="{C10FCABF-E2D7-4FCE-83DE-7A04D90052E5}"/>
              </a:ext>
            </a:extLst>
          </p:cNvPr>
          <p:cNvGraphicFramePr>
            <a:graphicFrameLocks/>
          </p:cNvGraphicFramePr>
          <p:nvPr>
            <p:extLst>
              <p:ext uri="{D42A27DB-BD31-4B8C-83A1-F6EECF244321}">
                <p14:modId xmlns:p14="http://schemas.microsoft.com/office/powerpoint/2010/main" val="3698390825"/>
              </p:ext>
            </p:extLst>
          </p:nvPr>
        </p:nvGraphicFramePr>
        <p:xfrm>
          <a:off x="0" y="1940588"/>
          <a:ext cx="12192000" cy="4663127"/>
        </p:xfrm>
        <a:graphic>
          <a:graphicData uri="http://schemas.openxmlformats.org/drawingml/2006/chart">
            <c:chart xmlns:c="http://schemas.openxmlformats.org/drawingml/2006/chart" xmlns:r="http://schemas.openxmlformats.org/officeDocument/2006/relationships" r:id="rId6"/>
          </a:graphicData>
        </a:graphic>
      </p:graphicFrame>
      <p:pic>
        <p:nvPicPr>
          <p:cNvPr id="295" name="Picture 294">
            <a:extLst>
              <a:ext uri="{FF2B5EF4-FFF2-40B4-BE49-F238E27FC236}">
                <a16:creationId xmlns:a16="http://schemas.microsoft.com/office/drawing/2014/main" id="{B7FD9CAE-997A-4F4B-9E70-558C61300F20}"/>
              </a:ext>
            </a:extLst>
          </p:cNvPr>
          <p:cNvPicPr>
            <a:picLocks noChangeAspect="1"/>
          </p:cNvPicPr>
          <p:nvPr/>
        </p:nvPicPr>
        <p:blipFill>
          <a:blip r:embed="rId7"/>
          <a:stretch>
            <a:fillRect/>
          </a:stretch>
        </p:blipFill>
        <p:spPr>
          <a:xfrm>
            <a:off x="0" y="0"/>
            <a:ext cx="12192000" cy="965771"/>
          </a:xfrm>
          <a:prstGeom prst="rect">
            <a:avLst/>
          </a:prstGeom>
        </p:spPr>
      </p:pic>
      <p:sp>
        <p:nvSpPr>
          <p:cNvPr id="297" name="TextBox 296">
            <a:extLst>
              <a:ext uri="{FF2B5EF4-FFF2-40B4-BE49-F238E27FC236}">
                <a16:creationId xmlns:a16="http://schemas.microsoft.com/office/drawing/2014/main" id="{D5099FC0-AADC-4FD6-8DDC-FB5B1743A54C}"/>
              </a:ext>
            </a:extLst>
          </p:cNvPr>
          <p:cNvSpPr txBox="1"/>
          <p:nvPr/>
        </p:nvSpPr>
        <p:spPr>
          <a:xfrm>
            <a:off x="200667" y="157900"/>
            <a:ext cx="11250201" cy="646331"/>
          </a:xfrm>
          <a:prstGeom prst="rect">
            <a:avLst/>
          </a:prstGeom>
          <a:noFill/>
        </p:spPr>
        <p:txBody>
          <a:bodyPr wrap="square">
            <a:spAutoFit/>
          </a:bodyPr>
          <a:lstStyle/>
          <a:p>
            <a:r>
              <a:rPr lang="en-US" sz="3600" b="1" dirty="0">
                <a:solidFill>
                  <a:schemeClr val="bg1"/>
                </a:solidFill>
                <a:latin typeface="DIN Next LT Pro Black" panose="020B0A03020203050203" pitchFamily="34" charset="0"/>
              </a:rPr>
              <a:t>Future Growth: The Southeast</a:t>
            </a:r>
            <a:endParaRPr lang="en-US" sz="2400" b="1" dirty="0">
              <a:solidFill>
                <a:schemeClr val="bg1"/>
              </a:solidFill>
              <a:latin typeface="DIN Next LT Pro Black" panose="020B0A03020203050203" pitchFamily="34" charset="0"/>
            </a:endParaRPr>
          </a:p>
        </p:txBody>
      </p:sp>
      <p:cxnSp>
        <p:nvCxnSpPr>
          <p:cNvPr id="299" name="Straight Connector 298">
            <a:extLst>
              <a:ext uri="{FF2B5EF4-FFF2-40B4-BE49-F238E27FC236}">
                <a16:creationId xmlns:a16="http://schemas.microsoft.com/office/drawing/2014/main" id="{F746E608-9DF1-42E1-99BF-492D85402A04}"/>
              </a:ext>
            </a:extLst>
          </p:cNvPr>
          <p:cNvCxnSpPr>
            <a:cxnSpLocks/>
          </p:cNvCxnSpPr>
          <p:nvPr/>
        </p:nvCxnSpPr>
        <p:spPr>
          <a:xfrm flipV="1">
            <a:off x="1714500" y="1794184"/>
            <a:ext cx="9272587" cy="478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0" name="Rectangle 299">
            <a:extLst>
              <a:ext uri="{FF2B5EF4-FFF2-40B4-BE49-F238E27FC236}">
                <a16:creationId xmlns:a16="http://schemas.microsoft.com/office/drawing/2014/main" id="{E00FF7E5-A177-443B-8B84-43FA0097F86B}"/>
              </a:ext>
            </a:extLst>
          </p:cNvPr>
          <p:cNvSpPr/>
          <p:nvPr/>
        </p:nvSpPr>
        <p:spPr>
          <a:xfrm>
            <a:off x="3066948" y="1513711"/>
            <a:ext cx="6567690" cy="328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DIN Next LT Pro" panose="020B0503020203050203" pitchFamily="34" charset="0"/>
              </a:rPr>
              <a:t>Change in % of TTL US Sales 2020-2021</a:t>
            </a:r>
          </a:p>
        </p:txBody>
      </p:sp>
      <p:sp>
        <p:nvSpPr>
          <p:cNvPr id="301" name="TextBox 300">
            <a:extLst>
              <a:ext uri="{FF2B5EF4-FFF2-40B4-BE49-F238E27FC236}">
                <a16:creationId xmlns:a16="http://schemas.microsoft.com/office/drawing/2014/main" id="{FD03CFA2-D4CE-4C97-9304-9073B7C248B8}"/>
              </a:ext>
            </a:extLst>
          </p:cNvPr>
          <p:cNvSpPr txBox="1"/>
          <p:nvPr/>
        </p:nvSpPr>
        <p:spPr>
          <a:xfrm>
            <a:off x="0" y="6611779"/>
            <a:ext cx="7381875" cy="246221"/>
          </a:xfrm>
          <a:prstGeom prst="rect">
            <a:avLst/>
          </a:prstGeom>
          <a:noFill/>
        </p:spPr>
        <p:txBody>
          <a:bodyPr wrap="square" rtlCol="0">
            <a:spAutoFit/>
          </a:bodyPr>
          <a:lstStyle/>
          <a:p>
            <a:r>
              <a:rPr lang="en-US" sz="1000" b="1" dirty="0">
                <a:latin typeface="DIN Next LT Pro" panose="020B0503020203050203" pitchFamily="34" charset="0"/>
              </a:rPr>
              <a:t>Note: Made from Jan-Jul comparison between 2019 and 2020 average days</a:t>
            </a:r>
            <a:endParaRPr lang="en-US" sz="1000" dirty="0">
              <a:latin typeface="DIN Next LT Pro" panose="020B0503020203050203" pitchFamily="34" charset="0"/>
            </a:endParaRPr>
          </a:p>
        </p:txBody>
      </p:sp>
      <p:sp>
        <p:nvSpPr>
          <p:cNvPr id="15" name="TextBox 14">
            <a:extLst>
              <a:ext uri="{FF2B5EF4-FFF2-40B4-BE49-F238E27FC236}">
                <a16:creationId xmlns:a16="http://schemas.microsoft.com/office/drawing/2014/main" id="{BF1761F9-FEE1-45FB-82D7-EAD02090016C}"/>
              </a:ext>
            </a:extLst>
          </p:cNvPr>
          <p:cNvSpPr txBox="1"/>
          <p:nvPr/>
        </p:nvSpPr>
        <p:spPr>
          <a:xfrm>
            <a:off x="0" y="1011810"/>
            <a:ext cx="12192000" cy="584775"/>
          </a:xfrm>
          <a:prstGeom prst="rect">
            <a:avLst/>
          </a:prstGeom>
          <a:noFill/>
        </p:spPr>
        <p:txBody>
          <a:bodyPr wrap="square" rtlCol="0">
            <a:spAutoFit/>
          </a:bodyPr>
          <a:lstStyle/>
          <a:p>
            <a:r>
              <a:rPr lang="en-US" sz="1600" dirty="0">
                <a:latin typeface="DIN Next LT Pro" panose="020B0503020203050203" pitchFamily="34" charset="0"/>
              </a:rPr>
              <a:t>Here the regional grouping of the </a:t>
            </a:r>
            <a:r>
              <a:rPr lang="en-US" sz="1600" b="1" dirty="0">
                <a:latin typeface="DIN Next LT Pro" panose="020B0503020203050203" pitchFamily="34" charset="0"/>
              </a:rPr>
              <a:t>southeast</a:t>
            </a:r>
            <a:r>
              <a:rPr lang="en-US" sz="1600" dirty="0">
                <a:latin typeface="DIN Next LT Pro" panose="020B0503020203050203" pitchFamily="34" charset="0"/>
              </a:rPr>
              <a:t> has been added, to demonstrate the regional nature of the growth trend. Total shift share shift is 4.6%, with 2.15% of this being southeastern.</a:t>
            </a:r>
            <a:endParaRPr lang="en-US" sz="1600" i="1" dirty="0">
              <a:latin typeface="DIN Next LT Pro" panose="020B0503020203050203" pitchFamily="34" charset="0"/>
            </a:endParaRPr>
          </a:p>
        </p:txBody>
      </p:sp>
    </p:spTree>
    <p:extLst>
      <p:ext uri="{BB962C8B-B14F-4D97-AF65-F5344CB8AC3E}">
        <p14:creationId xmlns:p14="http://schemas.microsoft.com/office/powerpoint/2010/main" val="4168688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F5D2DDC-1EFD-4094-BEB3-6422CA751A5D}"/>
              </a:ext>
            </a:extLst>
          </p:cNvPr>
          <p:cNvGraphicFramePr>
            <a:graphicFrameLocks noChangeAspect="1"/>
          </p:cNvGraphicFramePr>
          <p:nvPr>
            <p:custDataLst>
              <p:tags r:id="rId1"/>
            </p:custDataLst>
            <p:extLst>
              <p:ext uri="{D42A27DB-BD31-4B8C-83A1-F6EECF244321}">
                <p14:modId xmlns:p14="http://schemas.microsoft.com/office/powerpoint/2010/main" val="21400938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B54C5FE8-FF05-42A2-AE62-FB808083BF18}"/>
              </a:ext>
            </a:extLst>
          </p:cNvPr>
          <p:cNvPicPr>
            <a:picLocks noChangeAspect="1"/>
          </p:cNvPicPr>
          <p:nvPr/>
        </p:nvPicPr>
        <p:blipFill>
          <a:blip r:embed="rId5"/>
          <a:stretch>
            <a:fillRect/>
          </a:stretch>
        </p:blipFill>
        <p:spPr>
          <a:xfrm>
            <a:off x="0" y="0"/>
            <a:ext cx="12192000" cy="965771"/>
          </a:xfrm>
          <a:prstGeom prst="rect">
            <a:avLst/>
          </a:prstGeom>
        </p:spPr>
      </p:pic>
      <p:sp>
        <p:nvSpPr>
          <p:cNvPr id="8" name="TextBox 7">
            <a:extLst>
              <a:ext uri="{FF2B5EF4-FFF2-40B4-BE49-F238E27FC236}">
                <a16:creationId xmlns:a16="http://schemas.microsoft.com/office/drawing/2014/main" id="{1D71BE01-B5C0-4435-8EFA-CF500FB86FBE}"/>
              </a:ext>
            </a:extLst>
          </p:cNvPr>
          <p:cNvSpPr txBox="1"/>
          <p:nvPr/>
        </p:nvSpPr>
        <p:spPr>
          <a:xfrm>
            <a:off x="285749" y="159719"/>
            <a:ext cx="9029621" cy="646331"/>
          </a:xfrm>
          <a:prstGeom prst="rect">
            <a:avLst/>
          </a:prstGeom>
          <a:noFill/>
        </p:spPr>
        <p:txBody>
          <a:bodyPr wrap="square">
            <a:spAutoFit/>
          </a:bodyPr>
          <a:lstStyle/>
          <a:p>
            <a:r>
              <a:rPr lang="en-US" sz="3600" b="1" dirty="0">
                <a:solidFill>
                  <a:schemeClr val="bg1"/>
                </a:solidFill>
                <a:latin typeface="DIN Next LT Pro Black" panose="020B0A03020203050203" pitchFamily="34" charset="0"/>
              </a:rPr>
              <a:t>Southeastern Metrics</a:t>
            </a:r>
            <a:endParaRPr lang="en-US" sz="2400" b="1" dirty="0">
              <a:solidFill>
                <a:schemeClr val="bg1"/>
              </a:solidFill>
              <a:latin typeface="DIN Next LT Pro Black" panose="020B0A03020203050203" pitchFamily="34" charset="0"/>
            </a:endParaRPr>
          </a:p>
        </p:txBody>
      </p:sp>
      <p:graphicFrame>
        <p:nvGraphicFramePr>
          <p:cNvPr id="9" name="Table 8">
            <a:extLst>
              <a:ext uri="{FF2B5EF4-FFF2-40B4-BE49-F238E27FC236}">
                <a16:creationId xmlns:a16="http://schemas.microsoft.com/office/drawing/2014/main" id="{81357A74-472D-4B91-BEDB-5DF425D44A1D}"/>
              </a:ext>
            </a:extLst>
          </p:cNvPr>
          <p:cNvGraphicFramePr>
            <a:graphicFrameLocks noGrp="1"/>
          </p:cNvGraphicFramePr>
          <p:nvPr>
            <p:extLst>
              <p:ext uri="{D42A27DB-BD31-4B8C-83A1-F6EECF244321}">
                <p14:modId xmlns:p14="http://schemas.microsoft.com/office/powerpoint/2010/main" val="3715787285"/>
              </p:ext>
            </p:extLst>
          </p:nvPr>
        </p:nvGraphicFramePr>
        <p:xfrm>
          <a:off x="285749" y="2610286"/>
          <a:ext cx="11527027" cy="2705989"/>
        </p:xfrm>
        <a:graphic>
          <a:graphicData uri="http://schemas.openxmlformats.org/drawingml/2006/table">
            <a:tbl>
              <a:tblPr firstRow="1" bandRow="1"/>
              <a:tblGrid>
                <a:gridCol w="1383563">
                  <a:extLst>
                    <a:ext uri="{9D8B030D-6E8A-4147-A177-3AD203B41FA5}">
                      <a16:colId xmlns:a16="http://schemas.microsoft.com/office/drawing/2014/main" val="420765135"/>
                    </a:ext>
                  </a:extLst>
                </a:gridCol>
                <a:gridCol w="1275907">
                  <a:extLst>
                    <a:ext uri="{9D8B030D-6E8A-4147-A177-3AD203B41FA5}">
                      <a16:colId xmlns:a16="http://schemas.microsoft.com/office/drawing/2014/main" val="2544774833"/>
                    </a:ext>
                  </a:extLst>
                </a:gridCol>
                <a:gridCol w="978195">
                  <a:extLst>
                    <a:ext uri="{9D8B030D-6E8A-4147-A177-3AD203B41FA5}">
                      <a16:colId xmlns:a16="http://schemas.microsoft.com/office/drawing/2014/main" val="505829653"/>
                    </a:ext>
                  </a:extLst>
                </a:gridCol>
                <a:gridCol w="956930">
                  <a:extLst>
                    <a:ext uri="{9D8B030D-6E8A-4147-A177-3AD203B41FA5}">
                      <a16:colId xmlns:a16="http://schemas.microsoft.com/office/drawing/2014/main" val="846552969"/>
                    </a:ext>
                  </a:extLst>
                </a:gridCol>
                <a:gridCol w="1031358">
                  <a:extLst>
                    <a:ext uri="{9D8B030D-6E8A-4147-A177-3AD203B41FA5}">
                      <a16:colId xmlns:a16="http://schemas.microsoft.com/office/drawing/2014/main" val="3998316305"/>
                    </a:ext>
                  </a:extLst>
                </a:gridCol>
                <a:gridCol w="1329070">
                  <a:extLst>
                    <a:ext uri="{9D8B030D-6E8A-4147-A177-3AD203B41FA5}">
                      <a16:colId xmlns:a16="http://schemas.microsoft.com/office/drawing/2014/main" val="250684629"/>
                    </a:ext>
                  </a:extLst>
                </a:gridCol>
                <a:gridCol w="1509824">
                  <a:extLst>
                    <a:ext uri="{9D8B030D-6E8A-4147-A177-3AD203B41FA5}">
                      <a16:colId xmlns:a16="http://schemas.microsoft.com/office/drawing/2014/main" val="1458623235"/>
                    </a:ext>
                  </a:extLst>
                </a:gridCol>
                <a:gridCol w="1796903">
                  <a:extLst>
                    <a:ext uri="{9D8B030D-6E8A-4147-A177-3AD203B41FA5}">
                      <a16:colId xmlns:a16="http://schemas.microsoft.com/office/drawing/2014/main" val="1104031383"/>
                    </a:ext>
                  </a:extLst>
                </a:gridCol>
                <a:gridCol w="1265277">
                  <a:extLst>
                    <a:ext uri="{9D8B030D-6E8A-4147-A177-3AD203B41FA5}">
                      <a16:colId xmlns:a16="http://schemas.microsoft.com/office/drawing/2014/main" val="3104127578"/>
                    </a:ext>
                  </a:extLst>
                </a:gridCol>
              </a:tblGrid>
              <a:tr h="522749">
                <a:tc>
                  <a:txBody>
                    <a:bodyPr/>
                    <a:lstStyle/>
                    <a:p>
                      <a:pPr algn="ctr" fontAlgn="b"/>
                      <a:r>
                        <a:rPr lang="en-US" sz="1800" b="0" i="0" u="none" strike="noStrike" dirty="0">
                          <a:solidFill>
                            <a:srgbClr val="FFFFFF"/>
                          </a:solidFill>
                          <a:effectLst/>
                          <a:latin typeface="DIN Next LT Pro" panose="020B0503020203050203" pitchFamily="34" charset="0"/>
                        </a:rPr>
                        <a:t>State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gn="ctr" fontAlgn="b"/>
                      <a:r>
                        <a:rPr lang="en-US" sz="1800" b="0" i="0" u="none" strike="noStrike" dirty="0">
                          <a:solidFill>
                            <a:srgbClr val="FFFFFF"/>
                          </a:solidFill>
                          <a:effectLst/>
                          <a:latin typeface="DIN Next LT Pro" panose="020B0503020203050203" pitchFamily="34" charset="0"/>
                        </a:rPr>
                        <a:t>Growth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gn="ctr" fontAlgn="b"/>
                      <a:r>
                        <a:rPr lang="en-US" sz="1800" b="0" i="0" u="none" strike="noStrike" dirty="0">
                          <a:solidFill>
                            <a:srgbClr val="FFFFFF"/>
                          </a:solidFill>
                          <a:effectLst/>
                          <a:latin typeface="DIN Next LT Pro" panose="020B0503020203050203" pitchFamily="34" charset="0"/>
                        </a:rPr>
                        <a:t>AOV</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gn="ctr" fontAlgn="b"/>
                      <a:r>
                        <a:rPr lang="en-US" sz="1800" b="0" i="0" u="none" strike="noStrike">
                          <a:solidFill>
                            <a:srgbClr val="FFFFFF"/>
                          </a:solidFill>
                          <a:effectLst/>
                          <a:latin typeface="DIN Next LT Pro" panose="020B0503020203050203" pitchFamily="34" charset="0"/>
                        </a:rPr>
                        <a:t>CAC</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gn="ctr" fontAlgn="b"/>
                      <a:r>
                        <a:rPr lang="en-US" sz="1800" b="0" i="0" u="none" strike="noStrike" dirty="0">
                          <a:solidFill>
                            <a:srgbClr val="FFFFFF"/>
                          </a:solidFill>
                          <a:effectLst/>
                          <a:latin typeface="DIN Next LT Pro" panose="020B0503020203050203" pitchFamily="34" charset="0"/>
                        </a:rPr>
                        <a:t>LTV</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gn="ctr" fontAlgn="b"/>
                      <a:r>
                        <a:rPr lang="en-US" sz="1800" b="0" i="0" u="none" strike="noStrike" dirty="0">
                          <a:solidFill>
                            <a:srgbClr val="FFFFFF"/>
                          </a:solidFill>
                          <a:effectLst/>
                          <a:latin typeface="DIN Next LT Pro" panose="020B0503020203050203" pitchFamily="34" charset="0"/>
                        </a:rPr>
                        <a:t>LTV/CAC</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gn="ctr" fontAlgn="b"/>
                      <a:r>
                        <a:rPr lang="en-US" sz="1800" b="0" i="0" u="none" strike="noStrike" dirty="0">
                          <a:solidFill>
                            <a:srgbClr val="FFFFFF"/>
                          </a:solidFill>
                          <a:effectLst/>
                          <a:latin typeface="DIN Next LT Pro" panose="020B0503020203050203" pitchFamily="34" charset="0"/>
                        </a:rPr>
                        <a:t>Penetration</a:t>
                      </a:r>
                    </a:p>
                  </a:txBody>
                  <a:tcPr marL="6350" marR="6350" marT="6350" marB="0" anchor="b">
                    <a:lnL w="12700" cap="flat" cmpd="sng" algn="ctr">
                      <a:solidFill>
                        <a:schemeClr val="tx1"/>
                      </a:solidFill>
                      <a:prstDash val="solid"/>
                      <a:round/>
                      <a:headEnd type="none" w="med" len="med"/>
                      <a:tailEnd type="none" w="med" len="med"/>
                    </a:lnL>
                    <a:lnR w="12700" cap="flat" cmpd="sng" algn="ctr">
                      <a:no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gn="ctr" fontAlgn="b"/>
                      <a:r>
                        <a:rPr lang="en-US" sz="1800" b="0" i="0" u="none" strike="noStrike" dirty="0">
                          <a:solidFill>
                            <a:srgbClr val="000000"/>
                          </a:solidFill>
                          <a:effectLst/>
                          <a:latin typeface="DIN Next LT Pro" panose="020B0503020203050203" pitchFamily="34" charset="0"/>
                        </a:rPr>
                        <a:t>2020 Sales YTD</a:t>
                      </a:r>
                    </a:p>
                  </a:txBody>
                  <a:tcPr marL="6350" marR="6350" marT="6350" marB="0" anchor="b">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solidFill>
                        <a:schemeClr val="tx1"/>
                      </a:solidFill>
                      <a:prstDash val="dash"/>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fontAlgn="b"/>
                      <a:r>
                        <a:rPr lang="en-US" sz="1800" b="0" i="0" u="none" strike="noStrike" dirty="0">
                          <a:solidFill>
                            <a:srgbClr val="000000"/>
                          </a:solidFill>
                          <a:effectLst/>
                          <a:latin typeface="DIN Next LT Pro" panose="020B0503020203050203" pitchFamily="34" charset="0"/>
                        </a:rPr>
                        <a:t>Population</a:t>
                      </a:r>
                    </a:p>
                  </a:txBody>
                  <a:tcPr marL="6350" marR="6350" marT="6350" marB="0" anchor="b">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solidFill>
                        <a:schemeClr val="tx1"/>
                      </a:solidFill>
                      <a:prstDash val="dash"/>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398841491"/>
                  </a:ext>
                </a:extLst>
              </a:tr>
              <a:tr h="436648">
                <a:tc>
                  <a:txBody>
                    <a:bodyPr/>
                    <a:lstStyle/>
                    <a:p>
                      <a:pPr algn="ctr" fontAlgn="b"/>
                      <a:r>
                        <a:rPr lang="en-US" sz="1800" b="0" i="0" u="none" strike="noStrike" dirty="0">
                          <a:solidFill>
                            <a:srgbClr val="000000"/>
                          </a:solidFill>
                          <a:effectLst/>
                          <a:latin typeface="DIN Next LT Pro" panose="020B0503020203050203" pitchFamily="34" charset="0"/>
                        </a:rPr>
                        <a:t>California</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DIN Next LT Pro" panose="020B0503020203050203" pitchFamily="34" charset="0"/>
                        </a:rPr>
                        <a:t>Mid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DIN Next LT Pro" panose="020B0503020203050203"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DIN Next LT Pro" panose="020B0503020203050203" pitchFamily="34" charset="0"/>
                        </a:rPr>
                        <a:t>11.5M</a:t>
                      </a:r>
                    </a:p>
                  </a:txBody>
                  <a:tcPr marL="6350" marR="6350" marT="6350" marB="0" anchor="b">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fontAlgn="b"/>
                      <a:r>
                        <a:rPr lang="en-US" sz="1800" b="0" i="0" u="none" strike="noStrike" dirty="0">
                          <a:solidFill>
                            <a:srgbClr val="000000"/>
                          </a:solidFill>
                          <a:effectLst/>
                          <a:latin typeface="DIN Next LT Pro" panose="020B0503020203050203" pitchFamily="34" charset="0"/>
                        </a:rPr>
                        <a:t>39M</a:t>
                      </a:r>
                    </a:p>
                  </a:txBody>
                  <a:tcPr marL="6350" marR="6350" marT="6350" marB="0" anchor="b">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3537014889"/>
                  </a:ext>
                </a:extLst>
              </a:tr>
              <a:tr h="436648">
                <a:tc>
                  <a:txBody>
                    <a:bodyPr/>
                    <a:lstStyle/>
                    <a:p>
                      <a:pPr algn="ctr" fontAlgn="b"/>
                      <a:r>
                        <a:rPr lang="en-US" sz="1800" b="0" i="0" u="none" strike="noStrike">
                          <a:solidFill>
                            <a:srgbClr val="000000"/>
                          </a:solidFill>
                          <a:effectLst/>
                          <a:latin typeface="DIN Next LT Pro" panose="020B0503020203050203" pitchFamily="34" charset="0"/>
                        </a:rPr>
                        <a:t>Texas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DIN Next LT Pro" panose="020B0503020203050203" pitchFamily="34" charset="0"/>
                        </a:rPr>
                        <a:t>Mid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DIN Next LT Pro" panose="020B0503020203050203" pitchFamily="34" charset="0"/>
                        </a:rPr>
                        <a:t>Mid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DIN Next LT Pro" panose="020B0503020203050203" pitchFamily="34" charset="0"/>
                        </a:rPr>
                        <a:t>Mid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DIN Next LT Pro" panose="020B0503020203050203" pitchFamily="34" charset="0"/>
                        </a:rPr>
                        <a:t>4.4M</a:t>
                      </a:r>
                    </a:p>
                  </a:txBody>
                  <a:tcPr marL="6350" marR="6350" marT="6350" marB="0" anchor="b">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fontAlgn="b"/>
                      <a:r>
                        <a:rPr lang="en-US" sz="1800" b="0" i="0" u="none" strike="noStrike" dirty="0">
                          <a:solidFill>
                            <a:srgbClr val="000000"/>
                          </a:solidFill>
                          <a:effectLst/>
                          <a:latin typeface="DIN Next LT Pro" panose="020B0503020203050203" pitchFamily="34" charset="0"/>
                        </a:rPr>
                        <a:t>27M</a:t>
                      </a:r>
                    </a:p>
                  </a:txBody>
                  <a:tcPr marL="6350" marR="6350" marT="6350" marB="0" anchor="b">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3090724611"/>
                  </a:ext>
                </a:extLst>
              </a:tr>
              <a:tr h="436648">
                <a:tc>
                  <a:txBody>
                    <a:bodyPr/>
                    <a:lstStyle/>
                    <a:p>
                      <a:pPr algn="ctr" fontAlgn="b"/>
                      <a:r>
                        <a:rPr lang="en-US" sz="1800" b="0" i="0" u="none" strike="noStrike" dirty="0">
                          <a:solidFill>
                            <a:srgbClr val="000000"/>
                          </a:solidFill>
                          <a:effectLst/>
                          <a:latin typeface="DIN Next LT Pro" panose="020B0503020203050203" pitchFamily="34" charset="0"/>
                        </a:rPr>
                        <a:t>New York</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DIN Next LT Pro" panose="020B0503020203050203"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DIN Next LT Pro" panose="020B0503020203050203"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DIN Next LT Pro" panose="020B0503020203050203" pitchFamily="34" charset="0"/>
                        </a:rPr>
                        <a:t>Mid</a:t>
                      </a:r>
                    </a:p>
                  </a:txBody>
                  <a:tcPr marL="6350" marR="6350" marT="635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DIN Next LT Pro" panose="020B0503020203050203" pitchFamily="34" charset="0"/>
                        </a:rPr>
                        <a:t>2.5M</a:t>
                      </a:r>
                    </a:p>
                  </a:txBody>
                  <a:tcPr marL="6350" marR="6350" marT="6350" marB="0" anchor="b">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fontAlgn="b"/>
                      <a:r>
                        <a:rPr lang="en-US" sz="1800" b="0" i="0" u="none" strike="noStrike" dirty="0">
                          <a:solidFill>
                            <a:srgbClr val="000000"/>
                          </a:solidFill>
                          <a:effectLst/>
                          <a:latin typeface="DIN Next LT Pro" panose="020B0503020203050203" pitchFamily="34" charset="0"/>
                        </a:rPr>
                        <a:t>20M</a:t>
                      </a:r>
                    </a:p>
                  </a:txBody>
                  <a:tcPr marL="6350" marR="6350" marT="6350" marB="0" anchor="b">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528165045"/>
                  </a:ext>
                </a:extLst>
              </a:tr>
              <a:tr h="436648">
                <a:tc>
                  <a:txBody>
                    <a:bodyPr/>
                    <a:lstStyle/>
                    <a:p>
                      <a:pPr algn="ctr" fontAlgn="b"/>
                      <a:r>
                        <a:rPr lang="en-US" sz="1800" b="0" i="0" u="none" strike="noStrike">
                          <a:solidFill>
                            <a:srgbClr val="000000"/>
                          </a:solidFill>
                          <a:effectLst/>
                          <a:latin typeface="DIN Next LT Pro" panose="020B0503020203050203" pitchFamily="34" charset="0"/>
                        </a:rPr>
                        <a:t>Florida</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DIN Next LT Pro" panose="020B0503020203050203"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DIN Next LT Pro" panose="020B0503020203050203" pitchFamily="34" charset="0"/>
                        </a:rPr>
                        <a:t>Mid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DIN Next LT Pro" panose="020B0503020203050203" pitchFamily="34" charset="0"/>
                        </a:rPr>
                        <a:t>Mid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DIN Next LT Pro" panose="020B0503020203050203" pitchFamily="34" charset="0"/>
                        </a:rPr>
                        <a:t>Mid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DIN Next LT Pro" panose="020B0503020203050203" pitchFamily="34" charset="0"/>
                        </a:rPr>
                        <a:t>Mid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DIN Next LT Pro" panose="020B0503020203050203" pitchFamily="34" charset="0"/>
                        </a:rPr>
                        <a:t>Mid</a:t>
                      </a:r>
                    </a:p>
                  </a:txBody>
                  <a:tcPr marL="6350" marR="6350" marT="635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DIN Next LT Pro" panose="020B0503020203050203" pitchFamily="34" charset="0"/>
                        </a:rPr>
                        <a:t>2.2M</a:t>
                      </a:r>
                    </a:p>
                  </a:txBody>
                  <a:tcPr marL="6350" marR="6350" marT="6350" marB="0" anchor="b">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ctr" fontAlgn="b"/>
                      <a:r>
                        <a:rPr lang="en-US" sz="1800" b="0" i="0" u="none" strike="noStrike" dirty="0">
                          <a:solidFill>
                            <a:srgbClr val="000000"/>
                          </a:solidFill>
                          <a:effectLst/>
                          <a:latin typeface="DIN Next LT Pro" panose="020B0503020203050203" pitchFamily="34" charset="0"/>
                        </a:rPr>
                        <a:t>20M</a:t>
                      </a:r>
                    </a:p>
                  </a:txBody>
                  <a:tcPr marL="6350" marR="6350" marT="6350" marB="0" anchor="b">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1641469084"/>
                  </a:ext>
                </a:extLst>
              </a:tr>
              <a:tr h="436648">
                <a:tc>
                  <a:txBody>
                    <a:bodyPr/>
                    <a:lstStyle/>
                    <a:p>
                      <a:pPr algn="ctr" fontAlgn="b"/>
                      <a:r>
                        <a:rPr lang="en-US" sz="1800" b="0" i="0" u="none" strike="noStrike" dirty="0">
                          <a:solidFill>
                            <a:srgbClr val="000000"/>
                          </a:solidFill>
                          <a:effectLst/>
                          <a:latin typeface="DIN Next LT Pro" panose="020B0503020203050203" pitchFamily="34" charset="0"/>
                        </a:rPr>
                        <a:t>Southeast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800" b="0" i="0" u="none" strike="noStrike" dirty="0">
                          <a:solidFill>
                            <a:srgbClr val="000000"/>
                          </a:solidFill>
                          <a:effectLst/>
                          <a:latin typeface="DIN Next LT Pro" panose="020B0503020203050203" pitchFamily="34" charset="0"/>
                        </a:rPr>
                        <a:t>High</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800" b="0" i="0" u="none" strike="noStrike" dirty="0">
                          <a:solidFill>
                            <a:srgbClr val="000000"/>
                          </a:solidFill>
                          <a:effectLst/>
                          <a:latin typeface="DIN Next LT Pro" panose="020B0503020203050203"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800" b="0" i="0" u="none" strike="noStrike" dirty="0">
                          <a:solidFill>
                            <a:srgbClr val="000000"/>
                          </a:solidFill>
                          <a:effectLst/>
                          <a:latin typeface="DIN Next LT Pro" panose="020B0503020203050203"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800" b="0" i="0" u="none" strike="noStrike" dirty="0">
                          <a:solidFill>
                            <a:srgbClr val="000000"/>
                          </a:solidFill>
                          <a:effectLst/>
                          <a:latin typeface="DIN Next LT Pro" panose="020B0503020203050203"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800" b="0" i="0" u="none" strike="noStrike" dirty="0">
                          <a:solidFill>
                            <a:srgbClr val="000000"/>
                          </a:solidFill>
                          <a:effectLst/>
                          <a:latin typeface="DIN Next LT Pro" panose="020B0503020203050203" pitchFamily="34" charset="0"/>
                        </a:rPr>
                        <a:t>Mid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800" b="0" i="0" u="none" strike="noStrike" dirty="0">
                          <a:solidFill>
                            <a:srgbClr val="000000"/>
                          </a:solidFill>
                          <a:effectLst/>
                          <a:latin typeface="DIN Next LT Pro" panose="020B0503020203050203" pitchFamily="34" charset="0"/>
                        </a:rPr>
                        <a:t>Low</a:t>
                      </a:r>
                    </a:p>
                  </a:txBody>
                  <a:tcPr marL="6350" marR="6350" marT="635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800" b="0" i="0" u="none" strike="noStrike" dirty="0">
                          <a:solidFill>
                            <a:srgbClr val="000000"/>
                          </a:solidFill>
                          <a:effectLst/>
                          <a:latin typeface="DIN Next LT Pro" panose="020B0503020203050203" pitchFamily="34" charset="0"/>
                        </a:rPr>
                        <a:t>5.7M</a:t>
                      </a:r>
                    </a:p>
                  </a:txBody>
                  <a:tcPr marL="6350" marR="6350" marT="6350" marB="0" anchor="b">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bg1">
                        <a:lumMod val="85000"/>
                      </a:schemeClr>
                    </a:solidFill>
                  </a:tcPr>
                </a:tc>
                <a:tc>
                  <a:txBody>
                    <a:bodyPr/>
                    <a:lstStyle/>
                    <a:p>
                      <a:pPr algn="ctr" fontAlgn="b"/>
                      <a:r>
                        <a:rPr lang="en-US" sz="1800" b="0" i="0" u="none" strike="noStrike" dirty="0">
                          <a:solidFill>
                            <a:srgbClr val="000000"/>
                          </a:solidFill>
                          <a:effectLst/>
                          <a:latin typeface="DIN Next LT Pro" panose="020B0503020203050203" pitchFamily="34" charset="0"/>
                        </a:rPr>
                        <a:t>84M</a:t>
                      </a:r>
                    </a:p>
                  </a:txBody>
                  <a:tcPr marL="6350" marR="6350" marT="6350" marB="0" anchor="b">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bg1">
                        <a:lumMod val="85000"/>
                      </a:schemeClr>
                    </a:solidFill>
                  </a:tcPr>
                </a:tc>
                <a:extLst>
                  <a:ext uri="{0D108BD9-81ED-4DB2-BD59-A6C34878D82A}">
                    <a16:rowId xmlns:a16="http://schemas.microsoft.com/office/drawing/2014/main" val="1044151925"/>
                  </a:ext>
                </a:extLst>
              </a:tr>
            </a:tbl>
          </a:graphicData>
        </a:graphic>
      </p:graphicFrame>
      <p:sp>
        <p:nvSpPr>
          <p:cNvPr id="10" name="TextBox 9">
            <a:extLst>
              <a:ext uri="{FF2B5EF4-FFF2-40B4-BE49-F238E27FC236}">
                <a16:creationId xmlns:a16="http://schemas.microsoft.com/office/drawing/2014/main" id="{13EC626A-43D0-44E3-971C-CFE89E8210A3}"/>
              </a:ext>
            </a:extLst>
          </p:cNvPr>
          <p:cNvSpPr txBox="1"/>
          <p:nvPr/>
        </p:nvSpPr>
        <p:spPr>
          <a:xfrm>
            <a:off x="545805" y="1215036"/>
            <a:ext cx="11100390" cy="1200329"/>
          </a:xfrm>
          <a:prstGeom prst="rect">
            <a:avLst/>
          </a:prstGeom>
          <a:noFill/>
        </p:spPr>
        <p:txBody>
          <a:bodyPr wrap="square" rtlCol="0">
            <a:spAutoFit/>
          </a:bodyPr>
          <a:lstStyle/>
          <a:p>
            <a:r>
              <a:rPr lang="en-US" dirty="0">
                <a:latin typeface="DIN Next LT Pro" panose="020B0503020203050203" pitchFamily="34" charset="0"/>
              </a:rPr>
              <a:t>This table is here to allow for the comparison between the Southeast and major states. Southeastern growth is far above all others shown here. Although AOV and LTV are low, so is CAC. This means, as shown by the LTV/CAC, that although states have a lower return, they have a lower cost to match. The final piece is the low penetration, which can be seen by comparing population and sales.</a:t>
            </a:r>
          </a:p>
        </p:txBody>
      </p:sp>
    </p:spTree>
    <p:extLst>
      <p:ext uri="{BB962C8B-B14F-4D97-AF65-F5344CB8AC3E}">
        <p14:creationId xmlns:p14="http://schemas.microsoft.com/office/powerpoint/2010/main" val="4040243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FE1369-DF99-450E-9E90-A62D94282C52}"/>
              </a:ext>
            </a:extLst>
          </p:cNvPr>
          <p:cNvPicPr>
            <a:picLocks noChangeAspect="1"/>
          </p:cNvPicPr>
          <p:nvPr/>
        </p:nvPicPr>
        <p:blipFill>
          <a:blip r:embed="rId2"/>
          <a:stretch>
            <a:fillRect/>
          </a:stretch>
        </p:blipFill>
        <p:spPr>
          <a:xfrm>
            <a:off x="0" y="0"/>
            <a:ext cx="12192000" cy="965771"/>
          </a:xfrm>
          <a:prstGeom prst="rect">
            <a:avLst/>
          </a:prstGeom>
        </p:spPr>
      </p:pic>
      <p:sp>
        <p:nvSpPr>
          <p:cNvPr id="3" name="Rectangle 2">
            <a:extLst>
              <a:ext uri="{FF2B5EF4-FFF2-40B4-BE49-F238E27FC236}">
                <a16:creationId xmlns:a16="http://schemas.microsoft.com/office/drawing/2014/main" id="{8BCA9E9C-6B61-4657-AC4D-993613A4DF9B}"/>
              </a:ext>
            </a:extLst>
          </p:cNvPr>
          <p:cNvSpPr/>
          <p:nvPr/>
        </p:nvSpPr>
        <p:spPr>
          <a:xfrm>
            <a:off x="1460219" y="4949426"/>
            <a:ext cx="4483382" cy="4953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781F4B79-DE16-42CA-B36A-A3D3474BE0E3}"/>
              </a:ext>
            </a:extLst>
          </p:cNvPr>
          <p:cNvSpPr txBox="1"/>
          <p:nvPr/>
        </p:nvSpPr>
        <p:spPr>
          <a:xfrm>
            <a:off x="1460219" y="1751407"/>
            <a:ext cx="4226207" cy="3693319"/>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DIN Next LT Pro" panose="020B0503020203050203" pitchFamily="34" charset="0"/>
                <a:ea typeface="+mn-ea"/>
                <a:cs typeface="+mn-cs"/>
              </a:rPr>
              <a:t>Intro Statement</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DIN Next LT Pro" panose="020B0503020203050203" pitchFamily="34" charset="0"/>
                <a:ea typeface="+mn-ea"/>
                <a:cs typeface="+mn-cs"/>
              </a:rPr>
              <a:t>State Performance</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DIN Next LT Pro" panose="020B0503020203050203" pitchFamily="34" charset="0"/>
                <a:ea typeface="+mn-ea"/>
                <a:cs typeface="+mn-cs"/>
              </a:rPr>
              <a:t>Further Analysis</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DIN Next LT Pro" panose="020B0503020203050203" pitchFamily="34" charset="0"/>
                <a:ea typeface="+mn-ea"/>
                <a:cs typeface="+mn-cs"/>
              </a:rPr>
              <a:t>The Southeast</a:t>
            </a:r>
          </a:p>
          <a:p>
            <a:pPr marL="0" marR="0" lvl="0" indent="0" algn="l" defTabSz="914400" rtl="0" eaLnBrk="1" fontAlgn="auto" latinLnBrk="0" hangingPunct="1">
              <a:lnSpc>
                <a:spcPct val="200000"/>
              </a:lnSpc>
              <a:spcBef>
                <a:spcPts val="0"/>
              </a:spcBef>
              <a:spcAft>
                <a:spcPts val="0"/>
              </a:spcAft>
              <a:buClrTx/>
              <a:buSzTx/>
              <a:buFontTx/>
              <a:buNone/>
              <a:tabLst/>
              <a:defRPr/>
            </a:pPr>
            <a:r>
              <a:rPr lang="en-US" sz="2400" dirty="0">
                <a:solidFill>
                  <a:prstClr val="black"/>
                </a:solidFill>
                <a:latin typeface="DIN Next LT Pro" panose="020B0503020203050203" pitchFamily="34" charset="0"/>
              </a:rPr>
              <a:t>Summary</a:t>
            </a:r>
            <a:endParaRPr kumimoji="0" lang="en-US" sz="2800" b="0" i="0" u="none" strike="noStrike" kern="1200" cap="none" spc="0" normalizeH="0" baseline="0" noProof="0" dirty="0">
              <a:ln>
                <a:noFill/>
              </a:ln>
              <a:solidFill>
                <a:prstClr val="black"/>
              </a:solidFill>
              <a:effectLst/>
              <a:uLnTx/>
              <a:uFillTx/>
              <a:latin typeface="DIN Next LT Pro" panose="020B0503020203050203" pitchFamily="34" charset="0"/>
              <a:ea typeface="+mn-ea"/>
              <a:cs typeface="+mn-cs"/>
            </a:endParaRPr>
          </a:p>
        </p:txBody>
      </p:sp>
      <p:sp>
        <p:nvSpPr>
          <p:cNvPr id="2" name="TextBox 1">
            <a:extLst>
              <a:ext uri="{FF2B5EF4-FFF2-40B4-BE49-F238E27FC236}">
                <a16:creationId xmlns:a16="http://schemas.microsoft.com/office/drawing/2014/main" id="{B4E7ED39-07EA-4E29-9990-E4D6E0BB68E8}"/>
              </a:ext>
            </a:extLst>
          </p:cNvPr>
          <p:cNvSpPr txBox="1"/>
          <p:nvPr/>
        </p:nvSpPr>
        <p:spPr>
          <a:xfrm>
            <a:off x="-2613838" y="159719"/>
            <a:ext cx="7637721" cy="707886"/>
          </a:xfrm>
          <a:prstGeom prst="rect">
            <a:avLst/>
          </a:prstGeom>
          <a:noFill/>
        </p:spPr>
        <p:txBody>
          <a:bodyPr wrap="square" rtlCol="0">
            <a:spAutoFit/>
          </a:bodyPr>
          <a:lstStyle/>
          <a:p>
            <a:pPr algn="ctr"/>
            <a:r>
              <a:rPr lang="en-US" sz="4000" b="1" dirty="0">
                <a:solidFill>
                  <a:schemeClr val="bg1"/>
                </a:solidFill>
                <a:latin typeface="DIN Next LT Pro Black" panose="020B0A03020203050203" pitchFamily="34" charset="0"/>
              </a:rPr>
              <a:t>Agenda</a:t>
            </a:r>
          </a:p>
        </p:txBody>
      </p:sp>
    </p:spTree>
    <p:extLst>
      <p:ext uri="{BB962C8B-B14F-4D97-AF65-F5344CB8AC3E}">
        <p14:creationId xmlns:p14="http://schemas.microsoft.com/office/powerpoint/2010/main" val="4252729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E5186FC-B855-4AD6-B0A9-24E23625611D}"/>
              </a:ext>
            </a:extLst>
          </p:cNvPr>
          <p:cNvGraphicFramePr>
            <a:graphicFrameLocks noChangeAspect="1"/>
          </p:cNvGraphicFramePr>
          <p:nvPr>
            <p:custDataLst>
              <p:tags r:id="rId1"/>
            </p:custDataLst>
            <p:extLst>
              <p:ext uri="{D42A27DB-BD31-4B8C-83A1-F6EECF244321}">
                <p14:modId xmlns:p14="http://schemas.microsoft.com/office/powerpoint/2010/main" val="4564901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8FC9F8EE-AF40-4846-B7A0-7289D762D997}"/>
              </a:ext>
            </a:extLst>
          </p:cNvPr>
          <p:cNvPicPr>
            <a:picLocks noChangeAspect="1"/>
          </p:cNvPicPr>
          <p:nvPr/>
        </p:nvPicPr>
        <p:blipFill>
          <a:blip r:embed="rId5"/>
          <a:stretch>
            <a:fillRect/>
          </a:stretch>
        </p:blipFill>
        <p:spPr>
          <a:xfrm>
            <a:off x="0" y="0"/>
            <a:ext cx="12192000" cy="965771"/>
          </a:xfrm>
          <a:prstGeom prst="rect">
            <a:avLst/>
          </a:prstGeom>
        </p:spPr>
      </p:pic>
      <p:sp>
        <p:nvSpPr>
          <p:cNvPr id="6" name="TextBox 5">
            <a:extLst>
              <a:ext uri="{FF2B5EF4-FFF2-40B4-BE49-F238E27FC236}">
                <a16:creationId xmlns:a16="http://schemas.microsoft.com/office/drawing/2014/main" id="{22849DDE-373D-44F9-949A-E5C66C6302A9}"/>
              </a:ext>
            </a:extLst>
          </p:cNvPr>
          <p:cNvSpPr txBox="1"/>
          <p:nvPr/>
        </p:nvSpPr>
        <p:spPr>
          <a:xfrm>
            <a:off x="200667" y="157900"/>
            <a:ext cx="11250201" cy="646331"/>
          </a:xfrm>
          <a:prstGeom prst="rect">
            <a:avLst/>
          </a:prstGeom>
          <a:noFill/>
        </p:spPr>
        <p:txBody>
          <a:bodyPr wrap="square">
            <a:spAutoFit/>
          </a:bodyPr>
          <a:lstStyle/>
          <a:p>
            <a:r>
              <a:rPr lang="en-US" sz="3600" b="1" dirty="0">
                <a:solidFill>
                  <a:schemeClr val="bg1"/>
                </a:solidFill>
                <a:latin typeface="DIN Next LT Pro Black" panose="020B0A03020203050203" pitchFamily="34" charset="0"/>
              </a:rPr>
              <a:t>Summary of Insights</a:t>
            </a:r>
            <a:endParaRPr lang="en-US" sz="2400" b="1" dirty="0">
              <a:solidFill>
                <a:schemeClr val="bg1"/>
              </a:solidFill>
              <a:latin typeface="DIN Next LT Pro Black" panose="020B0A03020203050203" pitchFamily="34" charset="0"/>
            </a:endParaRPr>
          </a:p>
        </p:txBody>
      </p:sp>
      <p:sp>
        <p:nvSpPr>
          <p:cNvPr id="8" name="TextBox 7">
            <a:extLst>
              <a:ext uri="{FF2B5EF4-FFF2-40B4-BE49-F238E27FC236}">
                <a16:creationId xmlns:a16="http://schemas.microsoft.com/office/drawing/2014/main" id="{B576EED5-7C84-4E3D-8982-0F875280AD90}"/>
              </a:ext>
            </a:extLst>
          </p:cNvPr>
          <p:cNvSpPr txBox="1"/>
          <p:nvPr/>
        </p:nvSpPr>
        <p:spPr>
          <a:xfrm>
            <a:off x="955158" y="1667260"/>
            <a:ext cx="10281683" cy="310854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a:latin typeface="DIN Next LT Pro" panose="020B0503020203050203" pitchFamily="34" charset="0"/>
              </a:rPr>
              <a:t>The US is a tremendously large market which can and should be split into smaller markets that demonstrate similar consumer habits.</a:t>
            </a:r>
          </a:p>
          <a:p>
            <a:pPr marL="285750" indent="-285750">
              <a:lnSpc>
                <a:spcPct val="200000"/>
              </a:lnSpc>
              <a:buFont typeface="Arial" panose="020B0604020202020204" pitchFamily="34" charset="0"/>
              <a:buChar char="•"/>
            </a:pPr>
            <a:r>
              <a:rPr lang="en-US" sz="2000" dirty="0">
                <a:latin typeface="DIN Next LT Pro" panose="020B0503020203050203" pitchFamily="34" charset="0"/>
              </a:rPr>
              <a:t>The traditional strongholds of the business aren’t necessarily the markets of the future.</a:t>
            </a:r>
          </a:p>
          <a:p>
            <a:pPr marL="285750" indent="-285750">
              <a:lnSpc>
                <a:spcPct val="200000"/>
              </a:lnSpc>
              <a:buFont typeface="Arial" panose="020B0604020202020204" pitchFamily="34" charset="0"/>
              <a:buChar char="•"/>
            </a:pPr>
            <a:r>
              <a:rPr lang="en-US" sz="2000" dirty="0">
                <a:latin typeface="DIN Next LT Pro" panose="020B0503020203050203" pitchFamily="34" charset="0"/>
              </a:rPr>
              <a:t>The southeast demonstrates tremendous potential as a growth opportunity.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98651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5D0C5D-3D67-42F6-B9FB-F061DF3BAC69}"/>
              </a:ext>
            </a:extLst>
          </p:cNvPr>
          <p:cNvPicPr>
            <a:picLocks noChangeAspect="1"/>
          </p:cNvPicPr>
          <p:nvPr/>
        </p:nvPicPr>
        <p:blipFill>
          <a:blip r:embed="rId2"/>
          <a:stretch>
            <a:fillRect/>
          </a:stretch>
        </p:blipFill>
        <p:spPr>
          <a:xfrm>
            <a:off x="0" y="0"/>
            <a:ext cx="12192000" cy="965771"/>
          </a:xfrm>
          <a:prstGeom prst="rect">
            <a:avLst/>
          </a:prstGeom>
        </p:spPr>
      </p:pic>
      <p:sp>
        <p:nvSpPr>
          <p:cNvPr id="7" name="TextBox 6">
            <a:extLst>
              <a:ext uri="{FF2B5EF4-FFF2-40B4-BE49-F238E27FC236}">
                <a16:creationId xmlns:a16="http://schemas.microsoft.com/office/drawing/2014/main" id="{D80CBF85-58A9-49B3-887D-64FEF4E87BBF}"/>
              </a:ext>
            </a:extLst>
          </p:cNvPr>
          <p:cNvSpPr txBox="1"/>
          <p:nvPr/>
        </p:nvSpPr>
        <p:spPr>
          <a:xfrm>
            <a:off x="225056" y="159719"/>
            <a:ext cx="7637721" cy="707886"/>
          </a:xfrm>
          <a:prstGeom prst="rect">
            <a:avLst/>
          </a:prstGeom>
          <a:noFill/>
        </p:spPr>
        <p:txBody>
          <a:bodyPr wrap="square" rtlCol="0">
            <a:spAutoFit/>
          </a:bodyPr>
          <a:lstStyle/>
          <a:p>
            <a:r>
              <a:rPr lang="en-US" sz="4000" b="1" dirty="0">
                <a:solidFill>
                  <a:schemeClr val="bg1"/>
                </a:solidFill>
                <a:latin typeface="DIN Next LT Pro Black" panose="020B0A03020203050203" pitchFamily="34" charset="0"/>
              </a:rPr>
              <a:t>Introduction</a:t>
            </a:r>
            <a:r>
              <a:rPr lang="en-US" sz="3600" b="1" dirty="0">
                <a:solidFill>
                  <a:schemeClr val="bg1"/>
                </a:solidFill>
                <a:latin typeface="DIN Next LT Pro Black" panose="020B0A03020203050203" pitchFamily="34" charset="0"/>
              </a:rPr>
              <a:t>: </a:t>
            </a:r>
            <a:r>
              <a:rPr lang="en-US" sz="4000" b="1" dirty="0">
                <a:solidFill>
                  <a:schemeClr val="bg1"/>
                </a:solidFill>
                <a:latin typeface="DIN Next LT Pro Black" panose="020B0A03020203050203" pitchFamily="34" charset="0"/>
              </a:rPr>
              <a:t>Project Value</a:t>
            </a:r>
            <a:endParaRPr lang="en-US" sz="3600" b="1" dirty="0">
              <a:solidFill>
                <a:schemeClr val="bg1"/>
              </a:solidFill>
              <a:latin typeface="DIN Next LT Pro Black" panose="020B0A03020203050203" pitchFamily="34" charset="0"/>
            </a:endParaRPr>
          </a:p>
        </p:txBody>
      </p:sp>
      <p:sp>
        <p:nvSpPr>
          <p:cNvPr id="8" name="TextBox 7">
            <a:extLst>
              <a:ext uri="{FF2B5EF4-FFF2-40B4-BE49-F238E27FC236}">
                <a16:creationId xmlns:a16="http://schemas.microsoft.com/office/drawing/2014/main" id="{BA9E6983-AE02-4820-944E-9E11840ED68C}"/>
              </a:ext>
            </a:extLst>
          </p:cNvPr>
          <p:cNvSpPr txBox="1"/>
          <p:nvPr/>
        </p:nvSpPr>
        <p:spPr>
          <a:xfrm>
            <a:off x="2623195" y="2706658"/>
            <a:ext cx="6945610" cy="3323987"/>
          </a:xfrm>
          <a:prstGeom prst="rect">
            <a:avLst/>
          </a:prstGeom>
          <a:noFill/>
        </p:spPr>
        <p:txBody>
          <a:bodyPr wrap="square" rtlCol="0">
            <a:spAutoFit/>
          </a:bodyPr>
          <a:lstStyle/>
          <a:p>
            <a:r>
              <a:rPr lang="en-US" sz="6000" b="1" dirty="0">
                <a:latin typeface="DIN Next LT Pro" panose="020B0503020203050203" pitchFamily="34" charset="0"/>
              </a:rPr>
              <a:t>Why look at states?</a:t>
            </a:r>
          </a:p>
          <a:p>
            <a:endParaRPr lang="en-US" sz="4800" b="1" dirty="0">
              <a:latin typeface="DIN Next LT Pro" panose="020B0503020203050203" pitchFamily="34" charset="0"/>
            </a:endParaRPr>
          </a:p>
          <a:p>
            <a:endParaRPr lang="en-US" sz="4800" b="1" dirty="0">
              <a:latin typeface="DIN Next LT Pro" panose="020B0503020203050203" pitchFamily="34" charset="0"/>
            </a:endParaRPr>
          </a:p>
          <a:p>
            <a:endParaRPr lang="en-US" sz="5400" b="1" dirty="0">
              <a:latin typeface="DIN Next LT Pro" panose="020B0503020203050203" pitchFamily="34" charset="0"/>
            </a:endParaRPr>
          </a:p>
        </p:txBody>
      </p:sp>
    </p:spTree>
    <p:extLst>
      <p:ext uri="{BB962C8B-B14F-4D97-AF65-F5344CB8AC3E}">
        <p14:creationId xmlns:p14="http://schemas.microsoft.com/office/powerpoint/2010/main" val="3085295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FE1369-DF99-450E-9E90-A62D94282C52}"/>
              </a:ext>
            </a:extLst>
          </p:cNvPr>
          <p:cNvPicPr>
            <a:picLocks noChangeAspect="1"/>
          </p:cNvPicPr>
          <p:nvPr/>
        </p:nvPicPr>
        <p:blipFill>
          <a:blip r:embed="rId2"/>
          <a:stretch>
            <a:fillRect/>
          </a:stretch>
        </p:blipFill>
        <p:spPr>
          <a:xfrm>
            <a:off x="0" y="0"/>
            <a:ext cx="12192000" cy="965771"/>
          </a:xfrm>
          <a:prstGeom prst="rect">
            <a:avLst/>
          </a:prstGeom>
        </p:spPr>
      </p:pic>
      <p:sp>
        <p:nvSpPr>
          <p:cNvPr id="3" name="Rectangle 2">
            <a:extLst>
              <a:ext uri="{FF2B5EF4-FFF2-40B4-BE49-F238E27FC236}">
                <a16:creationId xmlns:a16="http://schemas.microsoft.com/office/drawing/2014/main" id="{C4BCD677-AC0C-4B9F-92AA-5BB948B24A96}"/>
              </a:ext>
            </a:extLst>
          </p:cNvPr>
          <p:cNvSpPr/>
          <p:nvPr/>
        </p:nvSpPr>
        <p:spPr>
          <a:xfrm>
            <a:off x="1460219" y="2727251"/>
            <a:ext cx="4483382" cy="4953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94B6626-BFE4-4CD5-9353-AC9A3727EB4C}"/>
              </a:ext>
            </a:extLst>
          </p:cNvPr>
          <p:cNvSpPr txBox="1"/>
          <p:nvPr/>
        </p:nvSpPr>
        <p:spPr>
          <a:xfrm>
            <a:off x="1460219" y="1751407"/>
            <a:ext cx="4226207" cy="3693319"/>
          </a:xfrm>
          <a:prstGeom prst="rect">
            <a:avLst/>
          </a:prstGeom>
          <a:noFill/>
        </p:spPr>
        <p:txBody>
          <a:bodyPr wrap="square" rtlCol="0">
            <a:spAutoFit/>
          </a:bodyPr>
          <a:lstStyle/>
          <a:p>
            <a:pPr>
              <a:lnSpc>
                <a:spcPct val="200000"/>
              </a:lnSpc>
            </a:pPr>
            <a:r>
              <a:rPr lang="en-US" sz="2400" dirty="0">
                <a:latin typeface="DIN Next LT Pro" panose="020B0503020203050203" pitchFamily="34" charset="0"/>
              </a:rPr>
              <a:t>Intro Statement</a:t>
            </a:r>
          </a:p>
          <a:p>
            <a:pPr>
              <a:lnSpc>
                <a:spcPct val="200000"/>
              </a:lnSpc>
            </a:pPr>
            <a:r>
              <a:rPr lang="en-US" sz="2400" dirty="0">
                <a:latin typeface="DIN Next LT Pro" panose="020B0503020203050203" pitchFamily="34" charset="0"/>
              </a:rPr>
              <a:t>State Performance</a:t>
            </a:r>
          </a:p>
          <a:p>
            <a:pPr>
              <a:lnSpc>
                <a:spcPct val="200000"/>
              </a:lnSpc>
            </a:pPr>
            <a:r>
              <a:rPr lang="en-US" sz="2400" dirty="0">
                <a:latin typeface="DIN Next LT Pro" panose="020B0503020203050203" pitchFamily="34" charset="0"/>
              </a:rPr>
              <a:t>Further Analysis</a:t>
            </a:r>
          </a:p>
          <a:p>
            <a:pPr>
              <a:lnSpc>
                <a:spcPct val="200000"/>
              </a:lnSpc>
            </a:pPr>
            <a:r>
              <a:rPr lang="en-US" sz="2400" dirty="0">
                <a:latin typeface="DIN Next LT Pro" panose="020B0503020203050203" pitchFamily="34" charset="0"/>
              </a:rPr>
              <a:t>The Southeast</a:t>
            </a:r>
          </a:p>
          <a:p>
            <a:pPr>
              <a:lnSpc>
                <a:spcPct val="200000"/>
              </a:lnSpc>
            </a:pPr>
            <a:r>
              <a:rPr lang="en-US" sz="2400" dirty="0">
                <a:latin typeface="DIN Next LT Pro" panose="020B0503020203050203" pitchFamily="34" charset="0"/>
              </a:rPr>
              <a:t>Summary</a:t>
            </a:r>
            <a:endParaRPr lang="en-US" sz="2800" dirty="0">
              <a:latin typeface="DIN Next LT Pro" panose="020B0503020203050203" pitchFamily="34" charset="0"/>
            </a:endParaRPr>
          </a:p>
        </p:txBody>
      </p:sp>
      <p:sp>
        <p:nvSpPr>
          <p:cNvPr id="11" name="TextBox 10">
            <a:extLst>
              <a:ext uri="{FF2B5EF4-FFF2-40B4-BE49-F238E27FC236}">
                <a16:creationId xmlns:a16="http://schemas.microsoft.com/office/drawing/2014/main" id="{15EBFBD1-07AE-4508-BE66-CD985A30D4C1}"/>
              </a:ext>
            </a:extLst>
          </p:cNvPr>
          <p:cNvSpPr txBox="1"/>
          <p:nvPr/>
        </p:nvSpPr>
        <p:spPr>
          <a:xfrm>
            <a:off x="180753" y="128942"/>
            <a:ext cx="2057414" cy="707886"/>
          </a:xfrm>
          <a:prstGeom prst="rect">
            <a:avLst/>
          </a:prstGeom>
          <a:noFill/>
        </p:spPr>
        <p:txBody>
          <a:bodyPr wrap="square" rtlCol="0">
            <a:spAutoFit/>
          </a:bodyPr>
          <a:lstStyle/>
          <a:p>
            <a:pPr algn="ctr"/>
            <a:r>
              <a:rPr lang="en-US" sz="4000" b="1" dirty="0">
                <a:solidFill>
                  <a:schemeClr val="bg1"/>
                </a:solidFill>
                <a:latin typeface="DIN Next LT Pro Black" panose="020B0A03020203050203" pitchFamily="34" charset="0"/>
              </a:rPr>
              <a:t>Agenda</a:t>
            </a:r>
          </a:p>
        </p:txBody>
      </p:sp>
    </p:spTree>
    <p:extLst>
      <p:ext uri="{BB962C8B-B14F-4D97-AF65-F5344CB8AC3E}">
        <p14:creationId xmlns:p14="http://schemas.microsoft.com/office/powerpoint/2010/main" val="3800085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76497E-1320-4627-A525-9ABB4C4B3E94}"/>
              </a:ext>
            </a:extLst>
          </p:cNvPr>
          <p:cNvPicPr>
            <a:picLocks noChangeAspect="1"/>
          </p:cNvPicPr>
          <p:nvPr/>
        </p:nvPicPr>
        <p:blipFill>
          <a:blip r:embed="rId2"/>
          <a:stretch>
            <a:fillRect/>
          </a:stretch>
        </p:blipFill>
        <p:spPr>
          <a:xfrm>
            <a:off x="0" y="0"/>
            <a:ext cx="12192000" cy="965771"/>
          </a:xfrm>
          <a:prstGeom prst="rect">
            <a:avLst/>
          </a:prstGeom>
        </p:spPr>
      </p:pic>
      <p:sp>
        <p:nvSpPr>
          <p:cNvPr id="5" name="TextBox 4">
            <a:extLst>
              <a:ext uri="{FF2B5EF4-FFF2-40B4-BE49-F238E27FC236}">
                <a16:creationId xmlns:a16="http://schemas.microsoft.com/office/drawing/2014/main" id="{32EE6772-3BFD-4F23-8691-67EE4E134D64}"/>
              </a:ext>
            </a:extLst>
          </p:cNvPr>
          <p:cNvSpPr txBox="1"/>
          <p:nvPr/>
        </p:nvSpPr>
        <p:spPr>
          <a:xfrm>
            <a:off x="85060" y="159718"/>
            <a:ext cx="7637721" cy="646331"/>
          </a:xfrm>
          <a:prstGeom prst="rect">
            <a:avLst/>
          </a:prstGeom>
          <a:noFill/>
        </p:spPr>
        <p:txBody>
          <a:bodyPr wrap="square" rtlCol="0">
            <a:spAutoFit/>
          </a:bodyPr>
          <a:lstStyle/>
          <a:p>
            <a:r>
              <a:rPr lang="en-US" sz="3600" b="1" dirty="0">
                <a:solidFill>
                  <a:schemeClr val="bg1"/>
                </a:solidFill>
                <a:latin typeface="DIN Next LT Pro Black" panose="020B0A03020203050203" pitchFamily="34" charset="0"/>
              </a:rPr>
              <a:t>Sales Breakdown</a:t>
            </a:r>
          </a:p>
        </p:txBody>
      </p:sp>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301839F8-E2DF-43F3-B8F8-9AC489743D38}"/>
                  </a:ext>
                </a:extLst>
              </p:cNvPr>
              <p:cNvGraphicFramePr/>
              <p:nvPr/>
            </p:nvGraphicFramePr>
            <p:xfrm>
              <a:off x="3189767" y="1514474"/>
              <a:ext cx="8917173" cy="505430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7" name="Chart 6">
                <a:extLst>
                  <a:ext uri="{FF2B5EF4-FFF2-40B4-BE49-F238E27FC236}">
                    <a16:creationId xmlns:a16="http://schemas.microsoft.com/office/drawing/2014/main" id="{301839F8-E2DF-43F3-B8F8-9AC489743D38}"/>
                  </a:ext>
                </a:extLst>
              </p:cNvPr>
              <p:cNvPicPr>
                <a:picLocks noGrp="1" noRot="1" noChangeAspect="1" noMove="1" noResize="1" noEditPoints="1" noAdjustHandles="1" noChangeArrowheads="1" noChangeShapeType="1"/>
              </p:cNvPicPr>
              <p:nvPr/>
            </p:nvPicPr>
            <p:blipFill>
              <a:blip r:embed="rId4"/>
              <a:stretch>
                <a:fillRect/>
              </a:stretch>
            </p:blipFill>
            <p:spPr>
              <a:xfrm>
                <a:off x="3189767" y="1514474"/>
                <a:ext cx="8917173" cy="5054309"/>
              </a:xfrm>
              <a:prstGeom prst="rect">
                <a:avLst/>
              </a:prstGeom>
            </p:spPr>
          </p:pic>
        </mc:Fallback>
      </mc:AlternateContent>
      <p:graphicFrame>
        <p:nvGraphicFramePr>
          <p:cNvPr id="9" name="Table 8">
            <a:extLst>
              <a:ext uri="{FF2B5EF4-FFF2-40B4-BE49-F238E27FC236}">
                <a16:creationId xmlns:a16="http://schemas.microsoft.com/office/drawing/2014/main" id="{629BB74B-994E-4947-BCE5-756635F05B79}"/>
              </a:ext>
            </a:extLst>
          </p:cNvPr>
          <p:cNvGraphicFramePr>
            <a:graphicFrameLocks noGrp="1"/>
          </p:cNvGraphicFramePr>
          <p:nvPr/>
        </p:nvGraphicFramePr>
        <p:xfrm>
          <a:off x="216417" y="1046717"/>
          <a:ext cx="2756934" cy="5565034"/>
        </p:xfrm>
        <a:graphic>
          <a:graphicData uri="http://schemas.openxmlformats.org/drawingml/2006/table">
            <a:tbl>
              <a:tblPr/>
              <a:tblGrid>
                <a:gridCol w="1980908">
                  <a:extLst>
                    <a:ext uri="{9D8B030D-6E8A-4147-A177-3AD203B41FA5}">
                      <a16:colId xmlns:a16="http://schemas.microsoft.com/office/drawing/2014/main" val="1979933665"/>
                    </a:ext>
                  </a:extLst>
                </a:gridCol>
                <a:gridCol w="776026">
                  <a:extLst>
                    <a:ext uri="{9D8B030D-6E8A-4147-A177-3AD203B41FA5}">
                      <a16:colId xmlns:a16="http://schemas.microsoft.com/office/drawing/2014/main" val="69348086"/>
                    </a:ext>
                  </a:extLst>
                </a:gridCol>
              </a:tblGrid>
              <a:tr h="241958">
                <a:tc>
                  <a:txBody>
                    <a:bodyPr/>
                    <a:lstStyle/>
                    <a:p>
                      <a:pPr algn="l" fontAlgn="b"/>
                      <a:r>
                        <a:rPr lang="en-US" sz="1400" b="0" i="0" u="none" strike="noStrike">
                          <a:solidFill>
                            <a:srgbClr val="000000"/>
                          </a:solidFill>
                          <a:effectLst/>
                          <a:latin typeface="DIN Next LT Pro" panose="020B0503020203050203" pitchFamily="34" charset="0"/>
                        </a:rPr>
                        <a:t>California</a:t>
                      </a:r>
                    </a:p>
                  </a:txBody>
                  <a:tcPr marL="6350" marR="6350" marT="6350" marB="0" anchor="b">
                    <a:lnL>
                      <a:noFill/>
                    </a:lnL>
                    <a:lnR>
                      <a:noFill/>
                    </a:lnR>
                    <a:lnT>
                      <a:noFill/>
                    </a:lnT>
                    <a:lnB>
                      <a:noFill/>
                    </a:lnB>
                  </a:tcPr>
                </a:tc>
                <a:tc>
                  <a:txBody>
                    <a:bodyPr/>
                    <a:lstStyle/>
                    <a:p>
                      <a:pPr algn="r" fontAlgn="b"/>
                      <a:r>
                        <a:rPr lang="en-US" sz="1400" b="0" i="0" u="none" strike="noStrike">
                          <a:solidFill>
                            <a:srgbClr val="000000"/>
                          </a:solidFill>
                          <a:effectLst/>
                          <a:latin typeface="DIN Next LT Pro" panose="020B0503020203050203" pitchFamily="34" charset="0"/>
                        </a:rPr>
                        <a:t>27.96%</a:t>
                      </a:r>
                    </a:p>
                  </a:txBody>
                  <a:tcPr marL="6350" marR="6350" marT="6350" marB="0" anchor="b">
                    <a:lnL>
                      <a:noFill/>
                    </a:lnL>
                    <a:lnR>
                      <a:noFill/>
                    </a:lnR>
                    <a:lnT>
                      <a:noFill/>
                    </a:lnT>
                    <a:lnB>
                      <a:noFill/>
                    </a:lnB>
                  </a:tcPr>
                </a:tc>
                <a:extLst>
                  <a:ext uri="{0D108BD9-81ED-4DB2-BD59-A6C34878D82A}">
                    <a16:rowId xmlns:a16="http://schemas.microsoft.com/office/drawing/2014/main" val="275897319"/>
                  </a:ext>
                </a:extLst>
              </a:tr>
              <a:tr h="241958">
                <a:tc>
                  <a:txBody>
                    <a:bodyPr/>
                    <a:lstStyle/>
                    <a:p>
                      <a:pPr algn="l" fontAlgn="b"/>
                      <a:r>
                        <a:rPr lang="en-US" sz="1400" b="0" i="0" u="none" strike="noStrike">
                          <a:solidFill>
                            <a:srgbClr val="000000"/>
                          </a:solidFill>
                          <a:effectLst/>
                          <a:latin typeface="DIN Next LT Pro" panose="020B0503020203050203" pitchFamily="34" charset="0"/>
                        </a:rPr>
                        <a:t>Texas</a:t>
                      </a:r>
                    </a:p>
                  </a:txBody>
                  <a:tcPr marL="6350" marR="6350" marT="6350" marB="0" anchor="b">
                    <a:lnL>
                      <a:noFill/>
                    </a:lnL>
                    <a:lnR>
                      <a:noFill/>
                    </a:lnR>
                    <a:lnT>
                      <a:noFill/>
                    </a:lnT>
                    <a:lnB>
                      <a:noFill/>
                    </a:lnB>
                  </a:tcPr>
                </a:tc>
                <a:tc>
                  <a:txBody>
                    <a:bodyPr/>
                    <a:lstStyle/>
                    <a:p>
                      <a:pPr algn="r" fontAlgn="b"/>
                      <a:r>
                        <a:rPr lang="en-US" sz="1400" b="0" i="0" u="none" strike="noStrike">
                          <a:solidFill>
                            <a:srgbClr val="000000"/>
                          </a:solidFill>
                          <a:effectLst/>
                          <a:latin typeface="DIN Next LT Pro" panose="020B0503020203050203" pitchFamily="34" charset="0"/>
                        </a:rPr>
                        <a:t>10.58%</a:t>
                      </a:r>
                    </a:p>
                  </a:txBody>
                  <a:tcPr marL="6350" marR="6350" marT="6350" marB="0" anchor="b">
                    <a:lnL>
                      <a:noFill/>
                    </a:lnL>
                    <a:lnR>
                      <a:noFill/>
                    </a:lnR>
                    <a:lnT>
                      <a:noFill/>
                    </a:lnT>
                    <a:lnB>
                      <a:noFill/>
                    </a:lnB>
                  </a:tcPr>
                </a:tc>
                <a:extLst>
                  <a:ext uri="{0D108BD9-81ED-4DB2-BD59-A6C34878D82A}">
                    <a16:rowId xmlns:a16="http://schemas.microsoft.com/office/drawing/2014/main" val="200725113"/>
                  </a:ext>
                </a:extLst>
              </a:tr>
              <a:tr h="241958">
                <a:tc>
                  <a:txBody>
                    <a:bodyPr/>
                    <a:lstStyle/>
                    <a:p>
                      <a:pPr algn="l" fontAlgn="b"/>
                      <a:r>
                        <a:rPr lang="en-US" sz="1400" b="0" i="0" u="none" strike="noStrike">
                          <a:solidFill>
                            <a:srgbClr val="000000"/>
                          </a:solidFill>
                          <a:effectLst/>
                          <a:latin typeface="DIN Next LT Pro" panose="020B0503020203050203" pitchFamily="34" charset="0"/>
                        </a:rPr>
                        <a:t>New York</a:t>
                      </a:r>
                    </a:p>
                  </a:txBody>
                  <a:tcPr marL="6350" marR="6350" marT="6350" marB="0" anchor="b">
                    <a:lnL>
                      <a:noFill/>
                    </a:lnL>
                    <a:lnR>
                      <a:noFill/>
                    </a:lnR>
                    <a:lnT>
                      <a:noFill/>
                    </a:lnT>
                    <a:lnB>
                      <a:noFill/>
                    </a:lnB>
                  </a:tcPr>
                </a:tc>
                <a:tc>
                  <a:txBody>
                    <a:bodyPr/>
                    <a:lstStyle/>
                    <a:p>
                      <a:pPr algn="r" fontAlgn="b"/>
                      <a:r>
                        <a:rPr lang="en-US" sz="1400" b="0" i="0" u="none" strike="noStrike" dirty="0">
                          <a:solidFill>
                            <a:srgbClr val="000000"/>
                          </a:solidFill>
                          <a:effectLst/>
                          <a:latin typeface="DIN Next LT Pro" panose="020B0503020203050203" pitchFamily="34" charset="0"/>
                        </a:rPr>
                        <a:t>7.74%</a:t>
                      </a:r>
                    </a:p>
                  </a:txBody>
                  <a:tcPr marL="6350" marR="6350" marT="6350" marB="0" anchor="b">
                    <a:lnL>
                      <a:noFill/>
                    </a:lnL>
                    <a:lnR>
                      <a:noFill/>
                    </a:lnR>
                    <a:lnT>
                      <a:noFill/>
                    </a:lnT>
                    <a:lnB>
                      <a:noFill/>
                    </a:lnB>
                  </a:tcPr>
                </a:tc>
                <a:extLst>
                  <a:ext uri="{0D108BD9-81ED-4DB2-BD59-A6C34878D82A}">
                    <a16:rowId xmlns:a16="http://schemas.microsoft.com/office/drawing/2014/main" val="2583110215"/>
                  </a:ext>
                </a:extLst>
              </a:tr>
              <a:tr h="241958">
                <a:tc>
                  <a:txBody>
                    <a:bodyPr/>
                    <a:lstStyle/>
                    <a:p>
                      <a:pPr algn="l" fontAlgn="b"/>
                      <a:r>
                        <a:rPr lang="en-US" sz="1400" b="0" i="0" u="none" strike="noStrike">
                          <a:solidFill>
                            <a:srgbClr val="000000"/>
                          </a:solidFill>
                          <a:effectLst/>
                          <a:latin typeface="DIN Next LT Pro" panose="020B0503020203050203" pitchFamily="34" charset="0"/>
                        </a:rPr>
                        <a:t>Florida</a:t>
                      </a:r>
                    </a:p>
                  </a:txBody>
                  <a:tcPr marL="6350" marR="6350" marT="6350" marB="0" anchor="b">
                    <a:lnL>
                      <a:noFill/>
                    </a:lnL>
                    <a:lnR>
                      <a:noFill/>
                    </a:lnR>
                    <a:lnT>
                      <a:noFill/>
                    </a:lnT>
                    <a:lnB>
                      <a:noFill/>
                    </a:lnB>
                  </a:tcPr>
                </a:tc>
                <a:tc>
                  <a:txBody>
                    <a:bodyPr/>
                    <a:lstStyle/>
                    <a:p>
                      <a:pPr algn="r" fontAlgn="b"/>
                      <a:r>
                        <a:rPr lang="en-US" sz="1400" b="0" i="0" u="none" strike="noStrike">
                          <a:solidFill>
                            <a:srgbClr val="000000"/>
                          </a:solidFill>
                          <a:effectLst/>
                          <a:latin typeface="DIN Next LT Pro" panose="020B0503020203050203" pitchFamily="34" charset="0"/>
                        </a:rPr>
                        <a:t>6.03%</a:t>
                      </a:r>
                    </a:p>
                  </a:txBody>
                  <a:tcPr marL="6350" marR="6350" marT="6350" marB="0" anchor="b">
                    <a:lnL>
                      <a:noFill/>
                    </a:lnL>
                    <a:lnR>
                      <a:noFill/>
                    </a:lnR>
                    <a:lnT>
                      <a:noFill/>
                    </a:lnT>
                    <a:lnB>
                      <a:noFill/>
                    </a:lnB>
                  </a:tcPr>
                </a:tc>
                <a:extLst>
                  <a:ext uri="{0D108BD9-81ED-4DB2-BD59-A6C34878D82A}">
                    <a16:rowId xmlns:a16="http://schemas.microsoft.com/office/drawing/2014/main" val="3265299822"/>
                  </a:ext>
                </a:extLst>
              </a:tr>
              <a:tr h="241958">
                <a:tc>
                  <a:txBody>
                    <a:bodyPr/>
                    <a:lstStyle/>
                    <a:p>
                      <a:pPr algn="l" fontAlgn="b"/>
                      <a:r>
                        <a:rPr lang="en-US" sz="1400" b="0" i="0" u="none" strike="noStrike" dirty="0">
                          <a:solidFill>
                            <a:srgbClr val="000000"/>
                          </a:solidFill>
                          <a:effectLst/>
                          <a:latin typeface="DIN Next LT Pro" panose="020B0503020203050203" pitchFamily="34" charset="0"/>
                        </a:rPr>
                        <a:t>New Jersey</a:t>
                      </a:r>
                    </a:p>
                  </a:txBody>
                  <a:tcPr marL="6350" marR="6350" marT="6350" marB="0" anchor="b">
                    <a:lnL>
                      <a:noFill/>
                    </a:lnL>
                    <a:lnR>
                      <a:noFill/>
                    </a:lnR>
                    <a:lnT>
                      <a:noFill/>
                    </a:lnT>
                    <a:lnB>
                      <a:noFill/>
                    </a:lnB>
                  </a:tcPr>
                </a:tc>
                <a:tc>
                  <a:txBody>
                    <a:bodyPr/>
                    <a:lstStyle/>
                    <a:p>
                      <a:pPr algn="r" fontAlgn="b"/>
                      <a:r>
                        <a:rPr lang="en-US" sz="1400" b="0" i="0" u="none" strike="noStrike">
                          <a:solidFill>
                            <a:srgbClr val="000000"/>
                          </a:solidFill>
                          <a:effectLst/>
                          <a:latin typeface="DIN Next LT Pro" panose="020B0503020203050203" pitchFamily="34" charset="0"/>
                        </a:rPr>
                        <a:t>3.82%</a:t>
                      </a:r>
                    </a:p>
                  </a:txBody>
                  <a:tcPr marL="6350" marR="6350" marT="6350" marB="0" anchor="b">
                    <a:lnL>
                      <a:noFill/>
                    </a:lnL>
                    <a:lnR>
                      <a:noFill/>
                    </a:lnR>
                    <a:lnT>
                      <a:noFill/>
                    </a:lnT>
                    <a:lnB>
                      <a:noFill/>
                    </a:lnB>
                  </a:tcPr>
                </a:tc>
                <a:extLst>
                  <a:ext uri="{0D108BD9-81ED-4DB2-BD59-A6C34878D82A}">
                    <a16:rowId xmlns:a16="http://schemas.microsoft.com/office/drawing/2014/main" val="3625848285"/>
                  </a:ext>
                </a:extLst>
              </a:tr>
              <a:tr h="241958">
                <a:tc>
                  <a:txBody>
                    <a:bodyPr/>
                    <a:lstStyle/>
                    <a:p>
                      <a:pPr algn="l" fontAlgn="b"/>
                      <a:r>
                        <a:rPr lang="en-US" sz="1400" b="0" i="0" u="none" strike="noStrike">
                          <a:solidFill>
                            <a:srgbClr val="000000"/>
                          </a:solidFill>
                          <a:effectLst/>
                          <a:latin typeface="DIN Next LT Pro" panose="020B0503020203050203" pitchFamily="34" charset="0"/>
                        </a:rPr>
                        <a:t>Illinois</a:t>
                      </a:r>
                    </a:p>
                  </a:txBody>
                  <a:tcPr marL="6350" marR="6350" marT="6350" marB="0" anchor="b">
                    <a:lnL>
                      <a:noFill/>
                    </a:lnL>
                    <a:lnR>
                      <a:noFill/>
                    </a:lnR>
                    <a:lnT>
                      <a:noFill/>
                    </a:lnT>
                    <a:lnB>
                      <a:noFill/>
                    </a:lnB>
                  </a:tcPr>
                </a:tc>
                <a:tc>
                  <a:txBody>
                    <a:bodyPr/>
                    <a:lstStyle/>
                    <a:p>
                      <a:pPr algn="r" fontAlgn="b"/>
                      <a:r>
                        <a:rPr lang="en-US" sz="1400" b="0" i="0" u="none" strike="noStrike">
                          <a:solidFill>
                            <a:srgbClr val="000000"/>
                          </a:solidFill>
                          <a:effectLst/>
                          <a:latin typeface="DIN Next LT Pro" panose="020B0503020203050203" pitchFamily="34" charset="0"/>
                        </a:rPr>
                        <a:t>3.39%</a:t>
                      </a:r>
                    </a:p>
                  </a:txBody>
                  <a:tcPr marL="6350" marR="6350" marT="6350" marB="0" anchor="b">
                    <a:lnL>
                      <a:noFill/>
                    </a:lnL>
                    <a:lnR>
                      <a:noFill/>
                    </a:lnR>
                    <a:lnT>
                      <a:noFill/>
                    </a:lnT>
                    <a:lnB>
                      <a:noFill/>
                    </a:lnB>
                  </a:tcPr>
                </a:tc>
                <a:extLst>
                  <a:ext uri="{0D108BD9-81ED-4DB2-BD59-A6C34878D82A}">
                    <a16:rowId xmlns:a16="http://schemas.microsoft.com/office/drawing/2014/main" val="98299749"/>
                  </a:ext>
                </a:extLst>
              </a:tr>
              <a:tr h="241958">
                <a:tc>
                  <a:txBody>
                    <a:bodyPr/>
                    <a:lstStyle/>
                    <a:p>
                      <a:pPr algn="l" fontAlgn="b"/>
                      <a:r>
                        <a:rPr lang="en-US" sz="1400" b="0" i="0" u="none" strike="noStrike">
                          <a:solidFill>
                            <a:srgbClr val="000000"/>
                          </a:solidFill>
                          <a:effectLst/>
                          <a:latin typeface="DIN Next LT Pro" panose="020B0503020203050203" pitchFamily="34" charset="0"/>
                        </a:rPr>
                        <a:t>Arizona</a:t>
                      </a:r>
                    </a:p>
                  </a:txBody>
                  <a:tcPr marL="6350" marR="6350" marT="6350" marB="0" anchor="b">
                    <a:lnL>
                      <a:noFill/>
                    </a:lnL>
                    <a:lnR>
                      <a:noFill/>
                    </a:lnR>
                    <a:lnT>
                      <a:noFill/>
                    </a:lnT>
                    <a:lnB>
                      <a:noFill/>
                    </a:lnB>
                  </a:tcPr>
                </a:tc>
                <a:tc>
                  <a:txBody>
                    <a:bodyPr/>
                    <a:lstStyle/>
                    <a:p>
                      <a:pPr algn="r" fontAlgn="b"/>
                      <a:r>
                        <a:rPr lang="en-US" sz="1400" b="0" i="0" u="none" strike="noStrike">
                          <a:solidFill>
                            <a:srgbClr val="000000"/>
                          </a:solidFill>
                          <a:effectLst/>
                          <a:latin typeface="DIN Next LT Pro" panose="020B0503020203050203" pitchFamily="34" charset="0"/>
                        </a:rPr>
                        <a:t>2.61%</a:t>
                      </a:r>
                    </a:p>
                  </a:txBody>
                  <a:tcPr marL="6350" marR="6350" marT="6350" marB="0" anchor="b">
                    <a:lnL>
                      <a:noFill/>
                    </a:lnL>
                    <a:lnR>
                      <a:noFill/>
                    </a:lnR>
                    <a:lnT>
                      <a:noFill/>
                    </a:lnT>
                    <a:lnB>
                      <a:noFill/>
                    </a:lnB>
                  </a:tcPr>
                </a:tc>
                <a:extLst>
                  <a:ext uri="{0D108BD9-81ED-4DB2-BD59-A6C34878D82A}">
                    <a16:rowId xmlns:a16="http://schemas.microsoft.com/office/drawing/2014/main" val="3764007365"/>
                  </a:ext>
                </a:extLst>
              </a:tr>
              <a:tr h="241958">
                <a:tc>
                  <a:txBody>
                    <a:bodyPr/>
                    <a:lstStyle/>
                    <a:p>
                      <a:pPr algn="l" fontAlgn="b"/>
                      <a:r>
                        <a:rPr lang="en-US" sz="1400" b="0" i="0" u="none" strike="noStrike">
                          <a:solidFill>
                            <a:srgbClr val="000000"/>
                          </a:solidFill>
                          <a:effectLst/>
                          <a:latin typeface="DIN Next LT Pro" panose="020B0503020203050203" pitchFamily="34" charset="0"/>
                        </a:rPr>
                        <a:t>Pennsylvania</a:t>
                      </a:r>
                    </a:p>
                  </a:txBody>
                  <a:tcPr marL="6350" marR="6350" marT="6350" marB="0" anchor="b">
                    <a:lnL>
                      <a:noFill/>
                    </a:lnL>
                    <a:lnR>
                      <a:noFill/>
                    </a:lnR>
                    <a:lnT>
                      <a:noFill/>
                    </a:lnT>
                    <a:lnB>
                      <a:noFill/>
                    </a:lnB>
                  </a:tcPr>
                </a:tc>
                <a:tc>
                  <a:txBody>
                    <a:bodyPr/>
                    <a:lstStyle/>
                    <a:p>
                      <a:pPr algn="r" fontAlgn="b"/>
                      <a:r>
                        <a:rPr lang="en-US" sz="1400" b="0" i="0" u="none" strike="noStrike">
                          <a:solidFill>
                            <a:srgbClr val="000000"/>
                          </a:solidFill>
                          <a:effectLst/>
                          <a:latin typeface="DIN Next LT Pro" panose="020B0503020203050203" pitchFamily="34" charset="0"/>
                        </a:rPr>
                        <a:t>2.31%</a:t>
                      </a:r>
                    </a:p>
                  </a:txBody>
                  <a:tcPr marL="6350" marR="6350" marT="6350" marB="0" anchor="b">
                    <a:lnL>
                      <a:noFill/>
                    </a:lnL>
                    <a:lnR>
                      <a:noFill/>
                    </a:lnR>
                    <a:lnT>
                      <a:noFill/>
                    </a:lnT>
                    <a:lnB>
                      <a:noFill/>
                    </a:lnB>
                  </a:tcPr>
                </a:tc>
                <a:extLst>
                  <a:ext uri="{0D108BD9-81ED-4DB2-BD59-A6C34878D82A}">
                    <a16:rowId xmlns:a16="http://schemas.microsoft.com/office/drawing/2014/main" val="1710916182"/>
                  </a:ext>
                </a:extLst>
              </a:tr>
              <a:tr h="241958">
                <a:tc>
                  <a:txBody>
                    <a:bodyPr/>
                    <a:lstStyle/>
                    <a:p>
                      <a:pPr algn="l" fontAlgn="b"/>
                      <a:r>
                        <a:rPr lang="en-US" sz="1400" b="0" i="0" u="none" strike="noStrike">
                          <a:solidFill>
                            <a:srgbClr val="000000"/>
                          </a:solidFill>
                          <a:effectLst/>
                          <a:latin typeface="DIN Next LT Pro" panose="020B0503020203050203" pitchFamily="34" charset="0"/>
                        </a:rPr>
                        <a:t>Georgia</a:t>
                      </a:r>
                    </a:p>
                  </a:txBody>
                  <a:tcPr marL="6350" marR="6350" marT="6350" marB="0" anchor="b">
                    <a:lnL>
                      <a:noFill/>
                    </a:lnL>
                    <a:lnR>
                      <a:noFill/>
                    </a:lnR>
                    <a:lnT>
                      <a:noFill/>
                    </a:lnT>
                    <a:lnB>
                      <a:noFill/>
                    </a:lnB>
                  </a:tcPr>
                </a:tc>
                <a:tc>
                  <a:txBody>
                    <a:bodyPr/>
                    <a:lstStyle/>
                    <a:p>
                      <a:pPr algn="r" fontAlgn="b"/>
                      <a:r>
                        <a:rPr lang="en-US" sz="1400" b="0" i="0" u="none" strike="noStrike">
                          <a:solidFill>
                            <a:srgbClr val="000000"/>
                          </a:solidFill>
                          <a:effectLst/>
                          <a:latin typeface="DIN Next LT Pro" panose="020B0503020203050203" pitchFamily="34" charset="0"/>
                        </a:rPr>
                        <a:t>2.23%</a:t>
                      </a:r>
                    </a:p>
                  </a:txBody>
                  <a:tcPr marL="6350" marR="6350" marT="6350" marB="0" anchor="b">
                    <a:lnL>
                      <a:noFill/>
                    </a:lnL>
                    <a:lnR>
                      <a:noFill/>
                    </a:lnR>
                    <a:lnT>
                      <a:noFill/>
                    </a:lnT>
                    <a:lnB>
                      <a:noFill/>
                    </a:lnB>
                  </a:tcPr>
                </a:tc>
                <a:extLst>
                  <a:ext uri="{0D108BD9-81ED-4DB2-BD59-A6C34878D82A}">
                    <a16:rowId xmlns:a16="http://schemas.microsoft.com/office/drawing/2014/main" val="290612176"/>
                  </a:ext>
                </a:extLst>
              </a:tr>
              <a:tr h="241958">
                <a:tc>
                  <a:txBody>
                    <a:bodyPr/>
                    <a:lstStyle/>
                    <a:p>
                      <a:pPr algn="l" fontAlgn="b"/>
                      <a:r>
                        <a:rPr lang="en-US" sz="1400" b="0" i="0" u="none" strike="noStrike" dirty="0">
                          <a:solidFill>
                            <a:srgbClr val="000000"/>
                          </a:solidFill>
                          <a:effectLst/>
                          <a:latin typeface="DIN Next LT Pro" panose="020B0503020203050203" pitchFamily="34" charset="0"/>
                        </a:rPr>
                        <a:t>North Carolina</a:t>
                      </a:r>
                    </a:p>
                  </a:txBody>
                  <a:tcPr marL="6350" marR="6350" marT="6350" marB="0" anchor="b">
                    <a:lnL>
                      <a:noFill/>
                    </a:lnL>
                    <a:lnR>
                      <a:noFill/>
                    </a:lnR>
                    <a:lnT>
                      <a:noFill/>
                    </a:lnT>
                    <a:lnB>
                      <a:noFill/>
                    </a:lnB>
                  </a:tcPr>
                </a:tc>
                <a:tc>
                  <a:txBody>
                    <a:bodyPr/>
                    <a:lstStyle/>
                    <a:p>
                      <a:pPr algn="r" fontAlgn="b"/>
                      <a:r>
                        <a:rPr lang="en-US" sz="1400" b="0" i="0" u="none" strike="noStrike">
                          <a:solidFill>
                            <a:srgbClr val="000000"/>
                          </a:solidFill>
                          <a:effectLst/>
                          <a:latin typeface="DIN Next LT Pro" panose="020B0503020203050203" pitchFamily="34" charset="0"/>
                        </a:rPr>
                        <a:t>2.15%</a:t>
                      </a:r>
                    </a:p>
                  </a:txBody>
                  <a:tcPr marL="6350" marR="6350" marT="6350" marB="0" anchor="b">
                    <a:lnL>
                      <a:noFill/>
                    </a:lnL>
                    <a:lnR>
                      <a:noFill/>
                    </a:lnR>
                    <a:lnT>
                      <a:noFill/>
                    </a:lnT>
                    <a:lnB>
                      <a:noFill/>
                    </a:lnB>
                  </a:tcPr>
                </a:tc>
                <a:extLst>
                  <a:ext uri="{0D108BD9-81ED-4DB2-BD59-A6C34878D82A}">
                    <a16:rowId xmlns:a16="http://schemas.microsoft.com/office/drawing/2014/main" val="3535321413"/>
                  </a:ext>
                </a:extLst>
              </a:tr>
              <a:tr h="241958">
                <a:tc>
                  <a:txBody>
                    <a:bodyPr/>
                    <a:lstStyle/>
                    <a:p>
                      <a:pPr algn="l" fontAlgn="b"/>
                      <a:r>
                        <a:rPr lang="en-US" sz="1400" b="0" i="0" u="none" strike="noStrike">
                          <a:solidFill>
                            <a:srgbClr val="000000"/>
                          </a:solidFill>
                          <a:effectLst/>
                          <a:latin typeface="DIN Next LT Pro" panose="020B0503020203050203" pitchFamily="34" charset="0"/>
                        </a:rPr>
                        <a:t>Massachusetts</a:t>
                      </a:r>
                    </a:p>
                  </a:txBody>
                  <a:tcPr marL="6350" marR="6350" marT="6350" marB="0" anchor="b">
                    <a:lnL>
                      <a:noFill/>
                    </a:lnL>
                    <a:lnR>
                      <a:noFill/>
                    </a:lnR>
                    <a:lnT>
                      <a:noFill/>
                    </a:lnT>
                    <a:lnB>
                      <a:noFill/>
                    </a:lnB>
                  </a:tcPr>
                </a:tc>
                <a:tc>
                  <a:txBody>
                    <a:bodyPr/>
                    <a:lstStyle/>
                    <a:p>
                      <a:pPr algn="r" fontAlgn="b"/>
                      <a:r>
                        <a:rPr lang="en-US" sz="1400" b="0" i="0" u="none" strike="noStrike">
                          <a:solidFill>
                            <a:srgbClr val="000000"/>
                          </a:solidFill>
                          <a:effectLst/>
                          <a:latin typeface="DIN Next LT Pro" panose="020B0503020203050203" pitchFamily="34" charset="0"/>
                        </a:rPr>
                        <a:t>2.14%</a:t>
                      </a:r>
                    </a:p>
                  </a:txBody>
                  <a:tcPr marL="6350" marR="6350" marT="6350" marB="0" anchor="b">
                    <a:lnL>
                      <a:noFill/>
                    </a:lnL>
                    <a:lnR>
                      <a:noFill/>
                    </a:lnR>
                    <a:lnT>
                      <a:noFill/>
                    </a:lnT>
                    <a:lnB>
                      <a:noFill/>
                    </a:lnB>
                  </a:tcPr>
                </a:tc>
                <a:extLst>
                  <a:ext uri="{0D108BD9-81ED-4DB2-BD59-A6C34878D82A}">
                    <a16:rowId xmlns:a16="http://schemas.microsoft.com/office/drawing/2014/main" val="1525204810"/>
                  </a:ext>
                </a:extLst>
              </a:tr>
              <a:tr h="241958">
                <a:tc>
                  <a:txBody>
                    <a:bodyPr/>
                    <a:lstStyle/>
                    <a:p>
                      <a:pPr algn="l" fontAlgn="b"/>
                      <a:r>
                        <a:rPr lang="en-US" sz="1400" b="0" i="0" u="none" strike="noStrike">
                          <a:solidFill>
                            <a:srgbClr val="000000"/>
                          </a:solidFill>
                          <a:effectLst/>
                          <a:latin typeface="DIN Next LT Pro" panose="020B0503020203050203" pitchFamily="34" charset="0"/>
                        </a:rPr>
                        <a:t>Washington</a:t>
                      </a:r>
                    </a:p>
                  </a:txBody>
                  <a:tcPr marL="6350" marR="6350" marT="6350" marB="0" anchor="b">
                    <a:lnL>
                      <a:noFill/>
                    </a:lnL>
                    <a:lnR>
                      <a:noFill/>
                    </a:lnR>
                    <a:lnT>
                      <a:noFill/>
                    </a:lnT>
                    <a:lnB>
                      <a:noFill/>
                    </a:lnB>
                  </a:tcPr>
                </a:tc>
                <a:tc>
                  <a:txBody>
                    <a:bodyPr/>
                    <a:lstStyle/>
                    <a:p>
                      <a:pPr algn="r" fontAlgn="b"/>
                      <a:r>
                        <a:rPr lang="en-US" sz="1400" b="0" i="0" u="none" strike="noStrike">
                          <a:solidFill>
                            <a:srgbClr val="000000"/>
                          </a:solidFill>
                          <a:effectLst/>
                          <a:latin typeface="DIN Next LT Pro" panose="020B0503020203050203" pitchFamily="34" charset="0"/>
                        </a:rPr>
                        <a:t>2.00%</a:t>
                      </a:r>
                    </a:p>
                  </a:txBody>
                  <a:tcPr marL="6350" marR="6350" marT="6350" marB="0" anchor="b">
                    <a:lnL>
                      <a:noFill/>
                    </a:lnL>
                    <a:lnR>
                      <a:noFill/>
                    </a:lnR>
                    <a:lnT>
                      <a:noFill/>
                    </a:lnT>
                    <a:lnB>
                      <a:noFill/>
                    </a:lnB>
                  </a:tcPr>
                </a:tc>
                <a:extLst>
                  <a:ext uri="{0D108BD9-81ED-4DB2-BD59-A6C34878D82A}">
                    <a16:rowId xmlns:a16="http://schemas.microsoft.com/office/drawing/2014/main" val="1291030695"/>
                  </a:ext>
                </a:extLst>
              </a:tr>
              <a:tr h="241958">
                <a:tc>
                  <a:txBody>
                    <a:bodyPr/>
                    <a:lstStyle/>
                    <a:p>
                      <a:pPr algn="l" fontAlgn="b"/>
                      <a:r>
                        <a:rPr lang="en-US" sz="1400" b="0" i="0" u="none" strike="noStrike">
                          <a:solidFill>
                            <a:srgbClr val="000000"/>
                          </a:solidFill>
                          <a:effectLst/>
                          <a:latin typeface="DIN Next LT Pro" panose="020B0503020203050203" pitchFamily="34" charset="0"/>
                        </a:rPr>
                        <a:t>Hawaii</a:t>
                      </a:r>
                    </a:p>
                  </a:txBody>
                  <a:tcPr marL="6350" marR="6350" marT="6350" marB="0" anchor="b">
                    <a:lnL>
                      <a:noFill/>
                    </a:lnL>
                    <a:lnR>
                      <a:noFill/>
                    </a:lnR>
                    <a:lnT>
                      <a:noFill/>
                    </a:lnT>
                    <a:lnB>
                      <a:noFill/>
                    </a:lnB>
                  </a:tcPr>
                </a:tc>
                <a:tc>
                  <a:txBody>
                    <a:bodyPr/>
                    <a:lstStyle/>
                    <a:p>
                      <a:pPr algn="r" fontAlgn="b"/>
                      <a:r>
                        <a:rPr lang="en-US" sz="1400" b="0" i="0" u="none" strike="noStrike">
                          <a:solidFill>
                            <a:srgbClr val="000000"/>
                          </a:solidFill>
                          <a:effectLst/>
                          <a:latin typeface="DIN Next LT Pro" panose="020B0503020203050203" pitchFamily="34" charset="0"/>
                        </a:rPr>
                        <a:t>1.59%</a:t>
                      </a:r>
                    </a:p>
                  </a:txBody>
                  <a:tcPr marL="6350" marR="6350" marT="6350" marB="0" anchor="b">
                    <a:lnL>
                      <a:noFill/>
                    </a:lnL>
                    <a:lnR>
                      <a:noFill/>
                    </a:lnR>
                    <a:lnT>
                      <a:noFill/>
                    </a:lnT>
                    <a:lnB>
                      <a:noFill/>
                    </a:lnB>
                  </a:tcPr>
                </a:tc>
                <a:extLst>
                  <a:ext uri="{0D108BD9-81ED-4DB2-BD59-A6C34878D82A}">
                    <a16:rowId xmlns:a16="http://schemas.microsoft.com/office/drawing/2014/main" val="1037799612"/>
                  </a:ext>
                </a:extLst>
              </a:tr>
              <a:tr h="241958">
                <a:tc>
                  <a:txBody>
                    <a:bodyPr/>
                    <a:lstStyle/>
                    <a:p>
                      <a:pPr algn="l" fontAlgn="b"/>
                      <a:r>
                        <a:rPr lang="en-US" sz="1400" b="0" i="0" u="none" strike="noStrike">
                          <a:solidFill>
                            <a:srgbClr val="000000"/>
                          </a:solidFill>
                          <a:effectLst/>
                          <a:latin typeface="DIN Next LT Pro" panose="020B0503020203050203" pitchFamily="34" charset="0"/>
                        </a:rPr>
                        <a:t>Alabama</a:t>
                      </a:r>
                    </a:p>
                  </a:txBody>
                  <a:tcPr marL="6350" marR="6350" marT="6350" marB="0" anchor="b">
                    <a:lnL>
                      <a:noFill/>
                    </a:lnL>
                    <a:lnR>
                      <a:noFill/>
                    </a:lnR>
                    <a:lnT>
                      <a:noFill/>
                    </a:lnT>
                    <a:lnB>
                      <a:noFill/>
                    </a:lnB>
                  </a:tcPr>
                </a:tc>
                <a:tc>
                  <a:txBody>
                    <a:bodyPr/>
                    <a:lstStyle/>
                    <a:p>
                      <a:pPr algn="r" fontAlgn="b"/>
                      <a:r>
                        <a:rPr lang="en-US" sz="1400" b="0" i="0" u="none" strike="noStrike">
                          <a:solidFill>
                            <a:srgbClr val="000000"/>
                          </a:solidFill>
                          <a:effectLst/>
                          <a:latin typeface="DIN Next LT Pro" panose="020B0503020203050203" pitchFamily="34" charset="0"/>
                        </a:rPr>
                        <a:t>1.59%</a:t>
                      </a:r>
                    </a:p>
                  </a:txBody>
                  <a:tcPr marL="6350" marR="6350" marT="6350" marB="0" anchor="b">
                    <a:lnL>
                      <a:noFill/>
                    </a:lnL>
                    <a:lnR>
                      <a:noFill/>
                    </a:lnR>
                    <a:lnT>
                      <a:noFill/>
                    </a:lnT>
                    <a:lnB>
                      <a:noFill/>
                    </a:lnB>
                  </a:tcPr>
                </a:tc>
                <a:extLst>
                  <a:ext uri="{0D108BD9-81ED-4DB2-BD59-A6C34878D82A}">
                    <a16:rowId xmlns:a16="http://schemas.microsoft.com/office/drawing/2014/main" val="3332180851"/>
                  </a:ext>
                </a:extLst>
              </a:tr>
              <a:tr h="241958">
                <a:tc>
                  <a:txBody>
                    <a:bodyPr/>
                    <a:lstStyle/>
                    <a:p>
                      <a:pPr algn="l" fontAlgn="b"/>
                      <a:r>
                        <a:rPr lang="en-US" sz="1400" b="0" i="0" u="none" strike="noStrike">
                          <a:solidFill>
                            <a:srgbClr val="000000"/>
                          </a:solidFill>
                          <a:effectLst/>
                          <a:latin typeface="DIN Next LT Pro" panose="020B0503020203050203" pitchFamily="34" charset="0"/>
                        </a:rPr>
                        <a:t>Virginia</a:t>
                      </a:r>
                    </a:p>
                  </a:txBody>
                  <a:tcPr marL="6350" marR="6350" marT="6350" marB="0" anchor="b">
                    <a:lnL>
                      <a:noFill/>
                    </a:lnL>
                    <a:lnR>
                      <a:noFill/>
                    </a:lnR>
                    <a:lnT>
                      <a:noFill/>
                    </a:lnT>
                    <a:lnB>
                      <a:noFill/>
                    </a:lnB>
                  </a:tcPr>
                </a:tc>
                <a:tc>
                  <a:txBody>
                    <a:bodyPr/>
                    <a:lstStyle/>
                    <a:p>
                      <a:pPr algn="r" fontAlgn="b"/>
                      <a:r>
                        <a:rPr lang="en-US" sz="1400" b="0" i="0" u="none" strike="noStrike">
                          <a:solidFill>
                            <a:srgbClr val="000000"/>
                          </a:solidFill>
                          <a:effectLst/>
                          <a:latin typeface="DIN Next LT Pro" panose="020B0503020203050203" pitchFamily="34" charset="0"/>
                        </a:rPr>
                        <a:t>1.54%</a:t>
                      </a:r>
                    </a:p>
                  </a:txBody>
                  <a:tcPr marL="6350" marR="6350" marT="6350" marB="0" anchor="b">
                    <a:lnL>
                      <a:noFill/>
                    </a:lnL>
                    <a:lnR>
                      <a:noFill/>
                    </a:lnR>
                    <a:lnT>
                      <a:noFill/>
                    </a:lnT>
                    <a:lnB>
                      <a:noFill/>
                    </a:lnB>
                  </a:tcPr>
                </a:tc>
                <a:extLst>
                  <a:ext uri="{0D108BD9-81ED-4DB2-BD59-A6C34878D82A}">
                    <a16:rowId xmlns:a16="http://schemas.microsoft.com/office/drawing/2014/main" val="3540269409"/>
                  </a:ext>
                </a:extLst>
              </a:tr>
              <a:tr h="241958">
                <a:tc>
                  <a:txBody>
                    <a:bodyPr/>
                    <a:lstStyle/>
                    <a:p>
                      <a:pPr algn="l" fontAlgn="b"/>
                      <a:r>
                        <a:rPr lang="en-US" sz="1400" b="0" i="0" u="none" strike="noStrike">
                          <a:solidFill>
                            <a:srgbClr val="000000"/>
                          </a:solidFill>
                          <a:effectLst/>
                          <a:latin typeface="DIN Next LT Pro" panose="020B0503020203050203" pitchFamily="34" charset="0"/>
                        </a:rPr>
                        <a:t>Michigan</a:t>
                      </a:r>
                    </a:p>
                  </a:txBody>
                  <a:tcPr marL="6350" marR="6350" marT="6350" marB="0" anchor="b">
                    <a:lnL>
                      <a:noFill/>
                    </a:lnL>
                    <a:lnR>
                      <a:noFill/>
                    </a:lnR>
                    <a:lnT>
                      <a:noFill/>
                    </a:lnT>
                    <a:lnB>
                      <a:noFill/>
                    </a:lnB>
                  </a:tcPr>
                </a:tc>
                <a:tc>
                  <a:txBody>
                    <a:bodyPr/>
                    <a:lstStyle/>
                    <a:p>
                      <a:pPr algn="r" fontAlgn="b"/>
                      <a:r>
                        <a:rPr lang="en-US" sz="1400" b="0" i="0" u="none" strike="noStrike">
                          <a:solidFill>
                            <a:srgbClr val="000000"/>
                          </a:solidFill>
                          <a:effectLst/>
                          <a:latin typeface="DIN Next LT Pro" panose="020B0503020203050203" pitchFamily="34" charset="0"/>
                        </a:rPr>
                        <a:t>1.31%</a:t>
                      </a:r>
                    </a:p>
                  </a:txBody>
                  <a:tcPr marL="6350" marR="6350" marT="6350" marB="0" anchor="b">
                    <a:lnL>
                      <a:noFill/>
                    </a:lnL>
                    <a:lnR>
                      <a:noFill/>
                    </a:lnR>
                    <a:lnT>
                      <a:noFill/>
                    </a:lnT>
                    <a:lnB>
                      <a:noFill/>
                    </a:lnB>
                  </a:tcPr>
                </a:tc>
                <a:extLst>
                  <a:ext uri="{0D108BD9-81ED-4DB2-BD59-A6C34878D82A}">
                    <a16:rowId xmlns:a16="http://schemas.microsoft.com/office/drawing/2014/main" val="786343704"/>
                  </a:ext>
                </a:extLst>
              </a:tr>
              <a:tr h="241958">
                <a:tc>
                  <a:txBody>
                    <a:bodyPr/>
                    <a:lstStyle/>
                    <a:p>
                      <a:pPr algn="l" fontAlgn="b"/>
                      <a:r>
                        <a:rPr lang="en-US" sz="1400" b="0" i="0" u="none" strike="noStrike">
                          <a:solidFill>
                            <a:srgbClr val="000000"/>
                          </a:solidFill>
                          <a:effectLst/>
                          <a:latin typeface="DIN Next LT Pro" panose="020B0503020203050203" pitchFamily="34" charset="0"/>
                        </a:rPr>
                        <a:t>Colorado</a:t>
                      </a:r>
                    </a:p>
                  </a:txBody>
                  <a:tcPr marL="6350" marR="6350" marT="6350" marB="0" anchor="b">
                    <a:lnL>
                      <a:noFill/>
                    </a:lnL>
                    <a:lnR>
                      <a:noFill/>
                    </a:lnR>
                    <a:lnT>
                      <a:noFill/>
                    </a:lnT>
                    <a:lnB>
                      <a:noFill/>
                    </a:lnB>
                  </a:tcPr>
                </a:tc>
                <a:tc>
                  <a:txBody>
                    <a:bodyPr/>
                    <a:lstStyle/>
                    <a:p>
                      <a:pPr algn="r" fontAlgn="b"/>
                      <a:r>
                        <a:rPr lang="en-US" sz="1400" b="0" i="0" u="none" strike="noStrike">
                          <a:solidFill>
                            <a:srgbClr val="000000"/>
                          </a:solidFill>
                          <a:effectLst/>
                          <a:latin typeface="DIN Next LT Pro" panose="020B0503020203050203" pitchFamily="34" charset="0"/>
                        </a:rPr>
                        <a:t>1.31%</a:t>
                      </a:r>
                    </a:p>
                  </a:txBody>
                  <a:tcPr marL="6350" marR="6350" marT="6350" marB="0" anchor="b">
                    <a:lnL>
                      <a:noFill/>
                    </a:lnL>
                    <a:lnR>
                      <a:noFill/>
                    </a:lnR>
                    <a:lnT>
                      <a:noFill/>
                    </a:lnT>
                    <a:lnB>
                      <a:noFill/>
                    </a:lnB>
                  </a:tcPr>
                </a:tc>
                <a:extLst>
                  <a:ext uri="{0D108BD9-81ED-4DB2-BD59-A6C34878D82A}">
                    <a16:rowId xmlns:a16="http://schemas.microsoft.com/office/drawing/2014/main" val="326556149"/>
                  </a:ext>
                </a:extLst>
              </a:tr>
              <a:tr h="241958">
                <a:tc>
                  <a:txBody>
                    <a:bodyPr/>
                    <a:lstStyle/>
                    <a:p>
                      <a:pPr algn="l" fontAlgn="b"/>
                      <a:r>
                        <a:rPr lang="en-US" sz="1400" b="0" i="0" u="none" strike="noStrike">
                          <a:solidFill>
                            <a:srgbClr val="000000"/>
                          </a:solidFill>
                          <a:effectLst/>
                          <a:latin typeface="DIN Next LT Pro" panose="020B0503020203050203" pitchFamily="34" charset="0"/>
                        </a:rPr>
                        <a:t>Ohio</a:t>
                      </a:r>
                    </a:p>
                  </a:txBody>
                  <a:tcPr marL="6350" marR="6350" marT="6350" marB="0" anchor="b">
                    <a:lnL>
                      <a:noFill/>
                    </a:lnL>
                    <a:lnR>
                      <a:noFill/>
                    </a:lnR>
                    <a:lnT>
                      <a:noFill/>
                    </a:lnT>
                    <a:lnB>
                      <a:noFill/>
                    </a:lnB>
                  </a:tcPr>
                </a:tc>
                <a:tc>
                  <a:txBody>
                    <a:bodyPr/>
                    <a:lstStyle/>
                    <a:p>
                      <a:pPr algn="r" fontAlgn="b"/>
                      <a:r>
                        <a:rPr lang="en-US" sz="1400" b="0" i="0" u="none" strike="noStrike">
                          <a:solidFill>
                            <a:srgbClr val="000000"/>
                          </a:solidFill>
                          <a:effectLst/>
                          <a:latin typeface="DIN Next LT Pro" panose="020B0503020203050203" pitchFamily="34" charset="0"/>
                        </a:rPr>
                        <a:t>1.26%</a:t>
                      </a:r>
                    </a:p>
                  </a:txBody>
                  <a:tcPr marL="6350" marR="6350" marT="6350" marB="0" anchor="b">
                    <a:lnL>
                      <a:noFill/>
                    </a:lnL>
                    <a:lnR>
                      <a:noFill/>
                    </a:lnR>
                    <a:lnT>
                      <a:noFill/>
                    </a:lnT>
                    <a:lnB>
                      <a:noFill/>
                    </a:lnB>
                  </a:tcPr>
                </a:tc>
                <a:extLst>
                  <a:ext uri="{0D108BD9-81ED-4DB2-BD59-A6C34878D82A}">
                    <a16:rowId xmlns:a16="http://schemas.microsoft.com/office/drawing/2014/main" val="234401213"/>
                  </a:ext>
                </a:extLst>
              </a:tr>
              <a:tr h="241958">
                <a:tc>
                  <a:txBody>
                    <a:bodyPr/>
                    <a:lstStyle/>
                    <a:p>
                      <a:pPr algn="l" fontAlgn="b"/>
                      <a:r>
                        <a:rPr lang="en-US" sz="1400" b="0" i="0" u="none" strike="noStrike" dirty="0">
                          <a:solidFill>
                            <a:srgbClr val="000000"/>
                          </a:solidFill>
                          <a:effectLst/>
                          <a:latin typeface="DIN Next LT Pro" panose="020B0503020203050203" pitchFamily="34" charset="0"/>
                        </a:rPr>
                        <a:t>Louisiana</a:t>
                      </a:r>
                    </a:p>
                  </a:txBody>
                  <a:tcPr marL="6350" marR="6350" marT="6350" marB="0" anchor="b">
                    <a:lnL>
                      <a:noFill/>
                    </a:lnL>
                    <a:lnR>
                      <a:noFill/>
                    </a:lnR>
                    <a:lnT>
                      <a:noFill/>
                    </a:lnT>
                    <a:lnB>
                      <a:noFill/>
                    </a:lnB>
                  </a:tcPr>
                </a:tc>
                <a:tc>
                  <a:txBody>
                    <a:bodyPr/>
                    <a:lstStyle/>
                    <a:p>
                      <a:pPr algn="r" fontAlgn="b"/>
                      <a:r>
                        <a:rPr lang="en-US" sz="1400" b="0" i="0" u="none" strike="noStrike">
                          <a:solidFill>
                            <a:srgbClr val="000000"/>
                          </a:solidFill>
                          <a:effectLst/>
                          <a:latin typeface="DIN Next LT Pro" panose="020B0503020203050203" pitchFamily="34" charset="0"/>
                        </a:rPr>
                        <a:t>1.20%</a:t>
                      </a:r>
                    </a:p>
                  </a:txBody>
                  <a:tcPr marL="6350" marR="6350" marT="6350" marB="0" anchor="b">
                    <a:lnL>
                      <a:noFill/>
                    </a:lnL>
                    <a:lnR>
                      <a:noFill/>
                    </a:lnR>
                    <a:lnT>
                      <a:noFill/>
                    </a:lnT>
                    <a:lnB>
                      <a:noFill/>
                    </a:lnB>
                  </a:tcPr>
                </a:tc>
                <a:extLst>
                  <a:ext uri="{0D108BD9-81ED-4DB2-BD59-A6C34878D82A}">
                    <a16:rowId xmlns:a16="http://schemas.microsoft.com/office/drawing/2014/main" val="3064542170"/>
                  </a:ext>
                </a:extLst>
              </a:tr>
              <a:tr h="241958">
                <a:tc>
                  <a:txBody>
                    <a:bodyPr/>
                    <a:lstStyle/>
                    <a:p>
                      <a:pPr algn="l" fontAlgn="b"/>
                      <a:r>
                        <a:rPr lang="en-US" sz="1400" b="0" i="0" u="none" strike="noStrike">
                          <a:solidFill>
                            <a:srgbClr val="000000"/>
                          </a:solidFill>
                          <a:effectLst/>
                          <a:latin typeface="DIN Next LT Pro" panose="020B0503020203050203" pitchFamily="34" charset="0"/>
                        </a:rPr>
                        <a:t>Maryland</a:t>
                      </a:r>
                    </a:p>
                  </a:txBody>
                  <a:tcPr marL="6350" marR="6350" marT="6350" marB="0" anchor="b">
                    <a:lnL>
                      <a:noFill/>
                    </a:lnL>
                    <a:lnR>
                      <a:noFill/>
                    </a:lnR>
                    <a:lnT>
                      <a:noFill/>
                    </a:lnT>
                    <a:lnB>
                      <a:noFill/>
                    </a:lnB>
                  </a:tcPr>
                </a:tc>
                <a:tc>
                  <a:txBody>
                    <a:bodyPr/>
                    <a:lstStyle/>
                    <a:p>
                      <a:pPr algn="r" fontAlgn="b"/>
                      <a:r>
                        <a:rPr lang="en-US" sz="1400" b="0" i="0" u="none" strike="noStrike">
                          <a:solidFill>
                            <a:srgbClr val="000000"/>
                          </a:solidFill>
                          <a:effectLst/>
                          <a:latin typeface="DIN Next LT Pro" panose="020B0503020203050203" pitchFamily="34" charset="0"/>
                        </a:rPr>
                        <a:t>1.19%</a:t>
                      </a:r>
                    </a:p>
                  </a:txBody>
                  <a:tcPr marL="6350" marR="6350" marT="6350" marB="0" anchor="b">
                    <a:lnL>
                      <a:noFill/>
                    </a:lnL>
                    <a:lnR>
                      <a:noFill/>
                    </a:lnR>
                    <a:lnT>
                      <a:noFill/>
                    </a:lnT>
                    <a:lnB>
                      <a:noFill/>
                    </a:lnB>
                  </a:tcPr>
                </a:tc>
                <a:extLst>
                  <a:ext uri="{0D108BD9-81ED-4DB2-BD59-A6C34878D82A}">
                    <a16:rowId xmlns:a16="http://schemas.microsoft.com/office/drawing/2014/main" val="1144460009"/>
                  </a:ext>
                </a:extLst>
              </a:tr>
              <a:tr h="241958">
                <a:tc>
                  <a:txBody>
                    <a:bodyPr/>
                    <a:lstStyle/>
                    <a:p>
                      <a:pPr algn="l" fontAlgn="b"/>
                      <a:r>
                        <a:rPr lang="en-US" sz="1400" b="0" i="0" u="none" strike="noStrike">
                          <a:solidFill>
                            <a:srgbClr val="000000"/>
                          </a:solidFill>
                          <a:effectLst/>
                          <a:latin typeface="DIN Next LT Pro" panose="020B0503020203050203" pitchFamily="34" charset="0"/>
                        </a:rPr>
                        <a:t>South Carolina</a:t>
                      </a:r>
                    </a:p>
                  </a:txBody>
                  <a:tcPr marL="6350" marR="6350" marT="6350" marB="0" anchor="b">
                    <a:lnL>
                      <a:noFill/>
                    </a:lnL>
                    <a:lnR>
                      <a:noFill/>
                    </a:lnR>
                    <a:lnT>
                      <a:noFill/>
                    </a:lnT>
                    <a:lnB>
                      <a:noFill/>
                    </a:lnB>
                  </a:tcPr>
                </a:tc>
                <a:tc>
                  <a:txBody>
                    <a:bodyPr/>
                    <a:lstStyle/>
                    <a:p>
                      <a:pPr algn="r" fontAlgn="b"/>
                      <a:r>
                        <a:rPr lang="en-US" sz="1400" b="0" i="0" u="none" strike="noStrike">
                          <a:solidFill>
                            <a:srgbClr val="000000"/>
                          </a:solidFill>
                          <a:effectLst/>
                          <a:latin typeface="DIN Next LT Pro" panose="020B0503020203050203" pitchFamily="34" charset="0"/>
                        </a:rPr>
                        <a:t>1.14%</a:t>
                      </a:r>
                    </a:p>
                  </a:txBody>
                  <a:tcPr marL="6350" marR="6350" marT="6350" marB="0" anchor="b">
                    <a:lnL>
                      <a:noFill/>
                    </a:lnL>
                    <a:lnR>
                      <a:noFill/>
                    </a:lnR>
                    <a:lnT>
                      <a:noFill/>
                    </a:lnT>
                    <a:lnB>
                      <a:noFill/>
                    </a:lnB>
                  </a:tcPr>
                </a:tc>
                <a:extLst>
                  <a:ext uri="{0D108BD9-81ED-4DB2-BD59-A6C34878D82A}">
                    <a16:rowId xmlns:a16="http://schemas.microsoft.com/office/drawing/2014/main" val="321032068"/>
                  </a:ext>
                </a:extLst>
              </a:tr>
              <a:tr h="241958">
                <a:tc>
                  <a:txBody>
                    <a:bodyPr/>
                    <a:lstStyle/>
                    <a:p>
                      <a:pPr algn="l" fontAlgn="b"/>
                      <a:r>
                        <a:rPr lang="en-US" sz="1400" b="0" i="0" u="none" strike="noStrike">
                          <a:solidFill>
                            <a:srgbClr val="000000"/>
                          </a:solidFill>
                          <a:effectLst/>
                          <a:latin typeface="DIN Next LT Pro" panose="020B0503020203050203" pitchFamily="34" charset="0"/>
                        </a:rPr>
                        <a:t>Tennessee</a:t>
                      </a:r>
                    </a:p>
                  </a:txBody>
                  <a:tcPr marL="6350" marR="6350" marT="6350" marB="0" anchor="b">
                    <a:lnL>
                      <a:noFill/>
                    </a:lnL>
                    <a:lnR>
                      <a:noFill/>
                    </a:lnR>
                    <a:lnT>
                      <a:noFill/>
                    </a:lnT>
                    <a:lnB>
                      <a:noFill/>
                    </a:lnB>
                  </a:tcPr>
                </a:tc>
                <a:tc>
                  <a:txBody>
                    <a:bodyPr/>
                    <a:lstStyle/>
                    <a:p>
                      <a:pPr algn="r" fontAlgn="b"/>
                      <a:r>
                        <a:rPr lang="en-US" sz="1400" b="0" i="0" u="none" strike="noStrike">
                          <a:solidFill>
                            <a:srgbClr val="000000"/>
                          </a:solidFill>
                          <a:effectLst/>
                          <a:latin typeface="DIN Next LT Pro" panose="020B0503020203050203" pitchFamily="34" charset="0"/>
                        </a:rPr>
                        <a:t>1.07%</a:t>
                      </a:r>
                    </a:p>
                  </a:txBody>
                  <a:tcPr marL="6350" marR="6350" marT="6350" marB="0" anchor="b">
                    <a:lnL>
                      <a:noFill/>
                    </a:lnL>
                    <a:lnR>
                      <a:noFill/>
                    </a:lnR>
                    <a:lnT>
                      <a:noFill/>
                    </a:lnT>
                    <a:lnB>
                      <a:noFill/>
                    </a:lnB>
                  </a:tcPr>
                </a:tc>
                <a:extLst>
                  <a:ext uri="{0D108BD9-81ED-4DB2-BD59-A6C34878D82A}">
                    <a16:rowId xmlns:a16="http://schemas.microsoft.com/office/drawing/2014/main" val="2542077371"/>
                  </a:ext>
                </a:extLst>
              </a:tr>
              <a:tr h="241958">
                <a:tc>
                  <a:txBody>
                    <a:bodyPr/>
                    <a:lstStyle/>
                    <a:p>
                      <a:pPr algn="l" fontAlgn="b"/>
                      <a:r>
                        <a:rPr lang="en-US" sz="1400" b="0" i="0" u="none" strike="noStrike" dirty="0">
                          <a:solidFill>
                            <a:srgbClr val="000000"/>
                          </a:solidFill>
                          <a:effectLst/>
                          <a:latin typeface="DIN Next LT Pro" panose="020B0503020203050203" pitchFamily="34" charset="0"/>
                        </a:rPr>
                        <a:t>Nevada</a:t>
                      </a:r>
                    </a:p>
                  </a:txBody>
                  <a:tcPr marL="6350" marR="6350" marT="6350" marB="0" anchor="b">
                    <a:lnL>
                      <a:noFill/>
                    </a:lnL>
                    <a:lnR>
                      <a:noFill/>
                    </a:lnR>
                    <a:lnT>
                      <a:noFill/>
                    </a:lnT>
                    <a:lnB>
                      <a:noFill/>
                    </a:lnB>
                  </a:tcPr>
                </a:tc>
                <a:tc>
                  <a:txBody>
                    <a:bodyPr/>
                    <a:lstStyle/>
                    <a:p>
                      <a:pPr algn="r" fontAlgn="b"/>
                      <a:r>
                        <a:rPr lang="en-US" sz="1400" b="0" i="0" u="none" strike="noStrike" dirty="0">
                          <a:solidFill>
                            <a:srgbClr val="000000"/>
                          </a:solidFill>
                          <a:effectLst/>
                          <a:latin typeface="DIN Next LT Pro" panose="020B0503020203050203" pitchFamily="34" charset="0"/>
                        </a:rPr>
                        <a:t>1.02%</a:t>
                      </a:r>
                    </a:p>
                  </a:txBody>
                  <a:tcPr marL="6350" marR="6350" marT="6350" marB="0" anchor="b">
                    <a:lnL>
                      <a:noFill/>
                    </a:lnL>
                    <a:lnR>
                      <a:noFill/>
                    </a:lnR>
                    <a:lnT>
                      <a:noFill/>
                    </a:lnT>
                    <a:lnB>
                      <a:noFill/>
                    </a:lnB>
                  </a:tcPr>
                </a:tc>
                <a:extLst>
                  <a:ext uri="{0D108BD9-81ED-4DB2-BD59-A6C34878D82A}">
                    <a16:rowId xmlns:a16="http://schemas.microsoft.com/office/drawing/2014/main" val="3380906953"/>
                  </a:ext>
                </a:extLst>
              </a:tr>
            </a:tbl>
          </a:graphicData>
        </a:graphic>
      </p:graphicFrame>
      <p:sp>
        <p:nvSpPr>
          <p:cNvPr id="11" name="TextBox 10">
            <a:extLst>
              <a:ext uri="{FF2B5EF4-FFF2-40B4-BE49-F238E27FC236}">
                <a16:creationId xmlns:a16="http://schemas.microsoft.com/office/drawing/2014/main" id="{92344A18-2521-49BF-B1DA-DA4BFBBA6C6E}"/>
              </a:ext>
            </a:extLst>
          </p:cNvPr>
          <p:cNvSpPr txBox="1"/>
          <p:nvPr/>
        </p:nvSpPr>
        <p:spPr>
          <a:xfrm>
            <a:off x="0" y="6611779"/>
            <a:ext cx="6166884" cy="246221"/>
          </a:xfrm>
          <a:prstGeom prst="rect">
            <a:avLst/>
          </a:prstGeom>
          <a:noFill/>
        </p:spPr>
        <p:txBody>
          <a:bodyPr wrap="square" rtlCol="0">
            <a:spAutoFit/>
          </a:bodyPr>
          <a:lstStyle/>
          <a:p>
            <a:r>
              <a:rPr lang="en-US" sz="1000" dirty="0">
                <a:latin typeface="DIN Next LT Pro" panose="020B0503020203050203" pitchFamily="34" charset="0"/>
              </a:rPr>
              <a:t>Note: Data from average days January 2019 through July 2020</a:t>
            </a:r>
          </a:p>
        </p:txBody>
      </p:sp>
      <p:cxnSp>
        <p:nvCxnSpPr>
          <p:cNvPr id="10" name="Straight Connector 9">
            <a:extLst>
              <a:ext uri="{FF2B5EF4-FFF2-40B4-BE49-F238E27FC236}">
                <a16:creationId xmlns:a16="http://schemas.microsoft.com/office/drawing/2014/main" id="{8FC3023B-BF55-4DF8-B554-9CC9211E3910}"/>
              </a:ext>
            </a:extLst>
          </p:cNvPr>
          <p:cNvCxnSpPr>
            <a:cxnSpLocks/>
          </p:cNvCxnSpPr>
          <p:nvPr/>
        </p:nvCxnSpPr>
        <p:spPr>
          <a:xfrm flipV="1">
            <a:off x="3590925" y="1397746"/>
            <a:ext cx="810577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3E82D36-C8FE-4CB5-83DD-610036B2FC70}"/>
              </a:ext>
            </a:extLst>
          </p:cNvPr>
          <p:cNvSpPr/>
          <p:nvPr/>
        </p:nvSpPr>
        <p:spPr>
          <a:xfrm>
            <a:off x="4667754" y="1102082"/>
            <a:ext cx="6567690" cy="25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DIN Next LT Pro" panose="020B0503020203050203" pitchFamily="34" charset="0"/>
              </a:rPr>
              <a:t>States by % TTL US Sales</a:t>
            </a:r>
          </a:p>
        </p:txBody>
      </p:sp>
    </p:spTree>
    <p:extLst>
      <p:ext uri="{BB962C8B-B14F-4D97-AF65-F5344CB8AC3E}">
        <p14:creationId xmlns:p14="http://schemas.microsoft.com/office/powerpoint/2010/main" val="3693271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53E7101B-B69B-4FB6-B410-0FC57D330A64}"/>
              </a:ext>
            </a:extLst>
          </p:cNvPr>
          <p:cNvGraphicFramePr>
            <a:graphicFrameLocks/>
          </p:cNvGraphicFramePr>
          <p:nvPr/>
        </p:nvGraphicFramePr>
        <p:xfrm>
          <a:off x="430838" y="2076157"/>
          <a:ext cx="11330321" cy="4636452"/>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146EB783-1B01-44F3-BE3C-D6991ED72070}"/>
              </a:ext>
            </a:extLst>
          </p:cNvPr>
          <p:cNvPicPr>
            <a:picLocks noChangeAspect="1"/>
          </p:cNvPicPr>
          <p:nvPr/>
        </p:nvPicPr>
        <p:blipFill>
          <a:blip r:embed="rId3"/>
          <a:stretch>
            <a:fillRect/>
          </a:stretch>
        </p:blipFill>
        <p:spPr>
          <a:xfrm>
            <a:off x="0" y="0"/>
            <a:ext cx="12192000" cy="965771"/>
          </a:xfrm>
          <a:prstGeom prst="rect">
            <a:avLst/>
          </a:prstGeom>
        </p:spPr>
      </p:pic>
      <p:sp>
        <p:nvSpPr>
          <p:cNvPr id="8" name="TextBox 7">
            <a:extLst>
              <a:ext uri="{FF2B5EF4-FFF2-40B4-BE49-F238E27FC236}">
                <a16:creationId xmlns:a16="http://schemas.microsoft.com/office/drawing/2014/main" id="{2856E286-ED74-433C-96A2-42E82B2804B2}"/>
              </a:ext>
            </a:extLst>
          </p:cNvPr>
          <p:cNvSpPr txBox="1"/>
          <p:nvPr/>
        </p:nvSpPr>
        <p:spPr>
          <a:xfrm>
            <a:off x="222634" y="200850"/>
            <a:ext cx="6924359" cy="646331"/>
          </a:xfrm>
          <a:prstGeom prst="rect">
            <a:avLst/>
          </a:prstGeom>
          <a:noFill/>
        </p:spPr>
        <p:txBody>
          <a:bodyPr wrap="square" rtlCol="0">
            <a:spAutoFit/>
          </a:bodyPr>
          <a:lstStyle/>
          <a:p>
            <a:r>
              <a:rPr lang="en-US" sz="3600" b="1" dirty="0">
                <a:solidFill>
                  <a:schemeClr val="bg1"/>
                </a:solidFill>
                <a:latin typeface="DIN Next LT Pro Black" panose="020B0A03020203050203" pitchFamily="34" charset="0"/>
              </a:rPr>
              <a:t>Conversion Rate </a:t>
            </a:r>
            <a:r>
              <a:rPr lang="en-US" sz="2400" b="1" dirty="0">
                <a:solidFill>
                  <a:schemeClr val="bg1"/>
                </a:solidFill>
                <a:latin typeface="DIN Next LT Pro Black" panose="020B0A03020203050203" pitchFamily="34" charset="0"/>
              </a:rPr>
              <a:t>(No Promo)</a:t>
            </a:r>
            <a:r>
              <a:rPr lang="en-US" sz="3600" b="1" dirty="0">
                <a:solidFill>
                  <a:schemeClr val="bg1"/>
                </a:solidFill>
                <a:latin typeface="DIN Next LT Pro Black" panose="020B0A03020203050203" pitchFamily="34" charset="0"/>
              </a:rPr>
              <a:t>	</a:t>
            </a:r>
          </a:p>
        </p:txBody>
      </p:sp>
      <p:sp>
        <p:nvSpPr>
          <p:cNvPr id="5" name="TextBox 4">
            <a:extLst>
              <a:ext uri="{FF2B5EF4-FFF2-40B4-BE49-F238E27FC236}">
                <a16:creationId xmlns:a16="http://schemas.microsoft.com/office/drawing/2014/main" id="{32D05C32-2835-427D-94B5-466C2A656888}"/>
              </a:ext>
            </a:extLst>
          </p:cNvPr>
          <p:cNvSpPr txBox="1"/>
          <p:nvPr/>
        </p:nvSpPr>
        <p:spPr>
          <a:xfrm>
            <a:off x="1190624" y="1099729"/>
            <a:ext cx="9810750" cy="338554"/>
          </a:xfrm>
          <a:prstGeom prst="rect">
            <a:avLst/>
          </a:prstGeom>
          <a:noFill/>
        </p:spPr>
        <p:txBody>
          <a:bodyPr wrap="square" rtlCol="0">
            <a:spAutoFit/>
          </a:bodyPr>
          <a:lstStyle/>
          <a:p>
            <a:pPr algn="ctr"/>
            <a:r>
              <a:rPr lang="en-US" sz="1600" dirty="0">
                <a:latin typeface="DIN Next LT Pro" panose="020B0503020203050203" pitchFamily="34" charset="0"/>
              </a:rPr>
              <a:t>Conversion rate varies from 1.5% to 3.3%. No discernible trend is present.</a:t>
            </a:r>
          </a:p>
        </p:txBody>
      </p:sp>
      <p:cxnSp>
        <p:nvCxnSpPr>
          <p:cNvPr id="9" name="Straight Connector 8">
            <a:extLst>
              <a:ext uri="{FF2B5EF4-FFF2-40B4-BE49-F238E27FC236}">
                <a16:creationId xmlns:a16="http://schemas.microsoft.com/office/drawing/2014/main" id="{A9721B6F-9DDC-44F0-8BB8-94DDD5B5ADDF}"/>
              </a:ext>
            </a:extLst>
          </p:cNvPr>
          <p:cNvCxnSpPr>
            <a:cxnSpLocks/>
          </p:cNvCxnSpPr>
          <p:nvPr/>
        </p:nvCxnSpPr>
        <p:spPr>
          <a:xfrm>
            <a:off x="2200275" y="2076157"/>
            <a:ext cx="79914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3AF571-A3B4-4E79-9AAC-66DF731D6270}"/>
              </a:ext>
            </a:extLst>
          </p:cNvPr>
          <p:cNvSpPr/>
          <p:nvPr/>
        </p:nvSpPr>
        <p:spPr>
          <a:xfrm>
            <a:off x="2896104" y="1816590"/>
            <a:ext cx="6567690" cy="25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DIN Next LT Pro" panose="020B0503020203050203" pitchFamily="34" charset="0"/>
              </a:rPr>
              <a:t>% of sessions ending in a purchase</a:t>
            </a:r>
          </a:p>
        </p:txBody>
      </p:sp>
      <p:sp>
        <p:nvSpPr>
          <p:cNvPr id="12" name="Rectangle 8">
            <a:extLst>
              <a:ext uri="{FF2B5EF4-FFF2-40B4-BE49-F238E27FC236}">
                <a16:creationId xmlns:a16="http://schemas.microsoft.com/office/drawing/2014/main" id="{F85F50E1-FE1D-45E0-B550-A3CC1AB9FB51}"/>
              </a:ext>
            </a:extLst>
          </p:cNvPr>
          <p:cNvSpPr>
            <a:spLocks noChangeArrowheads="1"/>
          </p:cNvSpPr>
          <p:nvPr/>
        </p:nvSpPr>
        <p:spPr bwMode="auto">
          <a:xfrm>
            <a:off x="0" y="6579379"/>
            <a:ext cx="8741328" cy="26646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r>
              <a:rPr lang="en-US" sz="1000" dirty="0">
                <a:latin typeface="DIN Next LT Pro" panose="020B0503020203050203" pitchFamily="34" charset="0"/>
                <a:cs typeface="Arial" panose="020B0604020202020204" pitchFamily="34" charset="0"/>
              </a:rPr>
              <a:t>Note: from 12 Jul 2019-12 Jul 2020</a:t>
            </a:r>
          </a:p>
        </p:txBody>
      </p:sp>
    </p:spTree>
    <p:extLst>
      <p:ext uri="{BB962C8B-B14F-4D97-AF65-F5344CB8AC3E}">
        <p14:creationId xmlns:p14="http://schemas.microsoft.com/office/powerpoint/2010/main" val="2339636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E0B5EE-F12D-4615-9B02-0F6D7D3D6CED}"/>
              </a:ext>
            </a:extLst>
          </p:cNvPr>
          <p:cNvPicPr>
            <a:picLocks noChangeAspect="1"/>
          </p:cNvPicPr>
          <p:nvPr/>
        </p:nvPicPr>
        <p:blipFill>
          <a:blip r:embed="rId2"/>
          <a:stretch>
            <a:fillRect/>
          </a:stretch>
        </p:blipFill>
        <p:spPr>
          <a:xfrm>
            <a:off x="0" y="-2"/>
            <a:ext cx="12192000" cy="965771"/>
          </a:xfrm>
          <a:prstGeom prst="rect">
            <a:avLst/>
          </a:prstGeom>
        </p:spPr>
      </p:pic>
      <p:sp>
        <p:nvSpPr>
          <p:cNvPr id="5" name="TextBox 4">
            <a:extLst>
              <a:ext uri="{FF2B5EF4-FFF2-40B4-BE49-F238E27FC236}">
                <a16:creationId xmlns:a16="http://schemas.microsoft.com/office/drawing/2014/main" id="{CE92DD19-FFB7-4585-96BD-34ABB9815D1C}"/>
              </a:ext>
            </a:extLst>
          </p:cNvPr>
          <p:cNvSpPr txBox="1"/>
          <p:nvPr/>
        </p:nvSpPr>
        <p:spPr>
          <a:xfrm>
            <a:off x="130026" y="170582"/>
            <a:ext cx="4891832" cy="646331"/>
          </a:xfrm>
          <a:prstGeom prst="rect">
            <a:avLst/>
          </a:prstGeom>
          <a:noFill/>
        </p:spPr>
        <p:txBody>
          <a:bodyPr wrap="square">
            <a:spAutoFit/>
          </a:bodyPr>
          <a:lstStyle/>
          <a:p>
            <a:r>
              <a:rPr lang="en-US" sz="3600" b="1" dirty="0">
                <a:solidFill>
                  <a:schemeClr val="bg1"/>
                </a:solidFill>
                <a:latin typeface="DIN Next LT Pro Black" panose="020B0A03020203050203" pitchFamily="34" charset="0"/>
              </a:rPr>
              <a:t>Customer Penetration</a:t>
            </a:r>
            <a:endParaRPr lang="en-US" sz="2400" b="1" dirty="0">
              <a:solidFill>
                <a:schemeClr val="bg1"/>
              </a:solidFill>
              <a:latin typeface="DIN Next LT Pro Black" panose="020B0A03020203050203" pitchFamily="34" charset="0"/>
            </a:endParaRPr>
          </a:p>
        </p:txBody>
      </p:sp>
      <p:graphicFrame>
        <p:nvGraphicFramePr>
          <p:cNvPr id="8" name="Chart 7">
            <a:extLst>
              <a:ext uri="{FF2B5EF4-FFF2-40B4-BE49-F238E27FC236}">
                <a16:creationId xmlns:a16="http://schemas.microsoft.com/office/drawing/2014/main" id="{64CA4F94-C756-4A24-A256-2810ADFD66E3}"/>
              </a:ext>
            </a:extLst>
          </p:cNvPr>
          <p:cNvGraphicFramePr>
            <a:graphicFrameLocks/>
          </p:cNvGraphicFramePr>
          <p:nvPr/>
        </p:nvGraphicFramePr>
        <p:xfrm>
          <a:off x="737465" y="2030464"/>
          <a:ext cx="10889659" cy="4573251"/>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58AD2AA0-C16F-41AA-B87C-F197F74429DB}"/>
              </a:ext>
            </a:extLst>
          </p:cNvPr>
          <p:cNvSpPr txBox="1"/>
          <p:nvPr/>
        </p:nvSpPr>
        <p:spPr>
          <a:xfrm rot="16200000">
            <a:off x="-1483256" y="3754777"/>
            <a:ext cx="4164441" cy="276999"/>
          </a:xfrm>
          <a:prstGeom prst="rect">
            <a:avLst/>
          </a:prstGeom>
          <a:noFill/>
        </p:spPr>
        <p:txBody>
          <a:bodyPr wrap="square" rtlCol="0">
            <a:spAutoFit/>
          </a:bodyPr>
          <a:lstStyle/>
          <a:p>
            <a:pPr algn="ctr"/>
            <a:r>
              <a:rPr lang="en-US" sz="1200" dirty="0">
                <a:latin typeface="DIN Next LT Pro Light" panose="020B0303020203050203" pitchFamily="34" charset="0"/>
              </a:rPr>
              <a:t>Penetration%</a:t>
            </a:r>
          </a:p>
        </p:txBody>
      </p:sp>
      <p:sp>
        <p:nvSpPr>
          <p:cNvPr id="10" name="TextBox 9">
            <a:extLst>
              <a:ext uri="{FF2B5EF4-FFF2-40B4-BE49-F238E27FC236}">
                <a16:creationId xmlns:a16="http://schemas.microsoft.com/office/drawing/2014/main" id="{6D4AB17C-E406-4A92-A164-AD646486D9CB}"/>
              </a:ext>
            </a:extLst>
          </p:cNvPr>
          <p:cNvSpPr txBox="1"/>
          <p:nvPr/>
        </p:nvSpPr>
        <p:spPr>
          <a:xfrm>
            <a:off x="0" y="6611779"/>
            <a:ext cx="9895093" cy="246221"/>
          </a:xfrm>
          <a:prstGeom prst="rect">
            <a:avLst/>
          </a:prstGeom>
          <a:noFill/>
        </p:spPr>
        <p:txBody>
          <a:bodyPr wrap="square" rtlCol="0">
            <a:spAutoFit/>
          </a:bodyPr>
          <a:lstStyle/>
          <a:p>
            <a:r>
              <a:rPr lang="en-US" sz="1000" dirty="0">
                <a:latin typeface="DIN Next LT Pro" panose="020B0503020203050203" pitchFamily="34" charset="0"/>
              </a:rPr>
              <a:t>Note: Viable demographic considered women 18-45 and found using </a:t>
            </a:r>
            <a:r>
              <a:rPr lang="en-US" sz="1000" dirty="0">
                <a:latin typeface="DIN Next LT Pro" panose="020B0503020203050203" pitchFamily="34" charset="0"/>
                <a:hlinkClick r:id="rId4">
                  <a:extLst>
                    <a:ext uri="{A12FA001-AC4F-418D-AE19-62706E023703}">
                      <ahyp:hlinkClr xmlns:ahyp="http://schemas.microsoft.com/office/drawing/2018/hyperlinkcolor" val="tx"/>
                    </a:ext>
                  </a:extLst>
                </a:hlinkClick>
              </a:rPr>
              <a:t>https://statisticalatlas.com/United-States/Overview</a:t>
            </a:r>
            <a:r>
              <a:rPr lang="en-US" sz="1000" dirty="0">
                <a:latin typeface="DIN Next LT Pro" panose="020B0503020203050203" pitchFamily="34" charset="0"/>
              </a:rPr>
              <a:t>. Data from Quay Lifetime Sales.</a:t>
            </a:r>
          </a:p>
        </p:txBody>
      </p:sp>
      <p:sp>
        <p:nvSpPr>
          <p:cNvPr id="7" name="TextBox 6">
            <a:extLst>
              <a:ext uri="{FF2B5EF4-FFF2-40B4-BE49-F238E27FC236}">
                <a16:creationId xmlns:a16="http://schemas.microsoft.com/office/drawing/2014/main" id="{36FB1C06-A843-49E5-9936-B64CBA56E3D4}"/>
              </a:ext>
            </a:extLst>
          </p:cNvPr>
          <p:cNvSpPr txBox="1"/>
          <p:nvPr/>
        </p:nvSpPr>
        <p:spPr>
          <a:xfrm>
            <a:off x="460464" y="1065993"/>
            <a:ext cx="11360061" cy="584775"/>
          </a:xfrm>
          <a:prstGeom prst="rect">
            <a:avLst/>
          </a:prstGeom>
          <a:noFill/>
        </p:spPr>
        <p:txBody>
          <a:bodyPr wrap="square" rtlCol="0">
            <a:spAutoFit/>
          </a:bodyPr>
          <a:lstStyle/>
          <a:p>
            <a:r>
              <a:rPr lang="en-US" sz="1600" dirty="0">
                <a:latin typeface="DIN Next LT Pro" panose="020B0503020203050203" pitchFamily="34" charset="0"/>
              </a:rPr>
              <a:t>Customer Penetration demonstrates a huge range: 0.75% to 6.9%. California and Hawaii are tremendous outliers, illustrating their status as well-established states.</a:t>
            </a:r>
          </a:p>
        </p:txBody>
      </p:sp>
      <p:cxnSp>
        <p:nvCxnSpPr>
          <p:cNvPr id="12" name="Straight Connector 11">
            <a:extLst>
              <a:ext uri="{FF2B5EF4-FFF2-40B4-BE49-F238E27FC236}">
                <a16:creationId xmlns:a16="http://schemas.microsoft.com/office/drawing/2014/main" id="{A1CE2C59-DB30-402B-8C76-82F0291CEC73}"/>
              </a:ext>
            </a:extLst>
          </p:cNvPr>
          <p:cNvCxnSpPr>
            <a:cxnSpLocks/>
          </p:cNvCxnSpPr>
          <p:nvPr/>
        </p:nvCxnSpPr>
        <p:spPr>
          <a:xfrm>
            <a:off x="1703688" y="2226078"/>
            <a:ext cx="927129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8E0E05B-70F6-4CE4-8B51-980BF92787E3}"/>
              </a:ext>
            </a:extLst>
          </p:cNvPr>
          <p:cNvSpPr/>
          <p:nvPr/>
        </p:nvSpPr>
        <p:spPr>
          <a:xfrm>
            <a:off x="2812155" y="1969854"/>
            <a:ext cx="6567690" cy="25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DIN Next LT Pro" panose="020B0503020203050203" pitchFamily="34" charset="0"/>
              </a:rPr>
              <a:t>% of viable demographic captured</a:t>
            </a:r>
          </a:p>
        </p:txBody>
      </p:sp>
    </p:spTree>
    <p:extLst>
      <p:ext uri="{BB962C8B-B14F-4D97-AF65-F5344CB8AC3E}">
        <p14:creationId xmlns:p14="http://schemas.microsoft.com/office/powerpoint/2010/main" val="2518668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A517C6-0744-4BF1-A762-FDC55452959A}"/>
              </a:ext>
            </a:extLst>
          </p:cNvPr>
          <p:cNvPicPr>
            <a:picLocks noChangeAspect="1"/>
          </p:cNvPicPr>
          <p:nvPr/>
        </p:nvPicPr>
        <p:blipFill>
          <a:blip r:embed="rId2"/>
          <a:stretch>
            <a:fillRect/>
          </a:stretch>
        </p:blipFill>
        <p:spPr>
          <a:xfrm>
            <a:off x="0" y="0"/>
            <a:ext cx="12192000" cy="965771"/>
          </a:xfrm>
          <a:prstGeom prst="rect">
            <a:avLst/>
          </a:prstGeom>
        </p:spPr>
      </p:pic>
      <p:sp>
        <p:nvSpPr>
          <p:cNvPr id="4" name="TextBox 3">
            <a:extLst>
              <a:ext uri="{FF2B5EF4-FFF2-40B4-BE49-F238E27FC236}">
                <a16:creationId xmlns:a16="http://schemas.microsoft.com/office/drawing/2014/main" id="{F6AAFA0C-8585-49AE-8725-A47B4468DAD1}"/>
              </a:ext>
            </a:extLst>
          </p:cNvPr>
          <p:cNvSpPr txBox="1"/>
          <p:nvPr/>
        </p:nvSpPr>
        <p:spPr>
          <a:xfrm>
            <a:off x="167904" y="142897"/>
            <a:ext cx="4499789" cy="646331"/>
          </a:xfrm>
          <a:prstGeom prst="rect">
            <a:avLst/>
          </a:prstGeom>
          <a:noFill/>
        </p:spPr>
        <p:txBody>
          <a:bodyPr wrap="square" rtlCol="0">
            <a:spAutoFit/>
          </a:bodyPr>
          <a:lstStyle/>
          <a:p>
            <a:r>
              <a:rPr lang="en-US" sz="3600" b="1" dirty="0">
                <a:solidFill>
                  <a:schemeClr val="bg1"/>
                </a:solidFill>
                <a:latin typeface="DIN Next LT Pro Black" panose="020B0A03020203050203" pitchFamily="34" charset="0"/>
              </a:rPr>
              <a:t>Facebook CAC	</a:t>
            </a:r>
          </a:p>
        </p:txBody>
      </p:sp>
      <p:sp>
        <p:nvSpPr>
          <p:cNvPr id="6" name="TextBox 5">
            <a:extLst>
              <a:ext uri="{FF2B5EF4-FFF2-40B4-BE49-F238E27FC236}">
                <a16:creationId xmlns:a16="http://schemas.microsoft.com/office/drawing/2014/main" id="{629413B3-C5B9-471B-AE17-DDA970C7AB97}"/>
              </a:ext>
            </a:extLst>
          </p:cNvPr>
          <p:cNvSpPr txBox="1"/>
          <p:nvPr/>
        </p:nvSpPr>
        <p:spPr>
          <a:xfrm rot="16200000">
            <a:off x="-600984" y="3655771"/>
            <a:ext cx="2402959" cy="246221"/>
          </a:xfrm>
          <a:prstGeom prst="rect">
            <a:avLst/>
          </a:prstGeom>
          <a:noFill/>
        </p:spPr>
        <p:txBody>
          <a:bodyPr wrap="square" rtlCol="0">
            <a:spAutoFit/>
          </a:bodyPr>
          <a:lstStyle/>
          <a:p>
            <a:r>
              <a:rPr lang="en-US" sz="1000" dirty="0">
                <a:latin typeface="DIN Next LT Pro Light" panose="020B0303020203050203" pitchFamily="34" charset="0"/>
              </a:rPr>
              <a:t>Customer Acquisition Cost (USD)</a:t>
            </a:r>
          </a:p>
        </p:txBody>
      </p:sp>
      <p:sp>
        <p:nvSpPr>
          <p:cNvPr id="10" name="TextBox 9">
            <a:extLst>
              <a:ext uri="{FF2B5EF4-FFF2-40B4-BE49-F238E27FC236}">
                <a16:creationId xmlns:a16="http://schemas.microsoft.com/office/drawing/2014/main" id="{858E6ACF-4E46-4A59-B08C-8128307C25B5}"/>
              </a:ext>
            </a:extLst>
          </p:cNvPr>
          <p:cNvSpPr txBox="1"/>
          <p:nvPr/>
        </p:nvSpPr>
        <p:spPr>
          <a:xfrm>
            <a:off x="-949" y="6591992"/>
            <a:ext cx="7381875" cy="246221"/>
          </a:xfrm>
          <a:prstGeom prst="rect">
            <a:avLst/>
          </a:prstGeom>
          <a:noFill/>
        </p:spPr>
        <p:txBody>
          <a:bodyPr wrap="square" rtlCol="0">
            <a:spAutoFit/>
          </a:bodyPr>
          <a:lstStyle/>
          <a:p>
            <a:r>
              <a:rPr lang="en-US" sz="1000" b="1" dirty="0">
                <a:latin typeface="DIN Next LT Pro" panose="020B0503020203050203" pitchFamily="34" charset="0"/>
              </a:rPr>
              <a:t>Note: C</a:t>
            </a:r>
            <a:r>
              <a:rPr lang="en-US" sz="1000" dirty="0">
                <a:latin typeface="DIN Next LT Pro" panose="020B0503020203050203" pitchFamily="34" charset="0"/>
              </a:rPr>
              <a:t>alculated from Facebook ad suite from 22 Apr to 15 Jul 2020 using average days only.</a:t>
            </a:r>
          </a:p>
        </p:txBody>
      </p:sp>
      <p:graphicFrame>
        <p:nvGraphicFramePr>
          <p:cNvPr id="14" name="Chart 13">
            <a:extLst>
              <a:ext uri="{FF2B5EF4-FFF2-40B4-BE49-F238E27FC236}">
                <a16:creationId xmlns:a16="http://schemas.microsoft.com/office/drawing/2014/main" id="{7A952813-C7E7-49FD-B45D-8D916DF20ECE}"/>
              </a:ext>
            </a:extLst>
          </p:cNvPr>
          <p:cNvGraphicFramePr>
            <a:graphicFrameLocks/>
          </p:cNvGraphicFramePr>
          <p:nvPr/>
        </p:nvGraphicFramePr>
        <p:xfrm>
          <a:off x="700776" y="2057600"/>
          <a:ext cx="11173720" cy="453439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42628D05-F0C0-416C-B786-FC4ED0CF063E}"/>
              </a:ext>
            </a:extLst>
          </p:cNvPr>
          <p:cNvSpPr txBox="1"/>
          <p:nvPr/>
        </p:nvSpPr>
        <p:spPr>
          <a:xfrm>
            <a:off x="477385" y="1137919"/>
            <a:ext cx="11620500" cy="338554"/>
          </a:xfrm>
          <a:prstGeom prst="rect">
            <a:avLst/>
          </a:prstGeom>
          <a:noFill/>
        </p:spPr>
        <p:txBody>
          <a:bodyPr wrap="square" rtlCol="0">
            <a:spAutoFit/>
          </a:bodyPr>
          <a:lstStyle/>
          <a:p>
            <a:r>
              <a:rPr lang="en-US" sz="1600" dirty="0">
                <a:latin typeface="DIN Next LT Pro" panose="020B0503020203050203" pitchFamily="34" charset="0"/>
              </a:rPr>
              <a:t>CAC is shown as decreasing here to be more easily comparable to other metrics. There exists also a large range: 21.5 to 8.3.</a:t>
            </a:r>
          </a:p>
        </p:txBody>
      </p:sp>
      <p:cxnSp>
        <p:nvCxnSpPr>
          <p:cNvPr id="11" name="Straight Connector 10">
            <a:extLst>
              <a:ext uri="{FF2B5EF4-FFF2-40B4-BE49-F238E27FC236}">
                <a16:creationId xmlns:a16="http://schemas.microsoft.com/office/drawing/2014/main" id="{E9A2CC03-DCF5-4226-B98B-51A4E17B7965}"/>
              </a:ext>
            </a:extLst>
          </p:cNvPr>
          <p:cNvCxnSpPr>
            <a:cxnSpLocks/>
          </p:cNvCxnSpPr>
          <p:nvPr/>
        </p:nvCxnSpPr>
        <p:spPr>
          <a:xfrm flipV="1">
            <a:off x="1651342" y="1972111"/>
            <a:ext cx="9272587" cy="478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94F0CD4-7FD4-4FF2-A419-0A8FF2AC5F50}"/>
              </a:ext>
            </a:extLst>
          </p:cNvPr>
          <p:cNvSpPr/>
          <p:nvPr/>
        </p:nvSpPr>
        <p:spPr>
          <a:xfrm>
            <a:off x="2812155" y="1729607"/>
            <a:ext cx="6567690" cy="25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DIN Next LT Pro" panose="020B0503020203050203" pitchFamily="34" charset="0"/>
              </a:rPr>
              <a:t>Facebook CAC</a:t>
            </a:r>
          </a:p>
        </p:txBody>
      </p:sp>
    </p:spTree>
    <p:extLst>
      <p:ext uri="{BB962C8B-B14F-4D97-AF65-F5344CB8AC3E}">
        <p14:creationId xmlns:p14="http://schemas.microsoft.com/office/powerpoint/2010/main" val="395473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A517C6-0744-4BF1-A762-FDC55452959A}"/>
              </a:ext>
            </a:extLst>
          </p:cNvPr>
          <p:cNvPicPr>
            <a:picLocks noChangeAspect="1"/>
          </p:cNvPicPr>
          <p:nvPr/>
        </p:nvPicPr>
        <p:blipFill>
          <a:blip r:embed="rId2"/>
          <a:stretch>
            <a:fillRect/>
          </a:stretch>
        </p:blipFill>
        <p:spPr>
          <a:xfrm>
            <a:off x="0" y="0"/>
            <a:ext cx="12192000" cy="965771"/>
          </a:xfrm>
          <a:prstGeom prst="rect">
            <a:avLst/>
          </a:prstGeom>
        </p:spPr>
      </p:pic>
      <p:sp>
        <p:nvSpPr>
          <p:cNvPr id="4" name="TextBox 3">
            <a:extLst>
              <a:ext uri="{FF2B5EF4-FFF2-40B4-BE49-F238E27FC236}">
                <a16:creationId xmlns:a16="http://schemas.microsoft.com/office/drawing/2014/main" id="{F6AAFA0C-8585-49AE-8725-A47B4468DAD1}"/>
              </a:ext>
            </a:extLst>
          </p:cNvPr>
          <p:cNvSpPr txBox="1"/>
          <p:nvPr/>
        </p:nvSpPr>
        <p:spPr>
          <a:xfrm>
            <a:off x="204452" y="142897"/>
            <a:ext cx="1213824" cy="646331"/>
          </a:xfrm>
          <a:prstGeom prst="rect">
            <a:avLst/>
          </a:prstGeom>
          <a:noFill/>
        </p:spPr>
        <p:txBody>
          <a:bodyPr wrap="square" rtlCol="0">
            <a:spAutoFit/>
          </a:bodyPr>
          <a:lstStyle/>
          <a:p>
            <a:r>
              <a:rPr lang="en-US" sz="3600" b="1" dirty="0">
                <a:solidFill>
                  <a:schemeClr val="bg1"/>
                </a:solidFill>
                <a:latin typeface="DIN Next LT Pro Black" panose="020B0A03020203050203" pitchFamily="34" charset="0"/>
              </a:rPr>
              <a:t>LTV	</a:t>
            </a:r>
          </a:p>
        </p:txBody>
      </p:sp>
      <p:sp>
        <p:nvSpPr>
          <p:cNvPr id="6" name="TextBox 5">
            <a:extLst>
              <a:ext uri="{FF2B5EF4-FFF2-40B4-BE49-F238E27FC236}">
                <a16:creationId xmlns:a16="http://schemas.microsoft.com/office/drawing/2014/main" id="{629413B3-C5B9-471B-AE17-DDA970C7AB97}"/>
              </a:ext>
            </a:extLst>
          </p:cNvPr>
          <p:cNvSpPr txBox="1"/>
          <p:nvPr/>
        </p:nvSpPr>
        <p:spPr>
          <a:xfrm rot="16200000">
            <a:off x="-892086" y="3305889"/>
            <a:ext cx="2402959" cy="246221"/>
          </a:xfrm>
          <a:prstGeom prst="rect">
            <a:avLst/>
          </a:prstGeom>
          <a:noFill/>
        </p:spPr>
        <p:txBody>
          <a:bodyPr wrap="square" rtlCol="0">
            <a:spAutoFit/>
          </a:bodyPr>
          <a:lstStyle/>
          <a:p>
            <a:r>
              <a:rPr lang="en-US" sz="1000" dirty="0">
                <a:latin typeface="DIN Next LT Pro Light" panose="020B0303020203050203" pitchFamily="34" charset="0"/>
              </a:rPr>
              <a:t>Lifetime Customer Value (USD)</a:t>
            </a:r>
          </a:p>
        </p:txBody>
      </p:sp>
      <p:sp>
        <p:nvSpPr>
          <p:cNvPr id="10" name="TextBox 9">
            <a:extLst>
              <a:ext uri="{FF2B5EF4-FFF2-40B4-BE49-F238E27FC236}">
                <a16:creationId xmlns:a16="http://schemas.microsoft.com/office/drawing/2014/main" id="{858E6ACF-4E46-4A59-B08C-8128307C25B5}"/>
              </a:ext>
            </a:extLst>
          </p:cNvPr>
          <p:cNvSpPr txBox="1"/>
          <p:nvPr/>
        </p:nvSpPr>
        <p:spPr>
          <a:xfrm>
            <a:off x="0" y="6617498"/>
            <a:ext cx="5237422" cy="246221"/>
          </a:xfrm>
          <a:prstGeom prst="rect">
            <a:avLst/>
          </a:prstGeom>
          <a:noFill/>
        </p:spPr>
        <p:txBody>
          <a:bodyPr wrap="square" rtlCol="0">
            <a:spAutoFit/>
          </a:bodyPr>
          <a:lstStyle/>
          <a:p>
            <a:r>
              <a:rPr lang="en-US" sz="1000" dirty="0">
                <a:latin typeface="DIN Next LT Pro" panose="020B0503020203050203" pitchFamily="34" charset="0"/>
              </a:rPr>
              <a:t>Note: average day data</a:t>
            </a:r>
          </a:p>
        </p:txBody>
      </p:sp>
      <p:sp>
        <p:nvSpPr>
          <p:cNvPr id="12" name="TextBox 11">
            <a:extLst>
              <a:ext uri="{FF2B5EF4-FFF2-40B4-BE49-F238E27FC236}">
                <a16:creationId xmlns:a16="http://schemas.microsoft.com/office/drawing/2014/main" id="{2E968CBD-B953-451B-AAA1-C910AC268B43}"/>
              </a:ext>
            </a:extLst>
          </p:cNvPr>
          <p:cNvSpPr txBox="1"/>
          <p:nvPr/>
        </p:nvSpPr>
        <p:spPr>
          <a:xfrm>
            <a:off x="258727" y="1072683"/>
            <a:ext cx="11899548" cy="338554"/>
          </a:xfrm>
          <a:prstGeom prst="rect">
            <a:avLst/>
          </a:prstGeom>
          <a:noFill/>
        </p:spPr>
        <p:txBody>
          <a:bodyPr wrap="square" rtlCol="0">
            <a:spAutoFit/>
          </a:bodyPr>
          <a:lstStyle/>
          <a:p>
            <a:r>
              <a:rPr lang="en-US" sz="1600" dirty="0">
                <a:latin typeface="DIN Next LT Pro" panose="020B0503020203050203" pitchFamily="34" charset="0"/>
              </a:rPr>
              <a:t>LTV varies hugely from state to state, with a minimum of 85 and a maximum of around 120. Southern states dominate the lower half.</a:t>
            </a:r>
          </a:p>
        </p:txBody>
      </p:sp>
      <p:graphicFrame>
        <p:nvGraphicFramePr>
          <p:cNvPr id="8" name="Chart 7">
            <a:extLst>
              <a:ext uri="{FF2B5EF4-FFF2-40B4-BE49-F238E27FC236}">
                <a16:creationId xmlns:a16="http://schemas.microsoft.com/office/drawing/2014/main" id="{FE0F4930-7663-4E6D-9B60-867DE88825F8}"/>
              </a:ext>
            </a:extLst>
          </p:cNvPr>
          <p:cNvGraphicFramePr>
            <a:graphicFrameLocks/>
          </p:cNvGraphicFramePr>
          <p:nvPr/>
        </p:nvGraphicFramePr>
        <p:xfrm>
          <a:off x="397227" y="1969422"/>
          <a:ext cx="11590321" cy="4717973"/>
        </p:xfrm>
        <a:graphic>
          <a:graphicData uri="http://schemas.openxmlformats.org/drawingml/2006/chart">
            <c:chart xmlns:c="http://schemas.openxmlformats.org/drawingml/2006/chart" xmlns:r="http://schemas.openxmlformats.org/officeDocument/2006/relationships" r:id="rId3"/>
          </a:graphicData>
        </a:graphic>
      </p:graphicFrame>
      <p:cxnSp>
        <p:nvCxnSpPr>
          <p:cNvPr id="11" name="Straight Connector 10">
            <a:extLst>
              <a:ext uri="{FF2B5EF4-FFF2-40B4-BE49-F238E27FC236}">
                <a16:creationId xmlns:a16="http://schemas.microsoft.com/office/drawing/2014/main" id="{A35D728E-2A29-4691-99AC-FA8EB92B0166}"/>
              </a:ext>
            </a:extLst>
          </p:cNvPr>
          <p:cNvCxnSpPr>
            <a:cxnSpLocks/>
          </p:cNvCxnSpPr>
          <p:nvPr/>
        </p:nvCxnSpPr>
        <p:spPr>
          <a:xfrm flipV="1">
            <a:off x="1714500" y="1964558"/>
            <a:ext cx="9272587" cy="478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F48215F-E3F0-44E7-869D-73729A0BE34F}"/>
              </a:ext>
            </a:extLst>
          </p:cNvPr>
          <p:cNvSpPr/>
          <p:nvPr/>
        </p:nvSpPr>
        <p:spPr>
          <a:xfrm>
            <a:off x="2812155" y="1723844"/>
            <a:ext cx="6567690" cy="25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DIN Next LT Pro" panose="020B0503020203050203" pitchFamily="34" charset="0"/>
              </a:rPr>
              <a:t>Total customer value 1 year after acquisition</a:t>
            </a:r>
          </a:p>
        </p:txBody>
      </p:sp>
    </p:spTree>
    <p:extLst>
      <p:ext uri="{BB962C8B-B14F-4D97-AF65-F5344CB8AC3E}">
        <p14:creationId xmlns:p14="http://schemas.microsoft.com/office/powerpoint/2010/main" val="35420818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AGAMTVTYdXZCy47EzzYH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eRO.WxIW7Q30Fp85WO4BV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gnU.dlCfEX8QKyOncFoMS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51joyTrNIiaQggsxmZocH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CBuMxaKY2A7i12Kdg8mm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U2oJhKwOQ9ZfvgldfnlQF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4RJGDY4w92gEplOxIDbTi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m5y_ukt0aS0gYs4DNCK0E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44U2ecKa5k960bxzEFBh5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rl6lvQ6pegC02J_wwh4W4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Ziln3NLL5Cf5T0cDKGEQ3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yysXcb1WAlEtp.fDevgL2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a_CdP_d89o0eHRm66Ne2H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KO.4j26oaZZ0xsc5ACL_I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5AXiqAeer0.4sgeC0BmQA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U.UTvKmcT.N22G4gfshM1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sU0Gm2Qm3XP4rKiM_6Mok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1cvQHcCOCWU9EaO.Em8Ez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XLW9oTxAHbrNq4zRvA9H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qNSqRujXTVmcxmHW_NsPC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IZ1Mq7VPKhOSes7LVVAMm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bbaNVlHDAJVNfRW4OTLEr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FCLXUMWVpcBfDGhGnhlaU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qF.B2rJmcKuZkvbj4PuIZ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vru0.7Ul8Frb5O0LGMBeO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j.DaQz4N.M_9IR21NNjt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9JS_lhg.aVtkCUUhGhkuH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xA62rz08SHmlxgmXDfIQ5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Mg_J00dw2p3Zn3O_f69Lu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dm63m2_1yF3MPxgrGONF2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NE2B7.kjW4Pl5BHov.6gC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WQjhaoAavgu_lzSEGf3fB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EsqZvHssMq6khbtRnQudg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IqD8GBVcbN2Xy1trcXodk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ltZ7eTLjYotDBlZ4_cq00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de4.m.leq4Rls2S4TVqGn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AgSwTfUhvKDlf9k5kFOE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tZtIR5JWB5SyCM7mjAdEQ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NgCzDvAs5P6EWsNl4juCF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Eh6LVmJciVCeu7xhJrMGO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vpl8EQiYLXwMYeC8RoaJF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GXKN6hWgm0HLs95xdj8vB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wOvhQrckNJod.1uiyyrqV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0n0HT1MwAbOkNf9P5WVJT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y_nYFNXDzFDtbEZ8uwoP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arpBxw_ewvWISrExjocHb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SKYsZ90MaKCqxzl62y6VK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z.mJwtDZUFHopkevop_EK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3_CAFgk8nz1o6q_WvhDtR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d3Io__LxZKQ5o.174Lp_H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arTzfUtddlX.kNBE.f9cl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GB0wn0eksiE5t57KRuNkL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mrER0RpDlgZ0gHKtguqky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LX4aroFK_SBQwOAjauQ1O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UYZ1LdZ.SHm0vSSH027ML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ZhxCRCJsyuk757JtiQSiv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bktdxfdeJFn33VPw8WeyJ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q1Gp_uMPDnG5ZKkW8AMZZ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apNPJbJzVR2l_GIveuDoW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liH3F9MqmijJ0C_N927M.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2GZMf9erYCwiYtL3y2xfr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eBz0J3kdMcUoDo5M4i.qn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DW.Mih0uZgzWhFninf1S_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8c5J6g7ymIm2r3ZYMf92i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Ks4xjzZM_k_ZaBbj9TBuA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pQRz_fwj58s53RLsnZZur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qr4dtol7EHZQbrNaK9hoD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gg00z0w452MVCSMyWdx.0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pViTyOYMLjOaFdhPHZ6mM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pq_irNc4l0yy0uCVyLJIg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PuVyd52OSLrviD9VAccsc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liH3F9MqmijJ0C_N927M.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FAB3FF"/>
      </a:accent1>
      <a:accent2>
        <a:srgbClr val="FFFF00"/>
      </a:accent2>
      <a:accent3>
        <a:srgbClr val="FFC000"/>
      </a:accent3>
      <a:accent4>
        <a:srgbClr val="ED891B"/>
      </a:accent4>
      <a:accent5>
        <a:srgbClr val="FE3030"/>
      </a:accent5>
      <a:accent6>
        <a:srgbClr val="C00000"/>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5957</TotalTime>
  <Words>1439</Words>
  <Application>Microsoft Office PowerPoint</Application>
  <PresentationFormat>Widescreen</PresentationFormat>
  <Paragraphs>544</Paragraphs>
  <Slides>24</Slides>
  <Notes>0</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2" baseType="lpstr">
      <vt:lpstr>DIN Next LT Pro Black</vt:lpstr>
      <vt:lpstr>Calibri Light</vt:lpstr>
      <vt:lpstr>Arial</vt:lpstr>
      <vt:lpstr>Calibri</vt:lpstr>
      <vt:lpstr>DIN Next LT Pro</vt:lpstr>
      <vt:lpstr>DIN Next LT Pro Light</vt:lpstr>
      <vt:lpstr>Office Theme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Archie Moon</dc:creator>
  <cp:lastModifiedBy>Archie Moon</cp:lastModifiedBy>
  <cp:revision>50</cp:revision>
  <dcterms:created xsi:type="dcterms:W3CDTF">2020-08-17T17:35:17Z</dcterms:created>
  <dcterms:modified xsi:type="dcterms:W3CDTF">2023-10-03T01:42:10Z</dcterms:modified>
</cp:coreProperties>
</file>