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74" r:id="rId5"/>
    <p:sldId id="261" r:id="rId6"/>
    <p:sldId id="262" r:id="rId7"/>
    <p:sldId id="275" r:id="rId8"/>
    <p:sldId id="276" r:id="rId9"/>
    <p:sldId id="279" r:id="rId10"/>
    <p:sldId id="280" r:id="rId11"/>
    <p:sldId id="281" r:id="rId12"/>
    <p:sldId id="282" r:id="rId13"/>
    <p:sldId id="283" r:id="rId14"/>
    <p:sldId id="260" r:id="rId15"/>
    <p:sldId id="259" r:id="rId16"/>
    <p:sldId id="263" r:id="rId17"/>
    <p:sldId id="264" r:id="rId18"/>
    <p:sldId id="265" r:id="rId19"/>
    <p:sldId id="266" r:id="rId20"/>
    <p:sldId id="267" r:id="rId21"/>
    <p:sldId id="277" r:id="rId22"/>
    <p:sldId id="269" r:id="rId23"/>
    <p:sldId id="273" r:id="rId24"/>
    <p:sldId id="272" r:id="rId25"/>
    <p:sldId id="270" r:id="rId26"/>
    <p:sldId id="271" r:id="rId27"/>
    <p:sldId id="278" r:id="rId28"/>
    <p:sldId id="284" r:id="rId29"/>
    <p:sldId id="286" r:id="rId30"/>
    <p:sldId id="285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134" autoAdjust="0"/>
  </p:normalViewPr>
  <p:slideViewPr>
    <p:cSldViewPr snapToGrid="0">
      <p:cViewPr varScale="1">
        <p:scale>
          <a:sx n="94" d="100"/>
          <a:sy n="94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5C49F-D143-4028-95E2-A39E8AEA0C5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6F114-3891-40F0-BDCA-8AC5FDDD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71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C9FA4-72AF-4077-8A0B-D5FB0188B6C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56131-496C-4E49-90A9-60845533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56131-496C-4E49-90A9-6084553359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9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56131-496C-4E49-90A9-6084553359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0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use </a:t>
            </a:r>
            <a:r>
              <a:rPr lang="en-US" dirty="0" err="1" smtClean="0"/>
              <a:t>InfluxDB</a:t>
            </a:r>
            <a:r>
              <a:rPr lang="en-US" dirty="0" smtClean="0"/>
              <a:t>,</a:t>
            </a:r>
            <a:r>
              <a:rPr lang="en-US" baseline="0" dirty="0" smtClean="0"/>
              <a:t> PostgreSQL…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56131-496C-4E49-90A9-6084553359F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22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56131-496C-4E49-90A9-6084553359F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6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Configuration</a:t>
            </a:r>
            <a:r>
              <a:rPr lang="en-US" baseline="0" dirty="0" smtClean="0"/>
              <a:t> &amp; management: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container.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Aggregate</a:t>
            </a:r>
            <a:r>
              <a:rPr lang="en-US" baseline="0" dirty="0" smtClean="0"/>
              <a:t> metrics –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Downsample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Batch data –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network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monitoring service.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logs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ở local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đẩy</a:t>
            </a:r>
            <a:r>
              <a:rPr lang="en-US" baseline="0" dirty="0" smtClean="0"/>
              <a:t> log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ổn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 Cost of the storing data,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 outliers (</a:t>
            </a:r>
            <a:r>
              <a:rPr lang="en-US" baseline="0" dirty="0" err="1" smtClean="0"/>
              <a:t>ngoại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56131-496C-4E49-90A9-6084553359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15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is a </a:t>
            </a:r>
            <a:r>
              <a:rPr lang="en-US" b="1" dirty="0" smtClean="0"/>
              <a:t>full monitoring</a:t>
            </a:r>
            <a:r>
              <a:rPr lang="en-US" dirty="0" smtClean="0"/>
              <a:t> &amp; trending system that includes built-in &amp; active scraping, storing, querying, graphing &amp; alerting based on time series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So </a:t>
            </a:r>
            <a:r>
              <a:rPr lang="en-US" dirty="0" err="1" smtClean="0"/>
              <a:t>sánh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InfluxQL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SQL-like, </a:t>
            </a:r>
            <a:r>
              <a:rPr lang="en-US" baseline="0" dirty="0" err="1" smtClean="0"/>
              <a:t>PromQL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C expression-like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added modifiers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56131-496C-4E49-90A9-6084553359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0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Federation:</a:t>
            </a:r>
            <a:r>
              <a:rPr lang="en-US" baseline="0" dirty="0" smtClean="0"/>
              <a:t> Cho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Prometheus server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 Prometheus server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-&gt;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scale (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) 1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job-level ,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instance-level.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Endpoint – instance,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instance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- job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Initial</a:t>
            </a:r>
            <a:r>
              <a:rPr lang="en-US" baseline="0" dirty="0" smtClean="0"/>
              <a:t> Deployment: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1 Prometheus server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datacenter.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Splitting by Use: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Prometheus server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monitor 1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/1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Horizontal </a:t>
            </a:r>
            <a:r>
              <a:rPr lang="en-US" baseline="0" dirty="0" err="1" smtClean="0"/>
              <a:t>Sharding</a:t>
            </a:r>
            <a:r>
              <a:rPr lang="en-US" baseline="0" dirty="0" smtClean="0"/>
              <a:t>: Recommend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master-slave,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slave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target. Master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56131-496C-4E49-90A9-6084553359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13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Storage.</a:t>
            </a:r>
          </a:p>
          <a:p>
            <a:pPr lvl="2"/>
            <a:r>
              <a:rPr lang="en-US" dirty="0" smtClean="0"/>
              <a:t>Local storage</a:t>
            </a:r>
          </a:p>
          <a:p>
            <a:pPr lvl="2"/>
            <a:r>
              <a:rPr lang="en-US" dirty="0" smtClean="0"/>
              <a:t>Chunks of constant size.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56131-496C-4E49-90A9-6084553359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7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smtClean="0"/>
              <a:t>https://www.slideshare.net/FabianReinartz/storing-16-bytes-at-scale-81282712 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https://www.slideshare.net/FabianReinartz/prometheus-storage-57557499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56131-496C-4E49-90A9-6084553359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82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56131-496C-4E49-90A9-6084553359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9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56131-496C-4E49-90A9-6084553359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02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56131-496C-4E49-90A9-6084553359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3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fld id="{F9C1A217-DD63-47EC-9CB0-DA2F762FA9D6}" type="datetime1">
              <a:rPr lang="vi-VN" smtClean="0"/>
              <a:t>13/02/2018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fld id="{D7F029F3-A945-493A-8715-B19EFEAC24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38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8DEB-560A-431E-B213-D68DA84E8955}" type="datetime1">
              <a:rPr lang="vi-VN" smtClean="0"/>
              <a:t>13/02/2018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871E-B6BB-4AE7-B3A6-FEC847929B9A}" type="datetime1">
              <a:rPr lang="vi-VN" smtClean="0"/>
              <a:t>13/02/2018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tx1">
                  <a:lumMod val="65000"/>
                  <a:lumOff val="35000"/>
                </a:schemeClr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19C-9378-4249-AFAB-F8D37AE02015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44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5299-9755-438C-A56A-38D0F663D5C6}" type="datetime1">
              <a:rPr lang="vi-VN" smtClean="0"/>
              <a:t>13/02/2018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266B-7D04-4686-9FE6-E3ADEF0E33B0}" type="datetime1">
              <a:rPr lang="vi-VN" smtClean="0"/>
              <a:t>13/02/2018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5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844C-6A4B-4C3C-B1DD-6A4440C62F5E}" type="datetime1">
              <a:rPr lang="vi-VN" smtClean="0"/>
              <a:t>13/02/2018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6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A701-BF96-4C75-95B6-2FFD23254F9D}" type="datetime1">
              <a:rPr lang="vi-VN" smtClean="0"/>
              <a:t>13/02/2018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3843-61F8-460F-AFD0-96B221544D8B}" type="datetime1">
              <a:rPr lang="vi-VN" smtClean="0"/>
              <a:t>13/02/2018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1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2C23-5111-490D-9C64-A6540147E74E}" type="datetime1">
              <a:rPr lang="vi-VN" smtClean="0"/>
              <a:t>13/02/2018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2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169B-14BC-42D1-BBFE-2F60A2E4B78C}" type="datetime1">
              <a:rPr lang="vi-VN" smtClean="0"/>
              <a:t>13/02/2018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0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1005"/>
            <a:ext cx="10515600" cy="4825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fld id="{C88C0CC4-896B-41FA-BCDB-9A25E5025363}" type="datetime1">
              <a:rPr lang="vi-VN" smtClean="0"/>
              <a:t>13/02/2018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fld id="{D7F029F3-A945-493A-8715-B19EFEAC24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1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>
              <a:lumMod val="50000"/>
            </a:schemeClr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robable-eng/thano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mprobable-eng/thanos/blob/master/docs/design.md#cos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uxdata.com/influxcloud-pric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ronixDB" TargetMode="External"/><Relationship Id="rId5" Type="http://schemas.openxmlformats.org/officeDocument/2006/relationships/hyperlink" Target="https://github.com/timescale/timescaledb" TargetMode="External"/><Relationship Id="rId4" Type="http://schemas.openxmlformats.org/officeDocument/2006/relationships/hyperlink" Target="https://www.influxdata.com/blog/influxdb-now-supports-prometheus-remote-read-write-natively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aveworks/corte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aveworks/corte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te.readthedocs.io/en/latest/" TargetMode="External"/><Relationship Id="rId2" Type="http://schemas.openxmlformats.org/officeDocument/2006/relationships/hyperlink" Target="https://www.influxdat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fflinewallet.net/zabbix-vs-prometheus/" TargetMode="External"/><Relationship Id="rId5" Type="http://schemas.openxmlformats.org/officeDocument/2006/relationships/hyperlink" Target="https://www.zabbix.com/" TargetMode="External"/><Relationship Id="rId4" Type="http://schemas.openxmlformats.org/officeDocument/2006/relationships/hyperlink" Target="https://www.nagios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dd.it/4wg98h" TargetMode="External"/><Relationship Id="rId2" Type="http://schemas.openxmlformats.org/officeDocument/2006/relationships/hyperlink" Target="http://www.observium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cinga.com/products/icinga-2/" TargetMode="External"/><Relationship Id="rId4" Type="http://schemas.openxmlformats.org/officeDocument/2006/relationships/hyperlink" Target="http://www.librenms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rafana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products/logstash" TargetMode="External"/><Relationship Id="rId2" Type="http://schemas.openxmlformats.org/officeDocument/2006/relationships/hyperlink" Target="https://www.elastic.co/products/elastic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uentd.org/" TargetMode="External"/><Relationship Id="rId4" Type="http://schemas.openxmlformats.org/officeDocument/2006/relationships/hyperlink" Target="https://www.elastic.co/products/kiban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stricks.com/fluentd-vs-logstash/" TargetMode="External"/><Relationship Id="rId2" Type="http://schemas.openxmlformats.org/officeDocument/2006/relationships/hyperlink" Target="https://www.loomsystems.com/blog/single-post/2017/01/30/a-comparison-of-fluentd-vs-logstash-log-collec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ork.haufegroup.io/log-aggregation/" TargetMode="External"/><Relationship Id="rId4" Type="http://schemas.openxmlformats.org/officeDocument/2006/relationships/hyperlink" Target="https://logz.io/blog/fluentd-logstas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ematext.com/blog/using-grafana-with-elasticsearch-for-log-analytics-2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ucene.apache.org/core/" TargetMode="External"/><Relationship Id="rId7" Type="http://schemas.openxmlformats.org/officeDocument/2006/relationships/hyperlink" Target="https://discuss.elastic.co/t/indices-deleting-using-curator-different-retention-period-for-different-index/7779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blog/curator-tending-your-time-series-indices" TargetMode="External"/><Relationship Id="rId5" Type="http://schemas.openxmlformats.org/officeDocument/2006/relationships/hyperlink" Target="https://discuss.elastic.co/t/how-to-auto-delete-the-old-data/1053" TargetMode="External"/><Relationship Id="rId4" Type="http://schemas.openxmlformats.org/officeDocument/2006/relationships/hyperlink" Target="https://www.elastic.co/guide/en/elasticsearch/client/curator/c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s.com/splunk-elk-stack-side-side-comparison/" TargetMode="External"/><Relationship Id="rId2" Type="http://schemas.openxmlformats.org/officeDocument/2006/relationships/hyperlink" Target="https://www.splun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raylog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ogentries.com/" TargetMode="External"/><Relationship Id="rId2" Type="http://schemas.openxmlformats.org/officeDocument/2006/relationships/hyperlink" Target="https://papertrail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zone.com/articles/top-10-log-management-tools-1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entry.io/welcom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ucci.com/kubecon-2017-prometheus-takeaways.html" TargetMode="External"/><Relationship Id="rId2" Type="http://schemas.openxmlformats.org/officeDocument/2006/relationships/hyperlink" Target="https://www.youtube.com/watch?v=hPC60ldCGm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nonicalLtd/prometheus-openstack-export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anonicalLtd/prometheus-openstack-exporter/blob/master/prometheus-openstack-exporter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FabianReinartz/storing-16-bytes-at-scale-81282712" TargetMode="External"/><Relationship Id="rId3" Type="http://schemas.openxmlformats.org/officeDocument/2006/relationships/hyperlink" Target="https://www.reddit.com/r/sysadmin/" TargetMode="External"/><Relationship Id="rId7" Type="http://schemas.openxmlformats.org/officeDocument/2006/relationships/hyperlink" Target="https://www.slideshare.net/FabianReinartz/prometheus-storage-57557499" TargetMode="External"/><Relationship Id="rId2" Type="http://schemas.openxmlformats.org/officeDocument/2006/relationships/hyperlink" Target="https://docs.microsoft.com/en-us/azure/architecture/microservices/logging-monito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stack.org/performance-docs/latest/methodologies/monitoring/" TargetMode="External"/><Relationship Id="rId5" Type="http://schemas.openxmlformats.org/officeDocument/2006/relationships/hyperlink" Target="https://www.robustperception.io/blog/" TargetMode="External"/><Relationship Id="rId4" Type="http://schemas.openxmlformats.org/officeDocument/2006/relationships/hyperlink" Target="https://prometheus.io/docs/introduction/comparison/" TargetMode="External"/><Relationship Id="rId9" Type="http://schemas.openxmlformats.org/officeDocument/2006/relationships/hyperlink" Target="https://blog.outlyer.com/time-series-database-benchmark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FabianReinartz/prometheus-a-next-gen-monitoring-system-3" TargetMode="External"/><Relationship Id="rId2" Type="http://schemas.openxmlformats.org/officeDocument/2006/relationships/hyperlink" Target="https://prometheus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ustperception.io/translating-between-monitoring-languag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obustperception.io/one-agent-to-rule-them-all/" TargetMode="External"/><Relationship Id="rId5" Type="http://schemas.openxmlformats.org/officeDocument/2006/relationships/hyperlink" Target="https://docs.google.com/spreadsheets/d/1sMQe9oOKhMhIVw9WmuCEWdPtAoccJ4a-IuZv4fXDHxM/edit#gid=0" TargetMode="External"/><Relationship Id="rId4" Type="http://schemas.openxmlformats.org/officeDocument/2006/relationships/hyperlink" Target="https://prometheus.io/docs/introduction/comparis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instrumenting/exporters/#other-monitoring-systems" TargetMode="External"/><Relationship Id="rId2" Type="http://schemas.openxmlformats.org/officeDocument/2006/relationships/hyperlink" Target="https://www.weave.works/blog/prometheus-kubernetes-perfect-match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introduction/faq/#can-prometheus-be-made-highly-availab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nCaller/prometheus_bot" TargetMode="External"/><Relationship Id="rId4" Type="http://schemas.openxmlformats.org/officeDocument/2006/relationships/hyperlink" Target="https://www.robustperception.io/scaling-and-federating-prometheu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etheus/prometheus/issues/38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/>
          </a:bodyPr>
          <a:lstStyle/>
          <a:p>
            <a:r>
              <a:rPr lang="en-US" sz="5400" dirty="0" smtClean="0"/>
              <a:t>Logging &amp; Monitoring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Kien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Storage:</a:t>
            </a:r>
          </a:p>
          <a:p>
            <a:pPr lvl="1"/>
            <a:r>
              <a:rPr lang="en-US" dirty="0" smtClean="0"/>
              <a:t>Prometheus’s local storage isn’t intended as a long term data store, rather as more of an ephemeral cache.</a:t>
            </a:r>
          </a:p>
          <a:p>
            <a:pPr lvl="1"/>
            <a:r>
              <a:rPr lang="en-US" dirty="0" smtClean="0"/>
              <a:t>Prometheus’s local storage is limited in its scalability &amp; durability.</a:t>
            </a:r>
            <a:r>
              <a:rPr lang="en-US" dirty="0"/>
              <a:t> </a:t>
            </a:r>
            <a:r>
              <a:rPr lang="en-US" dirty="0" smtClean="0"/>
              <a:t>Solutions?</a:t>
            </a:r>
          </a:p>
          <a:p>
            <a:pPr lvl="1"/>
            <a:r>
              <a:rPr lang="en-US" dirty="0" smtClean="0"/>
              <a:t>Option 1: Still use local storage.</a:t>
            </a:r>
          </a:p>
          <a:p>
            <a:pPr lvl="2"/>
            <a:r>
              <a:rPr lang="en-US" dirty="0" smtClean="0"/>
              <a:t>Increase retention time.</a:t>
            </a:r>
          </a:p>
          <a:p>
            <a:pPr lvl="2"/>
            <a:r>
              <a:rPr lang="en-US" dirty="0" smtClean="0"/>
              <a:t>Write some scripts to backup data to object storage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>
                <a:hlinkClick r:id="rId3"/>
              </a:rPr>
              <a:t>Thanos</a:t>
            </a:r>
            <a:r>
              <a:rPr lang="en-US" dirty="0" smtClean="0"/>
              <a:t> – High available Prometheus setup with long term storage capabilities.</a:t>
            </a:r>
          </a:p>
          <a:p>
            <a:pPr lvl="2"/>
            <a:r>
              <a:rPr lang="en-US" dirty="0" smtClean="0"/>
              <a:t>The extra </a:t>
            </a:r>
            <a:r>
              <a:rPr lang="en-US" dirty="0" smtClean="0">
                <a:hlinkClick r:id="rId4"/>
              </a:rPr>
              <a:t>cost</a:t>
            </a:r>
            <a:r>
              <a:rPr lang="en-US" dirty="0" smtClean="0"/>
              <a:t> </a:t>
            </a:r>
            <a:r>
              <a:rPr lang="en-US" dirty="0" err="1" smtClean="0"/>
              <a:t>Thanos</a:t>
            </a:r>
            <a:r>
              <a:rPr lang="en-US" dirty="0" smtClean="0"/>
              <a:t> adds to an existing Prometheus setup is </a:t>
            </a:r>
            <a:r>
              <a:rPr lang="en-US" dirty="0"/>
              <a:t>essentially the price of storing </a:t>
            </a:r>
            <a:r>
              <a:rPr lang="en-US" dirty="0" smtClean="0"/>
              <a:t>&amp; querying </a:t>
            </a:r>
            <a:r>
              <a:rPr lang="en-US" dirty="0"/>
              <a:t>data from the object storage and running of the store node.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19C-9378-4249-AFAB-F8D37AE02015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Storage:</a:t>
            </a:r>
          </a:p>
          <a:p>
            <a:pPr lvl="1"/>
            <a:r>
              <a:rPr lang="en-US" dirty="0" smtClean="0"/>
              <a:t>Option 2.1: Remote storage – </a:t>
            </a:r>
            <a:r>
              <a:rPr lang="en-US" dirty="0" err="1" smtClean="0"/>
              <a:t>InfluxDB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Pricing: </a:t>
            </a:r>
            <a:r>
              <a:rPr lang="en-US" dirty="0" err="1" smtClean="0"/>
              <a:t>InfluxCloud</a:t>
            </a:r>
            <a:r>
              <a:rPr lang="en-US" dirty="0" smtClean="0"/>
              <a:t> – </a:t>
            </a:r>
            <a:r>
              <a:rPr lang="en-US" dirty="0" err="1" smtClean="0"/>
              <a:t>InfluxDB</a:t>
            </a:r>
            <a:r>
              <a:rPr lang="en-US" dirty="0" smtClean="0"/>
              <a:t> clusters hosted on AWS. Check </a:t>
            </a:r>
            <a:r>
              <a:rPr lang="en-US" dirty="0" smtClean="0">
                <a:hlinkClick r:id="rId3"/>
              </a:rPr>
              <a:t>pricing plan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Option 2.1.1. Use </a:t>
            </a:r>
            <a:r>
              <a:rPr lang="en-US" dirty="0" err="1" smtClean="0"/>
              <a:t>remote_storage_adapter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Option 2.1.2. </a:t>
            </a:r>
            <a:r>
              <a:rPr lang="en-US" dirty="0" smtClean="0">
                <a:hlinkClick r:id="rId4"/>
              </a:rPr>
              <a:t>Writing to </a:t>
            </a:r>
            <a:r>
              <a:rPr lang="en-US" dirty="0" err="1" smtClean="0">
                <a:hlinkClick r:id="rId4"/>
              </a:rPr>
              <a:t>InfuxDB</a:t>
            </a:r>
            <a:r>
              <a:rPr lang="en-US" dirty="0" smtClean="0">
                <a:hlinkClick r:id="rId4"/>
              </a:rPr>
              <a:t> directly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Option 2.2: Remote storage – PostgreSQL/</a:t>
            </a:r>
            <a:r>
              <a:rPr lang="en-US" dirty="0" err="1" smtClean="0">
                <a:hlinkClick r:id="rId5"/>
              </a:rPr>
              <a:t>TimescaleDB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TimescaleDB</a:t>
            </a:r>
            <a:r>
              <a:rPr lang="en-US" dirty="0" smtClean="0"/>
              <a:t> hasn’t supported clustered deployment. Still in development phase.</a:t>
            </a:r>
          </a:p>
          <a:p>
            <a:pPr lvl="2"/>
            <a:r>
              <a:rPr lang="en-US" dirty="0" smtClean="0"/>
              <a:t>New – release year 2017.</a:t>
            </a:r>
          </a:p>
          <a:p>
            <a:pPr lvl="1"/>
            <a:r>
              <a:rPr lang="en-US"/>
              <a:t>Option </a:t>
            </a:r>
            <a:r>
              <a:rPr lang="en-US" smtClean="0"/>
              <a:t>2.3: </a:t>
            </a:r>
            <a:r>
              <a:rPr lang="en-US" dirty="0"/>
              <a:t>Remote storage – </a:t>
            </a:r>
            <a:r>
              <a:rPr lang="en-US" dirty="0" err="1">
                <a:hlinkClick r:id="rId6"/>
              </a:rPr>
              <a:t>Chronix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Chronix</a:t>
            </a:r>
            <a:r>
              <a:rPr lang="en-US" dirty="0"/>
              <a:t> – write only.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19C-9378-4249-AFAB-F8D37AE02015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Storage:</a:t>
            </a:r>
          </a:p>
          <a:p>
            <a:pPr lvl="1"/>
            <a:r>
              <a:rPr lang="en-US" dirty="0" smtClean="0"/>
              <a:t>Option 2.4: Remote storage – </a:t>
            </a:r>
            <a:r>
              <a:rPr lang="en-US" dirty="0" smtClean="0">
                <a:hlinkClick r:id="rId3"/>
              </a:rPr>
              <a:t>Weave Cortex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 multitenant, horizontally scalable Prometheus as a Service.</a:t>
            </a:r>
          </a:p>
          <a:p>
            <a:pPr lvl="2"/>
            <a:r>
              <a:rPr lang="en-US" dirty="0" smtClean="0"/>
              <a:t>Data it collects from the Prometheus retriever is then pushed by Cortex to Weave Cloud. (*)</a:t>
            </a:r>
          </a:p>
          <a:p>
            <a:pPr lvl="2"/>
            <a:r>
              <a:rPr lang="en-US" dirty="0" smtClean="0"/>
              <a:t>Historical metric collected by Prometheus are processed through a series of distributors, rings &amp; </a:t>
            </a:r>
            <a:r>
              <a:rPr lang="en-US" dirty="0" err="1" smtClean="0"/>
              <a:t>ingesters</a:t>
            </a:r>
            <a:r>
              <a:rPr lang="en-US" dirty="0" smtClean="0"/>
              <a:t> then flushed to a set of storage services provided.</a:t>
            </a:r>
          </a:p>
          <a:p>
            <a:pPr lvl="2"/>
            <a:r>
              <a:rPr lang="en-US" dirty="0" smtClean="0"/>
              <a:t>All Prometheus metrics collected from data </a:t>
            </a:r>
            <a:r>
              <a:rPr lang="en-US" dirty="0" err="1" smtClean="0"/>
              <a:t>centre</a:t>
            </a:r>
            <a:r>
              <a:rPr lang="en-US" dirty="0" smtClean="0"/>
              <a:t> are backed up to </a:t>
            </a:r>
            <a:r>
              <a:rPr lang="en-US" dirty="0" err="1" smtClean="0"/>
              <a:t>Dynmamo</a:t>
            </a:r>
            <a:r>
              <a:rPr lang="en-US" dirty="0" smtClean="0"/>
              <a:t> &amp; S3 for long time storage, &amp; are quickly retrieved using a combination of </a:t>
            </a:r>
            <a:r>
              <a:rPr lang="en-US" dirty="0" err="1" smtClean="0"/>
              <a:t>Memcache</a:t>
            </a:r>
            <a:r>
              <a:rPr lang="en-US" dirty="0" smtClean="0"/>
              <a:t> &amp; Consul.</a:t>
            </a:r>
          </a:p>
          <a:p>
            <a:pPr lvl="2"/>
            <a:r>
              <a:rPr lang="en-US" dirty="0" smtClean="0"/>
              <a:t>Quite new, lack of documentations &amp; references.</a:t>
            </a:r>
            <a:endParaRPr lang="en-US" dirty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r>
              <a:rPr lang="en-US" sz="1600" dirty="0" smtClean="0"/>
              <a:t>(*) In Weave Cloud case, can run Cortex yourself.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19C-9378-4249-AFAB-F8D37AE02015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5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Storage:</a:t>
            </a:r>
          </a:p>
          <a:p>
            <a:pPr lvl="1"/>
            <a:r>
              <a:rPr lang="en-US" dirty="0" smtClean="0"/>
              <a:t>Option 2.4: Remote storage – </a:t>
            </a:r>
            <a:r>
              <a:rPr lang="en-US" dirty="0" smtClean="0">
                <a:hlinkClick r:id="rId3"/>
              </a:rPr>
              <a:t>Weave Cortex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19C-9378-4249-AFAB-F8D37AE02015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80" y="2235785"/>
            <a:ext cx="6568440" cy="403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The Solution.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Other candidates:</a:t>
            </a:r>
          </a:p>
          <a:p>
            <a:pPr lvl="1"/>
            <a:r>
              <a:rPr lang="en-US" dirty="0" err="1" smtClean="0">
                <a:hlinkClick r:id="rId2"/>
              </a:rPr>
              <a:t>InfluxDB</a:t>
            </a:r>
            <a:endParaRPr lang="en-US" dirty="0" smtClean="0"/>
          </a:p>
          <a:p>
            <a:pPr lvl="2"/>
            <a:r>
              <a:rPr lang="en-US" dirty="0" smtClean="0"/>
              <a:t>Time Series Database. Open-source &amp; commercial offering.</a:t>
            </a:r>
          </a:p>
          <a:p>
            <a:pPr lvl="2"/>
            <a:r>
              <a:rPr lang="en-US" dirty="0" smtClean="0"/>
              <a:t>Open-source </a:t>
            </a:r>
            <a:r>
              <a:rPr lang="en-US" dirty="0" err="1"/>
              <a:t>InfluxDB</a:t>
            </a:r>
            <a:r>
              <a:rPr lang="en-US" dirty="0"/>
              <a:t> does not support </a:t>
            </a:r>
            <a:r>
              <a:rPr lang="en-US" dirty="0" smtClean="0"/>
              <a:t>clustering</a:t>
            </a:r>
          </a:p>
          <a:p>
            <a:pPr lvl="1"/>
            <a:r>
              <a:rPr lang="en-US" dirty="0" smtClean="0">
                <a:hlinkClick r:id="rId3"/>
              </a:rPr>
              <a:t>Graphite</a:t>
            </a:r>
            <a:endParaRPr lang="en-US" dirty="0" smtClean="0"/>
          </a:p>
          <a:p>
            <a:pPr lvl="2"/>
            <a:r>
              <a:rPr lang="en-US" dirty="0" smtClean="0"/>
              <a:t>Focuses on being a passive time series database with a query language and graphing features.</a:t>
            </a:r>
          </a:p>
          <a:p>
            <a:pPr lvl="1"/>
            <a:r>
              <a:rPr lang="en-US" dirty="0" smtClean="0">
                <a:hlinkClick r:id="rId4"/>
              </a:rPr>
              <a:t>Nagios</a:t>
            </a:r>
            <a:endParaRPr lang="en-US" dirty="0" smtClean="0"/>
          </a:p>
          <a:p>
            <a:pPr lvl="2"/>
            <a:r>
              <a:rPr lang="en-US" dirty="0"/>
              <a:t>More recommended for </a:t>
            </a:r>
            <a:r>
              <a:rPr lang="en-US" dirty="0" smtClean="0"/>
              <a:t>hardware-only </a:t>
            </a:r>
            <a:r>
              <a:rPr lang="en-US" dirty="0"/>
              <a:t>monitoring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GUI lacks user-friendliness.</a:t>
            </a:r>
          </a:p>
          <a:p>
            <a:pPr lvl="1"/>
            <a:r>
              <a:rPr lang="en-US" dirty="0" err="1" smtClean="0">
                <a:hlinkClick r:id="rId5"/>
              </a:rPr>
              <a:t>Zabbix</a:t>
            </a:r>
            <a:endParaRPr lang="en-US" dirty="0" smtClean="0"/>
          </a:p>
          <a:p>
            <a:pPr lvl="2"/>
            <a:r>
              <a:rPr lang="en-US" dirty="0" smtClean="0"/>
              <a:t>Open-source enterprise-level software designed for real-time monitoring…</a:t>
            </a:r>
          </a:p>
          <a:p>
            <a:pPr lvl="2"/>
            <a:r>
              <a:rPr lang="en-US" dirty="0" smtClean="0"/>
              <a:t>Use a traditional database.</a:t>
            </a:r>
          </a:p>
          <a:p>
            <a:pPr lvl="2"/>
            <a:r>
              <a:rPr lang="en-US" dirty="0" smtClean="0">
                <a:hlinkClick r:id="rId6"/>
              </a:rPr>
              <a:t>More recommended for hardware-only monitoring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F5CF-79C3-4095-94F4-980622FCC52C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8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The Solution.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candidates:</a:t>
            </a:r>
          </a:p>
          <a:p>
            <a:pPr lvl="1"/>
            <a:r>
              <a:rPr lang="en-US" dirty="0" err="1" smtClean="0">
                <a:hlinkClick r:id="rId2"/>
              </a:rPr>
              <a:t>Observium</a:t>
            </a:r>
            <a:endParaRPr lang="en-US" dirty="0" smtClean="0"/>
          </a:p>
          <a:p>
            <a:pPr lvl="2"/>
            <a:r>
              <a:rPr lang="en-US" dirty="0" smtClean="0"/>
              <a:t>Check Reddit </a:t>
            </a:r>
            <a:r>
              <a:rPr lang="en-US" dirty="0" smtClean="0">
                <a:hlinkClick r:id="rId3"/>
              </a:rPr>
              <a:t>post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hlinkClick r:id="rId4"/>
              </a:rPr>
              <a:t>LibreNMS</a:t>
            </a:r>
            <a:endParaRPr lang="en-US" dirty="0" smtClean="0"/>
          </a:p>
          <a:p>
            <a:pPr lvl="2"/>
            <a:r>
              <a:rPr lang="en-US" dirty="0" smtClean="0"/>
              <a:t>A fully featured network monitoring system.</a:t>
            </a:r>
          </a:p>
          <a:p>
            <a:pPr lvl="2"/>
            <a:r>
              <a:rPr lang="en-US" dirty="0" smtClean="0"/>
              <a:t>An </a:t>
            </a:r>
            <a:r>
              <a:rPr lang="en-US" dirty="0" err="1" smtClean="0"/>
              <a:t>Observium</a:t>
            </a:r>
            <a:r>
              <a:rPr lang="en-US" dirty="0" smtClean="0"/>
              <a:t> fork.</a:t>
            </a:r>
          </a:p>
          <a:p>
            <a:pPr lvl="1"/>
            <a:r>
              <a:rPr lang="en-US" dirty="0" smtClean="0">
                <a:hlinkClick r:id="rId5"/>
              </a:rPr>
              <a:t>Icinga2</a:t>
            </a:r>
            <a:endParaRPr lang="en-US" dirty="0" smtClean="0"/>
          </a:p>
          <a:p>
            <a:pPr lvl="2"/>
            <a:r>
              <a:rPr lang="en-US" dirty="0" smtClean="0"/>
              <a:t>An Open-source monitoring system which checks availability of your network resources, notifies users of outages &amp; generates performance data for reporting.</a:t>
            </a:r>
          </a:p>
          <a:p>
            <a:pPr lvl="2"/>
            <a:r>
              <a:rPr lang="en-US" dirty="0" smtClean="0"/>
              <a:t>Scalable &amp; extensible.</a:t>
            </a:r>
          </a:p>
          <a:p>
            <a:pPr lvl="2"/>
            <a:r>
              <a:rPr lang="en-US" dirty="0" smtClean="0"/>
              <a:t>Good looking UI &amp; Has native support for Graphite.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DFC9-053A-47B8-92E0-F9D9634311C1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 tool: </a:t>
            </a:r>
            <a:r>
              <a:rPr lang="en-US" dirty="0" err="1" smtClean="0">
                <a:hlinkClick r:id="rId2"/>
              </a:rPr>
              <a:t>Grafana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Grafana</a:t>
            </a:r>
            <a:r>
              <a:rPr lang="en-US" dirty="0" smtClean="0"/>
              <a:t> supports querying Prometheus. One more reason to choose Prometheus.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1111-156F-4C6A-97C3-B374432715F4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application &amp; system logs, we have many options:</a:t>
            </a:r>
          </a:p>
          <a:p>
            <a:pPr lvl="1"/>
            <a:r>
              <a:rPr lang="en-US" dirty="0" err="1" smtClean="0">
                <a:hlinkClick r:id="rId2"/>
              </a:rPr>
              <a:t>ElasticSearch</a:t>
            </a:r>
            <a:r>
              <a:rPr lang="en-US" dirty="0" smtClean="0"/>
              <a:t> + </a:t>
            </a:r>
            <a:r>
              <a:rPr lang="en-US" dirty="0" err="1" smtClean="0">
                <a:hlinkClick r:id="rId3"/>
              </a:rPr>
              <a:t>Logstash</a:t>
            </a:r>
            <a:r>
              <a:rPr lang="en-US" dirty="0" smtClean="0"/>
              <a:t> + </a:t>
            </a:r>
            <a:r>
              <a:rPr lang="en-US" dirty="0" err="1" smtClean="0">
                <a:hlinkClick r:id="rId4"/>
              </a:rPr>
              <a:t>Kibana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ElasticSearch</a:t>
            </a:r>
            <a:r>
              <a:rPr lang="en-US" dirty="0" smtClean="0"/>
              <a:t> + </a:t>
            </a:r>
            <a:r>
              <a:rPr lang="en-US" dirty="0" err="1" smtClean="0">
                <a:hlinkClick r:id="rId5"/>
              </a:rPr>
              <a:t>Fluentd</a:t>
            </a:r>
            <a:r>
              <a:rPr lang="en-US" dirty="0" smtClean="0"/>
              <a:t> + </a:t>
            </a:r>
            <a:r>
              <a:rPr lang="en-US" dirty="0" err="1" smtClean="0"/>
              <a:t>Kibana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ElasticSearch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+ </a:t>
            </a:r>
            <a:r>
              <a:rPr 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Fluentd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+ </a:t>
            </a:r>
            <a:r>
              <a:rPr 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Kibana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4DE-6945-402E-BFBB-C4DF37F396D1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choose </a:t>
            </a:r>
            <a:r>
              <a:rPr lang="en-US" dirty="0" err="1" smtClean="0"/>
              <a:t>Fluentd</a:t>
            </a:r>
            <a:r>
              <a:rPr lang="en-US" dirty="0" smtClean="0"/>
              <a:t> over </a:t>
            </a:r>
            <a:r>
              <a:rPr lang="en-US" dirty="0" err="1" smtClean="0"/>
              <a:t>Logstash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Both are an Open-source data collector. But </a:t>
            </a:r>
            <a:r>
              <a:rPr lang="en-US" b="1" dirty="0" err="1" smtClean="0"/>
              <a:t>Fluentd</a:t>
            </a:r>
            <a:r>
              <a:rPr lang="en-US" dirty="0" smtClean="0"/>
              <a:t> is written by </a:t>
            </a:r>
            <a:r>
              <a:rPr lang="en-US" b="1" dirty="0" err="1" smtClean="0"/>
              <a:t>CRuby</a:t>
            </a:r>
            <a:r>
              <a:rPr lang="en-US" dirty="0" smtClean="0"/>
              <a:t>, while </a:t>
            </a:r>
            <a:r>
              <a:rPr lang="en-US" b="1" dirty="0" err="1" smtClean="0"/>
              <a:t>Logstash</a:t>
            </a:r>
            <a:r>
              <a:rPr lang="en-US" dirty="0" smtClean="0"/>
              <a:t> is written in </a:t>
            </a:r>
            <a:r>
              <a:rPr lang="en-US" b="1" dirty="0" err="1" smtClean="0"/>
              <a:t>JRuby</a:t>
            </a:r>
            <a:r>
              <a:rPr lang="en-US" dirty="0" smtClean="0"/>
              <a:t>. As a result the overhead of running a JVM the log shipper translates in large memory consumption. </a:t>
            </a:r>
            <a:r>
              <a:rPr lang="en-US" dirty="0" err="1" smtClean="0"/>
              <a:t>Logstash</a:t>
            </a:r>
            <a:r>
              <a:rPr lang="en-US" dirty="0" smtClean="0"/>
              <a:t> is know to consume at around </a:t>
            </a:r>
            <a:r>
              <a:rPr lang="en-US" b="1" dirty="0" smtClean="0"/>
              <a:t>120MB</a:t>
            </a:r>
            <a:r>
              <a:rPr lang="en-US" dirty="0" smtClean="0"/>
              <a:t> compared to </a:t>
            </a:r>
            <a:r>
              <a:rPr lang="en-US" dirty="0" err="1" smtClean="0"/>
              <a:t>Fluentd’s</a:t>
            </a:r>
            <a:r>
              <a:rPr lang="en-US" dirty="0" smtClean="0"/>
              <a:t> </a:t>
            </a:r>
            <a:r>
              <a:rPr lang="en-US" b="1" dirty="0" smtClean="0"/>
              <a:t>40MB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Although </a:t>
            </a:r>
            <a:r>
              <a:rPr lang="en-US" dirty="0" err="1" smtClean="0"/>
              <a:t>Logstash</a:t>
            </a:r>
            <a:r>
              <a:rPr lang="en-US" dirty="0" smtClean="0"/>
              <a:t> has a solution (Instead of running of the fully featured </a:t>
            </a:r>
            <a:r>
              <a:rPr lang="en-US" dirty="0" err="1" smtClean="0"/>
              <a:t>Logstash</a:t>
            </a:r>
            <a:r>
              <a:rPr lang="en-US" dirty="0" smtClean="0"/>
              <a:t>, Elastic recommends that run Elastic Beats), I still take </a:t>
            </a:r>
            <a:r>
              <a:rPr lang="en-US" dirty="0" err="1" smtClean="0"/>
              <a:t>Fluentd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Offers Enterprise support.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253-F2FF-403C-A62D-934588442FC8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004"/>
            <a:ext cx="10515600" cy="32621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Why choose </a:t>
            </a:r>
            <a:r>
              <a:rPr lang="en-US" dirty="0" err="1" smtClean="0"/>
              <a:t>Logstash</a:t>
            </a:r>
            <a:r>
              <a:rPr lang="en-US" dirty="0" smtClean="0"/>
              <a:t> over </a:t>
            </a:r>
            <a:r>
              <a:rPr lang="en-US" dirty="0" err="1" smtClean="0"/>
              <a:t>Fluentd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Fluentd</a:t>
            </a:r>
            <a:r>
              <a:rPr lang="en-US" dirty="0" smtClean="0"/>
              <a:t>: Decentralized plugin repository - &gt; 500 plugins (but only 10 official). </a:t>
            </a:r>
          </a:p>
          <a:p>
            <a:pPr lvl="1"/>
            <a:r>
              <a:rPr lang="en-US" dirty="0" err="1" smtClean="0"/>
              <a:t>Logstash</a:t>
            </a:r>
            <a:r>
              <a:rPr lang="en-US" dirty="0" smtClean="0"/>
              <a:t>: Centralized plugin repository - 200 plugins.</a:t>
            </a:r>
          </a:p>
          <a:p>
            <a:pPr lvl="1"/>
            <a:r>
              <a:rPr lang="en-US" dirty="0" err="1" smtClean="0"/>
              <a:t>Logstash</a:t>
            </a:r>
            <a:r>
              <a:rPr lang="en-US" dirty="0" smtClean="0"/>
              <a:t> is Elastic’s product so it can more compatible w/ </a:t>
            </a:r>
            <a:r>
              <a:rPr lang="en-US" dirty="0" err="1" smtClean="0"/>
              <a:t>ElasticSearch</a:t>
            </a:r>
            <a:r>
              <a:rPr lang="en-US" dirty="0" smtClean="0"/>
              <a:t> or </a:t>
            </a:r>
            <a:r>
              <a:rPr lang="en-US" dirty="0" err="1" smtClean="0"/>
              <a:t>Kibana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all, I decided to choose </a:t>
            </a:r>
            <a:r>
              <a:rPr lang="en-US" dirty="0" err="1" smtClean="0"/>
              <a:t>Fluentd</a:t>
            </a:r>
            <a:r>
              <a:rPr lang="en-US" dirty="0" smtClean="0"/>
              <a:t> as Log collector.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7D18-AB9E-4F9A-96BC-C2F48C617B6C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613189"/>
            <a:ext cx="10515600" cy="1619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[1] </a:t>
            </a:r>
            <a:r>
              <a:rPr lang="en-US" sz="2000" dirty="0" smtClean="0">
                <a:hlinkClick r:id="rId2"/>
              </a:rPr>
              <a:t>A comparison of </a:t>
            </a:r>
            <a:r>
              <a:rPr lang="en-US" sz="2000" dirty="0" err="1" smtClean="0">
                <a:hlinkClick r:id="rId2"/>
              </a:rPr>
              <a:t>Fluentd</a:t>
            </a:r>
            <a:r>
              <a:rPr lang="en-US" sz="2000" dirty="0" smtClean="0">
                <a:hlinkClick r:id="rId2"/>
              </a:rPr>
              <a:t> vs </a:t>
            </a:r>
            <a:r>
              <a:rPr lang="en-US" sz="2000" dirty="0" err="1" smtClean="0">
                <a:hlinkClick r:id="rId2"/>
              </a:rPr>
              <a:t>Logstash</a:t>
            </a:r>
            <a:r>
              <a:rPr lang="en-US" sz="2000" dirty="0" smtClean="0">
                <a:hlinkClick r:id="rId2"/>
              </a:rPr>
              <a:t> log collector.</a:t>
            </a:r>
            <a:endParaRPr lang="en-US" sz="2000" dirty="0" smtClean="0"/>
          </a:p>
          <a:p>
            <a:r>
              <a:rPr lang="en-US" sz="2000" dirty="0" smtClean="0"/>
              <a:t>[2] </a:t>
            </a:r>
            <a:r>
              <a:rPr lang="en-US" sz="2000" dirty="0" err="1" smtClean="0">
                <a:hlinkClick r:id="rId3"/>
              </a:rPr>
              <a:t>Fluentd</a:t>
            </a:r>
            <a:r>
              <a:rPr lang="en-US" sz="2000" dirty="0" smtClean="0">
                <a:hlinkClick r:id="rId3"/>
              </a:rPr>
              <a:t> vs </a:t>
            </a:r>
            <a:r>
              <a:rPr lang="en-US" sz="2000" dirty="0" err="1" smtClean="0">
                <a:hlinkClick r:id="rId3"/>
              </a:rPr>
              <a:t>Logstash</a:t>
            </a:r>
            <a:endParaRPr lang="en-US" sz="2000" dirty="0" smtClean="0"/>
          </a:p>
          <a:p>
            <a:r>
              <a:rPr lang="en-US" sz="2000" dirty="0" smtClean="0"/>
              <a:t>[3] </a:t>
            </a:r>
            <a:r>
              <a:rPr lang="en-US" sz="2000" dirty="0" err="1" smtClean="0">
                <a:hlinkClick r:id="rId4"/>
              </a:rPr>
              <a:t>Fluentd</a:t>
            </a:r>
            <a:r>
              <a:rPr lang="en-US" sz="2000" dirty="0" smtClean="0">
                <a:hlinkClick r:id="rId4"/>
              </a:rPr>
              <a:t> vs </a:t>
            </a:r>
            <a:r>
              <a:rPr lang="en-US" sz="2000" dirty="0" err="1" smtClean="0">
                <a:hlinkClick r:id="rId4"/>
              </a:rPr>
              <a:t>Logstash</a:t>
            </a:r>
            <a:r>
              <a:rPr lang="en-US" sz="2000" dirty="0" smtClean="0">
                <a:hlinkClick r:id="rId4"/>
              </a:rPr>
              <a:t>: A comparison of Log collectors.</a:t>
            </a:r>
            <a:endParaRPr lang="en-US" sz="2000" dirty="0" smtClean="0"/>
          </a:p>
          <a:p>
            <a:r>
              <a:rPr lang="en-US" sz="2000" dirty="0" smtClean="0"/>
              <a:t>[4] </a:t>
            </a:r>
            <a:r>
              <a:rPr lang="en-US" sz="2000" dirty="0" smtClean="0">
                <a:hlinkClick r:id="rId5"/>
              </a:rPr>
              <a:t>Log </a:t>
            </a:r>
            <a:r>
              <a:rPr lang="en-US" sz="2000" dirty="0" err="1" smtClean="0">
                <a:hlinkClick r:id="rId5"/>
              </a:rPr>
              <a:t>aggregration</a:t>
            </a:r>
            <a:r>
              <a:rPr lang="en-US" sz="2000" dirty="0" smtClean="0">
                <a:hlinkClick r:id="rId5"/>
              </a:rPr>
              <a:t> with </a:t>
            </a:r>
            <a:r>
              <a:rPr lang="en-US" sz="2000" dirty="0" err="1" smtClean="0">
                <a:hlinkClick r:id="rId5"/>
              </a:rPr>
              <a:t>Fluentd</a:t>
            </a:r>
            <a:r>
              <a:rPr lang="en-US" sz="2000" dirty="0" smtClean="0">
                <a:hlinkClick r:id="rId5"/>
              </a:rPr>
              <a:t>, </a:t>
            </a:r>
            <a:r>
              <a:rPr lang="en-US" sz="2000" dirty="0" err="1" smtClean="0">
                <a:hlinkClick r:id="rId5"/>
              </a:rPr>
              <a:t>ElasticSearch</a:t>
            </a:r>
            <a:r>
              <a:rPr lang="en-US" sz="2000" dirty="0" smtClean="0">
                <a:hlinkClick r:id="rId5"/>
              </a:rPr>
              <a:t> &amp; </a:t>
            </a:r>
            <a:r>
              <a:rPr lang="en-US" sz="2000" dirty="0" err="1" smtClean="0">
                <a:hlinkClick r:id="rId5"/>
              </a:rPr>
              <a:t>Kibana</a:t>
            </a:r>
            <a:r>
              <a:rPr lang="en-US" sz="2000" dirty="0" smtClean="0">
                <a:hlinkClick r:id="rId5"/>
              </a:rPr>
              <a:t>.</a:t>
            </a:r>
            <a:endParaRPr lang="en-US" sz="20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Requirements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Tuning &amp; Optimizing.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238F-D544-4942-8D8E-3F8BD256AC90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5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 logging: </a:t>
            </a:r>
            <a:r>
              <a:rPr lang="en-US" dirty="0" err="1" smtClean="0"/>
              <a:t>Kibana</a:t>
            </a:r>
            <a:r>
              <a:rPr lang="en-US" dirty="0" smtClean="0"/>
              <a:t>. </a:t>
            </a:r>
            <a:r>
              <a:rPr lang="en-US" dirty="0" smtClean="0">
                <a:hlinkClick r:id="rId2"/>
              </a:rPr>
              <a:t>Can use </a:t>
            </a:r>
            <a:r>
              <a:rPr lang="en-US" dirty="0" err="1" smtClean="0">
                <a:hlinkClick r:id="rId2"/>
              </a:rPr>
              <a:t>Grafana</a:t>
            </a:r>
            <a:r>
              <a:rPr lang="en-US" dirty="0" smtClean="0"/>
              <a:t> but I prefer </a:t>
            </a:r>
            <a:r>
              <a:rPr lang="en-US" dirty="0" err="1" smtClean="0"/>
              <a:t>Kibana</a:t>
            </a:r>
            <a:r>
              <a:rPr lang="en-US" dirty="0" smtClean="0"/>
              <a:t> for logging visualization &amp; </a:t>
            </a:r>
            <a:r>
              <a:rPr lang="en-US" dirty="0" err="1" smtClean="0"/>
              <a:t>Grafana</a:t>
            </a:r>
            <a:r>
              <a:rPr lang="en-US" dirty="0" smtClean="0"/>
              <a:t> for metrics visualization.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42F0-78C5-4124-806D-FD3C5D7CB3D4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3078755"/>
          </a:xfrm>
        </p:spPr>
        <p:txBody>
          <a:bodyPr/>
          <a:lstStyle/>
          <a:p>
            <a:r>
              <a:rPr lang="en-US" dirty="0" smtClean="0"/>
              <a:t>Finally, </a:t>
            </a:r>
            <a:r>
              <a:rPr lang="en-US" dirty="0" err="1" smtClean="0"/>
              <a:t>ElasticSearch</a:t>
            </a:r>
            <a:r>
              <a:rPr lang="en-US" dirty="0" smtClean="0"/>
              <a:t> – the heart of stack.</a:t>
            </a:r>
            <a:endParaRPr lang="en-US" dirty="0"/>
          </a:p>
          <a:p>
            <a:pPr lvl="1"/>
            <a:r>
              <a:rPr lang="en-US" dirty="0" smtClean="0"/>
              <a:t>It is a document database that is optimized to act as a search engine.</a:t>
            </a:r>
          </a:p>
          <a:p>
            <a:pPr lvl="1"/>
            <a:r>
              <a:rPr lang="en-US" dirty="0" smtClean="0"/>
              <a:t>An Open-source, RESTful, distributed search &amp; analytics engine built on </a:t>
            </a:r>
            <a:r>
              <a:rPr lang="en-US" dirty="0" smtClean="0">
                <a:hlinkClick r:id="rId3"/>
              </a:rPr>
              <a:t>Apache Lucene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Data compression &amp; retention:</a:t>
            </a:r>
          </a:p>
          <a:p>
            <a:pPr lvl="2"/>
            <a:r>
              <a:rPr lang="en-US" dirty="0" smtClean="0"/>
              <a:t>All data is compressed by default.</a:t>
            </a:r>
          </a:p>
          <a:p>
            <a:pPr lvl="2"/>
            <a:r>
              <a:rPr lang="en-US" dirty="0" smtClean="0"/>
              <a:t>Use </a:t>
            </a:r>
            <a:r>
              <a:rPr lang="en-US" dirty="0" smtClean="0">
                <a:hlinkClick r:id="rId4"/>
              </a:rPr>
              <a:t>Curator</a:t>
            </a:r>
            <a:r>
              <a:rPr lang="en-US" dirty="0" smtClean="0"/>
              <a:t> to manage data retention policies.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42F0-78C5-4124-806D-FD3C5D7CB3D4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553327"/>
            <a:ext cx="10515600" cy="1803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[1</a:t>
            </a:r>
            <a:r>
              <a:rPr lang="en-US" sz="2000" dirty="0"/>
              <a:t>] </a:t>
            </a: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discuss.elastic.co/t/how-to-auto-delete-the-old-data/1053</a:t>
            </a:r>
            <a:endParaRPr lang="en-US" sz="2000" dirty="0" smtClean="0"/>
          </a:p>
          <a:p>
            <a:r>
              <a:rPr lang="en-US" sz="2000" dirty="0"/>
              <a:t>[2] </a:t>
            </a:r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www.elastic.co/blog/curator-tending-your-time-series-indices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[3] </a:t>
            </a:r>
            <a:r>
              <a:rPr lang="en-US" sz="2000" dirty="0">
                <a:hlinkClick r:id="rId7"/>
              </a:rPr>
              <a:t>https://</a:t>
            </a:r>
            <a:r>
              <a:rPr lang="en-US" sz="2000" dirty="0" smtClean="0">
                <a:hlinkClick r:id="rId7"/>
              </a:rPr>
              <a:t>discuss.elastic.co/t/indices-deleting-using-curator-different-retention-period-for-different-index/77792</a:t>
            </a:r>
            <a:r>
              <a:rPr lang="en-US" sz="20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226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candidates:</a:t>
            </a:r>
          </a:p>
          <a:p>
            <a:pPr lvl="1"/>
            <a:r>
              <a:rPr lang="en-US" dirty="0" err="1" smtClean="0">
                <a:hlinkClick r:id="rId2"/>
              </a:rPr>
              <a:t>Splunk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“Google for log files” heavyset enterprise tool.</a:t>
            </a:r>
          </a:p>
          <a:p>
            <a:pPr lvl="2"/>
            <a:r>
              <a:rPr lang="en-US" dirty="0" smtClean="0"/>
              <a:t>Built-in alerting &amp; reporting.</a:t>
            </a:r>
          </a:p>
          <a:p>
            <a:pPr lvl="2"/>
            <a:r>
              <a:rPr lang="en-US" dirty="0" smtClean="0"/>
              <a:t>Real-time search, analyze &amp; visualize.</a:t>
            </a:r>
          </a:p>
          <a:p>
            <a:pPr lvl="2"/>
            <a:r>
              <a:rPr lang="en-US" dirty="0" smtClean="0"/>
              <a:t>Limit of 500MB/day is not enough to use it for free, whereas 1GB/day will cost 2700$/year.</a:t>
            </a:r>
          </a:p>
          <a:p>
            <a:pPr lvl="2"/>
            <a:r>
              <a:rPr lang="en-US" dirty="0" err="1" smtClean="0">
                <a:hlinkClick r:id="rId3"/>
              </a:rPr>
              <a:t>Splunk</a:t>
            </a:r>
            <a:r>
              <a:rPr lang="en-US" dirty="0" smtClean="0">
                <a:hlinkClick r:id="rId3"/>
              </a:rPr>
              <a:t> &amp; the ELK stack: A side-by-side comparison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hlinkClick r:id="rId4"/>
              </a:rPr>
              <a:t>Graylog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An Open-source log management platform which allows to search, analyze &amp; alert cross all log files.</a:t>
            </a:r>
          </a:p>
          <a:p>
            <a:pPr lvl="2"/>
            <a:r>
              <a:rPr lang="en-US" dirty="0" smtClean="0"/>
              <a:t>Easy setup, RESTful API.</a:t>
            </a:r>
          </a:p>
          <a:p>
            <a:pPr lvl="2"/>
            <a:r>
              <a:rPr lang="en-US" dirty="0" err="1" smtClean="0"/>
              <a:t>Graylog</a:t>
            </a:r>
            <a:r>
              <a:rPr lang="en-US" dirty="0" smtClean="0"/>
              <a:t> only has support for syslog &amp; GELF (</a:t>
            </a:r>
            <a:r>
              <a:rPr lang="en-US" dirty="0" err="1" smtClean="0"/>
              <a:t>Graylog</a:t>
            </a:r>
            <a:r>
              <a:rPr lang="en-US" dirty="0" smtClean="0"/>
              <a:t> Extended Log Format).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BDFA-B95E-4C0B-9797-FB49E3F2CBB3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candidates:</a:t>
            </a:r>
          </a:p>
          <a:p>
            <a:pPr lvl="1"/>
            <a:r>
              <a:rPr lang="en-US" dirty="0" err="1" smtClean="0">
                <a:hlinkClick r:id="rId2"/>
              </a:rPr>
              <a:t>Papertrail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Real-time functionality from browser, command line or API.</a:t>
            </a:r>
          </a:p>
          <a:p>
            <a:pPr lvl="2"/>
            <a:r>
              <a:rPr lang="en-US" dirty="0" smtClean="0"/>
              <a:t>Custom alerts.</a:t>
            </a:r>
          </a:p>
          <a:p>
            <a:pPr lvl="2"/>
            <a:r>
              <a:rPr lang="en-US" dirty="0" smtClean="0"/>
              <a:t>Backup feature to S3 bucket or MapReduce.</a:t>
            </a:r>
          </a:p>
          <a:p>
            <a:pPr lvl="2"/>
            <a:r>
              <a:rPr lang="en-US" dirty="0" smtClean="0"/>
              <a:t>Free plan comes with only 100MB/month.</a:t>
            </a:r>
          </a:p>
          <a:p>
            <a:pPr lvl="2"/>
            <a:r>
              <a:rPr lang="en-US" dirty="0" smtClean="0"/>
              <a:t>There’s no built-in way to visualize data.</a:t>
            </a:r>
          </a:p>
          <a:p>
            <a:pPr lvl="1"/>
            <a:r>
              <a:rPr lang="en-US" dirty="0" err="1" smtClean="0">
                <a:hlinkClick r:id="rId3"/>
              </a:rPr>
              <a:t>Logentries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hlinkClick r:id="rId4"/>
              </a:rPr>
              <a:t>More…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BDFA-B95E-4C0B-9797-FB49E3F2CBB3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7608-EC4C-4735-ACFC-F4889801E657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44362" y="2792905"/>
            <a:ext cx="1837038" cy="7485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36" y="2930751"/>
            <a:ext cx="1348689" cy="466959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5280454" y="2649365"/>
            <a:ext cx="1631092" cy="1029730"/>
          </a:xfrm>
          <a:prstGeom prst="flowChartMagneticDisk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559" y="3009542"/>
            <a:ext cx="1189833" cy="64251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047479" y="2662924"/>
            <a:ext cx="1837038" cy="100261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01" y="2703431"/>
            <a:ext cx="1159195" cy="1060553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6" idx="3"/>
            <a:endCxn id="9" idx="2"/>
          </p:cNvCxnSpPr>
          <p:nvPr/>
        </p:nvCxnSpPr>
        <p:spPr>
          <a:xfrm flipV="1">
            <a:off x="3581400" y="3164230"/>
            <a:ext cx="1699054" cy="2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6905782" y="3164230"/>
            <a:ext cx="21416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Multidocument 18"/>
          <p:cNvSpPr/>
          <p:nvPr/>
        </p:nvSpPr>
        <p:spPr>
          <a:xfrm>
            <a:off x="1988536" y="4983396"/>
            <a:ext cx="1138881" cy="83202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0"/>
            <a:endCxn id="6" idx="2"/>
          </p:cNvCxnSpPr>
          <p:nvPr/>
        </p:nvCxnSpPr>
        <p:spPr>
          <a:xfrm flipV="1">
            <a:off x="2636327" y="3541496"/>
            <a:ext cx="26554" cy="1441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5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Additional: </a:t>
            </a:r>
            <a:r>
              <a:rPr lang="en-US" dirty="0" smtClean="0">
                <a:hlinkClick r:id="rId2"/>
              </a:rPr>
              <a:t>Sentry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Open-source error tracking that helps developers monitor &amp; fix crashes in real time.</a:t>
            </a:r>
          </a:p>
          <a:p>
            <a:pPr lvl="1"/>
            <a:r>
              <a:rPr lang="en-US" dirty="0" smtClean="0"/>
              <a:t>Sentry vs logging?</a:t>
            </a:r>
          </a:p>
          <a:p>
            <a:pPr lvl="2"/>
            <a:r>
              <a:rPr lang="en-US" dirty="0" smtClean="0"/>
              <a:t>Logging provides you with a trail of events. Often those events are errors, but many time they’re simply informational. Sentry is fundamentally different, focus on exception, or in other words, capture application crashes.</a:t>
            </a:r>
          </a:p>
          <a:p>
            <a:pPr lvl="2"/>
            <a:r>
              <a:rPr lang="en-US" dirty="0" smtClean="0"/>
              <a:t>Sentry won’t store the full details of every error that comes in if it’s one that already exists.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Logstash</a:t>
            </a:r>
            <a:r>
              <a:rPr lang="en-US" dirty="0" smtClean="0"/>
              <a:t>/</a:t>
            </a:r>
            <a:r>
              <a:rPr lang="en-US" dirty="0" err="1" smtClean="0"/>
              <a:t>Fluentd</a:t>
            </a:r>
            <a:r>
              <a:rPr lang="en-US" dirty="0" smtClean="0"/>
              <a:t> to log everything, but send errors/exception events to Sentry.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8576-F543-4E89-B070-46930CD27EA2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architecture(Local storage).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A88E-92DD-4261-B782-8797576CD14D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7915" y="2509920"/>
            <a:ext cx="1383166" cy="4913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69" y="2549368"/>
            <a:ext cx="1042857" cy="361070"/>
          </a:xfrm>
          <a:prstGeom prst="rect">
            <a:avLst/>
          </a:prstGeom>
        </p:spPr>
      </p:pic>
      <p:sp>
        <p:nvSpPr>
          <p:cNvPr id="9" name="Flowchart: Magnetic Disk 8"/>
          <p:cNvSpPr/>
          <p:nvPr/>
        </p:nvSpPr>
        <p:spPr>
          <a:xfrm>
            <a:off x="967209" y="3242789"/>
            <a:ext cx="1228103" cy="675894"/>
          </a:xfrm>
          <a:prstGeom prst="flowChartMagneticDisk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15" y="3549252"/>
            <a:ext cx="566820" cy="30608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97915" y="4160193"/>
            <a:ext cx="1383166" cy="65809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84" y="4180446"/>
            <a:ext cx="675028" cy="61758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417658" y="3456572"/>
            <a:ext cx="3886199" cy="2843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46" y="3561033"/>
            <a:ext cx="1037229" cy="635303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605067" y="4351461"/>
            <a:ext cx="1095633" cy="642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830445" y="4358991"/>
            <a:ext cx="1095633" cy="642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055823" y="4355071"/>
            <a:ext cx="1095633" cy="642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PromQL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605066" y="5117579"/>
            <a:ext cx="3546390" cy="6425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HDD/SSD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115813" y="4881372"/>
            <a:ext cx="246311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378262" y="4881372"/>
            <a:ext cx="0" cy="47919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963846" y="4375466"/>
            <a:ext cx="1667294" cy="6096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Jobs/Exporters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619632" y="1795849"/>
            <a:ext cx="8238" cy="474306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1"/>
            <a:endCxn id="40" idx="3"/>
          </p:cNvCxnSpPr>
          <p:nvPr/>
        </p:nvCxnSpPr>
        <p:spPr>
          <a:xfrm flipH="1">
            <a:off x="4631140" y="4672737"/>
            <a:ext cx="973927" cy="752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9802617" y="2420509"/>
            <a:ext cx="1667294" cy="60960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AlertManager</a:t>
            </a:r>
            <a:endParaRPr lang="en-US" dirty="0"/>
          </a:p>
        </p:txBody>
      </p:sp>
      <p:cxnSp>
        <p:nvCxnSpPr>
          <p:cNvPr id="52" name="Elbow Connector 51"/>
          <p:cNvCxnSpPr>
            <a:endCxn id="47" idx="2"/>
          </p:cNvCxnSpPr>
          <p:nvPr/>
        </p:nvCxnSpPr>
        <p:spPr>
          <a:xfrm flipV="1">
            <a:off x="9303857" y="3030109"/>
            <a:ext cx="1332407" cy="90063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9856660" y="4573751"/>
            <a:ext cx="1667294" cy="60960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Grafana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1"/>
            <a:endCxn id="29" idx="3"/>
          </p:cNvCxnSpPr>
          <p:nvPr/>
        </p:nvCxnSpPr>
        <p:spPr>
          <a:xfrm flipH="1">
            <a:off x="9303857" y="4878551"/>
            <a:ext cx="55280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30911" y="5827860"/>
            <a:ext cx="207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Prometheus Server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616525" y="4693765"/>
            <a:ext cx="149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Pull metrics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450046" y="3561033"/>
            <a:ext cx="149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Push alerts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035" y="1225655"/>
            <a:ext cx="556836" cy="5568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771" y="1168005"/>
            <a:ext cx="609384" cy="6093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58" y="1084446"/>
            <a:ext cx="692943" cy="692943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47" idx="0"/>
            <a:endCxn id="14" idx="2"/>
          </p:cNvCxnSpPr>
          <p:nvPr/>
        </p:nvCxnSpPr>
        <p:spPr>
          <a:xfrm rot="5400000" flipH="1" flipV="1">
            <a:off x="10315803" y="2097850"/>
            <a:ext cx="643120" cy="21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7" idx="0"/>
            <a:endCxn id="15" idx="2"/>
          </p:cNvCxnSpPr>
          <p:nvPr/>
        </p:nvCxnSpPr>
        <p:spPr>
          <a:xfrm rot="5400000" flipH="1" flipV="1">
            <a:off x="10711737" y="1701916"/>
            <a:ext cx="643120" cy="7940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7" idx="0"/>
            <a:endCxn id="13" idx="2"/>
          </p:cNvCxnSpPr>
          <p:nvPr/>
        </p:nvCxnSpPr>
        <p:spPr>
          <a:xfrm rot="16200000" flipV="1">
            <a:off x="9895350" y="1679594"/>
            <a:ext cx="638018" cy="8438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418051" y="1793280"/>
            <a:ext cx="1412394" cy="65809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discovery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2"/>
            <a:endCxn id="31" idx="0"/>
          </p:cNvCxnSpPr>
          <p:nvPr/>
        </p:nvCxnSpPr>
        <p:spPr>
          <a:xfrm>
            <a:off x="6124248" y="2451373"/>
            <a:ext cx="28636" cy="19000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architecture(Remote storage).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A88E-92DD-4261-B782-8797576CD14D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7915" y="2509920"/>
            <a:ext cx="1383166" cy="4913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69" y="2549368"/>
            <a:ext cx="1042857" cy="361070"/>
          </a:xfrm>
          <a:prstGeom prst="rect">
            <a:avLst/>
          </a:prstGeom>
        </p:spPr>
      </p:pic>
      <p:sp>
        <p:nvSpPr>
          <p:cNvPr id="9" name="Flowchart: Magnetic Disk 8"/>
          <p:cNvSpPr/>
          <p:nvPr/>
        </p:nvSpPr>
        <p:spPr>
          <a:xfrm>
            <a:off x="967209" y="3242789"/>
            <a:ext cx="1228103" cy="675894"/>
          </a:xfrm>
          <a:prstGeom prst="flowChartMagneticDisk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15" y="3549252"/>
            <a:ext cx="566820" cy="30608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97915" y="4160193"/>
            <a:ext cx="1383166" cy="65809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84" y="4180446"/>
            <a:ext cx="675028" cy="61758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709588" y="2372126"/>
            <a:ext cx="3886199" cy="2843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76" y="2476587"/>
            <a:ext cx="1037229" cy="635303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896997" y="3267015"/>
            <a:ext cx="1095633" cy="642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22375" y="3274545"/>
            <a:ext cx="1095633" cy="642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347753" y="3270625"/>
            <a:ext cx="1095633" cy="642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PromQL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407743" y="3796926"/>
            <a:ext cx="246311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8" idx="0"/>
          </p:cNvCxnSpPr>
          <p:nvPr/>
        </p:nvCxnSpPr>
        <p:spPr>
          <a:xfrm flipH="1">
            <a:off x="7641812" y="3796926"/>
            <a:ext cx="28380" cy="174125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255776" y="3291020"/>
            <a:ext cx="1667294" cy="6096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Jobs/Exporters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619632" y="1795849"/>
            <a:ext cx="8238" cy="474306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1"/>
            <a:endCxn id="40" idx="3"/>
          </p:cNvCxnSpPr>
          <p:nvPr/>
        </p:nvCxnSpPr>
        <p:spPr>
          <a:xfrm flipH="1">
            <a:off x="4923070" y="3588291"/>
            <a:ext cx="973927" cy="752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0094547" y="1336063"/>
            <a:ext cx="1667294" cy="60960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AlertManager</a:t>
            </a:r>
            <a:endParaRPr lang="en-US" dirty="0"/>
          </a:p>
        </p:txBody>
      </p:sp>
      <p:cxnSp>
        <p:nvCxnSpPr>
          <p:cNvPr id="52" name="Elbow Connector 51"/>
          <p:cNvCxnSpPr>
            <a:endCxn id="47" idx="2"/>
          </p:cNvCxnSpPr>
          <p:nvPr/>
        </p:nvCxnSpPr>
        <p:spPr>
          <a:xfrm flipV="1">
            <a:off x="9595787" y="1945663"/>
            <a:ext cx="1332407" cy="90063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0148590" y="3489305"/>
            <a:ext cx="1667294" cy="60960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Grafana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1"/>
            <a:endCxn id="29" idx="3"/>
          </p:cNvCxnSpPr>
          <p:nvPr/>
        </p:nvCxnSpPr>
        <p:spPr>
          <a:xfrm flipH="1">
            <a:off x="9595787" y="3794105"/>
            <a:ext cx="55280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19634" y="4319308"/>
            <a:ext cx="207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Prometheus Server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08455" y="3609319"/>
            <a:ext cx="149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Pull metrics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741976" y="2476587"/>
            <a:ext cx="149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Push alerts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965" y="141209"/>
            <a:ext cx="556836" cy="5568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701" y="83559"/>
            <a:ext cx="609384" cy="6093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88" y="0"/>
            <a:ext cx="692943" cy="692943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47" idx="0"/>
            <a:endCxn id="14" idx="2"/>
          </p:cNvCxnSpPr>
          <p:nvPr/>
        </p:nvCxnSpPr>
        <p:spPr>
          <a:xfrm rot="5400000" flipH="1" flipV="1">
            <a:off x="10607733" y="1013404"/>
            <a:ext cx="643120" cy="21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7" idx="0"/>
            <a:endCxn id="15" idx="2"/>
          </p:cNvCxnSpPr>
          <p:nvPr/>
        </p:nvCxnSpPr>
        <p:spPr>
          <a:xfrm rot="5400000" flipH="1" flipV="1">
            <a:off x="11003667" y="617470"/>
            <a:ext cx="643120" cy="7940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7" idx="0"/>
            <a:endCxn id="13" idx="2"/>
          </p:cNvCxnSpPr>
          <p:nvPr/>
        </p:nvCxnSpPr>
        <p:spPr>
          <a:xfrm rot="16200000" flipV="1">
            <a:off x="10187280" y="595148"/>
            <a:ext cx="638018" cy="8438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687836" y="5538177"/>
            <a:ext cx="3907951" cy="642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Storage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709981" y="698998"/>
            <a:ext cx="1412394" cy="65809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discovery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9" idx="2"/>
          </p:cNvCxnSpPr>
          <p:nvPr/>
        </p:nvCxnSpPr>
        <p:spPr>
          <a:xfrm>
            <a:off x="6416178" y="1357091"/>
            <a:ext cx="28636" cy="19000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60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Tuning &amp; Optimizing.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</a:p>
          <a:p>
            <a:r>
              <a:rPr lang="en-US" dirty="0" smtClean="0"/>
              <a:t>Recommend hardware.</a:t>
            </a:r>
          </a:p>
          <a:p>
            <a:r>
              <a:rPr lang="en-US" dirty="0" smtClean="0"/>
              <a:t>Assume 50GB metrics/day.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19C-9378-4249-AFAB-F8D37AE02015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3099661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Courier New" panose="02070309020205020404" pitchFamily="49" charset="0"/>
              </a:rPr>
              <a:t>needed_disk_space = retention_time_seconds * ingested_samples_per_second * bytes_per_sample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Tuning &amp; Optimizing.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Prometheus 2.0, its team do quite good at optimize. Check this </a:t>
            </a:r>
            <a:r>
              <a:rPr lang="en-US" dirty="0" smtClean="0">
                <a:hlinkClick r:id="rId2"/>
              </a:rPr>
              <a:t>video</a:t>
            </a:r>
            <a:r>
              <a:rPr lang="en-US" dirty="0" smtClean="0"/>
              <a:t> &amp; </a:t>
            </a:r>
            <a:r>
              <a:rPr lang="en-US" dirty="0" smtClean="0">
                <a:hlinkClick r:id="rId3"/>
              </a:rPr>
              <a:t>recap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19C-9378-4249-AFAB-F8D37AE02015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Requirements.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Physical resource (SNMP), virtualization, container (</a:t>
            </a:r>
            <a:r>
              <a:rPr lang="en-US" dirty="0" err="1"/>
              <a:t>CoE</a:t>
            </a:r>
            <a:r>
              <a:rPr lang="en-US" dirty="0"/>
              <a:t> integration).</a:t>
            </a:r>
          </a:p>
          <a:p>
            <a:r>
              <a:rPr lang="en-US" dirty="0"/>
              <a:t>Store &amp; query metrics, event.</a:t>
            </a:r>
          </a:p>
          <a:p>
            <a:r>
              <a:rPr lang="en-US" dirty="0"/>
              <a:t>Alert via SMS, Mail, Slack, Telegram…</a:t>
            </a:r>
          </a:p>
          <a:p>
            <a:r>
              <a:rPr lang="en-US" dirty="0"/>
              <a:t>Logging </a:t>
            </a:r>
            <a:r>
              <a:rPr lang="en-US" dirty="0" smtClean="0"/>
              <a:t>management &amp; analytics.</a:t>
            </a:r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/>
              <a:t> Ticks </a:t>
            </a:r>
            <a:r>
              <a:rPr lang="en-US" dirty="0"/>
              <a:t>all the above boxes</a:t>
            </a:r>
            <a:r>
              <a:rPr lang="en-US" dirty="0" smtClean="0"/>
              <a:t>!</a:t>
            </a:r>
          </a:p>
          <a:p>
            <a:r>
              <a:rPr lang="en-US" dirty="0" smtClean="0"/>
              <a:t>Addition:</a:t>
            </a:r>
          </a:p>
          <a:p>
            <a:pPr lvl="1"/>
            <a:r>
              <a:rPr lang="en-US" dirty="0" smtClean="0"/>
              <a:t>Prefer Open Source tools.</a:t>
            </a:r>
          </a:p>
          <a:p>
            <a:pPr lvl="1"/>
            <a:r>
              <a:rPr lang="en-US" dirty="0" smtClean="0"/>
              <a:t>Scalable.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2C4-AC13-4560-BEB8-5B06BB0538A5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Prometheus + OpenStack.</a:t>
            </a:r>
          </a:p>
          <a:p>
            <a:pPr lvl="1"/>
            <a:r>
              <a:rPr lang="en-US" dirty="0" smtClean="0">
                <a:hlinkClick r:id="rId3"/>
              </a:rPr>
              <a:t>Prometheus OpenStack exporter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18 metrics currently collected by Prometheus OpenStack exporter:</a:t>
            </a:r>
          </a:p>
          <a:p>
            <a:pPr lvl="2"/>
            <a:r>
              <a:rPr lang="en-US" dirty="0" err="1" smtClean="0"/>
              <a:t>neutron_public_ip_usage</a:t>
            </a:r>
            <a:endParaRPr lang="en-US" dirty="0" smtClean="0"/>
          </a:p>
          <a:p>
            <a:pPr lvl="2"/>
            <a:r>
              <a:rPr lang="en-US" dirty="0" err="1" smtClean="0"/>
              <a:t>neutron_net_size</a:t>
            </a:r>
            <a:endParaRPr lang="en-US" dirty="0" smtClean="0"/>
          </a:p>
          <a:p>
            <a:pPr lvl="2"/>
            <a:r>
              <a:rPr lang="en-US" dirty="0" err="1" smtClean="0"/>
              <a:t>Hypervisor_vcpus_total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</a:p>
          <a:p>
            <a:pPr lvl="2"/>
            <a:r>
              <a:rPr lang="en-US" dirty="0" smtClean="0">
                <a:hlinkClick r:id="rId4"/>
              </a:rPr>
              <a:t>more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19C-9378-4249-AFAB-F8D37AE02015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[1] </a:t>
            </a:r>
            <a:r>
              <a:rPr lang="en-US" sz="2400" dirty="0" smtClean="0">
                <a:hlinkClick r:id="rId2"/>
              </a:rPr>
              <a:t>Designing </a:t>
            </a:r>
            <a:r>
              <a:rPr lang="en-US" sz="2400" dirty="0" err="1" smtClean="0">
                <a:hlinkClick r:id="rId2"/>
              </a:rPr>
              <a:t>microservices</a:t>
            </a:r>
            <a:r>
              <a:rPr lang="en-US" sz="2400" dirty="0" smtClean="0">
                <a:hlinkClick r:id="rId2"/>
              </a:rPr>
              <a:t>: Logging &amp; monitoring.</a:t>
            </a:r>
            <a:endParaRPr lang="en-US" sz="2400" dirty="0" smtClean="0"/>
          </a:p>
          <a:p>
            <a:r>
              <a:rPr lang="en-US" sz="2400" dirty="0" smtClean="0"/>
              <a:t>[2] </a:t>
            </a:r>
            <a:r>
              <a:rPr lang="en-US" sz="2400" dirty="0" smtClean="0">
                <a:hlinkClick r:id="rId3"/>
              </a:rPr>
              <a:t>Reddit </a:t>
            </a:r>
            <a:r>
              <a:rPr lang="en-US" sz="2400" dirty="0" err="1" smtClean="0">
                <a:hlinkClick r:id="rId3"/>
              </a:rPr>
              <a:t>subreddit</a:t>
            </a:r>
            <a:r>
              <a:rPr lang="en-US" sz="2400" dirty="0" smtClean="0">
                <a:hlinkClick r:id="rId3"/>
              </a:rPr>
              <a:t> – sysadmin.</a:t>
            </a:r>
            <a:endParaRPr lang="en-US" sz="2400" dirty="0" smtClean="0"/>
          </a:p>
          <a:p>
            <a:r>
              <a:rPr lang="en-US" sz="2400" dirty="0" smtClean="0"/>
              <a:t>[3] </a:t>
            </a:r>
            <a:r>
              <a:rPr lang="en-US" sz="2400" dirty="0" smtClean="0">
                <a:hlinkClick r:id="rId4"/>
              </a:rPr>
              <a:t>Prometheus documentations.</a:t>
            </a:r>
            <a:endParaRPr lang="en-US" sz="2400" dirty="0" smtClean="0"/>
          </a:p>
          <a:p>
            <a:r>
              <a:rPr lang="en-US" sz="2400" dirty="0" smtClean="0"/>
              <a:t>[4] </a:t>
            </a:r>
            <a:r>
              <a:rPr lang="en-US" sz="2400" dirty="0" smtClean="0">
                <a:hlinkClick r:id="rId5"/>
              </a:rPr>
              <a:t>Robust Perception Blog.</a:t>
            </a:r>
            <a:endParaRPr lang="en-US" sz="2400" dirty="0" smtClean="0"/>
          </a:p>
          <a:p>
            <a:r>
              <a:rPr lang="en-US" sz="2400" dirty="0" smtClean="0"/>
              <a:t>[5] </a:t>
            </a:r>
            <a:r>
              <a:rPr lang="en-US" sz="2400" dirty="0" smtClean="0">
                <a:hlinkClick r:id="rId6"/>
              </a:rPr>
              <a:t>OpenStack Performance documentation.</a:t>
            </a:r>
            <a:endParaRPr lang="en-US" sz="2400" dirty="0" smtClean="0"/>
          </a:p>
          <a:p>
            <a:r>
              <a:rPr lang="en-US" sz="2400" dirty="0" smtClean="0"/>
              <a:t>[6] </a:t>
            </a:r>
            <a:r>
              <a:rPr lang="en-US" sz="2400" dirty="0" smtClean="0">
                <a:hlinkClick r:id="rId7"/>
              </a:rPr>
              <a:t>Prometheus Storage.</a:t>
            </a:r>
            <a:endParaRPr lang="en-US" sz="2400" dirty="0" smtClean="0"/>
          </a:p>
          <a:p>
            <a:r>
              <a:rPr lang="en-US" sz="2400" dirty="0" smtClean="0"/>
              <a:t>[7] </a:t>
            </a:r>
            <a:r>
              <a:rPr lang="en-US" sz="2400" dirty="0" smtClean="0">
                <a:hlinkClick r:id="rId8"/>
              </a:rPr>
              <a:t>Storing 16 bytes at Scale.</a:t>
            </a:r>
            <a:endParaRPr lang="en-US" sz="2400" dirty="0" smtClean="0"/>
          </a:p>
          <a:p>
            <a:r>
              <a:rPr lang="en-US" sz="2400" dirty="0" smtClean="0"/>
              <a:t>[8] </a:t>
            </a:r>
            <a:r>
              <a:rPr lang="en-US" sz="2400" dirty="0" smtClean="0">
                <a:hlinkClick r:id="rId9"/>
              </a:rPr>
              <a:t>Time-series Database Benchmarks.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CB5A-8606-4894-A4B5-01A2F9F2D3FE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Requirements.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Considerations:</a:t>
            </a:r>
          </a:p>
          <a:p>
            <a:pPr lvl="1"/>
            <a:r>
              <a:rPr lang="en-US" b="1" dirty="0" smtClean="0"/>
              <a:t>Configuration &amp; Management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Cost</a:t>
            </a:r>
            <a:r>
              <a:rPr lang="en-US" dirty="0" smtClean="0"/>
              <a:t>: The cost of collecting &amp; storing telemetry data may be high</a:t>
            </a:r>
          </a:p>
          <a:p>
            <a:pPr lvl="1"/>
            <a:r>
              <a:rPr lang="en-US" b="1" dirty="0" smtClean="0"/>
              <a:t>Latency</a:t>
            </a:r>
            <a:r>
              <a:rPr lang="en-US" dirty="0" smtClean="0"/>
              <a:t>: Real-time? How “real-time” is the data that appears on the monitoring dashboard?</a:t>
            </a:r>
          </a:p>
          <a:p>
            <a:pPr lvl="1"/>
            <a:r>
              <a:rPr lang="en-US" b="1" dirty="0" smtClean="0"/>
              <a:t>Storage.</a:t>
            </a:r>
          </a:p>
          <a:p>
            <a:pPr lvl="1"/>
            <a:r>
              <a:rPr lang="en-US" b="1" dirty="0" smtClean="0"/>
              <a:t>Data fidelity: </a:t>
            </a:r>
            <a:r>
              <a:rPr lang="en-US" dirty="0" smtClean="0"/>
              <a:t>How accurate are the metric?</a:t>
            </a:r>
            <a:endParaRPr lang="en-US" b="1" dirty="0" smtClean="0"/>
          </a:p>
          <a:p>
            <a:pPr lvl="1"/>
            <a:r>
              <a:rPr lang="en-US" b="1" dirty="0" smtClean="0"/>
              <a:t>Dashboard &amp; Visualization.</a:t>
            </a:r>
          </a:p>
          <a:p>
            <a:pPr lvl="1"/>
            <a:r>
              <a:rPr lang="en-US" b="1" dirty="0" smtClean="0"/>
              <a:t>Integrate with legacy monitoring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2C4-AC13-4560-BEB8-5B06BB0538A5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The Solution.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physical, container &amp; </a:t>
            </a:r>
            <a:r>
              <a:rPr lang="en-US" dirty="0" err="1" smtClean="0"/>
              <a:t>CoE</a:t>
            </a:r>
            <a:r>
              <a:rPr lang="en-US" dirty="0" smtClean="0"/>
              <a:t> metrics, consider exporting metrics to a time-series database.</a:t>
            </a:r>
          </a:p>
          <a:p>
            <a:r>
              <a:rPr lang="en-US" dirty="0" smtClean="0"/>
              <a:t>My choice: </a:t>
            </a:r>
            <a:r>
              <a:rPr lang="en-US" b="1" dirty="0" smtClean="0">
                <a:hlinkClick r:id="rId2"/>
              </a:rPr>
              <a:t>Prometheus</a:t>
            </a:r>
            <a:endParaRPr lang="en-US" b="1" dirty="0" smtClean="0"/>
          </a:p>
          <a:p>
            <a:pPr lvl="1"/>
            <a:r>
              <a:rPr lang="en-US" dirty="0" smtClean="0"/>
              <a:t>Open-source system monitoring &amp; alerting toolkit originally built at </a:t>
            </a:r>
            <a:r>
              <a:rPr lang="en-US" dirty="0" err="1" smtClean="0"/>
              <a:t>SoundCloud</a:t>
            </a:r>
            <a:r>
              <a:rPr lang="en-US" dirty="0" smtClean="0"/>
              <a:t>, which is now a project at Cloud-Native Computing Foundation.</a:t>
            </a:r>
          </a:p>
          <a:p>
            <a:pPr lvl="1"/>
            <a:r>
              <a:rPr lang="en-US" dirty="0"/>
              <a:t>It is a </a:t>
            </a:r>
            <a:r>
              <a:rPr lang="en-US" b="1" dirty="0">
                <a:hlinkClick r:id="rId3"/>
              </a:rPr>
              <a:t>full monitoring</a:t>
            </a:r>
            <a:r>
              <a:rPr lang="en-US" dirty="0"/>
              <a:t> &amp; trending system that includes built-in &amp; active scraping, storing, querying, graphing &amp; alerting based on time series 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C7C8-8E25-4358-B234-9D2A199F03FA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7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The Solution.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 choose Prometheus over others?</a:t>
            </a:r>
          </a:p>
          <a:p>
            <a:pPr lvl="1"/>
            <a:r>
              <a:rPr lang="en-US" dirty="0" smtClean="0"/>
              <a:t>It is the complete solution.</a:t>
            </a:r>
          </a:p>
          <a:p>
            <a:pPr lvl="1"/>
            <a:r>
              <a:rPr lang="en-US" dirty="0" smtClean="0"/>
              <a:t>Time series database w/ </a:t>
            </a:r>
            <a:r>
              <a:rPr lang="en-US" dirty="0" smtClean="0">
                <a:hlinkClick r:id="rId3"/>
              </a:rPr>
              <a:t>powerful query language</a:t>
            </a:r>
            <a:r>
              <a:rPr lang="en-US" dirty="0" smtClean="0"/>
              <a:t>. </a:t>
            </a:r>
            <a:r>
              <a:rPr lang="en-US" dirty="0" smtClean="0">
                <a:hlinkClick r:id="rId4"/>
              </a:rPr>
              <a:t>Compare to alternatives</a:t>
            </a:r>
            <a:r>
              <a:rPr lang="en-US" dirty="0" smtClean="0"/>
              <a:t> &amp; </a:t>
            </a:r>
            <a:r>
              <a:rPr lang="en-US" dirty="0" smtClean="0">
                <a:hlinkClick r:id="rId5"/>
              </a:rPr>
              <a:t>Open-source time series DB comparison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Write Performance – Single Node: 800k metrics/sec.</a:t>
            </a:r>
          </a:p>
          <a:p>
            <a:pPr lvl="1"/>
            <a:r>
              <a:rPr lang="en-US" dirty="0" smtClean="0"/>
              <a:t>Has a great list of exporters that especially well suited to monitor containerized environments. Can use </a:t>
            </a:r>
            <a:r>
              <a:rPr lang="en-US" dirty="0" err="1" smtClean="0"/>
              <a:t>Telegraf</a:t>
            </a:r>
            <a:r>
              <a:rPr lang="en-US" dirty="0" smtClean="0"/>
              <a:t> as collector but why not? Check </a:t>
            </a:r>
            <a:r>
              <a:rPr lang="en-US" dirty="0" smtClean="0">
                <a:hlinkClick r:id="rId6"/>
              </a:rPr>
              <a:t>One agent to rule them all</a:t>
            </a:r>
            <a:r>
              <a:rPr lang="en-US" dirty="0" smtClean="0"/>
              <a:t> article (Brian Brazil)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C0DB-F92D-452C-AB9D-698B9A52D8EB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 choose Prometheus over others?</a:t>
            </a:r>
          </a:p>
          <a:p>
            <a:pPr lvl="1"/>
            <a:r>
              <a:rPr lang="en-US" dirty="0">
                <a:hlinkClick r:id="rId2"/>
              </a:rPr>
              <a:t>Great integration w/ Kubernetes</a:t>
            </a:r>
            <a:r>
              <a:rPr lang="en-US" dirty="0"/>
              <a:t>, Cloud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Fairly good integration with other monitoring systems (via </a:t>
            </a:r>
            <a:r>
              <a:rPr lang="en-US" dirty="0" smtClean="0">
                <a:hlinkClick r:id="rId3"/>
              </a:rPr>
              <a:t>exporters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Customizable.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19C-9378-4249-AFAB-F8D37AE02015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0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 choose Prometheus over others</a:t>
            </a:r>
            <a:r>
              <a:rPr lang="en-US" dirty="0" smtClean="0"/>
              <a:t>?</a:t>
            </a:r>
          </a:p>
          <a:p>
            <a:pPr lvl="1"/>
            <a:r>
              <a:rPr lang="en-US" dirty="0">
                <a:hlinkClick r:id="rId3"/>
              </a:rPr>
              <a:t>Can be made high available.</a:t>
            </a:r>
            <a:endParaRPr lang="en-US" dirty="0"/>
          </a:p>
          <a:p>
            <a:pPr lvl="2"/>
            <a:r>
              <a:rPr lang="en-US" dirty="0" smtClean="0"/>
              <a:t>Run identical Prometheus servers on two or more separate machines.</a:t>
            </a:r>
          </a:p>
          <a:p>
            <a:pPr lvl="2"/>
            <a:r>
              <a:rPr lang="en-US" dirty="0" smtClean="0">
                <a:hlinkClick r:id="rId4"/>
              </a:rPr>
              <a:t>Scale &amp; Federating Prometheus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push </a:t>
            </a:r>
            <a:r>
              <a:rPr lang="en-US" b="1" dirty="0" smtClean="0"/>
              <a:t>alert</a:t>
            </a:r>
            <a:r>
              <a:rPr lang="en-US" dirty="0" smtClean="0"/>
              <a:t> notifications to SMTP, HipChat, Slack, </a:t>
            </a:r>
            <a:r>
              <a:rPr lang="en-US" dirty="0" err="1" smtClean="0"/>
              <a:t>PagerDuty</a:t>
            </a:r>
            <a:r>
              <a:rPr lang="en-US" dirty="0" smtClean="0"/>
              <a:t>, </a:t>
            </a:r>
            <a:r>
              <a:rPr lang="en-US" dirty="0" err="1" smtClean="0"/>
              <a:t>PushOver</a:t>
            </a:r>
            <a:r>
              <a:rPr lang="en-US" dirty="0" smtClean="0"/>
              <a:t> &amp; </a:t>
            </a:r>
            <a:r>
              <a:rPr lang="en-US" dirty="0" err="1" smtClean="0"/>
              <a:t>OpsGeni</a:t>
            </a:r>
            <a:r>
              <a:rPr lang="en-US" dirty="0" smtClean="0"/>
              <a:t>, </a:t>
            </a:r>
            <a:r>
              <a:rPr lang="en-US" dirty="0" err="1" smtClean="0"/>
              <a:t>VictorOps</a:t>
            </a:r>
            <a:r>
              <a:rPr lang="en-US" dirty="0" smtClean="0"/>
              <a:t>. Additionally, can use a web hook to send HTTP POST requests to a certain endpoint w/ the alert as JSON. Want more? Send alert to Telegram – Use unofficial </a:t>
            </a:r>
            <a:r>
              <a:rPr lang="en-US" dirty="0" smtClean="0">
                <a:hlinkClick r:id="rId5"/>
              </a:rPr>
              <a:t>Prometheus bot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19C-9378-4249-AFAB-F8D37AE02015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 choose Prometheus over others?</a:t>
            </a:r>
          </a:p>
          <a:p>
            <a:pPr lvl="1"/>
            <a:r>
              <a:rPr lang="en-US" dirty="0" smtClean="0"/>
              <a:t>Data/Metrics cleanup &amp; maintenance.</a:t>
            </a:r>
          </a:p>
          <a:p>
            <a:pPr lvl="2"/>
            <a:r>
              <a:rPr lang="en-US" dirty="0" smtClean="0"/>
              <a:t>Configurable – by default it is 15 days. It is able to </a:t>
            </a:r>
            <a:r>
              <a:rPr lang="en-US" dirty="0" smtClean="0">
                <a:hlinkClick r:id="rId3"/>
              </a:rPr>
              <a:t>clear history for individual metrics</a:t>
            </a:r>
            <a:r>
              <a:rPr lang="en-US" dirty="0" smtClean="0"/>
              <a:t> as well.</a:t>
            </a:r>
          </a:p>
          <a:p>
            <a:pPr lvl="2"/>
            <a:r>
              <a:rPr lang="en-US" dirty="0" smtClean="0"/>
              <a:t>Prometheus native storage was designed for only short period data. To store persistent data for longer periods, Prometheus has a set of interfaces that allow integrating w/ remote long-term storage systems.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19C-9378-4249-AFAB-F8D37AE02015}" type="datetime1">
              <a:rPr lang="vi-VN" smtClean="0"/>
              <a:t>13/02/2018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2018 by Kien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29F3-A945-493A-8715-B19EFEAC246F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11" y="4348113"/>
            <a:ext cx="8887778" cy="12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9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33CCCC"/>
      </a:accent1>
      <a:accent2>
        <a:srgbClr val="009999"/>
      </a:accent2>
      <a:accent3>
        <a:srgbClr val="FFFFFF"/>
      </a:accent3>
      <a:accent4>
        <a:srgbClr val="000000"/>
      </a:accent4>
      <a:accent5>
        <a:srgbClr val="33CCCC"/>
      </a:accent5>
      <a:accent6>
        <a:srgbClr val="009999"/>
      </a:accent6>
      <a:hlink>
        <a:srgbClr val="105D9C"/>
      </a:hlink>
      <a:folHlink>
        <a:srgbClr val="4B459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70741EBF-E344-4F8C-88D3-3EBB8F5AD4A5}" vid="{7685C6F3-42E8-48AE-BE3D-041A9308A6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1237</TotalTime>
  <Words>2310</Words>
  <Application>Microsoft Office PowerPoint</Application>
  <PresentationFormat>Widescreen</PresentationFormat>
  <Paragraphs>350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Menlo</vt:lpstr>
      <vt:lpstr>Wingdings</vt:lpstr>
      <vt:lpstr>Office Theme</vt:lpstr>
      <vt:lpstr>Logging &amp; Monitoring</vt:lpstr>
      <vt:lpstr>Outline</vt:lpstr>
      <vt:lpstr>1. Requirements.</vt:lpstr>
      <vt:lpstr>1. Requirements.</vt:lpstr>
      <vt:lpstr>2. The Solution.</vt:lpstr>
      <vt:lpstr>2. The Solution.</vt:lpstr>
      <vt:lpstr>2. The Solution.</vt:lpstr>
      <vt:lpstr>2. The Solution.</vt:lpstr>
      <vt:lpstr>2. The Solution.</vt:lpstr>
      <vt:lpstr>2. The Solution.</vt:lpstr>
      <vt:lpstr>2. The Solution.</vt:lpstr>
      <vt:lpstr>2. The Solution.</vt:lpstr>
      <vt:lpstr>2. The Solution.</vt:lpstr>
      <vt:lpstr>2. The Solution.</vt:lpstr>
      <vt:lpstr>2. The Solution.</vt:lpstr>
      <vt:lpstr>2. The Solution.</vt:lpstr>
      <vt:lpstr>2. The Solution.</vt:lpstr>
      <vt:lpstr>2. The Solution.</vt:lpstr>
      <vt:lpstr>2. The Solution.</vt:lpstr>
      <vt:lpstr>2. The Solution.</vt:lpstr>
      <vt:lpstr>2. The Solution.</vt:lpstr>
      <vt:lpstr>2. The Solution.</vt:lpstr>
      <vt:lpstr>2. The Solution.</vt:lpstr>
      <vt:lpstr>2. The Solution.</vt:lpstr>
      <vt:lpstr>2. The Solution.</vt:lpstr>
      <vt:lpstr>2. The Solution.</vt:lpstr>
      <vt:lpstr>2. The Solution.</vt:lpstr>
      <vt:lpstr>3. Tuning &amp; Optimizing.</vt:lpstr>
      <vt:lpstr>3. Tuning &amp; Optimizing.</vt:lpstr>
      <vt:lpstr>Bonus</vt:lpstr>
      <vt:lpstr>References.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Tuan Kien</dc:creator>
  <cp:lastModifiedBy>Nguyen, Tuan Kien</cp:lastModifiedBy>
  <cp:revision>354</cp:revision>
  <dcterms:created xsi:type="dcterms:W3CDTF">2018-01-15T09:01:20Z</dcterms:created>
  <dcterms:modified xsi:type="dcterms:W3CDTF">2018-02-13T09:31:18Z</dcterms:modified>
</cp:coreProperties>
</file>