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0"/>
  </p:notesMasterIdLst>
  <p:sldIdLst>
    <p:sldId id="257" r:id="rId2"/>
    <p:sldId id="258" r:id="rId3"/>
    <p:sldId id="278" r:id="rId4"/>
    <p:sldId id="259" r:id="rId5"/>
    <p:sldId id="260" r:id="rId6"/>
    <p:sldId id="261" r:id="rId7"/>
    <p:sldId id="262" r:id="rId8"/>
    <p:sldId id="263" r:id="rId9"/>
    <p:sldId id="264" r:id="rId10"/>
    <p:sldId id="279" r:id="rId11"/>
    <p:sldId id="265" r:id="rId12"/>
    <p:sldId id="266" r:id="rId13"/>
    <p:sldId id="268" r:id="rId14"/>
    <p:sldId id="269" r:id="rId15"/>
    <p:sldId id="267" r:id="rId16"/>
    <p:sldId id="270" r:id="rId17"/>
    <p:sldId id="277"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816"/>
  </p:normalViewPr>
  <p:slideViewPr>
    <p:cSldViewPr snapToGrid="0" snapToObjects="1">
      <p:cViewPr>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57F92-BACD-EC4A-BBE4-038B36CA21A9}" type="datetimeFigureOut">
              <a:rPr lang="en-US" smtClean="0"/>
              <a:t>11/11/21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9BBEA-6B37-E044-A849-0B2600775690}" type="slidenum">
              <a:rPr lang="en-US" smtClean="0"/>
              <a:t>‹#›</a:t>
            </a:fld>
            <a:endParaRPr lang="en-US"/>
          </a:p>
        </p:txBody>
      </p:sp>
    </p:spTree>
    <p:extLst>
      <p:ext uri="{BB962C8B-B14F-4D97-AF65-F5344CB8AC3E}">
        <p14:creationId xmlns:p14="http://schemas.microsoft.com/office/powerpoint/2010/main" val="251445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I’ll be presenting our paper titled &lt;read&gt; at the first MRL workshop. I am Archiki, a PhD student at UNC Chapel Hill and this work was done with my collaborators &lt;read&gt; at IIT Bombay during my undergrad.</a:t>
            </a:r>
          </a:p>
        </p:txBody>
      </p:sp>
      <p:sp>
        <p:nvSpPr>
          <p:cNvPr id="4" name="Slide Number Placeholder 3"/>
          <p:cNvSpPr>
            <a:spLocks noGrp="1"/>
          </p:cNvSpPr>
          <p:nvPr>
            <p:ph type="sldNum" sz="quarter" idx="5"/>
          </p:nvPr>
        </p:nvSpPr>
        <p:spPr/>
        <p:txBody>
          <a:bodyPr/>
          <a:lstStyle/>
          <a:p>
            <a:fld id="{BA69BBEA-6B37-E044-A849-0B2600775690}" type="slidenum">
              <a:rPr lang="en-US" smtClean="0"/>
              <a:t>1</a:t>
            </a:fld>
            <a:endParaRPr lang="en-US"/>
          </a:p>
        </p:txBody>
      </p:sp>
    </p:spTree>
    <p:extLst>
      <p:ext uri="{BB962C8B-B14F-4D97-AF65-F5344CB8AC3E}">
        <p14:creationId xmlns:p14="http://schemas.microsoft.com/office/powerpoint/2010/main" val="333641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tried to fix this by proposing a modification called code-switched MLM. In this MLM objective, only the tokens corresponding to words at switching boundaries can be masked. So in this current example, tokens from the last 2 words will not be masked as they are not on the boundary. Masking only at </a:t>
            </a:r>
            <a:r>
              <a:rPr lang="en-US" dirty="0" err="1"/>
              <a:t>switchpoints</a:t>
            </a:r>
            <a:r>
              <a:rPr lang="en-US" dirty="0"/>
              <a:t> encourages the model to look at context in one language and fill in the word from another language – encouraging switching behavior which should intuitively help downstream tasks. One point to note is that depending on the number of switches in the text we increase the masking probability of the language model so that the same number of tokens are masked on average.</a:t>
            </a:r>
          </a:p>
        </p:txBody>
      </p:sp>
      <p:sp>
        <p:nvSpPr>
          <p:cNvPr id="4" name="Slide Number Placeholder 3"/>
          <p:cNvSpPr>
            <a:spLocks noGrp="1"/>
          </p:cNvSpPr>
          <p:nvPr>
            <p:ph type="sldNum" sz="quarter" idx="5"/>
          </p:nvPr>
        </p:nvSpPr>
        <p:spPr/>
        <p:txBody>
          <a:bodyPr/>
          <a:lstStyle/>
          <a:p>
            <a:fld id="{BA69BBEA-6B37-E044-A849-0B2600775690}" type="slidenum">
              <a:rPr lang="en-US" smtClean="0"/>
              <a:t>10</a:t>
            </a:fld>
            <a:endParaRPr lang="en-US"/>
          </a:p>
        </p:txBody>
      </p:sp>
    </p:spTree>
    <p:extLst>
      <p:ext uri="{BB962C8B-B14F-4D97-AF65-F5344CB8AC3E}">
        <p14:creationId xmlns:p14="http://schemas.microsoft.com/office/powerpoint/2010/main" val="3210324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 us look at some of the results. Here we are showing performance on the sentiment analysis task for 4 language pairs: &lt;read&gt; with </a:t>
            </a:r>
            <a:r>
              <a:rPr lang="en-US" dirty="0" err="1"/>
              <a:t>mBERT</a:t>
            </a:r>
            <a:r>
              <a:rPr lang="en-US" dirty="0"/>
              <a:t> as the underlying model. The key thing to note is that most of our methods yield improvements in performance. Further, the modified code-switched MLM and the bilingual task along with MLM in a multi task setup give the most significant improvements.</a:t>
            </a:r>
          </a:p>
        </p:txBody>
      </p:sp>
      <p:sp>
        <p:nvSpPr>
          <p:cNvPr id="4" name="Slide Number Placeholder 3"/>
          <p:cNvSpPr>
            <a:spLocks noGrp="1"/>
          </p:cNvSpPr>
          <p:nvPr>
            <p:ph type="sldNum" sz="quarter" idx="5"/>
          </p:nvPr>
        </p:nvSpPr>
        <p:spPr/>
        <p:txBody>
          <a:bodyPr/>
          <a:lstStyle/>
          <a:p>
            <a:fld id="{BA69BBEA-6B37-E044-A849-0B2600775690}" type="slidenum">
              <a:rPr lang="en-US" smtClean="0"/>
              <a:t>11</a:t>
            </a:fld>
            <a:endParaRPr lang="en-US"/>
          </a:p>
        </p:txBody>
      </p:sp>
    </p:spTree>
    <p:extLst>
      <p:ext uri="{BB962C8B-B14F-4D97-AF65-F5344CB8AC3E}">
        <p14:creationId xmlns:p14="http://schemas.microsoft.com/office/powerpoint/2010/main" val="1634865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look at question answering and NLI tasks for the Hindi-English language pair using the </a:t>
            </a:r>
            <a:r>
              <a:rPr lang="en-US" dirty="0" err="1"/>
              <a:t>mBERT</a:t>
            </a:r>
            <a:r>
              <a:rPr lang="en-US" dirty="0"/>
              <a:t> model. Once again we see significant improvements notably from the bilingual task along with MLM in the multi-task setup (shown in second last entry). Further, we also use both bilingual NLI and QA as the two intermediate tasks and show that their joint multi-task gives promising improvements (last entry of the table)</a:t>
            </a:r>
          </a:p>
        </p:txBody>
      </p:sp>
      <p:sp>
        <p:nvSpPr>
          <p:cNvPr id="4" name="Slide Number Placeholder 3"/>
          <p:cNvSpPr>
            <a:spLocks noGrp="1"/>
          </p:cNvSpPr>
          <p:nvPr>
            <p:ph type="sldNum" sz="quarter" idx="5"/>
          </p:nvPr>
        </p:nvSpPr>
        <p:spPr/>
        <p:txBody>
          <a:bodyPr/>
          <a:lstStyle/>
          <a:p>
            <a:fld id="{BA69BBEA-6B37-E044-A849-0B2600775690}" type="slidenum">
              <a:rPr lang="en-US" smtClean="0"/>
              <a:t>12</a:t>
            </a:fld>
            <a:endParaRPr lang="en-US"/>
          </a:p>
        </p:txBody>
      </p:sp>
    </p:spTree>
    <p:extLst>
      <p:ext uri="{BB962C8B-B14F-4D97-AF65-F5344CB8AC3E}">
        <p14:creationId xmlns:p14="http://schemas.microsoft.com/office/powerpoint/2010/main" val="2306248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had mentioned before, we are working in the transliterated setting. However, translated data in the intermediate training for most </a:t>
            </a:r>
            <a:r>
              <a:rPr lang="en-US" dirty="0" err="1"/>
              <a:t>indic</a:t>
            </a:r>
            <a:r>
              <a:rPr lang="en-US" dirty="0"/>
              <a:t> languages is in the original script and so we need a transliteration tool. Our ablation shows that the choice of this tool can meaningfully effect the downstream performance. On the left we have words in Malayalam transliterated using </a:t>
            </a:r>
            <a:r>
              <a:rPr lang="en-US" dirty="0" err="1"/>
              <a:t>indic</a:t>
            </a:r>
            <a:r>
              <a:rPr lang="en-US" dirty="0"/>
              <a:t>-trans ( a publicly available open source tool) and the paid Bing translator API. Notice that </a:t>
            </a:r>
            <a:r>
              <a:rPr lang="en-US" dirty="0" err="1"/>
              <a:t>indic</a:t>
            </a:r>
            <a:r>
              <a:rPr lang="en-US" dirty="0"/>
              <a:t> trans does not do a good job here leaving residual characters from the original script. Evaluating downstream performance on the sentiment analysis task confirms that this adversely impacts the performance when using the free </a:t>
            </a:r>
            <a:r>
              <a:rPr lang="en-US" dirty="0" err="1"/>
              <a:t>indic</a:t>
            </a:r>
            <a:r>
              <a:rPr lang="en-US" dirty="0"/>
              <a:t>-trans </a:t>
            </a:r>
            <a:r>
              <a:rPr lang="en-US" dirty="0" err="1"/>
              <a:t>api</a:t>
            </a:r>
            <a:r>
              <a:rPr lang="en-US" dirty="0"/>
              <a:t>. We observe a similar phenomenon even in the case of Tamil.</a:t>
            </a:r>
          </a:p>
        </p:txBody>
      </p:sp>
      <p:sp>
        <p:nvSpPr>
          <p:cNvPr id="4" name="Slide Number Placeholder 3"/>
          <p:cNvSpPr>
            <a:spLocks noGrp="1"/>
          </p:cNvSpPr>
          <p:nvPr>
            <p:ph type="sldNum" sz="quarter" idx="5"/>
          </p:nvPr>
        </p:nvSpPr>
        <p:spPr/>
        <p:txBody>
          <a:bodyPr/>
          <a:lstStyle/>
          <a:p>
            <a:fld id="{BA69BBEA-6B37-E044-A849-0B2600775690}" type="slidenum">
              <a:rPr lang="en-US" smtClean="0"/>
              <a:t>13</a:t>
            </a:fld>
            <a:endParaRPr lang="en-US"/>
          </a:p>
        </p:txBody>
      </p:sp>
    </p:spTree>
    <p:extLst>
      <p:ext uri="{BB962C8B-B14F-4D97-AF65-F5344CB8AC3E}">
        <p14:creationId xmlns:p14="http://schemas.microsoft.com/office/powerpoint/2010/main" val="2224476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very common </a:t>
            </a:r>
            <a:r>
              <a:rPr lang="en-US" dirty="0" err="1"/>
              <a:t>indic</a:t>
            </a:r>
            <a:r>
              <a:rPr lang="en-US" dirty="0"/>
              <a:t> </a:t>
            </a:r>
            <a:r>
              <a:rPr lang="en-US" dirty="0" err="1"/>
              <a:t>langugages</a:t>
            </a:r>
            <a:r>
              <a:rPr lang="en-US" dirty="0"/>
              <a:t> such as Hindi are not immune to transliteration effects. Here we will look at two APIs: the paid google-cloud API and the publicly available </a:t>
            </a:r>
            <a:r>
              <a:rPr lang="en-US" dirty="0" err="1"/>
              <a:t>indic</a:t>
            </a:r>
            <a:r>
              <a:rPr lang="en-US" dirty="0"/>
              <a:t>-trans API and we see that there are mixed results. Words in purple are basically English words written in the </a:t>
            </a:r>
            <a:r>
              <a:rPr lang="en-US" dirty="0" err="1"/>
              <a:t>devanagri</a:t>
            </a:r>
            <a:r>
              <a:rPr lang="en-US" dirty="0"/>
              <a:t> script. This after transliteration using the google cloud API have a peculiar spelling. (for instance look at the word cosmetology) this may confuse a language model. On the other hand, </a:t>
            </a:r>
            <a:r>
              <a:rPr lang="en-US" dirty="0" err="1"/>
              <a:t>indic</a:t>
            </a:r>
            <a:r>
              <a:rPr lang="en-US" dirty="0"/>
              <a:t> trans transliterates the </a:t>
            </a:r>
            <a:r>
              <a:rPr lang="en-US" dirty="0" err="1"/>
              <a:t>hindi</a:t>
            </a:r>
            <a:r>
              <a:rPr lang="en-US" dirty="0"/>
              <a:t> word for and called </a:t>
            </a:r>
            <a:r>
              <a:rPr lang="en-US" dirty="0" err="1"/>
              <a:t>aur</a:t>
            </a:r>
            <a:r>
              <a:rPr lang="en-US" dirty="0"/>
              <a:t> as or. The google cloud </a:t>
            </a:r>
            <a:r>
              <a:rPr lang="en-US" dirty="0" err="1"/>
              <a:t>api</a:t>
            </a:r>
            <a:r>
              <a:rPr lang="en-US" dirty="0"/>
              <a:t> gives the most commonly found spelling </a:t>
            </a:r>
            <a:r>
              <a:rPr lang="en-US" dirty="0" err="1"/>
              <a:t>aur</a:t>
            </a:r>
            <a:r>
              <a:rPr lang="en-US" dirty="0"/>
              <a:t>. However, transliterating the word as or can cause a serious confusion to the LM as it may completely change the semantic meaning.</a:t>
            </a:r>
          </a:p>
        </p:txBody>
      </p:sp>
      <p:sp>
        <p:nvSpPr>
          <p:cNvPr id="4" name="Slide Number Placeholder 3"/>
          <p:cNvSpPr>
            <a:spLocks noGrp="1"/>
          </p:cNvSpPr>
          <p:nvPr>
            <p:ph type="sldNum" sz="quarter" idx="5"/>
          </p:nvPr>
        </p:nvSpPr>
        <p:spPr/>
        <p:txBody>
          <a:bodyPr/>
          <a:lstStyle/>
          <a:p>
            <a:fld id="{BA69BBEA-6B37-E044-A849-0B2600775690}" type="slidenum">
              <a:rPr lang="en-US" smtClean="0"/>
              <a:t>14</a:t>
            </a:fld>
            <a:endParaRPr lang="en-US"/>
          </a:p>
        </p:txBody>
      </p:sp>
    </p:spTree>
    <p:extLst>
      <p:ext uri="{BB962C8B-B14F-4D97-AF65-F5344CB8AC3E}">
        <p14:creationId xmlns:p14="http://schemas.microsoft.com/office/powerpoint/2010/main" val="1650790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very clear from the downstream performance numbers in the first two </a:t>
            </a:r>
            <a:r>
              <a:rPr lang="en-US" dirty="0" err="1"/>
              <a:t>rowns</a:t>
            </a:r>
            <a:r>
              <a:rPr lang="en-US" dirty="0"/>
              <a:t> on NLI and QA tasks. The google cloud API does better as it transliterates the most frequent words somewhat better. We also look at the impact of translation tools in rows 1 and 3 and conclude that superior manual or human translations benefit the performance even more.</a:t>
            </a:r>
          </a:p>
        </p:txBody>
      </p:sp>
      <p:sp>
        <p:nvSpPr>
          <p:cNvPr id="4" name="Slide Number Placeholder 3"/>
          <p:cNvSpPr>
            <a:spLocks noGrp="1"/>
          </p:cNvSpPr>
          <p:nvPr>
            <p:ph type="sldNum" sz="quarter" idx="5"/>
          </p:nvPr>
        </p:nvSpPr>
        <p:spPr/>
        <p:txBody>
          <a:bodyPr/>
          <a:lstStyle/>
          <a:p>
            <a:fld id="{BA69BBEA-6B37-E044-A849-0B2600775690}" type="slidenum">
              <a:rPr lang="en-US" smtClean="0"/>
              <a:t>15</a:t>
            </a:fld>
            <a:endParaRPr lang="en-US"/>
          </a:p>
        </p:txBody>
      </p:sp>
    </p:spTree>
    <p:extLst>
      <p:ext uri="{BB962C8B-B14F-4D97-AF65-F5344CB8AC3E}">
        <p14:creationId xmlns:p14="http://schemas.microsoft.com/office/powerpoint/2010/main" val="3234000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our work shows that bilingual intermediate task training is an effective way of dealing with code-switched NLU tasks. This is in contrast to prior work which instead rely on collecting vast amounts of real codeswitched data for MLM finetuning. Second, we show that the standard MLM objective can be tailored to code-switched tasks by paying more attention to tokens at switching boundaries. Finally, we show that our intermediate training methods are sensitive to the quality of the underlying translation and transliteration tool. This is just another motivation for the NLP community at large to focus on these tools for various languages including low-resource </a:t>
            </a:r>
            <a:r>
              <a:rPr lang="en-US" dirty="0" err="1"/>
              <a:t>indic</a:t>
            </a:r>
            <a:r>
              <a:rPr lang="en-US" dirty="0"/>
              <a:t> languages such as Malayalam and Tamil.</a:t>
            </a:r>
          </a:p>
        </p:txBody>
      </p:sp>
      <p:sp>
        <p:nvSpPr>
          <p:cNvPr id="4" name="Slide Number Placeholder 3"/>
          <p:cNvSpPr>
            <a:spLocks noGrp="1"/>
          </p:cNvSpPr>
          <p:nvPr>
            <p:ph type="sldNum" sz="quarter" idx="5"/>
          </p:nvPr>
        </p:nvSpPr>
        <p:spPr/>
        <p:txBody>
          <a:bodyPr/>
          <a:lstStyle/>
          <a:p>
            <a:fld id="{BA69BBEA-6B37-E044-A849-0B2600775690}" type="slidenum">
              <a:rPr lang="en-US" smtClean="0"/>
              <a:t>16</a:t>
            </a:fld>
            <a:endParaRPr lang="en-US"/>
          </a:p>
        </p:txBody>
      </p:sp>
    </p:spTree>
    <p:extLst>
      <p:ext uri="{BB962C8B-B14F-4D97-AF65-F5344CB8AC3E}">
        <p14:creationId xmlns:p14="http://schemas.microsoft.com/office/powerpoint/2010/main" val="2060637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for background, code-switching is a common linguistic phenomenon among bilingual or multilingual speakers wherein multiple languages are used within the span of a single utterance or conversation. Consider this example sentence where languages Hindi (shown in green) and English (in blue) are code-switched. This sentence translates to put these files on the desk. </a:t>
            </a:r>
          </a:p>
        </p:txBody>
      </p:sp>
      <p:sp>
        <p:nvSpPr>
          <p:cNvPr id="4" name="Slide Number Placeholder 3"/>
          <p:cNvSpPr>
            <a:spLocks noGrp="1"/>
          </p:cNvSpPr>
          <p:nvPr>
            <p:ph type="sldNum" sz="quarter" idx="5"/>
          </p:nvPr>
        </p:nvSpPr>
        <p:spPr/>
        <p:txBody>
          <a:bodyPr/>
          <a:lstStyle/>
          <a:p>
            <a:fld id="{BA69BBEA-6B37-E044-A849-0B2600775690}" type="slidenum">
              <a:rPr lang="en-US" smtClean="0"/>
              <a:t>2</a:t>
            </a:fld>
            <a:endParaRPr lang="en-US"/>
          </a:p>
        </p:txBody>
      </p:sp>
    </p:spTree>
    <p:extLst>
      <p:ext uri="{BB962C8B-B14F-4D97-AF65-F5344CB8AC3E}">
        <p14:creationId xmlns:p14="http://schemas.microsoft.com/office/powerpoint/2010/main" val="69876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several </a:t>
            </a:r>
            <a:r>
              <a:rPr lang="en-US" dirty="0" err="1"/>
              <a:t>indic</a:t>
            </a:r>
            <a:r>
              <a:rPr lang="en-US" dirty="0"/>
              <a:t> languages, often on informal platforms like social media, text in the original script is spelled out in the roman script (also known as transliteration). This is important because this is commonly seen on code-switched text mined from the web and is the setting we deal with in all the NLU tasks we considered in this work. Furthermore, some words like the last </a:t>
            </a:r>
            <a:r>
              <a:rPr lang="en-US" dirty="0" err="1"/>
              <a:t>hindi</a:t>
            </a:r>
            <a:r>
              <a:rPr lang="en-US" dirty="0"/>
              <a:t> word do can be spelled as do which is a fairly common English word. Out of context this can be confusing especially for language models.</a:t>
            </a:r>
          </a:p>
        </p:txBody>
      </p:sp>
      <p:sp>
        <p:nvSpPr>
          <p:cNvPr id="4" name="Slide Number Placeholder 3"/>
          <p:cNvSpPr>
            <a:spLocks noGrp="1"/>
          </p:cNvSpPr>
          <p:nvPr>
            <p:ph type="sldNum" sz="quarter" idx="5"/>
          </p:nvPr>
        </p:nvSpPr>
        <p:spPr/>
        <p:txBody>
          <a:bodyPr/>
          <a:lstStyle/>
          <a:p>
            <a:fld id="{BA69BBEA-6B37-E044-A849-0B2600775690}" type="slidenum">
              <a:rPr lang="en-US" smtClean="0"/>
              <a:t>3</a:t>
            </a:fld>
            <a:endParaRPr lang="en-US"/>
          </a:p>
        </p:txBody>
      </p:sp>
    </p:spTree>
    <p:extLst>
      <p:ext uri="{BB962C8B-B14F-4D97-AF65-F5344CB8AC3E}">
        <p14:creationId xmlns:p14="http://schemas.microsoft.com/office/powerpoint/2010/main" val="149452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training paradigm with language models is to have a pretraining phase to get the base LM followed by finetuning on the downstream task with a specific task head. With intermediate task training, the pretrained LM is first trained on an intermediate task and then subsequently finetuned. The said intermediate task can be different than the downstream task for TL like scenarios and may even be in a different language exhibiting cross-lingual transfer. Transfer from the intermediate task can prove to be very helpful if the target task is low-resource – which by construction is true for most code-switched NLU tasks. Further, the translate train set from the </a:t>
            </a:r>
            <a:r>
              <a:rPr lang="en-US" dirty="0" err="1"/>
              <a:t>xtreme</a:t>
            </a:r>
            <a:r>
              <a:rPr lang="en-US" dirty="0"/>
              <a:t> benchmark is a good source for intermediate tasks in multiple languages and has been used extensively in our work.</a:t>
            </a:r>
          </a:p>
        </p:txBody>
      </p:sp>
      <p:sp>
        <p:nvSpPr>
          <p:cNvPr id="4" name="Slide Number Placeholder 3"/>
          <p:cNvSpPr>
            <a:spLocks noGrp="1"/>
          </p:cNvSpPr>
          <p:nvPr>
            <p:ph type="sldNum" sz="quarter" idx="5"/>
          </p:nvPr>
        </p:nvSpPr>
        <p:spPr/>
        <p:txBody>
          <a:bodyPr/>
          <a:lstStyle/>
          <a:p>
            <a:fld id="{BA69BBEA-6B37-E044-A849-0B2600775690}" type="slidenum">
              <a:rPr lang="en-US" smtClean="0"/>
              <a:t>4</a:t>
            </a:fld>
            <a:endParaRPr lang="en-US"/>
          </a:p>
        </p:txBody>
      </p:sp>
    </p:spTree>
    <p:extLst>
      <p:ext uri="{BB962C8B-B14F-4D97-AF65-F5344CB8AC3E}">
        <p14:creationId xmlns:p14="http://schemas.microsoft.com/office/powerpoint/2010/main" val="84671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intermediate training paradigm and multilingual models that </a:t>
            </a:r>
            <a:r>
              <a:rPr lang="en-US" dirty="0" err="1"/>
              <a:t>exhibt</a:t>
            </a:r>
            <a:r>
              <a:rPr lang="en-US" dirty="0"/>
              <a:t> cross lingual transfer, the key question is how do these models or techniques generalize to code-switched text? Through our work we find that two approaches that improve performance. First, we propose bilingual intermediate task training which uses task-specific downstream corpora in both component languages for intermediate training. Next, we explore code-switched MLM which makes the LM aware of code-switching by only masking tokens of words at the language switch boundaries. We show that our techniques are effective for two multilingual LMs namely </a:t>
            </a:r>
            <a:r>
              <a:rPr lang="en-US" dirty="0" err="1"/>
              <a:t>mBERT</a:t>
            </a:r>
            <a:r>
              <a:rPr lang="en-US" dirty="0"/>
              <a:t> and XLMR for a variety of language pairs such as &lt;read&gt; and for a range of NLU tasks.</a:t>
            </a:r>
          </a:p>
        </p:txBody>
      </p:sp>
      <p:sp>
        <p:nvSpPr>
          <p:cNvPr id="4" name="Slide Number Placeholder 3"/>
          <p:cNvSpPr>
            <a:spLocks noGrp="1"/>
          </p:cNvSpPr>
          <p:nvPr>
            <p:ph type="sldNum" sz="quarter" idx="5"/>
          </p:nvPr>
        </p:nvSpPr>
        <p:spPr/>
        <p:txBody>
          <a:bodyPr/>
          <a:lstStyle/>
          <a:p>
            <a:fld id="{BA69BBEA-6B37-E044-A849-0B2600775690}" type="slidenum">
              <a:rPr lang="en-US" smtClean="0"/>
              <a:t>5</a:t>
            </a:fld>
            <a:endParaRPr lang="en-US"/>
          </a:p>
        </p:txBody>
      </p:sp>
    </p:spTree>
    <p:extLst>
      <p:ext uri="{BB962C8B-B14F-4D97-AF65-F5344CB8AC3E}">
        <p14:creationId xmlns:p14="http://schemas.microsoft.com/office/powerpoint/2010/main" val="350184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quickly go over the variations of intermediate-task training paradigms that we have explored. First, we have the single monolingual intermediate task setting where the training flow is as follows. We have a large monolingual corpus of downstream task. We take a pretrained LM with task-specific head on top and train it further using this corpus as an intermediate task. The resultant model is then finetuned on our target low-resource code-switched corpus – yielding the final model. The intermediate training step helps pick up knowledge about the downstream task that may be difficult to learn when just using the low resource code-switched corpus.</a:t>
            </a:r>
          </a:p>
        </p:txBody>
      </p:sp>
      <p:sp>
        <p:nvSpPr>
          <p:cNvPr id="4" name="Slide Number Placeholder 3"/>
          <p:cNvSpPr>
            <a:spLocks noGrp="1"/>
          </p:cNvSpPr>
          <p:nvPr>
            <p:ph type="sldNum" sz="quarter" idx="5"/>
          </p:nvPr>
        </p:nvSpPr>
        <p:spPr/>
        <p:txBody>
          <a:bodyPr/>
          <a:lstStyle/>
          <a:p>
            <a:fld id="{BA69BBEA-6B37-E044-A849-0B2600775690}" type="slidenum">
              <a:rPr lang="en-US" smtClean="0"/>
              <a:t>6</a:t>
            </a:fld>
            <a:endParaRPr lang="en-US"/>
          </a:p>
        </p:txBody>
      </p:sp>
    </p:spTree>
    <p:extLst>
      <p:ext uri="{BB962C8B-B14F-4D97-AF65-F5344CB8AC3E}">
        <p14:creationId xmlns:p14="http://schemas.microsoft.com/office/powerpoint/2010/main" val="368223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approach, the intermediate training did not tackle the code-switching aspect directly. This is done in the single bilingual task setting where we use different versions of the same intermediate task translated in the component languages. In each batch, we mix the instances from the original English corpus and its translation. Due to this, each batch contains multilingual text making model aware of how to do the task in both languages during intermediate training. The corresponding translations might be helpful in mimicking code-switching at a sentence level too. After the intermediate training stage, the resultant model is finetuned on the code-switched corpus where it actually sees switching between the languages.</a:t>
            </a:r>
          </a:p>
        </p:txBody>
      </p:sp>
      <p:sp>
        <p:nvSpPr>
          <p:cNvPr id="4" name="Slide Number Placeholder 3"/>
          <p:cNvSpPr>
            <a:spLocks noGrp="1"/>
          </p:cNvSpPr>
          <p:nvPr>
            <p:ph type="sldNum" sz="quarter" idx="5"/>
          </p:nvPr>
        </p:nvSpPr>
        <p:spPr/>
        <p:txBody>
          <a:bodyPr/>
          <a:lstStyle/>
          <a:p>
            <a:fld id="{BA69BBEA-6B37-E044-A849-0B2600775690}" type="slidenum">
              <a:rPr lang="en-US" smtClean="0"/>
              <a:t>7</a:t>
            </a:fld>
            <a:endParaRPr lang="en-US"/>
          </a:p>
        </p:txBody>
      </p:sp>
    </p:spTree>
    <p:extLst>
      <p:ext uri="{BB962C8B-B14F-4D97-AF65-F5344CB8AC3E}">
        <p14:creationId xmlns:p14="http://schemas.microsoft.com/office/powerpoint/2010/main" val="319409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looked at just one task during intermediate training, however, our approach can be easily extended to a multi-task framework with multiple intermediate tasks. For all experiments in our paper we either use bilingual tasks (as discussed before) or masked language modeling as possible intermediate tasks. During intermediate training, we have a common base language model with several task specific heads branching out. A batch corresponding to a specific task is sampled based on a fixed probability. This probability broadly depends on the number of instances in the intermediate task. Like usual, after the intermediate training we finetune the model on code-switched corpus to get the final model.</a:t>
            </a:r>
          </a:p>
        </p:txBody>
      </p:sp>
      <p:sp>
        <p:nvSpPr>
          <p:cNvPr id="4" name="Slide Number Placeholder 3"/>
          <p:cNvSpPr>
            <a:spLocks noGrp="1"/>
          </p:cNvSpPr>
          <p:nvPr>
            <p:ph type="sldNum" sz="quarter" idx="5"/>
          </p:nvPr>
        </p:nvSpPr>
        <p:spPr/>
        <p:txBody>
          <a:bodyPr/>
          <a:lstStyle/>
          <a:p>
            <a:fld id="{BA69BBEA-6B37-E044-A849-0B2600775690}" type="slidenum">
              <a:rPr lang="en-US" smtClean="0"/>
              <a:t>8</a:t>
            </a:fld>
            <a:endParaRPr lang="en-US"/>
          </a:p>
        </p:txBody>
      </p:sp>
    </p:spTree>
    <p:extLst>
      <p:ext uri="{BB962C8B-B14F-4D97-AF65-F5344CB8AC3E}">
        <p14:creationId xmlns:p14="http://schemas.microsoft.com/office/powerpoint/2010/main" val="207286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have a look at masked language modeling in the context of code switched languages. Even multilingual LM  capable of performing tasks on several languages are not designed to switch between languages they are trained on during generation. This is an inherent limitation when it comes to code-switched NLU. One way of looking at this is that, when we feed code switched text into the model during MLM the tokens are randomly masked. In the given sentence, tokens for all these words can be masked. So if we mask the last word, then the model will fill a word from </a:t>
            </a:r>
            <a:r>
              <a:rPr lang="en-US" dirty="0" err="1"/>
              <a:t>hindi</a:t>
            </a:r>
            <a:r>
              <a:rPr lang="en-US" dirty="0"/>
              <a:t> as the </a:t>
            </a:r>
            <a:r>
              <a:rPr lang="en-US" dirty="0" err="1"/>
              <a:t>preceeding</a:t>
            </a:r>
            <a:r>
              <a:rPr lang="en-US" dirty="0"/>
              <a:t> context is in Hindi. Thus regular MLM does not encourage switching behavior. </a:t>
            </a:r>
          </a:p>
        </p:txBody>
      </p:sp>
      <p:sp>
        <p:nvSpPr>
          <p:cNvPr id="4" name="Slide Number Placeholder 3"/>
          <p:cNvSpPr>
            <a:spLocks noGrp="1"/>
          </p:cNvSpPr>
          <p:nvPr>
            <p:ph type="sldNum" sz="quarter" idx="5"/>
          </p:nvPr>
        </p:nvSpPr>
        <p:spPr/>
        <p:txBody>
          <a:bodyPr/>
          <a:lstStyle/>
          <a:p>
            <a:fld id="{BA69BBEA-6B37-E044-A849-0B2600775690}" type="slidenum">
              <a:rPr lang="en-US" smtClean="0"/>
              <a:t>9</a:t>
            </a:fld>
            <a:endParaRPr lang="en-US"/>
          </a:p>
        </p:txBody>
      </p:sp>
    </p:spTree>
    <p:extLst>
      <p:ext uri="{BB962C8B-B14F-4D97-AF65-F5344CB8AC3E}">
        <p14:creationId xmlns:p14="http://schemas.microsoft.com/office/powerpoint/2010/main" val="62410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29AA-F399-6B47-87AA-CD71DBD1B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1E53DD-FB4D-7F4F-BBF4-A2803D4D3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D01D75-D93B-E444-9970-F8DAB64F11D9}"/>
              </a:ext>
            </a:extLst>
          </p:cNvPr>
          <p:cNvSpPr>
            <a:spLocks noGrp="1"/>
          </p:cNvSpPr>
          <p:nvPr>
            <p:ph type="dt" sz="half" idx="10"/>
          </p:nvPr>
        </p:nvSpPr>
        <p:spPr/>
        <p:txBody>
          <a:bodyPr/>
          <a:lstStyle/>
          <a:p>
            <a:fld id="{1160EA64-D806-43AC-9DF2-F8C432F32B4C}" type="datetimeFigureOut">
              <a:rPr lang="en-US" smtClean="0"/>
              <a:t>11/10/21</a:t>
            </a:fld>
            <a:endParaRPr lang="en-US" dirty="0"/>
          </a:p>
        </p:txBody>
      </p:sp>
      <p:sp>
        <p:nvSpPr>
          <p:cNvPr id="5" name="Footer Placeholder 4">
            <a:extLst>
              <a:ext uri="{FF2B5EF4-FFF2-40B4-BE49-F238E27FC236}">
                <a16:creationId xmlns:a16="http://schemas.microsoft.com/office/drawing/2014/main" id="{911423BF-DCAF-3C44-85E7-2FDF5EAB1E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F98290-6E4E-C048-99D7-3E0ABD7F7DFB}"/>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7370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BF60-9EAA-0446-B916-D885AC92C8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EE794F-F14F-6F44-BFC0-B27136ED4B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1FB45-F021-884F-B6E8-B75BF813C78E}"/>
              </a:ext>
            </a:extLst>
          </p:cNvPr>
          <p:cNvSpPr>
            <a:spLocks noGrp="1"/>
          </p:cNvSpPr>
          <p:nvPr>
            <p:ph type="dt" sz="half" idx="10"/>
          </p:nvPr>
        </p:nvSpPr>
        <p:spPr/>
        <p:txBody>
          <a:bodyPr/>
          <a:lstStyle/>
          <a:p>
            <a:fld id="{E9F9C37B-1D36-470B-8223-D6C91242EC14}" type="datetimeFigureOut">
              <a:rPr lang="en-US" smtClean="0"/>
              <a:t>11/10/21</a:t>
            </a:fld>
            <a:endParaRPr lang="en-US" dirty="0"/>
          </a:p>
        </p:txBody>
      </p:sp>
      <p:sp>
        <p:nvSpPr>
          <p:cNvPr id="5" name="Footer Placeholder 4">
            <a:extLst>
              <a:ext uri="{FF2B5EF4-FFF2-40B4-BE49-F238E27FC236}">
                <a16:creationId xmlns:a16="http://schemas.microsoft.com/office/drawing/2014/main" id="{7B581EC1-5031-EE47-AB82-5CEC3F7B62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299D9D-5209-6E47-9714-4771C101CF96}"/>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6906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785EBA-4B8B-E843-87B6-A3AB1BAA4A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70FD27-AEBF-2444-8118-BB6D912DF3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BEF4A-6756-B04C-A76F-E1AD63E4CCBA}"/>
              </a:ext>
            </a:extLst>
          </p:cNvPr>
          <p:cNvSpPr>
            <a:spLocks noGrp="1"/>
          </p:cNvSpPr>
          <p:nvPr>
            <p:ph type="dt" sz="half" idx="10"/>
          </p:nvPr>
        </p:nvSpPr>
        <p:spPr/>
        <p:txBody>
          <a:bodyPr/>
          <a:lstStyle/>
          <a:p>
            <a:fld id="{67C6F52A-A82B-47A2-A83A-8C4C91F2D59F}" type="datetimeFigureOut">
              <a:rPr lang="en-US" smtClean="0"/>
              <a:t>11/10/21</a:t>
            </a:fld>
            <a:endParaRPr lang="en-US" dirty="0"/>
          </a:p>
        </p:txBody>
      </p:sp>
      <p:sp>
        <p:nvSpPr>
          <p:cNvPr id="5" name="Footer Placeholder 4">
            <a:extLst>
              <a:ext uri="{FF2B5EF4-FFF2-40B4-BE49-F238E27FC236}">
                <a16:creationId xmlns:a16="http://schemas.microsoft.com/office/drawing/2014/main" id="{4C8C61E0-DA09-5D44-8929-42B62518B5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7AABA4-DC9F-B142-9ECB-471ADBB3DCC0}"/>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4853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F92B-BE4B-2A47-A5B1-813CB4A14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FA1A3A-4F49-4940-9570-4C2D0AE9F9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B6A69-D7BC-E943-A279-B945135A8BB3}"/>
              </a:ext>
            </a:extLst>
          </p:cNvPr>
          <p:cNvSpPr>
            <a:spLocks noGrp="1"/>
          </p:cNvSpPr>
          <p:nvPr>
            <p:ph type="dt" sz="half" idx="10"/>
          </p:nvPr>
        </p:nvSpPr>
        <p:spPr/>
        <p:txBody>
          <a:bodyPr/>
          <a:lstStyle/>
          <a:p>
            <a:fld id="{F070A7B3-6521-4DCA-87E5-044747A908C1}" type="datetimeFigureOut">
              <a:rPr lang="en-US" smtClean="0"/>
              <a:t>11/10/21</a:t>
            </a:fld>
            <a:endParaRPr lang="en-US" dirty="0"/>
          </a:p>
        </p:txBody>
      </p:sp>
      <p:sp>
        <p:nvSpPr>
          <p:cNvPr id="5" name="Footer Placeholder 4">
            <a:extLst>
              <a:ext uri="{FF2B5EF4-FFF2-40B4-BE49-F238E27FC236}">
                <a16:creationId xmlns:a16="http://schemas.microsoft.com/office/drawing/2014/main" id="{873E3439-DF0C-5446-94C3-2D1D9FB4D2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C7D7D6-700C-5343-A1AA-0A327206184E}"/>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0016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26BA-6D09-C44F-9908-81E05F8DEA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76335F-1DA8-514E-96B0-526BB0EE1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6E27E-E9C7-4A48-8E47-54652223E176}"/>
              </a:ext>
            </a:extLst>
          </p:cNvPr>
          <p:cNvSpPr>
            <a:spLocks noGrp="1"/>
          </p:cNvSpPr>
          <p:nvPr>
            <p:ph type="dt" sz="half" idx="10"/>
          </p:nvPr>
        </p:nvSpPr>
        <p:spPr/>
        <p:txBody>
          <a:bodyPr/>
          <a:lstStyle/>
          <a:p>
            <a:fld id="{1160EA64-D806-43AC-9DF2-F8C432F32B4C}" type="datetimeFigureOut">
              <a:rPr lang="en-US" smtClean="0"/>
              <a:t>11/10/21</a:t>
            </a:fld>
            <a:endParaRPr lang="en-US" dirty="0"/>
          </a:p>
        </p:txBody>
      </p:sp>
      <p:sp>
        <p:nvSpPr>
          <p:cNvPr id="5" name="Footer Placeholder 4">
            <a:extLst>
              <a:ext uri="{FF2B5EF4-FFF2-40B4-BE49-F238E27FC236}">
                <a16:creationId xmlns:a16="http://schemas.microsoft.com/office/drawing/2014/main" id="{47BA4913-F64D-DE46-9C98-25FA6942D4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9503E4-2D79-B24F-B884-694D7C79B278}"/>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1549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0A09-0085-DA42-94B1-B1E5968A4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21D29B-69EB-8B41-B45A-52643001FB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926FEB-7111-324C-9D2E-96C9CE3F52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D8528E-1EC9-6246-BCFC-3BD8482603BB}"/>
              </a:ext>
            </a:extLst>
          </p:cNvPr>
          <p:cNvSpPr>
            <a:spLocks noGrp="1"/>
          </p:cNvSpPr>
          <p:nvPr>
            <p:ph type="dt" sz="half" idx="10"/>
          </p:nvPr>
        </p:nvSpPr>
        <p:spPr/>
        <p:txBody>
          <a:bodyPr/>
          <a:lstStyle/>
          <a:p>
            <a:fld id="{AB134690-1557-4C89-A502-4959FE7FAD70}" type="datetimeFigureOut">
              <a:rPr lang="en-US" smtClean="0"/>
              <a:t>11/10/21</a:t>
            </a:fld>
            <a:endParaRPr lang="en-US" dirty="0"/>
          </a:p>
        </p:txBody>
      </p:sp>
      <p:sp>
        <p:nvSpPr>
          <p:cNvPr id="6" name="Footer Placeholder 5">
            <a:extLst>
              <a:ext uri="{FF2B5EF4-FFF2-40B4-BE49-F238E27FC236}">
                <a16:creationId xmlns:a16="http://schemas.microsoft.com/office/drawing/2014/main" id="{820AEDA9-C423-F14B-89B9-A0D10853E9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38A1F2-6A7E-7E43-8394-07EBE1580B85}"/>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0373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8CA2-60D8-8345-870F-080297084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6E81E1-53CF-2140-AF2D-9F2191397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C6E7C-8A66-8247-B7D5-06A42D55F6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67A5D-910E-B24B-86D5-8AC890322B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3676CA-0826-A54B-8B2E-D23450483B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B1A79-0E3C-DD43-AD5E-CEB053BA8C6D}"/>
              </a:ext>
            </a:extLst>
          </p:cNvPr>
          <p:cNvSpPr>
            <a:spLocks noGrp="1"/>
          </p:cNvSpPr>
          <p:nvPr>
            <p:ph type="dt" sz="half" idx="10"/>
          </p:nvPr>
        </p:nvSpPr>
        <p:spPr/>
        <p:txBody>
          <a:bodyPr/>
          <a:lstStyle/>
          <a:p>
            <a:fld id="{1160EA64-D806-43AC-9DF2-F8C432F32B4C}" type="datetimeFigureOut">
              <a:rPr lang="en-US" smtClean="0"/>
              <a:t>11/10/21</a:t>
            </a:fld>
            <a:endParaRPr lang="en-US" dirty="0"/>
          </a:p>
        </p:txBody>
      </p:sp>
      <p:sp>
        <p:nvSpPr>
          <p:cNvPr id="8" name="Footer Placeholder 7">
            <a:extLst>
              <a:ext uri="{FF2B5EF4-FFF2-40B4-BE49-F238E27FC236}">
                <a16:creationId xmlns:a16="http://schemas.microsoft.com/office/drawing/2014/main" id="{3B11CB52-3455-1341-BF9F-3390ED8D751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1F542B6-45B7-CB48-8F17-66CBFF1D1830}"/>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087068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0921-9CD7-4944-B725-0C0B11520D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7CFD3D-EDDC-A242-ADB6-4512DEBC1890}"/>
              </a:ext>
            </a:extLst>
          </p:cNvPr>
          <p:cNvSpPr>
            <a:spLocks noGrp="1"/>
          </p:cNvSpPr>
          <p:nvPr>
            <p:ph type="dt" sz="half" idx="10"/>
          </p:nvPr>
        </p:nvSpPr>
        <p:spPr/>
        <p:txBody>
          <a:bodyPr/>
          <a:lstStyle/>
          <a:p>
            <a:fld id="{E1037C31-9E7A-4F99-8774-A0E530DE1A42}" type="datetimeFigureOut">
              <a:rPr lang="en-US" smtClean="0"/>
              <a:t>11/10/21</a:t>
            </a:fld>
            <a:endParaRPr lang="en-US" dirty="0"/>
          </a:p>
        </p:txBody>
      </p:sp>
      <p:sp>
        <p:nvSpPr>
          <p:cNvPr id="4" name="Footer Placeholder 3">
            <a:extLst>
              <a:ext uri="{FF2B5EF4-FFF2-40B4-BE49-F238E27FC236}">
                <a16:creationId xmlns:a16="http://schemas.microsoft.com/office/drawing/2014/main" id="{A79E697E-AAE6-D243-B337-7213F5EC6A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6C90AC-6084-B54B-97DB-9A19990A13E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9629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20E9C-0DA8-9047-BE9F-4969F43D43C8}"/>
              </a:ext>
            </a:extLst>
          </p:cNvPr>
          <p:cNvSpPr>
            <a:spLocks noGrp="1"/>
          </p:cNvSpPr>
          <p:nvPr>
            <p:ph type="dt" sz="half" idx="10"/>
          </p:nvPr>
        </p:nvSpPr>
        <p:spPr/>
        <p:txBody>
          <a:bodyPr/>
          <a:lstStyle/>
          <a:p>
            <a:fld id="{C278504F-A551-4DE0-9316-4DCD1D8CC752}" type="datetimeFigureOut">
              <a:rPr lang="en-US" smtClean="0"/>
              <a:t>11/10/21</a:t>
            </a:fld>
            <a:endParaRPr lang="en-US" dirty="0"/>
          </a:p>
        </p:txBody>
      </p:sp>
      <p:sp>
        <p:nvSpPr>
          <p:cNvPr id="3" name="Footer Placeholder 2">
            <a:extLst>
              <a:ext uri="{FF2B5EF4-FFF2-40B4-BE49-F238E27FC236}">
                <a16:creationId xmlns:a16="http://schemas.microsoft.com/office/drawing/2014/main" id="{FAE9B3CE-A5CB-264B-B4FC-E0E641674A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F4F05D-D02E-9948-8C1C-EB1FA100C93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8452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B7F2-D639-4F4D-8402-D2BCB43F4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323FC7-72F0-3C44-9A51-236971545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C9A54D-85B7-E54C-B44E-C483F4DBE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DB2D8-A8CA-EF49-91D4-8A5510C00BF8}"/>
              </a:ext>
            </a:extLst>
          </p:cNvPr>
          <p:cNvSpPr>
            <a:spLocks noGrp="1"/>
          </p:cNvSpPr>
          <p:nvPr>
            <p:ph type="dt" sz="half" idx="10"/>
          </p:nvPr>
        </p:nvSpPr>
        <p:spPr/>
        <p:txBody>
          <a:bodyPr/>
          <a:lstStyle/>
          <a:p>
            <a:fld id="{D1BE4249-C0D0-4B06-8692-E8BB871AF643}" type="datetimeFigureOut">
              <a:rPr lang="en-US" smtClean="0"/>
              <a:t>11/10/21</a:t>
            </a:fld>
            <a:endParaRPr lang="en-US" dirty="0"/>
          </a:p>
        </p:txBody>
      </p:sp>
      <p:sp>
        <p:nvSpPr>
          <p:cNvPr id="6" name="Footer Placeholder 5">
            <a:extLst>
              <a:ext uri="{FF2B5EF4-FFF2-40B4-BE49-F238E27FC236}">
                <a16:creationId xmlns:a16="http://schemas.microsoft.com/office/drawing/2014/main" id="{B21E437E-E6DA-934A-845A-FE3F1831C2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3739EF-5345-CD49-B090-0AD8C3B75159}"/>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587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239E-A9B3-3146-9B0F-E8A0EF1B9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83885D-E24A-D647-B5BA-85186F5BD2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41B054-0BC0-BF48-99A2-31C6691C1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2158B-62B5-B848-97E2-E58D4B5DFA96}"/>
              </a:ext>
            </a:extLst>
          </p:cNvPr>
          <p:cNvSpPr>
            <a:spLocks noGrp="1"/>
          </p:cNvSpPr>
          <p:nvPr>
            <p:ph type="dt" sz="half" idx="10"/>
          </p:nvPr>
        </p:nvSpPr>
        <p:spPr/>
        <p:txBody>
          <a:bodyPr/>
          <a:lstStyle/>
          <a:p>
            <a:fld id="{042B0DB6-F5C7-45FB-8CF3-31B45F9C2DAC}" type="datetimeFigureOut">
              <a:rPr lang="en-US" smtClean="0"/>
              <a:t>11/10/21</a:t>
            </a:fld>
            <a:endParaRPr lang="en-US" dirty="0"/>
          </a:p>
        </p:txBody>
      </p:sp>
      <p:sp>
        <p:nvSpPr>
          <p:cNvPr id="6" name="Footer Placeholder 5">
            <a:extLst>
              <a:ext uri="{FF2B5EF4-FFF2-40B4-BE49-F238E27FC236}">
                <a16:creationId xmlns:a16="http://schemas.microsoft.com/office/drawing/2014/main" id="{BFB7522C-4FFD-CE4D-9E2B-C6B17B23E2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1B05B-6C5E-2D40-81BE-E8DF56FE905F}"/>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0285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E99A5-515A-B64E-8FA3-BDABFDF7E3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FAFB93-D5F2-834C-A26E-A3104607D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FC68F-2124-7F4F-9CF2-0C759108B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11/10/21</a:t>
            </a:fld>
            <a:endParaRPr lang="en-US" dirty="0"/>
          </a:p>
        </p:txBody>
      </p:sp>
      <p:sp>
        <p:nvSpPr>
          <p:cNvPr id="5" name="Footer Placeholder 4">
            <a:extLst>
              <a:ext uri="{FF2B5EF4-FFF2-40B4-BE49-F238E27FC236}">
                <a16:creationId xmlns:a16="http://schemas.microsoft.com/office/drawing/2014/main" id="{693F5729-8268-3342-816D-7D3145149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9C86FC-B39F-1A44-A59E-9901944DF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446095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rchiki/Intermediate-Task-Code-Switching" TargetMode="External"/><Relationship Id="rId2" Type="http://schemas.openxmlformats.org/officeDocument/2006/relationships/hyperlink" Target="https://aclanthology.org/2021.mrl-1.16.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mlr.org/papers/v21/20-074.html" TargetMode="External"/><Relationship Id="rId7" Type="http://schemas.openxmlformats.org/officeDocument/2006/relationships/hyperlink" Target="https://aclanthology.org/2020.sltu-1.25" TargetMode="External"/><Relationship Id="rId2" Type="http://schemas.openxmlformats.org/officeDocument/2006/relationships/hyperlink" Target="http://proceedings.mlr.press/v119/hu20b.html" TargetMode="External"/><Relationship Id="rId1" Type="http://schemas.openxmlformats.org/officeDocument/2006/relationships/slideLayout" Target="../slideLayouts/slideLayout2.xml"/><Relationship Id="rId6" Type="http://schemas.openxmlformats.org/officeDocument/2006/relationships/hyperlink" Target="https://aclanthology.org/2020.sltu-1.28" TargetMode="External"/><Relationship Id="rId5" Type="http://schemas.openxmlformats.org/officeDocument/2006/relationships/hyperlink" Target="https://aclanthology.org/2020.semeval-1.100" TargetMode="External"/><Relationship Id="rId4" Type="http://schemas.openxmlformats.org/officeDocument/2006/relationships/hyperlink" Target="https://aclanthology.org/L16-165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8FA5-B609-8847-97AC-E7BD84A699D3}"/>
              </a:ext>
            </a:extLst>
          </p:cNvPr>
          <p:cNvSpPr>
            <a:spLocks noGrp="1"/>
          </p:cNvSpPr>
          <p:nvPr>
            <p:ph type="ctrTitle"/>
          </p:nvPr>
        </p:nvSpPr>
        <p:spPr/>
        <p:txBody>
          <a:bodyPr>
            <a:normAutofit/>
          </a:bodyPr>
          <a:lstStyle/>
          <a:p>
            <a:r>
              <a:rPr lang="en-US" sz="4400" b="1" dirty="0">
                <a:ea typeface="Helvetica Neue" panose="02000503000000020004" pitchFamily="2" charset="0"/>
                <a:cs typeface="Times New Roman" panose="02020603050405020304" pitchFamily="18" charset="0"/>
              </a:rPr>
              <a:t>The Effectiveness Of Intermediate-Task Training for Code-Switched Natural Language Understanding</a:t>
            </a:r>
            <a:endParaRPr lang="en-US" sz="4400" dirty="0"/>
          </a:p>
        </p:txBody>
      </p:sp>
      <p:sp>
        <p:nvSpPr>
          <p:cNvPr id="3" name="Subtitle 2">
            <a:extLst>
              <a:ext uri="{FF2B5EF4-FFF2-40B4-BE49-F238E27FC236}">
                <a16:creationId xmlns:a16="http://schemas.microsoft.com/office/drawing/2014/main" id="{01C468D0-3F2D-E14C-A692-FD981BF52FED}"/>
              </a:ext>
            </a:extLst>
          </p:cNvPr>
          <p:cNvSpPr>
            <a:spLocks noGrp="1"/>
          </p:cNvSpPr>
          <p:nvPr>
            <p:ph type="subTitle" idx="1"/>
          </p:nvPr>
        </p:nvSpPr>
        <p:spPr>
          <a:xfrm>
            <a:off x="1439917" y="3719098"/>
            <a:ext cx="9301655" cy="1655762"/>
          </a:xfrm>
        </p:spPr>
        <p:txBody>
          <a:bodyPr>
            <a:noAutofit/>
          </a:bodyPr>
          <a:lstStyle/>
          <a:p>
            <a:r>
              <a:rPr lang="en-US" dirty="0">
                <a:solidFill>
                  <a:srgbClr val="002060"/>
                </a:solidFill>
              </a:rPr>
              <a:t>Archiki Prasad</a:t>
            </a:r>
            <a:r>
              <a:rPr lang="en-US" baseline="30000" dirty="0">
                <a:solidFill>
                  <a:srgbClr val="002060"/>
                </a:solidFill>
              </a:rPr>
              <a:t>1</a:t>
            </a:r>
            <a:r>
              <a:rPr lang="en-US" dirty="0">
                <a:solidFill>
                  <a:srgbClr val="002060"/>
                </a:solidFill>
              </a:rPr>
              <a:t>, Mohammad Ali Rehan</a:t>
            </a:r>
            <a:r>
              <a:rPr lang="en-US" baseline="30000" dirty="0">
                <a:solidFill>
                  <a:srgbClr val="002060"/>
                </a:solidFill>
              </a:rPr>
              <a:t>2</a:t>
            </a:r>
            <a:r>
              <a:rPr lang="en-US" dirty="0">
                <a:solidFill>
                  <a:srgbClr val="002060"/>
                </a:solidFill>
              </a:rPr>
              <a:t>, Shreya Pathak</a:t>
            </a:r>
            <a:r>
              <a:rPr lang="en-US" baseline="30000" dirty="0">
                <a:solidFill>
                  <a:srgbClr val="002060"/>
                </a:solidFill>
              </a:rPr>
              <a:t>2</a:t>
            </a:r>
            <a:r>
              <a:rPr lang="en-US" dirty="0">
                <a:solidFill>
                  <a:srgbClr val="002060"/>
                </a:solidFill>
              </a:rPr>
              <a:t>, Preethi Jyothi</a:t>
            </a:r>
            <a:r>
              <a:rPr lang="en-US" baseline="30000" dirty="0">
                <a:solidFill>
                  <a:srgbClr val="002060"/>
                </a:solidFill>
              </a:rPr>
              <a:t>2</a:t>
            </a:r>
            <a:endParaRPr lang="en-US" dirty="0">
              <a:solidFill>
                <a:srgbClr val="002060"/>
              </a:solidFill>
            </a:endParaRPr>
          </a:p>
          <a:p>
            <a:r>
              <a:rPr lang="en-US" baseline="30000" dirty="0">
                <a:solidFill>
                  <a:srgbClr val="002060"/>
                </a:solidFill>
              </a:rPr>
              <a:t>1</a:t>
            </a:r>
            <a:r>
              <a:rPr lang="en-US" dirty="0">
                <a:solidFill>
                  <a:srgbClr val="002060"/>
                </a:solidFill>
              </a:rPr>
              <a:t>UNC Chapel Hill, </a:t>
            </a:r>
            <a:r>
              <a:rPr lang="en-US" baseline="30000" dirty="0">
                <a:solidFill>
                  <a:srgbClr val="002060"/>
                </a:solidFill>
              </a:rPr>
              <a:t>2</a:t>
            </a:r>
            <a:r>
              <a:rPr lang="en-US" dirty="0">
                <a:solidFill>
                  <a:srgbClr val="002060"/>
                </a:solidFill>
              </a:rPr>
              <a:t>IIT Bombay</a:t>
            </a:r>
          </a:p>
          <a:p>
            <a:endParaRPr lang="en-US" dirty="0">
              <a:solidFill>
                <a:srgbClr val="002060"/>
              </a:solidFill>
            </a:endParaRPr>
          </a:p>
          <a:p>
            <a:r>
              <a:rPr lang="en-US" dirty="0">
                <a:solidFill>
                  <a:srgbClr val="002060"/>
                </a:solidFill>
              </a:rPr>
              <a:t>Workshop on Multilingual Representation Learning (MRL) @ EMNLP 2021</a:t>
            </a:r>
          </a:p>
          <a:p>
            <a:endParaRPr lang="en-US" b="0" dirty="0">
              <a:solidFill>
                <a:srgbClr val="002060"/>
              </a:solidFill>
              <a:effectLst/>
            </a:endParaRPr>
          </a:p>
        </p:txBody>
      </p:sp>
      <p:pic>
        <p:nvPicPr>
          <p:cNvPr id="5" name="Picture 4" descr="Shape&#10;&#10;Description automatically generated with medium confidence">
            <a:extLst>
              <a:ext uri="{FF2B5EF4-FFF2-40B4-BE49-F238E27FC236}">
                <a16:creationId xmlns:a16="http://schemas.microsoft.com/office/drawing/2014/main" id="{1E99212B-922F-BB42-88B8-371413549959}"/>
              </a:ext>
            </a:extLst>
          </p:cNvPr>
          <p:cNvPicPr>
            <a:picLocks noChangeAspect="1"/>
          </p:cNvPicPr>
          <p:nvPr/>
        </p:nvPicPr>
        <p:blipFill>
          <a:blip r:embed="rId3"/>
          <a:stretch>
            <a:fillRect/>
          </a:stretch>
        </p:blipFill>
        <p:spPr>
          <a:xfrm>
            <a:off x="0" y="5735637"/>
            <a:ext cx="2311400" cy="1117600"/>
          </a:xfrm>
          <a:prstGeom prst="rect">
            <a:avLst/>
          </a:prstGeom>
        </p:spPr>
      </p:pic>
      <p:pic>
        <p:nvPicPr>
          <p:cNvPr id="9" name="Picture 8" descr="Logo&#10;&#10;Description automatically generated">
            <a:extLst>
              <a:ext uri="{FF2B5EF4-FFF2-40B4-BE49-F238E27FC236}">
                <a16:creationId xmlns:a16="http://schemas.microsoft.com/office/drawing/2014/main" id="{F4550EA5-781C-1947-8B9B-2A3B3FCD58BB}"/>
              </a:ext>
            </a:extLst>
          </p:cNvPr>
          <p:cNvPicPr>
            <a:picLocks noChangeAspect="1"/>
          </p:cNvPicPr>
          <p:nvPr/>
        </p:nvPicPr>
        <p:blipFill>
          <a:blip r:embed="rId4"/>
          <a:stretch>
            <a:fillRect/>
          </a:stretch>
        </p:blipFill>
        <p:spPr>
          <a:xfrm>
            <a:off x="2728913" y="5704164"/>
            <a:ext cx="1178537" cy="1149073"/>
          </a:xfrm>
          <a:prstGeom prst="rect">
            <a:avLst/>
          </a:prstGeom>
        </p:spPr>
      </p:pic>
      <p:pic>
        <p:nvPicPr>
          <p:cNvPr id="11" name="Picture 10" descr="Logo&#10;&#10;Description automatically generated">
            <a:extLst>
              <a:ext uri="{FF2B5EF4-FFF2-40B4-BE49-F238E27FC236}">
                <a16:creationId xmlns:a16="http://schemas.microsoft.com/office/drawing/2014/main" id="{7A257171-CBCB-1D4F-94BD-444BC723ABFA}"/>
              </a:ext>
            </a:extLst>
          </p:cNvPr>
          <p:cNvPicPr>
            <a:picLocks noChangeAspect="1"/>
          </p:cNvPicPr>
          <p:nvPr/>
        </p:nvPicPr>
        <p:blipFill>
          <a:blip r:embed="rId5"/>
          <a:stretch>
            <a:fillRect/>
          </a:stretch>
        </p:blipFill>
        <p:spPr>
          <a:xfrm>
            <a:off x="10567731" y="5721349"/>
            <a:ext cx="1624269" cy="1136989"/>
          </a:xfrm>
          <a:prstGeom prst="rect">
            <a:avLst/>
          </a:prstGeom>
        </p:spPr>
      </p:pic>
    </p:spTree>
    <p:extLst>
      <p:ext uri="{BB962C8B-B14F-4D97-AF65-F5344CB8AC3E}">
        <p14:creationId xmlns:p14="http://schemas.microsoft.com/office/powerpoint/2010/main" val="2091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E19E-2575-1245-84F9-069EE89265B0}"/>
              </a:ext>
            </a:extLst>
          </p:cNvPr>
          <p:cNvSpPr>
            <a:spLocks noGrp="1"/>
          </p:cNvSpPr>
          <p:nvPr>
            <p:ph type="title"/>
          </p:nvPr>
        </p:nvSpPr>
        <p:spPr/>
        <p:txBody>
          <a:bodyPr/>
          <a:lstStyle/>
          <a:p>
            <a:r>
              <a:rPr lang="en-US" dirty="0"/>
              <a:t>MLM for Code-Switched Text</a:t>
            </a:r>
          </a:p>
        </p:txBody>
      </p:sp>
      <p:sp>
        <p:nvSpPr>
          <p:cNvPr id="3" name="Content Placeholder 2">
            <a:extLst>
              <a:ext uri="{FF2B5EF4-FFF2-40B4-BE49-F238E27FC236}">
                <a16:creationId xmlns:a16="http://schemas.microsoft.com/office/drawing/2014/main" id="{094E9ADA-C0C7-824E-A35E-F2D13EA8B325}"/>
              </a:ext>
            </a:extLst>
          </p:cNvPr>
          <p:cNvSpPr>
            <a:spLocks noGrp="1"/>
          </p:cNvSpPr>
          <p:nvPr>
            <p:ph idx="1"/>
          </p:nvPr>
        </p:nvSpPr>
        <p:spPr/>
        <p:txBody>
          <a:bodyPr>
            <a:noAutofit/>
          </a:bodyPr>
          <a:lstStyle/>
          <a:p>
            <a:r>
              <a:rPr lang="en-US" sz="2200" dirty="0"/>
              <a:t>Code-Switched MLM: Only tokens at language switch boundaries can be masked – encourages switching behavior</a:t>
            </a:r>
          </a:p>
          <a:p>
            <a:endParaRPr lang="en-US" sz="1200" dirty="0"/>
          </a:p>
          <a:p>
            <a:pPr marL="0" indent="0">
              <a:buNone/>
            </a:pPr>
            <a:r>
              <a:rPr lang="en-US" sz="2200" dirty="0">
                <a:solidFill>
                  <a:srgbClr val="00B050"/>
                </a:solidFill>
              </a:rPr>
              <a:t>		Yeh	</a:t>
            </a:r>
            <a:r>
              <a:rPr lang="en-US" sz="2200" dirty="0">
                <a:solidFill>
                  <a:srgbClr val="0070C0"/>
                </a:solidFill>
              </a:rPr>
              <a:t>files	</a:t>
            </a:r>
            <a:r>
              <a:rPr lang="en-US" sz="2200" dirty="0">
                <a:solidFill>
                  <a:srgbClr val="00B050"/>
                </a:solidFill>
              </a:rPr>
              <a:t>ko	</a:t>
            </a:r>
            <a:r>
              <a:rPr lang="en-US" sz="2200" dirty="0">
                <a:solidFill>
                  <a:srgbClr val="0070C0"/>
                </a:solidFill>
              </a:rPr>
              <a:t>desk	</a:t>
            </a:r>
            <a:r>
              <a:rPr lang="en-US" sz="2200" dirty="0">
                <a:solidFill>
                  <a:srgbClr val="00B050"/>
                </a:solidFill>
              </a:rPr>
              <a:t>pe	rakh	do</a:t>
            </a:r>
          </a:p>
          <a:p>
            <a:pPr marL="0" indent="0">
              <a:buNone/>
            </a:pPr>
            <a:r>
              <a:rPr lang="en-US" sz="2200" dirty="0">
                <a:solidFill>
                  <a:srgbClr val="C00000"/>
                </a:solidFill>
              </a:rPr>
              <a:t>Languages*:</a:t>
            </a:r>
            <a:r>
              <a:rPr lang="en-US" sz="2200" dirty="0">
                <a:solidFill>
                  <a:srgbClr val="00B050"/>
                </a:solidFill>
              </a:rPr>
              <a:t>	HI	</a:t>
            </a:r>
            <a:r>
              <a:rPr lang="en-US" sz="2200" dirty="0">
                <a:solidFill>
                  <a:srgbClr val="0070C0"/>
                </a:solidFill>
              </a:rPr>
              <a:t>EN</a:t>
            </a:r>
            <a:r>
              <a:rPr lang="en-US" sz="2200" dirty="0">
                <a:solidFill>
                  <a:srgbClr val="00B050"/>
                </a:solidFill>
              </a:rPr>
              <a:t>	HI	</a:t>
            </a:r>
            <a:r>
              <a:rPr lang="en-US" sz="2200" dirty="0">
                <a:solidFill>
                  <a:srgbClr val="0070C0"/>
                </a:solidFill>
              </a:rPr>
              <a:t>EN</a:t>
            </a:r>
            <a:r>
              <a:rPr lang="en-US" sz="2200" dirty="0">
                <a:solidFill>
                  <a:srgbClr val="00B050"/>
                </a:solidFill>
              </a:rPr>
              <a:t>	HI	HI	HI</a:t>
            </a:r>
          </a:p>
          <a:p>
            <a:pPr marL="0" indent="0">
              <a:buNone/>
            </a:pPr>
            <a:r>
              <a:rPr lang="en-US" sz="2200" dirty="0">
                <a:solidFill>
                  <a:schemeClr val="tx1">
                    <a:lumMod val="50000"/>
                    <a:lumOff val="50000"/>
                  </a:schemeClr>
                </a:solidFill>
              </a:rPr>
              <a:t>Translation:	Put these files on the desk</a:t>
            </a:r>
          </a:p>
          <a:p>
            <a:pPr marL="0" indent="0">
              <a:buNone/>
            </a:pPr>
            <a:endParaRPr lang="en-US" sz="2200" dirty="0">
              <a:solidFill>
                <a:schemeClr val="tx1">
                  <a:lumMod val="50000"/>
                  <a:lumOff val="50000"/>
                </a:schemeClr>
              </a:solidFill>
            </a:endParaRPr>
          </a:p>
          <a:p>
            <a:pPr marL="0" indent="0">
              <a:buNone/>
            </a:pPr>
            <a:r>
              <a:rPr lang="en-US" sz="2200" dirty="0">
                <a:solidFill>
                  <a:srgbClr val="00B050"/>
                </a:solidFill>
              </a:rPr>
              <a:t>		Yeh	</a:t>
            </a:r>
            <a:r>
              <a:rPr lang="en-US" sz="2200" dirty="0">
                <a:solidFill>
                  <a:srgbClr val="0070C0"/>
                </a:solidFill>
              </a:rPr>
              <a:t>files	</a:t>
            </a:r>
            <a:r>
              <a:rPr lang="en-US" sz="2200" dirty="0">
                <a:solidFill>
                  <a:srgbClr val="00B050"/>
                </a:solidFill>
              </a:rPr>
              <a:t>ko	</a:t>
            </a:r>
            <a:r>
              <a:rPr lang="en-US" sz="2200" dirty="0"/>
              <a:t>[MASK]</a:t>
            </a:r>
            <a:r>
              <a:rPr lang="en-US" sz="2200" dirty="0">
                <a:solidFill>
                  <a:srgbClr val="0070C0"/>
                </a:solidFill>
              </a:rPr>
              <a:t>	</a:t>
            </a:r>
            <a:r>
              <a:rPr lang="en-US" sz="2200" dirty="0">
                <a:solidFill>
                  <a:srgbClr val="00B050"/>
                </a:solidFill>
              </a:rPr>
              <a:t>pe	rakh	 do </a:t>
            </a:r>
          </a:p>
          <a:p>
            <a:pPr marL="0" indent="0">
              <a:buNone/>
            </a:pPr>
            <a:r>
              <a:rPr lang="en-US" sz="2200" dirty="0">
                <a:solidFill>
                  <a:srgbClr val="C00000"/>
                </a:solidFill>
              </a:rPr>
              <a:t>Languages*:</a:t>
            </a:r>
            <a:r>
              <a:rPr lang="en-US" sz="2200" dirty="0">
                <a:solidFill>
                  <a:srgbClr val="00B050"/>
                </a:solidFill>
              </a:rPr>
              <a:t>	HI	</a:t>
            </a:r>
            <a:r>
              <a:rPr lang="en-US" sz="2200" dirty="0">
                <a:solidFill>
                  <a:srgbClr val="0070C0"/>
                </a:solidFill>
              </a:rPr>
              <a:t>EN</a:t>
            </a:r>
            <a:r>
              <a:rPr lang="en-US" sz="2200" dirty="0">
                <a:solidFill>
                  <a:srgbClr val="00B050"/>
                </a:solidFill>
              </a:rPr>
              <a:t>	HI	</a:t>
            </a:r>
            <a:r>
              <a:rPr lang="en-US" sz="2200" dirty="0">
                <a:solidFill>
                  <a:srgbClr val="0070C0"/>
                </a:solidFill>
              </a:rPr>
              <a:t>EN</a:t>
            </a:r>
            <a:r>
              <a:rPr lang="en-US" sz="2200" dirty="0">
                <a:solidFill>
                  <a:srgbClr val="00B050"/>
                </a:solidFill>
              </a:rPr>
              <a:t>	HI	HI	HI</a:t>
            </a:r>
          </a:p>
          <a:p>
            <a:pPr marL="0" indent="0">
              <a:buNone/>
            </a:pPr>
            <a:r>
              <a:rPr lang="en-US" sz="2200" dirty="0">
                <a:solidFill>
                  <a:schemeClr val="tx1">
                    <a:lumMod val="50000"/>
                    <a:lumOff val="50000"/>
                  </a:schemeClr>
                </a:solidFill>
              </a:rPr>
              <a:t>Translation:	Put these files on the desk</a:t>
            </a:r>
            <a:endParaRPr lang="en-US" sz="2200" dirty="0">
              <a:solidFill>
                <a:srgbClr val="C00000"/>
              </a:solidFill>
            </a:endParaRPr>
          </a:p>
          <a:p>
            <a:r>
              <a:rPr lang="en-US" sz="2200" dirty="0"/>
              <a:t>Rescale masking probability to mask the same number of tokens on avg.</a:t>
            </a:r>
          </a:p>
          <a:p>
            <a:pPr marL="0" indent="0" algn="r">
              <a:buNone/>
            </a:pPr>
            <a:r>
              <a:rPr lang="en-US" sz="2200" dirty="0">
                <a:solidFill>
                  <a:srgbClr val="C00000"/>
                </a:solidFill>
              </a:rPr>
              <a:t>*</a:t>
            </a:r>
            <a:r>
              <a:rPr lang="en-US" sz="2200" dirty="0">
                <a:solidFill>
                  <a:srgbClr val="00B050"/>
                </a:solidFill>
              </a:rPr>
              <a:t>HI: Hindi; </a:t>
            </a:r>
            <a:r>
              <a:rPr lang="en-US" sz="2200" dirty="0">
                <a:solidFill>
                  <a:srgbClr val="0070C0"/>
                </a:solidFill>
              </a:rPr>
              <a:t>EN: English</a:t>
            </a:r>
            <a:r>
              <a:rPr lang="en-US" sz="2200" dirty="0"/>
              <a:t> </a:t>
            </a:r>
          </a:p>
        </p:txBody>
      </p:sp>
      <p:sp>
        <p:nvSpPr>
          <p:cNvPr id="4" name="Rounded Rectangle 3">
            <a:extLst>
              <a:ext uri="{FF2B5EF4-FFF2-40B4-BE49-F238E27FC236}">
                <a16:creationId xmlns:a16="http://schemas.microsoft.com/office/drawing/2014/main" id="{13BF92CF-00FF-234F-8882-672FBB8EC0C1}"/>
              </a:ext>
            </a:extLst>
          </p:cNvPr>
          <p:cNvSpPr/>
          <p:nvPr/>
        </p:nvSpPr>
        <p:spPr>
          <a:xfrm>
            <a:off x="2617077" y="2869326"/>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 name="Rounded Rectangle 4">
            <a:extLst>
              <a:ext uri="{FF2B5EF4-FFF2-40B4-BE49-F238E27FC236}">
                <a16:creationId xmlns:a16="http://schemas.microsoft.com/office/drawing/2014/main" id="{CC577990-5381-A048-82E1-D49F73873A0C}"/>
              </a:ext>
            </a:extLst>
          </p:cNvPr>
          <p:cNvSpPr/>
          <p:nvPr/>
        </p:nvSpPr>
        <p:spPr>
          <a:xfrm>
            <a:off x="3547242" y="2869325"/>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6" name="Rounded Rectangle 5">
            <a:extLst>
              <a:ext uri="{FF2B5EF4-FFF2-40B4-BE49-F238E27FC236}">
                <a16:creationId xmlns:a16="http://schemas.microsoft.com/office/drawing/2014/main" id="{2B6F3F07-9BBF-D946-B949-575C22DD7875}"/>
              </a:ext>
            </a:extLst>
          </p:cNvPr>
          <p:cNvSpPr/>
          <p:nvPr/>
        </p:nvSpPr>
        <p:spPr>
          <a:xfrm>
            <a:off x="4374934" y="2869324"/>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ounded Rectangle 6">
            <a:extLst>
              <a:ext uri="{FF2B5EF4-FFF2-40B4-BE49-F238E27FC236}">
                <a16:creationId xmlns:a16="http://schemas.microsoft.com/office/drawing/2014/main" id="{752AB406-DEF8-C24D-8F94-3901F4A14CCF}"/>
              </a:ext>
            </a:extLst>
          </p:cNvPr>
          <p:cNvSpPr/>
          <p:nvPr/>
        </p:nvSpPr>
        <p:spPr>
          <a:xfrm>
            <a:off x="5402318" y="2861441"/>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8" name="Rounded Rectangle 7">
            <a:extLst>
              <a:ext uri="{FF2B5EF4-FFF2-40B4-BE49-F238E27FC236}">
                <a16:creationId xmlns:a16="http://schemas.microsoft.com/office/drawing/2014/main" id="{4E31D8A1-B7BC-D448-9F8E-1B0AE49DD78D}"/>
              </a:ext>
            </a:extLst>
          </p:cNvPr>
          <p:cNvSpPr/>
          <p:nvPr/>
        </p:nvSpPr>
        <p:spPr>
          <a:xfrm>
            <a:off x="6256284" y="2861440"/>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TextBox 10">
            <a:extLst>
              <a:ext uri="{FF2B5EF4-FFF2-40B4-BE49-F238E27FC236}">
                <a16:creationId xmlns:a16="http://schemas.microsoft.com/office/drawing/2014/main" id="{B390364B-4201-3249-9F06-C84D48AC3FE7}"/>
              </a:ext>
            </a:extLst>
          </p:cNvPr>
          <p:cNvSpPr txBox="1"/>
          <p:nvPr/>
        </p:nvSpPr>
        <p:spPr>
          <a:xfrm>
            <a:off x="9209686" y="2829910"/>
            <a:ext cx="2887717" cy="646331"/>
          </a:xfrm>
          <a:prstGeom prst="rect">
            <a:avLst/>
          </a:prstGeom>
          <a:noFill/>
        </p:spPr>
        <p:txBody>
          <a:bodyPr wrap="square" rtlCol="0">
            <a:spAutoFit/>
          </a:bodyPr>
          <a:lstStyle/>
          <a:p>
            <a:pPr algn="ctr"/>
            <a:r>
              <a:rPr lang="en-US" dirty="0">
                <a:solidFill>
                  <a:schemeClr val="accent2"/>
                </a:solidFill>
              </a:rPr>
              <a:t>Tokens of these words can be masked</a:t>
            </a:r>
          </a:p>
        </p:txBody>
      </p:sp>
    </p:spTree>
    <p:extLst>
      <p:ext uri="{BB962C8B-B14F-4D97-AF65-F5344CB8AC3E}">
        <p14:creationId xmlns:p14="http://schemas.microsoft.com/office/powerpoint/2010/main" val="208213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E26E-1CBD-F448-A0E6-1CC89B76F908}"/>
              </a:ext>
            </a:extLst>
          </p:cNvPr>
          <p:cNvSpPr>
            <a:spLocks noGrp="1"/>
          </p:cNvSpPr>
          <p:nvPr>
            <p:ph type="title"/>
          </p:nvPr>
        </p:nvSpPr>
        <p:spPr/>
        <p:txBody>
          <a:bodyPr>
            <a:normAutofit/>
          </a:bodyPr>
          <a:lstStyle/>
          <a:p>
            <a:r>
              <a:rPr lang="en-US" dirty="0"/>
              <a:t>Results: Sentiment Analysis </a:t>
            </a:r>
          </a:p>
        </p:txBody>
      </p:sp>
      <p:graphicFrame>
        <p:nvGraphicFramePr>
          <p:cNvPr id="4" name="Google Shape;174;p21">
            <a:extLst>
              <a:ext uri="{FF2B5EF4-FFF2-40B4-BE49-F238E27FC236}">
                <a16:creationId xmlns:a16="http://schemas.microsoft.com/office/drawing/2014/main" id="{66944304-ACE1-C04F-9F17-9F572BEF94B1}"/>
              </a:ext>
            </a:extLst>
          </p:cNvPr>
          <p:cNvGraphicFramePr/>
          <p:nvPr>
            <p:extLst>
              <p:ext uri="{D42A27DB-BD31-4B8C-83A1-F6EECF244321}">
                <p14:modId xmlns:p14="http://schemas.microsoft.com/office/powerpoint/2010/main" val="972532139"/>
              </p:ext>
            </p:extLst>
          </p:nvPr>
        </p:nvGraphicFramePr>
        <p:xfrm>
          <a:off x="1921340" y="1904611"/>
          <a:ext cx="7979409" cy="3931680"/>
        </p:xfrm>
        <a:graphic>
          <a:graphicData uri="http://schemas.openxmlformats.org/drawingml/2006/table">
            <a:tbl>
              <a:tblPr>
                <a:tableStyleId>{0505E3EF-67EA-436B-97B2-0124C06EBD24}</a:tableStyleId>
              </a:tblPr>
              <a:tblGrid>
                <a:gridCol w="2768858">
                  <a:extLst>
                    <a:ext uri="{9D8B030D-6E8A-4147-A177-3AD203B41FA5}">
                      <a16:colId xmlns:a16="http://schemas.microsoft.com/office/drawing/2014/main" val="20000"/>
                    </a:ext>
                  </a:extLst>
                </a:gridCol>
                <a:gridCol w="1255320">
                  <a:extLst>
                    <a:ext uri="{9D8B030D-6E8A-4147-A177-3AD203B41FA5}">
                      <a16:colId xmlns:a16="http://schemas.microsoft.com/office/drawing/2014/main" val="20001"/>
                    </a:ext>
                  </a:extLst>
                </a:gridCol>
                <a:gridCol w="1232212">
                  <a:extLst>
                    <a:ext uri="{9D8B030D-6E8A-4147-A177-3AD203B41FA5}">
                      <a16:colId xmlns:a16="http://schemas.microsoft.com/office/drawing/2014/main" val="20002"/>
                    </a:ext>
                  </a:extLst>
                </a:gridCol>
                <a:gridCol w="1304050">
                  <a:extLst>
                    <a:ext uri="{9D8B030D-6E8A-4147-A177-3AD203B41FA5}">
                      <a16:colId xmlns:a16="http://schemas.microsoft.com/office/drawing/2014/main" val="20003"/>
                    </a:ext>
                  </a:extLst>
                </a:gridCol>
                <a:gridCol w="1418969">
                  <a:extLst>
                    <a:ext uri="{9D8B030D-6E8A-4147-A177-3AD203B41FA5}">
                      <a16:colId xmlns:a16="http://schemas.microsoft.com/office/drawing/2014/main" val="20004"/>
                    </a:ext>
                  </a:extLst>
                </a:gridCol>
              </a:tblGrid>
              <a:tr h="442469">
                <a:tc>
                  <a:txBody>
                    <a:bodyPr/>
                    <a:lstStyle/>
                    <a:p>
                      <a:pPr marL="0" lvl="0" indent="0" algn="ctr" rtl="0">
                        <a:spcBef>
                          <a:spcPts val="0"/>
                        </a:spcBef>
                        <a:spcAft>
                          <a:spcPts val="0"/>
                        </a:spcAft>
                        <a:buNone/>
                      </a:pPr>
                      <a:r>
                        <a:rPr lang="en" b="1" dirty="0"/>
                        <a:t>Method</a:t>
                      </a:r>
                      <a:endParaRPr b="1" dirty="0"/>
                    </a:p>
                  </a:txBody>
                  <a:tcPr marL="91425" marR="91425" marT="91425" marB="91425" anchor="ctr"/>
                </a:tc>
                <a:tc>
                  <a:txBody>
                    <a:bodyPr/>
                    <a:lstStyle/>
                    <a:p>
                      <a:pPr marL="0" lvl="0" indent="0" algn="ctr" rtl="0">
                        <a:spcBef>
                          <a:spcPts val="0"/>
                        </a:spcBef>
                        <a:spcAft>
                          <a:spcPts val="0"/>
                        </a:spcAft>
                        <a:buNone/>
                      </a:pPr>
                      <a:r>
                        <a:rPr lang="en" b="1" dirty="0"/>
                        <a:t>ES-EN[3] (X:ES)</a:t>
                      </a:r>
                      <a:endParaRPr b="1" dirty="0"/>
                    </a:p>
                  </a:txBody>
                  <a:tcPr marL="91425" marR="91425" marT="91425" marB="91425"/>
                </a:tc>
                <a:tc>
                  <a:txBody>
                    <a:bodyPr/>
                    <a:lstStyle/>
                    <a:p>
                      <a:pPr marL="0" lvl="0" indent="0" algn="ctr" rtl="0">
                        <a:spcBef>
                          <a:spcPts val="0"/>
                        </a:spcBef>
                        <a:spcAft>
                          <a:spcPts val="0"/>
                        </a:spcAft>
                        <a:buNone/>
                      </a:pPr>
                      <a:r>
                        <a:rPr lang="en" b="1" dirty="0"/>
                        <a:t>HI-EN[4] (X:HI)</a:t>
                      </a:r>
                      <a:endParaRPr b="1" dirty="0"/>
                    </a:p>
                  </a:txBody>
                  <a:tcPr marL="91425" marR="91425" marT="91425" marB="91425"/>
                </a:tc>
                <a:tc>
                  <a:txBody>
                    <a:bodyPr/>
                    <a:lstStyle/>
                    <a:p>
                      <a:pPr marL="0" lvl="0" indent="0" algn="ctr" rtl="0">
                        <a:spcBef>
                          <a:spcPts val="0"/>
                        </a:spcBef>
                        <a:spcAft>
                          <a:spcPts val="0"/>
                        </a:spcAft>
                        <a:buNone/>
                      </a:pPr>
                      <a:r>
                        <a:rPr lang="en" b="1" dirty="0"/>
                        <a:t>TA-EN[5] (X:TA)</a:t>
                      </a:r>
                      <a:endParaRPr b="1" dirty="0"/>
                    </a:p>
                  </a:txBody>
                  <a:tcPr marL="91425" marR="91425" marT="91425" marB="91425"/>
                </a:tc>
                <a:tc>
                  <a:txBody>
                    <a:bodyPr/>
                    <a:lstStyle/>
                    <a:p>
                      <a:pPr marL="0" lvl="0" indent="0" algn="ctr" rtl="0">
                        <a:spcBef>
                          <a:spcPts val="0"/>
                        </a:spcBef>
                        <a:spcAft>
                          <a:spcPts val="0"/>
                        </a:spcAft>
                        <a:buNone/>
                      </a:pPr>
                      <a:r>
                        <a:rPr lang="en" b="1" dirty="0"/>
                        <a:t>ML-EN[6] (X:ML)</a:t>
                      </a:r>
                      <a:endParaRPr b="1" dirty="0"/>
                    </a:p>
                  </a:txBody>
                  <a:tcPr marL="91425" marR="91425" marT="91425" marB="91425"/>
                </a:tc>
                <a:extLst>
                  <a:ext uri="{0D108BD9-81ED-4DB2-BD59-A6C34878D82A}">
                    <a16:rowId xmlns:a16="http://schemas.microsoft.com/office/drawing/2014/main" val="10000"/>
                  </a:ext>
                </a:extLst>
              </a:tr>
              <a:tr h="442469">
                <a:tc>
                  <a:txBody>
                    <a:bodyPr/>
                    <a:lstStyle/>
                    <a:p>
                      <a:pPr marL="0" lvl="0" indent="0" algn="ctr" rtl="0">
                        <a:spcBef>
                          <a:spcPts val="0"/>
                        </a:spcBef>
                        <a:spcAft>
                          <a:spcPts val="0"/>
                        </a:spcAft>
                        <a:buNone/>
                      </a:pPr>
                      <a:r>
                        <a:rPr lang="en"/>
                        <a:t>Baseline</a:t>
                      </a:r>
                      <a:endParaRPr/>
                    </a:p>
                  </a:txBody>
                  <a:tcPr marL="91425" marR="91425" marT="91425" marB="91425"/>
                </a:tc>
                <a:tc>
                  <a:txBody>
                    <a:bodyPr/>
                    <a:lstStyle/>
                    <a:p>
                      <a:pPr marL="0" lvl="0" indent="0" algn="ctr" rtl="0">
                        <a:spcBef>
                          <a:spcPts val="0"/>
                        </a:spcBef>
                        <a:spcAft>
                          <a:spcPts val="0"/>
                        </a:spcAft>
                        <a:buNone/>
                      </a:pPr>
                      <a:r>
                        <a:rPr lang="en"/>
                        <a:t>60.95</a:t>
                      </a:r>
                      <a:endParaRPr/>
                    </a:p>
                  </a:txBody>
                  <a:tcPr marL="91425" marR="91425" marT="91425" marB="91425"/>
                </a:tc>
                <a:tc>
                  <a:txBody>
                    <a:bodyPr/>
                    <a:lstStyle/>
                    <a:p>
                      <a:pPr marL="0" lvl="0" indent="0" algn="ctr" rtl="0">
                        <a:spcBef>
                          <a:spcPts val="0"/>
                        </a:spcBef>
                        <a:spcAft>
                          <a:spcPts val="0"/>
                        </a:spcAft>
                        <a:buNone/>
                      </a:pPr>
                      <a:r>
                        <a:rPr lang="en"/>
                        <a:t>68.17</a:t>
                      </a:r>
                      <a:endParaRPr/>
                    </a:p>
                  </a:txBody>
                  <a:tcPr marL="91425" marR="91425" marT="91425" marB="91425"/>
                </a:tc>
                <a:tc>
                  <a:txBody>
                    <a:bodyPr/>
                    <a:lstStyle/>
                    <a:p>
                      <a:pPr marL="0" lvl="0" indent="0" algn="ctr" rtl="0">
                        <a:spcBef>
                          <a:spcPts val="0"/>
                        </a:spcBef>
                        <a:spcAft>
                          <a:spcPts val="0"/>
                        </a:spcAft>
                        <a:buNone/>
                      </a:pPr>
                      <a:r>
                        <a:rPr lang="en"/>
                        <a:t>76.07</a:t>
                      </a:r>
                      <a:endParaRPr/>
                    </a:p>
                  </a:txBody>
                  <a:tcPr marL="91425" marR="91425" marT="91425" marB="91425"/>
                </a:tc>
                <a:tc>
                  <a:txBody>
                    <a:bodyPr/>
                    <a:lstStyle/>
                    <a:p>
                      <a:pPr marL="0" lvl="0" indent="0" algn="ctr" rtl="0">
                        <a:spcBef>
                          <a:spcPts val="0"/>
                        </a:spcBef>
                        <a:spcAft>
                          <a:spcPts val="0"/>
                        </a:spcAft>
                        <a:buNone/>
                      </a:pPr>
                      <a:r>
                        <a:rPr lang="en"/>
                        <a:t>75.46</a:t>
                      </a:r>
                      <a:endParaRPr/>
                    </a:p>
                  </a:txBody>
                  <a:tcPr marL="91425" marR="91425" marT="91425" marB="91425"/>
                </a:tc>
                <a:extLst>
                  <a:ext uri="{0D108BD9-81ED-4DB2-BD59-A6C34878D82A}">
                    <a16:rowId xmlns:a16="http://schemas.microsoft.com/office/drawing/2014/main" val="10001"/>
                  </a:ext>
                </a:extLst>
              </a:tr>
              <a:tr h="442469">
                <a:tc>
                  <a:txBody>
                    <a:bodyPr/>
                    <a:lstStyle/>
                    <a:p>
                      <a:pPr marL="0" lvl="0" indent="0" algn="ctr" rtl="0">
                        <a:spcBef>
                          <a:spcPts val="0"/>
                        </a:spcBef>
                        <a:spcAft>
                          <a:spcPts val="0"/>
                        </a:spcAft>
                        <a:buNone/>
                      </a:pPr>
                      <a:r>
                        <a:rPr lang="en"/>
                        <a:t>EN-single task</a:t>
                      </a:r>
                      <a:endParaRPr/>
                    </a:p>
                  </a:txBody>
                  <a:tcPr marL="91425" marR="91425" marT="91425" marB="91425"/>
                </a:tc>
                <a:tc>
                  <a:txBody>
                    <a:bodyPr/>
                    <a:lstStyle/>
                    <a:p>
                      <a:pPr marL="0" lvl="0" indent="0" algn="ctr" rtl="0">
                        <a:spcBef>
                          <a:spcPts val="0"/>
                        </a:spcBef>
                        <a:spcAft>
                          <a:spcPts val="0"/>
                        </a:spcAft>
                        <a:buNone/>
                      </a:pPr>
                      <a:r>
                        <a:rPr lang="en"/>
                        <a:t>60.95</a:t>
                      </a:r>
                      <a:endParaRPr/>
                    </a:p>
                  </a:txBody>
                  <a:tcPr marL="91425" marR="91425" marT="91425" marB="91425"/>
                </a:tc>
                <a:tc>
                  <a:txBody>
                    <a:bodyPr/>
                    <a:lstStyle/>
                    <a:p>
                      <a:pPr marL="0" lvl="0" indent="0" algn="ctr" rtl="0">
                        <a:spcBef>
                          <a:spcPts val="0"/>
                        </a:spcBef>
                        <a:spcAft>
                          <a:spcPts val="0"/>
                        </a:spcAft>
                        <a:buNone/>
                      </a:pPr>
                      <a:r>
                        <a:rPr lang="en"/>
                        <a:t>69.14</a:t>
                      </a:r>
                      <a:endParaRPr/>
                    </a:p>
                  </a:txBody>
                  <a:tcPr marL="91425" marR="91425" marT="91425" marB="91425"/>
                </a:tc>
                <a:tc>
                  <a:txBody>
                    <a:bodyPr/>
                    <a:lstStyle/>
                    <a:p>
                      <a:pPr marL="0" lvl="0" indent="0" algn="ctr" rtl="0">
                        <a:spcBef>
                          <a:spcPts val="0"/>
                        </a:spcBef>
                        <a:spcAft>
                          <a:spcPts val="0"/>
                        </a:spcAft>
                        <a:buNone/>
                      </a:pPr>
                      <a:r>
                        <a:rPr lang="en"/>
                        <a:t>76.41</a:t>
                      </a:r>
                      <a:endParaRPr/>
                    </a:p>
                  </a:txBody>
                  <a:tcPr marL="91425" marR="91425" marT="91425" marB="91425"/>
                </a:tc>
                <a:tc>
                  <a:txBody>
                    <a:bodyPr/>
                    <a:lstStyle/>
                    <a:p>
                      <a:pPr marL="0" lvl="0" indent="0" algn="ctr" rtl="0">
                        <a:spcBef>
                          <a:spcPts val="0"/>
                        </a:spcBef>
                        <a:spcAft>
                          <a:spcPts val="0"/>
                        </a:spcAft>
                        <a:buNone/>
                      </a:pPr>
                      <a:r>
                        <a:rPr lang="en"/>
                        <a:t>76.49</a:t>
                      </a:r>
                      <a:endParaRPr/>
                    </a:p>
                  </a:txBody>
                  <a:tcPr marL="91425" marR="91425" marT="91425" marB="91425"/>
                </a:tc>
                <a:extLst>
                  <a:ext uri="{0D108BD9-81ED-4DB2-BD59-A6C34878D82A}">
                    <a16:rowId xmlns:a16="http://schemas.microsoft.com/office/drawing/2014/main" val="10002"/>
                  </a:ext>
                </a:extLst>
              </a:tr>
              <a:tr h="442469">
                <a:tc>
                  <a:txBody>
                    <a:bodyPr/>
                    <a:lstStyle/>
                    <a:p>
                      <a:pPr marL="0" lvl="0" indent="0" algn="ctr" rtl="0">
                        <a:spcBef>
                          <a:spcPts val="0"/>
                        </a:spcBef>
                        <a:spcAft>
                          <a:spcPts val="0"/>
                        </a:spcAft>
                        <a:buNone/>
                      </a:pPr>
                      <a:r>
                        <a:rPr lang="en"/>
                        <a:t>X-single task</a:t>
                      </a:r>
                      <a:endParaRPr/>
                    </a:p>
                  </a:txBody>
                  <a:tcPr marL="91425" marR="91425" marT="91425" marB="91425"/>
                </a:tc>
                <a:tc>
                  <a:txBody>
                    <a:bodyPr/>
                    <a:lstStyle/>
                    <a:p>
                      <a:pPr marL="0" lvl="0" indent="0" algn="ctr" rtl="0">
                        <a:spcBef>
                          <a:spcPts val="0"/>
                        </a:spcBef>
                        <a:spcAft>
                          <a:spcPts val="0"/>
                        </a:spcAft>
                        <a:buNone/>
                      </a:pPr>
                      <a:r>
                        <a:rPr lang="en"/>
                        <a:t>65.11</a:t>
                      </a:r>
                      <a:endParaRPr/>
                    </a:p>
                  </a:txBody>
                  <a:tcPr marL="91425" marR="91425" marT="91425" marB="91425"/>
                </a:tc>
                <a:tc>
                  <a:txBody>
                    <a:bodyPr/>
                    <a:lstStyle/>
                    <a:p>
                      <a:pPr marL="0" lvl="0" indent="0" algn="ctr" rtl="0">
                        <a:spcBef>
                          <a:spcPts val="0"/>
                        </a:spcBef>
                        <a:spcAft>
                          <a:spcPts val="0"/>
                        </a:spcAft>
                        <a:buNone/>
                      </a:pPr>
                      <a:r>
                        <a:rPr lang="en"/>
                        <a:t>68.75</a:t>
                      </a:r>
                      <a:endParaRPr/>
                    </a:p>
                  </a:txBody>
                  <a:tcPr marL="91425" marR="91425" marT="91425" marB="91425"/>
                </a:tc>
                <a:tc>
                  <a:txBody>
                    <a:bodyPr/>
                    <a:lstStyle/>
                    <a:p>
                      <a:pPr marL="0" lvl="0" indent="0" algn="ctr" rtl="0">
                        <a:spcBef>
                          <a:spcPts val="0"/>
                        </a:spcBef>
                        <a:spcAft>
                          <a:spcPts val="0"/>
                        </a:spcAft>
                        <a:buNone/>
                      </a:pPr>
                      <a:r>
                        <a:rPr lang="en"/>
                        <a:t>75.78</a:t>
                      </a:r>
                      <a:endParaRPr/>
                    </a:p>
                  </a:txBody>
                  <a:tcPr marL="91425" marR="91425" marT="91425" marB="91425"/>
                </a:tc>
                <a:tc>
                  <a:txBody>
                    <a:bodyPr/>
                    <a:lstStyle/>
                    <a:p>
                      <a:pPr marL="0" lvl="0" indent="0" algn="ctr" rtl="0">
                        <a:spcBef>
                          <a:spcPts val="0"/>
                        </a:spcBef>
                        <a:spcAft>
                          <a:spcPts val="0"/>
                        </a:spcAft>
                        <a:buNone/>
                      </a:pPr>
                      <a:r>
                        <a:rPr lang="en"/>
                        <a:t>75.92</a:t>
                      </a:r>
                      <a:endParaRPr/>
                    </a:p>
                  </a:txBody>
                  <a:tcPr marL="91425" marR="91425" marT="91425" marB="91425"/>
                </a:tc>
                <a:extLst>
                  <a:ext uri="{0D108BD9-81ED-4DB2-BD59-A6C34878D82A}">
                    <a16:rowId xmlns:a16="http://schemas.microsoft.com/office/drawing/2014/main" val="10003"/>
                  </a:ext>
                </a:extLst>
              </a:tr>
              <a:tr h="442469">
                <a:tc>
                  <a:txBody>
                    <a:bodyPr/>
                    <a:lstStyle/>
                    <a:p>
                      <a:pPr marL="0" lvl="0" indent="0" algn="ctr" rtl="0">
                        <a:spcBef>
                          <a:spcPts val="0"/>
                        </a:spcBef>
                        <a:spcAft>
                          <a:spcPts val="0"/>
                        </a:spcAft>
                        <a:buNone/>
                      </a:pPr>
                      <a:r>
                        <a:rPr lang="en"/>
                        <a:t>X-EN single task</a:t>
                      </a:r>
                      <a:endParaRPr/>
                    </a:p>
                  </a:txBody>
                  <a:tcPr marL="91425" marR="91425" marT="91425" marB="91425"/>
                </a:tc>
                <a:tc>
                  <a:txBody>
                    <a:bodyPr/>
                    <a:lstStyle/>
                    <a:p>
                      <a:pPr marL="0" lvl="0" indent="0" algn="ctr" rtl="0">
                        <a:spcBef>
                          <a:spcPts val="0"/>
                        </a:spcBef>
                        <a:spcAft>
                          <a:spcPts val="0"/>
                        </a:spcAft>
                        <a:buNone/>
                      </a:pPr>
                      <a:r>
                        <a:rPr lang="en"/>
                        <a:t>66.64</a:t>
                      </a:r>
                      <a:endParaRPr/>
                    </a:p>
                  </a:txBody>
                  <a:tcPr marL="91425" marR="91425" marT="91425" marB="91425"/>
                </a:tc>
                <a:tc>
                  <a:txBody>
                    <a:bodyPr/>
                    <a:lstStyle/>
                    <a:p>
                      <a:pPr marL="0" lvl="0" indent="0" algn="ctr" rtl="0">
                        <a:spcBef>
                          <a:spcPts val="0"/>
                        </a:spcBef>
                        <a:spcAft>
                          <a:spcPts val="0"/>
                        </a:spcAft>
                        <a:buNone/>
                      </a:pPr>
                      <a:r>
                        <a:rPr lang="en"/>
                        <a:t>69.20</a:t>
                      </a:r>
                      <a:endParaRPr/>
                    </a:p>
                  </a:txBody>
                  <a:tcPr marL="91425" marR="91425" marT="91425" marB="91425"/>
                </a:tc>
                <a:tc>
                  <a:txBody>
                    <a:bodyPr/>
                    <a:lstStyle/>
                    <a:p>
                      <a:pPr marL="0" lvl="0" indent="0" algn="ctr" rtl="0">
                        <a:spcBef>
                          <a:spcPts val="0"/>
                        </a:spcBef>
                        <a:spcAft>
                          <a:spcPts val="0"/>
                        </a:spcAft>
                        <a:buNone/>
                      </a:pPr>
                      <a:r>
                        <a:rPr lang="en"/>
                        <a:t>76.75</a:t>
                      </a:r>
                      <a:endParaRPr/>
                    </a:p>
                  </a:txBody>
                  <a:tcPr marL="91425" marR="91425" marT="91425" marB="91425"/>
                </a:tc>
                <a:tc>
                  <a:txBody>
                    <a:bodyPr/>
                    <a:lstStyle/>
                    <a:p>
                      <a:pPr marL="0" lvl="0" indent="0" algn="ctr" rtl="0">
                        <a:spcBef>
                          <a:spcPts val="0"/>
                        </a:spcBef>
                        <a:spcAft>
                          <a:spcPts val="0"/>
                        </a:spcAft>
                        <a:buNone/>
                      </a:pPr>
                      <a:r>
                        <a:rPr lang="en"/>
                        <a:t>77.00</a:t>
                      </a:r>
                      <a:endParaRPr/>
                    </a:p>
                  </a:txBody>
                  <a:tcPr marL="91425" marR="91425" marT="91425" marB="91425"/>
                </a:tc>
                <a:extLst>
                  <a:ext uri="{0D108BD9-81ED-4DB2-BD59-A6C34878D82A}">
                    <a16:rowId xmlns:a16="http://schemas.microsoft.com/office/drawing/2014/main" val="10004"/>
                  </a:ext>
                </a:extLst>
              </a:tr>
              <a:tr h="442469">
                <a:tc>
                  <a:txBody>
                    <a:bodyPr/>
                    <a:lstStyle/>
                    <a:p>
                      <a:pPr marL="0" lvl="0" indent="0" algn="ctr" rtl="0">
                        <a:spcBef>
                          <a:spcPts val="0"/>
                        </a:spcBef>
                        <a:spcAft>
                          <a:spcPts val="0"/>
                        </a:spcAft>
                        <a:buNone/>
                      </a:pPr>
                      <a:r>
                        <a:rPr lang="en"/>
                        <a:t>MLM</a:t>
                      </a:r>
                      <a:endParaRPr/>
                    </a:p>
                  </a:txBody>
                  <a:tcPr marL="91425" marR="91425" marT="91425" marB="91425"/>
                </a:tc>
                <a:tc>
                  <a:txBody>
                    <a:bodyPr/>
                    <a:lstStyle/>
                    <a:p>
                      <a:pPr marL="0" lvl="0" indent="0" algn="ctr" rtl="0">
                        <a:spcBef>
                          <a:spcPts val="0"/>
                        </a:spcBef>
                        <a:spcAft>
                          <a:spcPts val="0"/>
                        </a:spcAft>
                        <a:buNone/>
                      </a:pPr>
                      <a:r>
                        <a:rPr lang="en"/>
                        <a:t>62.02</a:t>
                      </a:r>
                      <a:endParaRPr/>
                    </a:p>
                  </a:txBody>
                  <a:tcPr marL="91425" marR="91425" marT="91425" marB="91425"/>
                </a:tc>
                <a:tc>
                  <a:txBody>
                    <a:bodyPr/>
                    <a:lstStyle/>
                    <a:p>
                      <a:pPr marL="0" lvl="0" indent="0" algn="ctr" rtl="0">
                        <a:spcBef>
                          <a:spcPts val="0"/>
                        </a:spcBef>
                        <a:spcAft>
                          <a:spcPts val="0"/>
                        </a:spcAft>
                        <a:buNone/>
                      </a:pPr>
                      <a:r>
                        <a:rPr lang="en" dirty="0"/>
                        <a:t>69.89</a:t>
                      </a:r>
                      <a:endParaRPr dirty="0"/>
                    </a:p>
                  </a:txBody>
                  <a:tcPr marL="91425" marR="91425" marT="91425" marB="91425"/>
                </a:tc>
                <a:tc>
                  <a:txBody>
                    <a:bodyPr/>
                    <a:lstStyle/>
                    <a:p>
                      <a:pPr marL="0" lvl="0" indent="0" algn="ctr" rtl="0">
                        <a:spcBef>
                          <a:spcPts val="0"/>
                        </a:spcBef>
                        <a:spcAft>
                          <a:spcPts val="0"/>
                        </a:spcAft>
                        <a:buNone/>
                      </a:pPr>
                      <a:r>
                        <a:rPr lang="en"/>
                        <a:t>76.73</a:t>
                      </a:r>
                      <a:endParaRPr/>
                    </a:p>
                  </a:txBody>
                  <a:tcPr marL="91425" marR="91425" marT="91425" marB="91425"/>
                </a:tc>
                <a:tc>
                  <a:txBody>
                    <a:bodyPr/>
                    <a:lstStyle/>
                    <a:p>
                      <a:pPr marL="0" lvl="0" indent="0" algn="ctr" rtl="0">
                        <a:spcBef>
                          <a:spcPts val="0"/>
                        </a:spcBef>
                        <a:spcAft>
                          <a:spcPts val="0"/>
                        </a:spcAft>
                        <a:buNone/>
                      </a:pPr>
                      <a:r>
                        <a:rPr lang="en"/>
                        <a:t>76.13</a:t>
                      </a:r>
                      <a:endParaRPr/>
                    </a:p>
                  </a:txBody>
                  <a:tcPr marL="91425" marR="91425" marT="91425" marB="91425"/>
                </a:tc>
                <a:extLst>
                  <a:ext uri="{0D108BD9-81ED-4DB2-BD59-A6C34878D82A}">
                    <a16:rowId xmlns:a16="http://schemas.microsoft.com/office/drawing/2014/main" val="10005"/>
                  </a:ext>
                </a:extLst>
              </a:tr>
              <a:tr h="442469">
                <a:tc>
                  <a:txBody>
                    <a:bodyPr/>
                    <a:lstStyle/>
                    <a:p>
                      <a:pPr marL="0" lvl="0" indent="0" algn="ctr" rtl="0">
                        <a:spcBef>
                          <a:spcPts val="0"/>
                        </a:spcBef>
                        <a:spcAft>
                          <a:spcPts val="0"/>
                        </a:spcAft>
                        <a:buNone/>
                      </a:pPr>
                      <a:r>
                        <a:rPr lang="en"/>
                        <a:t>Code-Switched MLM</a:t>
                      </a:r>
                      <a:endParaRPr/>
                    </a:p>
                  </a:txBody>
                  <a:tcPr marL="91425" marR="91425" marT="91425" marB="91425"/>
                </a:tc>
                <a:tc>
                  <a:txBody>
                    <a:bodyPr/>
                    <a:lstStyle/>
                    <a:p>
                      <a:pPr marL="0" lvl="0" indent="0" algn="ctr" rtl="0">
                        <a:spcBef>
                          <a:spcPts val="0"/>
                        </a:spcBef>
                        <a:spcAft>
                          <a:spcPts val="0"/>
                        </a:spcAft>
                        <a:buNone/>
                      </a:pPr>
                      <a:r>
                        <a:rPr lang="en"/>
                        <a:t>63.88</a:t>
                      </a:r>
                      <a:endParaRPr/>
                    </a:p>
                  </a:txBody>
                  <a:tcPr marL="91425" marR="91425" marT="91425" marB="91425"/>
                </a:tc>
                <a:tc>
                  <a:txBody>
                    <a:bodyPr/>
                    <a:lstStyle/>
                    <a:p>
                      <a:pPr marL="0" lvl="0" indent="0" algn="ctr" rtl="0">
                        <a:spcBef>
                          <a:spcPts val="0"/>
                        </a:spcBef>
                        <a:spcAft>
                          <a:spcPts val="0"/>
                        </a:spcAft>
                        <a:buNone/>
                      </a:pPr>
                      <a:r>
                        <a:rPr lang="en" b="1"/>
                        <a:t>70.33</a:t>
                      </a:r>
                      <a:endParaRPr b="1"/>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6"/>
                  </a:ext>
                </a:extLst>
              </a:tr>
              <a:tr h="442469">
                <a:tc>
                  <a:txBody>
                    <a:bodyPr/>
                    <a:lstStyle/>
                    <a:p>
                      <a:pPr marL="0" lvl="0" indent="0" algn="ctr" rtl="0">
                        <a:spcBef>
                          <a:spcPts val="0"/>
                        </a:spcBef>
                        <a:spcAft>
                          <a:spcPts val="0"/>
                        </a:spcAft>
                        <a:buNone/>
                      </a:pPr>
                      <a:r>
                        <a:rPr lang="en" dirty="0"/>
                        <a:t>X-EN/MLM Multi Task</a:t>
                      </a:r>
                      <a:endParaRPr dirty="0"/>
                    </a:p>
                  </a:txBody>
                  <a:tcPr marL="91425" marR="91425" marT="91425" marB="91425"/>
                </a:tc>
                <a:tc>
                  <a:txBody>
                    <a:bodyPr/>
                    <a:lstStyle/>
                    <a:p>
                      <a:pPr marL="0" lvl="0" indent="0" algn="ctr" rtl="0">
                        <a:spcBef>
                          <a:spcPts val="0"/>
                        </a:spcBef>
                        <a:spcAft>
                          <a:spcPts val="0"/>
                        </a:spcAft>
                        <a:buNone/>
                      </a:pPr>
                      <a:r>
                        <a:rPr lang="en" b="1" dirty="0"/>
                        <a:t>67.01</a:t>
                      </a:r>
                      <a:endParaRPr b="1" dirty="0"/>
                    </a:p>
                  </a:txBody>
                  <a:tcPr marL="91425" marR="91425" marT="91425" marB="91425"/>
                </a:tc>
                <a:tc>
                  <a:txBody>
                    <a:bodyPr/>
                    <a:lstStyle/>
                    <a:p>
                      <a:pPr marL="0" lvl="0" indent="0" algn="ctr" rtl="0">
                        <a:spcBef>
                          <a:spcPts val="0"/>
                        </a:spcBef>
                        <a:spcAft>
                          <a:spcPts val="0"/>
                        </a:spcAft>
                        <a:buNone/>
                      </a:pPr>
                      <a:r>
                        <a:rPr lang="en" dirty="0"/>
                        <a:t>69.99</a:t>
                      </a:r>
                      <a:endParaRPr dirty="0"/>
                    </a:p>
                  </a:txBody>
                  <a:tcPr marL="91425" marR="91425" marT="91425" marB="91425"/>
                </a:tc>
                <a:tc>
                  <a:txBody>
                    <a:bodyPr/>
                    <a:lstStyle/>
                    <a:p>
                      <a:pPr marL="0" lvl="0" indent="0" algn="ctr" rtl="0">
                        <a:spcBef>
                          <a:spcPts val="0"/>
                        </a:spcBef>
                        <a:spcAft>
                          <a:spcPts val="0"/>
                        </a:spcAft>
                        <a:buNone/>
                      </a:pPr>
                      <a:r>
                        <a:rPr lang="en" b="1" dirty="0"/>
                        <a:t>77.23</a:t>
                      </a:r>
                      <a:endParaRPr b="1" dirty="0"/>
                    </a:p>
                  </a:txBody>
                  <a:tcPr marL="91425" marR="91425" marT="91425" marB="91425"/>
                </a:tc>
                <a:tc>
                  <a:txBody>
                    <a:bodyPr/>
                    <a:lstStyle/>
                    <a:p>
                      <a:pPr marL="0" lvl="0" indent="0" algn="ctr" rtl="0">
                        <a:spcBef>
                          <a:spcPts val="0"/>
                        </a:spcBef>
                        <a:spcAft>
                          <a:spcPts val="0"/>
                        </a:spcAft>
                        <a:buNone/>
                      </a:pPr>
                      <a:r>
                        <a:rPr lang="en" b="1" dirty="0"/>
                        <a:t>77.49</a:t>
                      </a:r>
                      <a:endParaRPr b="1" dirty="0"/>
                    </a:p>
                  </a:txBody>
                  <a:tcPr marL="91425" marR="91425" marT="91425" marB="91425"/>
                </a:tc>
                <a:extLst>
                  <a:ext uri="{0D108BD9-81ED-4DB2-BD59-A6C34878D82A}">
                    <a16:rowId xmlns:a16="http://schemas.microsoft.com/office/drawing/2014/main" val="10007"/>
                  </a:ext>
                </a:extLst>
              </a:tr>
            </a:tbl>
          </a:graphicData>
        </a:graphic>
      </p:graphicFrame>
      <p:sp>
        <p:nvSpPr>
          <p:cNvPr id="5" name="Google Shape;175;p21">
            <a:extLst>
              <a:ext uri="{FF2B5EF4-FFF2-40B4-BE49-F238E27FC236}">
                <a16:creationId xmlns:a16="http://schemas.microsoft.com/office/drawing/2014/main" id="{2313E68F-22AE-4944-A613-1AD68B2BC8D9}"/>
              </a:ext>
            </a:extLst>
          </p:cNvPr>
          <p:cNvSpPr txBox="1"/>
          <p:nvPr/>
        </p:nvSpPr>
        <p:spPr>
          <a:xfrm>
            <a:off x="2039009" y="5873725"/>
            <a:ext cx="783021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ea typeface="Lato"/>
                <a:cs typeface="Lato"/>
                <a:sym typeface="Lato"/>
              </a:rPr>
              <a:t>Sentiment Analysis results using </a:t>
            </a:r>
            <a:r>
              <a:rPr lang="en" dirty="0" err="1">
                <a:ea typeface="Lato"/>
                <a:cs typeface="Lato"/>
                <a:sym typeface="Lato"/>
              </a:rPr>
              <a:t>mBERT</a:t>
            </a:r>
            <a:r>
              <a:rPr lang="en" dirty="0">
                <a:ea typeface="Lato"/>
                <a:cs typeface="Lato"/>
                <a:sym typeface="Lato"/>
              </a:rPr>
              <a:t> as the underlying model</a:t>
            </a:r>
            <a:endParaRPr dirty="0">
              <a:ea typeface="Lato"/>
              <a:cs typeface="Lato"/>
              <a:sym typeface="Lato"/>
            </a:endParaRPr>
          </a:p>
        </p:txBody>
      </p:sp>
    </p:spTree>
    <p:extLst>
      <p:ext uri="{BB962C8B-B14F-4D97-AF65-F5344CB8AC3E}">
        <p14:creationId xmlns:p14="http://schemas.microsoft.com/office/powerpoint/2010/main" val="421776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8D19-C0E0-5342-8F19-F5D6DB1FD25F}"/>
              </a:ext>
            </a:extLst>
          </p:cNvPr>
          <p:cNvSpPr>
            <a:spLocks noGrp="1"/>
          </p:cNvSpPr>
          <p:nvPr>
            <p:ph type="title"/>
          </p:nvPr>
        </p:nvSpPr>
        <p:spPr/>
        <p:txBody>
          <a:bodyPr>
            <a:normAutofit/>
          </a:bodyPr>
          <a:lstStyle/>
          <a:p>
            <a:r>
              <a:rPr lang="en-US" dirty="0"/>
              <a:t>Results: Question Answering, Natural Language Inference</a:t>
            </a:r>
          </a:p>
        </p:txBody>
      </p:sp>
      <p:graphicFrame>
        <p:nvGraphicFramePr>
          <p:cNvPr id="4" name="Google Shape;181;p22">
            <a:extLst>
              <a:ext uri="{FF2B5EF4-FFF2-40B4-BE49-F238E27FC236}">
                <a16:creationId xmlns:a16="http://schemas.microsoft.com/office/drawing/2014/main" id="{1F399B1C-50B1-D64E-9926-7C431DA009F0}"/>
              </a:ext>
            </a:extLst>
          </p:cNvPr>
          <p:cNvGraphicFramePr/>
          <p:nvPr>
            <p:extLst>
              <p:ext uri="{D42A27DB-BD31-4B8C-83A1-F6EECF244321}">
                <p14:modId xmlns:p14="http://schemas.microsoft.com/office/powerpoint/2010/main" val="1304962275"/>
              </p:ext>
            </p:extLst>
          </p:nvPr>
        </p:nvGraphicFramePr>
        <p:xfrm>
          <a:off x="2970210" y="2038714"/>
          <a:ext cx="5663000" cy="3931680"/>
        </p:xfrm>
        <a:graphic>
          <a:graphicData uri="http://schemas.openxmlformats.org/drawingml/2006/table">
            <a:tbl>
              <a:tblPr>
                <a:tableStyleId>{0505E3EF-67EA-436B-97B2-0124C06EBD24}</a:tableStyleId>
              </a:tblPr>
              <a:tblGrid>
                <a:gridCol w="2250900">
                  <a:extLst>
                    <a:ext uri="{9D8B030D-6E8A-4147-A177-3AD203B41FA5}">
                      <a16:colId xmlns:a16="http://schemas.microsoft.com/office/drawing/2014/main" val="20000"/>
                    </a:ext>
                  </a:extLst>
                </a:gridCol>
                <a:gridCol w="1664525">
                  <a:extLst>
                    <a:ext uri="{9D8B030D-6E8A-4147-A177-3AD203B41FA5}">
                      <a16:colId xmlns:a16="http://schemas.microsoft.com/office/drawing/2014/main" val="20001"/>
                    </a:ext>
                  </a:extLst>
                </a:gridCol>
                <a:gridCol w="1747575">
                  <a:extLst>
                    <a:ext uri="{9D8B030D-6E8A-4147-A177-3AD203B41FA5}">
                      <a16:colId xmlns:a16="http://schemas.microsoft.com/office/drawing/2014/main" val="20002"/>
                    </a:ext>
                  </a:extLst>
                </a:gridCol>
              </a:tblGrid>
              <a:tr h="409975">
                <a:tc>
                  <a:txBody>
                    <a:bodyPr/>
                    <a:lstStyle/>
                    <a:p>
                      <a:pPr marL="0" lvl="0" indent="0" algn="ctr" rtl="0">
                        <a:spcBef>
                          <a:spcPts val="0"/>
                        </a:spcBef>
                        <a:spcAft>
                          <a:spcPts val="0"/>
                        </a:spcAft>
                        <a:buNone/>
                      </a:pPr>
                      <a:r>
                        <a:rPr lang="en" b="1" dirty="0"/>
                        <a:t>Method (X: HI)</a:t>
                      </a:r>
                      <a:endParaRPr b="1" dirty="0"/>
                    </a:p>
                  </a:txBody>
                  <a:tcPr marL="91425" marR="91425" marT="91425" marB="91425"/>
                </a:tc>
                <a:tc>
                  <a:txBody>
                    <a:bodyPr/>
                    <a:lstStyle/>
                    <a:p>
                      <a:pPr marL="0" lvl="0" indent="0" algn="ctr" rtl="0">
                        <a:spcBef>
                          <a:spcPts val="0"/>
                        </a:spcBef>
                        <a:spcAft>
                          <a:spcPts val="0"/>
                        </a:spcAft>
                        <a:buNone/>
                      </a:pPr>
                      <a:r>
                        <a:rPr lang="en" b="1"/>
                        <a:t>NLI (accuracy)</a:t>
                      </a:r>
                      <a:endParaRPr b="1"/>
                    </a:p>
                  </a:txBody>
                  <a:tcPr marL="91425" marR="91425" marT="91425" marB="91425"/>
                </a:tc>
                <a:tc>
                  <a:txBody>
                    <a:bodyPr/>
                    <a:lstStyle/>
                    <a:p>
                      <a:pPr marL="0" lvl="0" indent="0" algn="ctr" rtl="0">
                        <a:spcBef>
                          <a:spcPts val="0"/>
                        </a:spcBef>
                        <a:spcAft>
                          <a:spcPts val="0"/>
                        </a:spcAft>
                        <a:buNone/>
                      </a:pPr>
                      <a:r>
                        <a:rPr lang="en" b="1" dirty="0"/>
                        <a:t>QA (F1 scores)</a:t>
                      </a:r>
                      <a:endParaRPr b="1" dirty="0"/>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dirty="0"/>
                        <a:t>Baseline</a:t>
                      </a:r>
                      <a:endParaRPr dirty="0"/>
                    </a:p>
                  </a:txBody>
                  <a:tcPr marL="91425" marR="91425" marT="91425" marB="91425"/>
                </a:tc>
                <a:tc>
                  <a:txBody>
                    <a:bodyPr/>
                    <a:lstStyle/>
                    <a:p>
                      <a:pPr marL="0" lvl="0" indent="0" algn="ctr" rtl="0">
                        <a:spcBef>
                          <a:spcPts val="0"/>
                        </a:spcBef>
                        <a:spcAft>
                          <a:spcPts val="0"/>
                        </a:spcAft>
                        <a:buNone/>
                      </a:pPr>
                      <a:r>
                        <a:rPr lang="en"/>
                        <a:t>57.51</a:t>
                      </a:r>
                      <a:endParaRPr/>
                    </a:p>
                  </a:txBody>
                  <a:tcPr marL="91425" marR="91425" marT="91425" marB="91425"/>
                </a:tc>
                <a:tc>
                  <a:txBody>
                    <a:bodyPr/>
                    <a:lstStyle/>
                    <a:p>
                      <a:pPr marL="0" lvl="0" indent="0" algn="ctr" rtl="0">
                        <a:spcBef>
                          <a:spcPts val="0"/>
                        </a:spcBef>
                        <a:spcAft>
                          <a:spcPts val="0"/>
                        </a:spcAft>
                        <a:buNone/>
                      </a:pPr>
                      <a:r>
                        <a:rPr lang="en"/>
                        <a:t>64.25</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dirty="0"/>
                        <a:t>EN-single task</a:t>
                      </a:r>
                      <a:endParaRPr dirty="0"/>
                    </a:p>
                  </a:txBody>
                  <a:tcPr marL="91425" marR="91425" marT="91425" marB="91425"/>
                </a:tc>
                <a:tc>
                  <a:txBody>
                    <a:bodyPr/>
                    <a:lstStyle/>
                    <a:p>
                      <a:pPr marL="0" lvl="0" indent="0" algn="ctr" rtl="0">
                        <a:spcBef>
                          <a:spcPts val="0"/>
                        </a:spcBef>
                        <a:spcAft>
                          <a:spcPts val="0"/>
                        </a:spcAft>
                        <a:buNone/>
                      </a:pPr>
                      <a:r>
                        <a:rPr lang="en"/>
                        <a:t>60.73</a:t>
                      </a:r>
                      <a:endParaRPr/>
                    </a:p>
                  </a:txBody>
                  <a:tcPr marL="91425" marR="91425" marT="91425" marB="91425"/>
                </a:tc>
                <a:tc>
                  <a:txBody>
                    <a:bodyPr/>
                    <a:lstStyle/>
                    <a:p>
                      <a:pPr marL="0" lvl="0" indent="0" algn="ctr" rtl="0">
                        <a:spcBef>
                          <a:spcPts val="0"/>
                        </a:spcBef>
                        <a:spcAft>
                          <a:spcPts val="0"/>
                        </a:spcAft>
                        <a:buNone/>
                      </a:pPr>
                      <a:r>
                        <a:rPr lang="en"/>
                        <a:t>75.77</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X-single task</a:t>
                      </a:r>
                      <a:endParaRPr/>
                    </a:p>
                  </a:txBody>
                  <a:tcPr marL="91425" marR="91425" marT="91425" marB="91425"/>
                </a:tc>
                <a:tc>
                  <a:txBody>
                    <a:bodyPr/>
                    <a:lstStyle/>
                    <a:p>
                      <a:pPr marL="0" lvl="0" indent="0" algn="ctr" rtl="0">
                        <a:spcBef>
                          <a:spcPts val="0"/>
                        </a:spcBef>
                        <a:spcAft>
                          <a:spcPts val="0"/>
                        </a:spcAft>
                        <a:buNone/>
                      </a:pPr>
                      <a:r>
                        <a:rPr lang="en"/>
                        <a:t>62.09</a:t>
                      </a:r>
                      <a:endParaRPr/>
                    </a:p>
                  </a:txBody>
                  <a:tcPr marL="91425" marR="91425" marT="91425" marB="91425"/>
                </a:tc>
                <a:tc>
                  <a:txBody>
                    <a:bodyPr/>
                    <a:lstStyle/>
                    <a:p>
                      <a:pPr marL="0" lvl="0" indent="0" algn="ctr" rtl="0">
                        <a:spcBef>
                          <a:spcPts val="0"/>
                        </a:spcBef>
                        <a:spcAft>
                          <a:spcPts val="0"/>
                        </a:spcAft>
                        <a:buNone/>
                      </a:pPr>
                      <a:r>
                        <a:rPr lang="en"/>
                        <a:t>76.77</a:t>
                      </a:r>
                      <a:endParaRPr/>
                    </a:p>
                  </a:txBody>
                  <a:tcPr marL="91425" marR="91425" marT="91425" marB="91425"/>
                </a:tc>
                <a:extLst>
                  <a:ext uri="{0D108BD9-81ED-4DB2-BD59-A6C34878D82A}">
                    <a16:rowId xmlns:a16="http://schemas.microsoft.com/office/drawing/2014/main" val="10003"/>
                  </a:ext>
                </a:extLst>
              </a:tr>
              <a:tr h="425325">
                <a:tc>
                  <a:txBody>
                    <a:bodyPr/>
                    <a:lstStyle/>
                    <a:p>
                      <a:pPr marL="0" lvl="0" indent="0" algn="ctr" rtl="0">
                        <a:spcBef>
                          <a:spcPts val="0"/>
                        </a:spcBef>
                        <a:spcAft>
                          <a:spcPts val="0"/>
                        </a:spcAft>
                        <a:buNone/>
                      </a:pPr>
                      <a:r>
                        <a:rPr lang="en"/>
                        <a:t>X-EN single task</a:t>
                      </a:r>
                      <a:endParaRPr/>
                    </a:p>
                  </a:txBody>
                  <a:tcPr marL="91425" marR="91425" marT="91425" marB="91425"/>
                </a:tc>
                <a:tc>
                  <a:txBody>
                    <a:bodyPr/>
                    <a:lstStyle/>
                    <a:p>
                      <a:pPr marL="0" lvl="0" indent="0" algn="ctr" rtl="0">
                        <a:spcBef>
                          <a:spcPts val="0"/>
                        </a:spcBef>
                        <a:spcAft>
                          <a:spcPts val="0"/>
                        </a:spcAft>
                        <a:buNone/>
                      </a:pPr>
                      <a:r>
                        <a:rPr lang="en"/>
                        <a:t>64.1</a:t>
                      </a:r>
                      <a:endParaRPr/>
                    </a:p>
                  </a:txBody>
                  <a:tcPr marL="91425" marR="91425" marT="91425" marB="91425"/>
                </a:tc>
                <a:tc>
                  <a:txBody>
                    <a:bodyPr/>
                    <a:lstStyle/>
                    <a:p>
                      <a:pPr marL="0" lvl="0" indent="0" algn="ctr" rtl="0">
                        <a:spcBef>
                          <a:spcPts val="0"/>
                        </a:spcBef>
                        <a:spcAft>
                          <a:spcPts val="0"/>
                        </a:spcAft>
                        <a:buNone/>
                      </a:pPr>
                      <a:r>
                        <a:rPr lang="en"/>
                        <a:t>79.97</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dirty="0"/>
                        <a:t>MLM</a:t>
                      </a:r>
                      <a:endParaRPr dirty="0"/>
                    </a:p>
                  </a:txBody>
                  <a:tcPr marL="91425" marR="91425" marT="91425" marB="91425"/>
                </a:tc>
                <a:tc>
                  <a:txBody>
                    <a:bodyPr/>
                    <a:lstStyle/>
                    <a:p>
                      <a:pPr marL="0" lvl="0" indent="0" algn="ctr" rtl="0">
                        <a:spcBef>
                          <a:spcPts val="0"/>
                        </a:spcBef>
                        <a:spcAft>
                          <a:spcPts val="0"/>
                        </a:spcAft>
                        <a:buNone/>
                      </a:pPr>
                      <a:r>
                        <a:rPr lang="en"/>
                        <a:t>58.75</a:t>
                      </a:r>
                      <a:endParaRPr/>
                    </a:p>
                  </a:txBody>
                  <a:tcPr marL="91425" marR="91425" marT="91425" marB="91425"/>
                </a:tc>
                <a:tc>
                  <a:txBody>
                    <a:bodyPr/>
                    <a:lstStyle/>
                    <a:p>
                      <a:pPr marL="0" lvl="0" indent="0" algn="ctr" rtl="0">
                        <a:spcBef>
                          <a:spcPts val="0"/>
                        </a:spcBef>
                        <a:spcAft>
                          <a:spcPts val="0"/>
                        </a:spcAft>
                        <a:buNone/>
                      </a:pPr>
                      <a:r>
                        <a:rPr lang="en"/>
                        <a:t>58.28</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en"/>
                        <a:t>X-EN/MLM Multi Task</a:t>
                      </a:r>
                      <a:endParaRPr/>
                    </a:p>
                  </a:txBody>
                  <a:tcPr marL="91425" marR="91425" marT="91425" marB="91425"/>
                </a:tc>
                <a:tc>
                  <a:txBody>
                    <a:bodyPr/>
                    <a:lstStyle/>
                    <a:p>
                      <a:pPr marL="0" lvl="0" indent="0" algn="ctr" rtl="0">
                        <a:spcBef>
                          <a:spcPts val="0"/>
                        </a:spcBef>
                        <a:spcAft>
                          <a:spcPts val="0"/>
                        </a:spcAft>
                        <a:buNone/>
                      </a:pPr>
                      <a:r>
                        <a:rPr lang="en" b="1"/>
                        <a:t>65.61</a:t>
                      </a:r>
                      <a:endParaRPr b="1"/>
                    </a:p>
                  </a:txBody>
                  <a:tcPr marL="91425" marR="91425" marT="91425" marB="91425"/>
                </a:tc>
                <a:tc>
                  <a:txBody>
                    <a:bodyPr/>
                    <a:lstStyle/>
                    <a:p>
                      <a:pPr marL="0" lvl="0" indent="0" algn="ctr" rtl="0">
                        <a:spcBef>
                          <a:spcPts val="0"/>
                        </a:spcBef>
                        <a:spcAft>
                          <a:spcPts val="0"/>
                        </a:spcAft>
                        <a:buNone/>
                      </a:pPr>
                      <a:r>
                        <a:rPr lang="en"/>
                        <a:t>79.11</a:t>
                      </a:r>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ctr" rtl="0">
                        <a:spcBef>
                          <a:spcPts val="0"/>
                        </a:spcBef>
                        <a:spcAft>
                          <a:spcPts val="0"/>
                        </a:spcAft>
                        <a:buNone/>
                      </a:pPr>
                      <a:r>
                        <a:rPr lang="en" dirty="0"/>
                        <a:t>X-EN/NLI-QA Multi Task</a:t>
                      </a:r>
                      <a:endParaRPr dirty="0"/>
                    </a:p>
                  </a:txBody>
                  <a:tcPr marL="91425" marR="91425" marT="91425" marB="91425"/>
                </a:tc>
                <a:tc>
                  <a:txBody>
                    <a:bodyPr/>
                    <a:lstStyle/>
                    <a:p>
                      <a:pPr marL="0" lvl="0" indent="0" algn="ctr" rtl="0">
                        <a:spcBef>
                          <a:spcPts val="0"/>
                        </a:spcBef>
                        <a:spcAft>
                          <a:spcPts val="0"/>
                        </a:spcAft>
                        <a:buNone/>
                      </a:pPr>
                      <a:r>
                        <a:rPr lang="en" dirty="0"/>
                        <a:t>65.3</a:t>
                      </a:r>
                      <a:endParaRPr dirty="0"/>
                    </a:p>
                  </a:txBody>
                  <a:tcPr marL="91425" marR="91425" marT="91425" marB="91425"/>
                </a:tc>
                <a:tc>
                  <a:txBody>
                    <a:bodyPr/>
                    <a:lstStyle/>
                    <a:p>
                      <a:pPr marL="0" lvl="0" indent="0" algn="ctr" rtl="0">
                        <a:spcBef>
                          <a:spcPts val="0"/>
                        </a:spcBef>
                        <a:spcAft>
                          <a:spcPts val="0"/>
                        </a:spcAft>
                        <a:buNone/>
                      </a:pPr>
                      <a:r>
                        <a:rPr lang="en" b="1" dirty="0"/>
                        <a:t>80.25</a:t>
                      </a:r>
                      <a:endParaRPr b="1" dirty="0"/>
                    </a:p>
                  </a:txBody>
                  <a:tcPr marL="91425" marR="91425" marT="91425" marB="91425"/>
                </a:tc>
                <a:extLst>
                  <a:ext uri="{0D108BD9-81ED-4DB2-BD59-A6C34878D82A}">
                    <a16:rowId xmlns:a16="http://schemas.microsoft.com/office/drawing/2014/main" val="10007"/>
                  </a:ext>
                </a:extLst>
              </a:tr>
            </a:tbl>
          </a:graphicData>
        </a:graphic>
      </p:graphicFrame>
      <p:sp>
        <p:nvSpPr>
          <p:cNvPr id="6" name="Google Shape;182;p22">
            <a:extLst>
              <a:ext uri="{FF2B5EF4-FFF2-40B4-BE49-F238E27FC236}">
                <a16:creationId xmlns:a16="http://schemas.microsoft.com/office/drawing/2014/main" id="{FDE53A32-876B-E344-B9E8-2DD85875AC4D}"/>
              </a:ext>
            </a:extLst>
          </p:cNvPr>
          <p:cNvSpPr txBox="1"/>
          <p:nvPr/>
        </p:nvSpPr>
        <p:spPr>
          <a:xfrm>
            <a:off x="3205662" y="5970394"/>
            <a:ext cx="5570483"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ea typeface="Lato"/>
                <a:cs typeface="Lato"/>
                <a:sym typeface="Lato"/>
              </a:rPr>
              <a:t>NLI/QA results using </a:t>
            </a:r>
            <a:r>
              <a:rPr lang="en" dirty="0" err="1">
                <a:ea typeface="Lato"/>
                <a:cs typeface="Lato"/>
                <a:sym typeface="Lato"/>
              </a:rPr>
              <a:t>mBERT</a:t>
            </a:r>
            <a:r>
              <a:rPr lang="en" dirty="0">
                <a:ea typeface="Lato"/>
                <a:cs typeface="Lato"/>
                <a:sym typeface="Lato"/>
              </a:rPr>
              <a:t> as the underlying model </a:t>
            </a:r>
            <a:endParaRPr dirty="0">
              <a:ea typeface="Lato"/>
              <a:cs typeface="Lato"/>
              <a:sym typeface="Lato"/>
            </a:endParaRPr>
          </a:p>
        </p:txBody>
      </p:sp>
    </p:spTree>
    <p:extLst>
      <p:ext uri="{BB962C8B-B14F-4D97-AF65-F5344CB8AC3E}">
        <p14:creationId xmlns:p14="http://schemas.microsoft.com/office/powerpoint/2010/main" val="2374263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48E1-28E2-E34C-A7D4-5EFB4FC92169}"/>
              </a:ext>
            </a:extLst>
          </p:cNvPr>
          <p:cNvSpPr>
            <a:spLocks noGrp="1"/>
          </p:cNvSpPr>
          <p:nvPr>
            <p:ph type="title"/>
          </p:nvPr>
        </p:nvSpPr>
        <p:spPr/>
        <p:txBody>
          <a:bodyPr>
            <a:normAutofit/>
          </a:bodyPr>
          <a:lstStyle/>
          <a:p>
            <a:r>
              <a:rPr lang="en-US" dirty="0"/>
              <a:t>Examining Transliteration Quality: Malayalam</a:t>
            </a:r>
          </a:p>
        </p:txBody>
      </p:sp>
      <p:pic>
        <p:nvPicPr>
          <p:cNvPr id="2050" name="Picture 2">
            <a:extLst>
              <a:ext uri="{FF2B5EF4-FFF2-40B4-BE49-F238E27FC236}">
                <a16:creationId xmlns:a16="http://schemas.microsoft.com/office/drawing/2014/main" id="{8C9A08AD-3D15-C748-A988-C57DE3D5B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870271"/>
            <a:ext cx="5422435" cy="33113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23F55DF0-06BB-DA4C-83F6-4D77BE0F1A3C}"/>
              </a:ext>
            </a:extLst>
          </p:cNvPr>
          <p:cNvGraphicFramePr>
            <a:graphicFrameLocks noGrp="1"/>
          </p:cNvGraphicFramePr>
          <p:nvPr>
            <p:extLst>
              <p:ext uri="{D42A27DB-BD31-4B8C-83A1-F6EECF244321}">
                <p14:modId xmlns:p14="http://schemas.microsoft.com/office/powerpoint/2010/main" val="1072721646"/>
              </p:ext>
            </p:extLst>
          </p:nvPr>
        </p:nvGraphicFramePr>
        <p:xfrm>
          <a:off x="6400801" y="2836887"/>
          <a:ext cx="5139558" cy="1668780"/>
        </p:xfrm>
        <a:graphic>
          <a:graphicData uri="http://schemas.openxmlformats.org/drawingml/2006/table">
            <a:tbl>
              <a:tblPr>
                <a:tableStyleId>{0505E3EF-67EA-436B-97B2-0124C06EBD24}</a:tableStyleId>
              </a:tblPr>
              <a:tblGrid>
                <a:gridCol w="1713186">
                  <a:extLst>
                    <a:ext uri="{9D8B030D-6E8A-4147-A177-3AD203B41FA5}">
                      <a16:colId xmlns:a16="http://schemas.microsoft.com/office/drawing/2014/main" val="1788045437"/>
                    </a:ext>
                  </a:extLst>
                </a:gridCol>
                <a:gridCol w="1713186">
                  <a:extLst>
                    <a:ext uri="{9D8B030D-6E8A-4147-A177-3AD203B41FA5}">
                      <a16:colId xmlns:a16="http://schemas.microsoft.com/office/drawing/2014/main" val="2334985262"/>
                    </a:ext>
                  </a:extLst>
                </a:gridCol>
                <a:gridCol w="1713186">
                  <a:extLst>
                    <a:ext uri="{9D8B030D-6E8A-4147-A177-3AD203B41FA5}">
                      <a16:colId xmlns:a16="http://schemas.microsoft.com/office/drawing/2014/main" val="232963288"/>
                    </a:ext>
                  </a:extLst>
                </a:gridCol>
              </a:tblGrid>
              <a:tr h="571500">
                <a:tc>
                  <a:txBody>
                    <a:bodyPr/>
                    <a:lstStyle/>
                    <a:p>
                      <a:pPr algn="ctr" rtl="0" fontAlgn="t">
                        <a:spcBef>
                          <a:spcPts val="0"/>
                        </a:spcBef>
                        <a:spcAft>
                          <a:spcPts val="0"/>
                        </a:spcAft>
                      </a:pPr>
                      <a:r>
                        <a:rPr lang="en-US" sz="1800" b="1" u="none" strike="noStrike" dirty="0" err="1">
                          <a:solidFill>
                            <a:srgbClr val="000000"/>
                          </a:solidFill>
                          <a:effectLst/>
                        </a:rPr>
                        <a:t>Translit</a:t>
                      </a:r>
                      <a:r>
                        <a:rPr lang="en-US" sz="1800" b="1" u="none" strike="noStrike" dirty="0">
                          <a:solidFill>
                            <a:srgbClr val="000000"/>
                          </a:solidFill>
                          <a:effectLst/>
                        </a:rPr>
                        <a:t> Tool</a:t>
                      </a:r>
                      <a:endParaRPr lang="en-US" sz="1800" b="1" dirty="0">
                        <a:effectLst/>
                      </a:endParaRPr>
                    </a:p>
                  </a:txBody>
                  <a:tcPr marL="95250" marR="95250" marT="95250" marB="95250"/>
                </a:tc>
                <a:tc>
                  <a:txBody>
                    <a:bodyPr/>
                    <a:lstStyle/>
                    <a:p>
                      <a:pPr algn="ctr" rtl="0" fontAlgn="t">
                        <a:spcBef>
                          <a:spcPts val="0"/>
                        </a:spcBef>
                        <a:spcAft>
                          <a:spcPts val="0"/>
                        </a:spcAft>
                      </a:pPr>
                      <a:r>
                        <a:rPr lang="en-US" sz="1800" b="1" u="none" strike="noStrike" dirty="0">
                          <a:solidFill>
                            <a:srgbClr val="000000"/>
                          </a:solidFill>
                          <a:effectLst/>
                        </a:rPr>
                        <a:t>TA - Single Task (SA)</a:t>
                      </a:r>
                      <a:endParaRPr lang="en-US" sz="1800" b="1" dirty="0">
                        <a:effectLst/>
                      </a:endParaRPr>
                    </a:p>
                  </a:txBody>
                  <a:tcPr marL="95250" marR="95250" marT="95250" marB="95250"/>
                </a:tc>
                <a:tc>
                  <a:txBody>
                    <a:bodyPr/>
                    <a:lstStyle/>
                    <a:p>
                      <a:pPr algn="ctr" rtl="0" fontAlgn="t">
                        <a:spcBef>
                          <a:spcPts val="0"/>
                        </a:spcBef>
                        <a:spcAft>
                          <a:spcPts val="0"/>
                        </a:spcAft>
                      </a:pPr>
                      <a:r>
                        <a:rPr lang="en-US" sz="1800" b="1" u="none" strike="noStrike" dirty="0">
                          <a:solidFill>
                            <a:srgbClr val="000000"/>
                          </a:solidFill>
                          <a:effectLst/>
                        </a:rPr>
                        <a:t>ML - Single Task</a:t>
                      </a:r>
                    </a:p>
                    <a:p>
                      <a:pPr algn="ctr" rtl="0" fontAlgn="t">
                        <a:spcBef>
                          <a:spcPts val="0"/>
                        </a:spcBef>
                        <a:spcAft>
                          <a:spcPts val="0"/>
                        </a:spcAft>
                      </a:pPr>
                      <a:r>
                        <a:rPr lang="en-US" sz="1800" b="1" u="none" strike="noStrike" dirty="0">
                          <a:solidFill>
                            <a:srgbClr val="000000"/>
                          </a:solidFill>
                          <a:effectLst/>
                        </a:rPr>
                        <a:t>(SA)</a:t>
                      </a:r>
                      <a:endParaRPr lang="en-US" sz="1800" b="1" dirty="0">
                        <a:effectLst/>
                      </a:endParaRPr>
                    </a:p>
                  </a:txBody>
                  <a:tcPr marL="95250" marR="95250" marT="95250" marB="95250"/>
                </a:tc>
                <a:extLst>
                  <a:ext uri="{0D108BD9-81ED-4DB2-BD59-A6C34878D82A}">
                    <a16:rowId xmlns:a16="http://schemas.microsoft.com/office/drawing/2014/main" val="3102817500"/>
                  </a:ext>
                </a:extLst>
              </a:tr>
              <a:tr h="381000">
                <a:tc>
                  <a:txBody>
                    <a:bodyPr/>
                    <a:lstStyle/>
                    <a:p>
                      <a:pPr algn="ctr" rtl="0" fontAlgn="t">
                        <a:spcBef>
                          <a:spcPts val="0"/>
                        </a:spcBef>
                        <a:spcAft>
                          <a:spcPts val="0"/>
                        </a:spcAft>
                      </a:pPr>
                      <a:r>
                        <a:rPr lang="en-US" sz="1800" b="0" u="none" strike="noStrike">
                          <a:solidFill>
                            <a:srgbClr val="000000"/>
                          </a:solidFill>
                          <a:effectLst/>
                        </a:rPr>
                        <a:t>indic trans</a:t>
                      </a:r>
                      <a:endParaRPr lang="en-US" sz="1800">
                        <a:effectLst/>
                      </a:endParaRPr>
                    </a:p>
                  </a:txBody>
                  <a:tcPr marL="95250" marR="95250" marT="95250" marB="95250"/>
                </a:tc>
                <a:tc>
                  <a:txBody>
                    <a:bodyPr/>
                    <a:lstStyle/>
                    <a:p>
                      <a:pPr algn="ctr" rtl="0" fontAlgn="t">
                        <a:spcBef>
                          <a:spcPts val="0"/>
                        </a:spcBef>
                        <a:spcAft>
                          <a:spcPts val="0"/>
                        </a:spcAft>
                      </a:pPr>
                      <a:r>
                        <a:rPr lang="en-US" sz="1800" b="0" u="none" strike="noStrike">
                          <a:solidFill>
                            <a:srgbClr val="000000"/>
                          </a:solidFill>
                          <a:effectLst/>
                        </a:rPr>
                        <a:t>75.42</a:t>
                      </a:r>
                      <a:endParaRPr lang="en-US" sz="1800">
                        <a:effectLst/>
                      </a:endParaRPr>
                    </a:p>
                  </a:txBody>
                  <a:tcPr marL="95250" marR="95250" marT="95250" marB="95250"/>
                </a:tc>
                <a:tc>
                  <a:txBody>
                    <a:bodyPr/>
                    <a:lstStyle/>
                    <a:p>
                      <a:pPr algn="ctr" rtl="0" fontAlgn="t">
                        <a:spcBef>
                          <a:spcPts val="0"/>
                        </a:spcBef>
                        <a:spcAft>
                          <a:spcPts val="0"/>
                        </a:spcAft>
                      </a:pPr>
                      <a:r>
                        <a:rPr lang="en-US" sz="1800" b="0" u="none" strike="noStrike">
                          <a:solidFill>
                            <a:srgbClr val="000000"/>
                          </a:solidFill>
                          <a:effectLst/>
                        </a:rPr>
                        <a:t>74.7</a:t>
                      </a:r>
                      <a:endParaRPr lang="en-US" sz="1800">
                        <a:effectLst/>
                      </a:endParaRPr>
                    </a:p>
                  </a:txBody>
                  <a:tcPr marL="95250" marR="95250" marT="95250" marB="95250"/>
                </a:tc>
                <a:extLst>
                  <a:ext uri="{0D108BD9-81ED-4DB2-BD59-A6C34878D82A}">
                    <a16:rowId xmlns:a16="http://schemas.microsoft.com/office/drawing/2014/main" val="1278925458"/>
                  </a:ext>
                </a:extLst>
              </a:tr>
              <a:tr h="381000">
                <a:tc>
                  <a:txBody>
                    <a:bodyPr/>
                    <a:lstStyle/>
                    <a:p>
                      <a:pPr algn="ctr" rtl="0" fontAlgn="t">
                        <a:spcBef>
                          <a:spcPts val="0"/>
                        </a:spcBef>
                        <a:spcAft>
                          <a:spcPts val="0"/>
                        </a:spcAft>
                      </a:pPr>
                      <a:r>
                        <a:rPr lang="en-US" sz="1800" b="0" u="none" strike="noStrike">
                          <a:solidFill>
                            <a:srgbClr val="000000"/>
                          </a:solidFill>
                          <a:effectLst/>
                        </a:rPr>
                        <a:t>Bing API</a:t>
                      </a:r>
                      <a:endParaRPr lang="en-US" sz="1800">
                        <a:effectLst/>
                      </a:endParaRPr>
                    </a:p>
                  </a:txBody>
                  <a:tcPr marL="95250" marR="95250" marT="95250" marB="95250"/>
                </a:tc>
                <a:tc>
                  <a:txBody>
                    <a:bodyPr/>
                    <a:lstStyle/>
                    <a:p>
                      <a:pPr algn="ctr" rtl="0" fontAlgn="t">
                        <a:spcBef>
                          <a:spcPts val="0"/>
                        </a:spcBef>
                        <a:spcAft>
                          <a:spcPts val="0"/>
                        </a:spcAft>
                      </a:pPr>
                      <a:r>
                        <a:rPr lang="en-US" sz="1800" b="1" u="none" strike="noStrike">
                          <a:solidFill>
                            <a:srgbClr val="000000"/>
                          </a:solidFill>
                          <a:effectLst/>
                        </a:rPr>
                        <a:t>75.78</a:t>
                      </a:r>
                      <a:endParaRPr lang="en-US" sz="1800">
                        <a:effectLst/>
                      </a:endParaRPr>
                    </a:p>
                  </a:txBody>
                  <a:tcPr marL="95250" marR="95250" marT="95250" marB="95250"/>
                </a:tc>
                <a:tc>
                  <a:txBody>
                    <a:bodyPr/>
                    <a:lstStyle/>
                    <a:p>
                      <a:pPr algn="ctr" rtl="0" fontAlgn="t">
                        <a:spcBef>
                          <a:spcPts val="0"/>
                        </a:spcBef>
                        <a:spcAft>
                          <a:spcPts val="0"/>
                        </a:spcAft>
                      </a:pPr>
                      <a:r>
                        <a:rPr lang="en-US" sz="1800" b="1" u="none" strike="noStrike" dirty="0">
                          <a:solidFill>
                            <a:srgbClr val="000000"/>
                          </a:solidFill>
                          <a:effectLst/>
                        </a:rPr>
                        <a:t>75.92</a:t>
                      </a:r>
                      <a:endParaRPr lang="en-US" sz="1800" dirty="0">
                        <a:effectLst/>
                      </a:endParaRPr>
                    </a:p>
                  </a:txBody>
                  <a:tcPr marL="95250" marR="95250" marT="95250" marB="95250"/>
                </a:tc>
                <a:extLst>
                  <a:ext uri="{0D108BD9-81ED-4DB2-BD59-A6C34878D82A}">
                    <a16:rowId xmlns:a16="http://schemas.microsoft.com/office/drawing/2014/main" val="468780641"/>
                  </a:ext>
                </a:extLst>
              </a:tr>
            </a:tbl>
          </a:graphicData>
        </a:graphic>
      </p:graphicFrame>
      <p:sp>
        <p:nvSpPr>
          <p:cNvPr id="5" name="Rectangle 3">
            <a:extLst>
              <a:ext uri="{FF2B5EF4-FFF2-40B4-BE49-F238E27FC236}">
                <a16:creationId xmlns:a16="http://schemas.microsoft.com/office/drawing/2014/main" id="{22B0DDC7-080C-1449-9E22-4B3D310B3731}"/>
              </a:ext>
            </a:extLst>
          </p:cNvPr>
          <p:cNvSpPr>
            <a:spLocks noChangeArrowheads="1"/>
          </p:cNvSpPr>
          <p:nvPr/>
        </p:nvSpPr>
        <p:spPr bwMode="auto">
          <a:xfrm>
            <a:off x="4424363" y="3289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Google Shape;196;p24">
            <a:extLst>
              <a:ext uri="{FF2B5EF4-FFF2-40B4-BE49-F238E27FC236}">
                <a16:creationId xmlns:a16="http://schemas.microsoft.com/office/drawing/2014/main" id="{DFE2E01A-D7DE-4F4C-B7EA-B51BDD437EF9}"/>
              </a:ext>
            </a:extLst>
          </p:cNvPr>
          <p:cNvSpPr txBox="1"/>
          <p:nvPr/>
        </p:nvSpPr>
        <p:spPr>
          <a:xfrm>
            <a:off x="2929659" y="5440936"/>
            <a:ext cx="6004134"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ea typeface="Lato"/>
                <a:cs typeface="Lato"/>
                <a:sym typeface="Lato"/>
              </a:rPr>
              <a:t>Examples of different transliteration by different tools</a:t>
            </a:r>
            <a:endParaRPr dirty="0">
              <a:ea typeface="Lato"/>
              <a:cs typeface="Lato"/>
              <a:sym typeface="Lato"/>
            </a:endParaRPr>
          </a:p>
        </p:txBody>
      </p:sp>
    </p:spTree>
    <p:extLst>
      <p:ext uri="{BB962C8B-B14F-4D97-AF65-F5344CB8AC3E}">
        <p14:creationId xmlns:p14="http://schemas.microsoft.com/office/powerpoint/2010/main" val="3208333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87E9-89EF-8D4F-B173-036B45F2684E}"/>
              </a:ext>
            </a:extLst>
          </p:cNvPr>
          <p:cNvSpPr>
            <a:spLocks noGrp="1"/>
          </p:cNvSpPr>
          <p:nvPr>
            <p:ph type="title"/>
          </p:nvPr>
        </p:nvSpPr>
        <p:spPr/>
        <p:txBody>
          <a:bodyPr>
            <a:normAutofit/>
          </a:bodyPr>
          <a:lstStyle/>
          <a:p>
            <a:r>
              <a:rPr lang="en-US" dirty="0"/>
              <a:t>Examining Transliteration Quality: Hindi</a:t>
            </a:r>
          </a:p>
        </p:txBody>
      </p:sp>
      <p:graphicFrame>
        <p:nvGraphicFramePr>
          <p:cNvPr id="6" name="Table 5">
            <a:extLst>
              <a:ext uri="{FF2B5EF4-FFF2-40B4-BE49-F238E27FC236}">
                <a16:creationId xmlns:a16="http://schemas.microsoft.com/office/drawing/2014/main" id="{12231F80-CEE4-AE46-BC59-A31724E1F321}"/>
              </a:ext>
            </a:extLst>
          </p:cNvPr>
          <p:cNvGraphicFramePr>
            <a:graphicFrameLocks noGrp="1"/>
          </p:cNvGraphicFramePr>
          <p:nvPr>
            <p:extLst>
              <p:ext uri="{D42A27DB-BD31-4B8C-83A1-F6EECF244321}">
                <p14:modId xmlns:p14="http://schemas.microsoft.com/office/powerpoint/2010/main" val="3345906008"/>
              </p:ext>
            </p:extLst>
          </p:nvPr>
        </p:nvGraphicFramePr>
        <p:xfrm>
          <a:off x="1366354" y="1776248"/>
          <a:ext cx="9354208" cy="2708916"/>
        </p:xfrm>
        <a:graphic>
          <a:graphicData uri="http://schemas.openxmlformats.org/drawingml/2006/table">
            <a:tbl>
              <a:tblPr>
                <a:tableStyleId>{0505E3EF-67EA-436B-97B2-0124C06EBD24}</a:tableStyleId>
              </a:tblPr>
              <a:tblGrid>
                <a:gridCol w="2238704">
                  <a:extLst>
                    <a:ext uri="{9D8B030D-6E8A-4147-A177-3AD203B41FA5}">
                      <a16:colId xmlns:a16="http://schemas.microsoft.com/office/drawing/2014/main" val="2438664606"/>
                    </a:ext>
                  </a:extLst>
                </a:gridCol>
                <a:gridCol w="7115504">
                  <a:extLst>
                    <a:ext uri="{9D8B030D-6E8A-4147-A177-3AD203B41FA5}">
                      <a16:colId xmlns:a16="http://schemas.microsoft.com/office/drawing/2014/main" val="3762336704"/>
                    </a:ext>
                  </a:extLst>
                </a:gridCol>
              </a:tblGrid>
              <a:tr h="902972">
                <a:tc>
                  <a:txBody>
                    <a:bodyPr/>
                    <a:lstStyle/>
                    <a:p>
                      <a:pPr rtl="0" fontAlgn="t">
                        <a:spcBef>
                          <a:spcPts val="0"/>
                        </a:spcBef>
                        <a:spcAft>
                          <a:spcPts val="0"/>
                        </a:spcAft>
                      </a:pPr>
                      <a:r>
                        <a:rPr lang="en-US" sz="1400" b="0" u="none" strike="noStrike" dirty="0">
                          <a:solidFill>
                            <a:srgbClr val="000000"/>
                          </a:solidFill>
                          <a:effectLst/>
                        </a:rPr>
                        <a:t>English</a:t>
                      </a:r>
                      <a:endParaRPr lang="en-US" sz="1400" dirty="0">
                        <a:effectLst/>
                      </a:endParaRPr>
                    </a:p>
                  </a:txBody>
                  <a:tcPr marL="95250" marR="95250" marT="95250" marB="95250"/>
                </a:tc>
                <a:tc>
                  <a:txBody>
                    <a:bodyPr/>
                    <a:lstStyle/>
                    <a:p>
                      <a:pPr rtl="0" fontAlgn="t">
                        <a:spcBef>
                          <a:spcPts val="0"/>
                        </a:spcBef>
                        <a:spcAft>
                          <a:spcPts val="0"/>
                        </a:spcAft>
                      </a:pPr>
                      <a:r>
                        <a:rPr lang="en-US" sz="1400" b="0" u="none" strike="noStrike" dirty="0">
                          <a:solidFill>
                            <a:srgbClr val="000000"/>
                          </a:solidFill>
                          <a:effectLst/>
                        </a:rPr>
                        <a:t>Premise: Split Ends a Cosmetology Shop is a nice example of appositional elegance combined with euphemism in the appositive and the low key or off-beat opening</a:t>
                      </a:r>
                      <a:endParaRPr lang="en-US" sz="1400" dirty="0">
                        <a:effectLst/>
                      </a:endParaRPr>
                    </a:p>
                    <a:p>
                      <a:pPr rtl="0" fontAlgn="t">
                        <a:spcBef>
                          <a:spcPts val="0"/>
                        </a:spcBef>
                        <a:spcAft>
                          <a:spcPts val="0"/>
                        </a:spcAft>
                      </a:pPr>
                      <a:r>
                        <a:rPr lang="en-US" sz="1400" b="0" u="none" strike="noStrike" dirty="0">
                          <a:solidFill>
                            <a:srgbClr val="000000"/>
                          </a:solidFill>
                          <a:effectLst/>
                        </a:rPr>
                        <a:t>Hypothesis: Split Ends is an ice cream shop</a:t>
                      </a:r>
                      <a:endParaRPr lang="en-US" sz="1400" dirty="0">
                        <a:effectLst/>
                      </a:endParaRPr>
                    </a:p>
                  </a:txBody>
                  <a:tcPr marL="95250" marR="95250" marT="95250" marB="95250"/>
                </a:tc>
                <a:extLst>
                  <a:ext uri="{0D108BD9-81ED-4DB2-BD59-A6C34878D82A}">
                    <a16:rowId xmlns:a16="http://schemas.microsoft.com/office/drawing/2014/main" val="2922986922"/>
                  </a:ext>
                </a:extLst>
              </a:tr>
              <a:tr h="902972">
                <a:tc>
                  <a:txBody>
                    <a:bodyPr/>
                    <a:lstStyle/>
                    <a:p>
                      <a:pPr rtl="0" fontAlgn="t">
                        <a:spcBef>
                          <a:spcPts val="0"/>
                        </a:spcBef>
                        <a:spcAft>
                          <a:spcPts val="0"/>
                        </a:spcAft>
                      </a:pPr>
                      <a:r>
                        <a:rPr lang="en-US" sz="1400" b="0" u="none" strike="noStrike" dirty="0">
                          <a:solidFill>
                            <a:srgbClr val="000000"/>
                          </a:solidFill>
                          <a:effectLst/>
                        </a:rPr>
                        <a:t>Translated Manually and Transliterated G-API</a:t>
                      </a:r>
                      <a:endParaRPr lang="en-US" sz="1400" dirty="0">
                        <a:effectLst/>
                      </a:endParaRPr>
                    </a:p>
                  </a:txBody>
                  <a:tcPr marL="95250" marR="95250" marT="95250" marB="95250"/>
                </a:tc>
                <a:tc>
                  <a:txBody>
                    <a:bodyPr/>
                    <a:lstStyle/>
                    <a:p>
                      <a:pPr rtl="0" fontAlgn="t">
                        <a:spcBef>
                          <a:spcPts val="0"/>
                        </a:spcBef>
                        <a:spcAft>
                          <a:spcPts val="0"/>
                        </a:spcAft>
                      </a:pPr>
                      <a:r>
                        <a:rPr lang="en-US" sz="1400" b="0" u="none" strike="noStrike" dirty="0">
                          <a:solidFill>
                            <a:srgbClr val="000000"/>
                          </a:solidFill>
                          <a:effectLst/>
                        </a:rPr>
                        <a:t>Premise: split </a:t>
                      </a:r>
                      <a:r>
                        <a:rPr lang="en-US" sz="1400" b="0" u="none" strike="noStrike" dirty="0" err="1">
                          <a:solidFill>
                            <a:srgbClr val="000000"/>
                          </a:solidFill>
                          <a:effectLst/>
                        </a:rPr>
                        <a:t>inds</a:t>
                      </a:r>
                      <a:r>
                        <a:rPr lang="en-US" sz="1400" b="0" u="none" strike="noStrike" dirty="0">
                          <a:solidFill>
                            <a:srgbClr val="000000"/>
                          </a:solidFill>
                          <a:effectLst/>
                        </a:rPr>
                        <a:t> </a:t>
                      </a:r>
                      <a:r>
                        <a:rPr lang="en-US" sz="1400" b="0" u="none" strike="noStrike" dirty="0" err="1">
                          <a:solidFill>
                            <a:srgbClr val="000000"/>
                          </a:solidFill>
                          <a:effectLst/>
                        </a:rPr>
                        <a:t>ek</a:t>
                      </a:r>
                      <a:r>
                        <a:rPr lang="en-US" sz="1400" b="0" u="none" strike="noStrike" dirty="0">
                          <a:solidFill>
                            <a:srgbClr val="000000"/>
                          </a:solidFill>
                          <a:effectLst/>
                        </a:rPr>
                        <a:t> </a:t>
                      </a:r>
                      <a:r>
                        <a:rPr lang="en-US" sz="1400" b="1" u="none" strike="noStrike" dirty="0" err="1">
                          <a:solidFill>
                            <a:srgbClr val="C27BA0"/>
                          </a:solidFill>
                          <a:effectLst/>
                        </a:rPr>
                        <a:t>kosmetolojee</a:t>
                      </a:r>
                      <a:r>
                        <a:rPr lang="en-US" sz="1400" b="0" u="none" strike="noStrike" dirty="0">
                          <a:solidFill>
                            <a:srgbClr val="000000"/>
                          </a:solidFill>
                          <a:effectLst/>
                        </a:rPr>
                        <a:t> shop </a:t>
                      </a:r>
                      <a:r>
                        <a:rPr lang="en-US" sz="1400" b="0" u="none" strike="noStrike" dirty="0" err="1">
                          <a:solidFill>
                            <a:srgbClr val="000000"/>
                          </a:solidFill>
                          <a:effectLst/>
                        </a:rPr>
                        <a:t>samaanaadhikaran</a:t>
                      </a:r>
                      <a:r>
                        <a:rPr lang="en-US" sz="1400" b="0" u="none" strike="noStrike" dirty="0">
                          <a:solidFill>
                            <a:srgbClr val="000000"/>
                          </a:solidFill>
                          <a:effectLst/>
                        </a:rPr>
                        <a:t> </a:t>
                      </a:r>
                      <a:r>
                        <a:rPr lang="en-US" sz="1400" b="0" u="none" strike="noStrike" dirty="0" err="1">
                          <a:solidFill>
                            <a:srgbClr val="000000"/>
                          </a:solidFill>
                          <a:effectLst/>
                        </a:rPr>
                        <a:t>shishtata</a:t>
                      </a:r>
                      <a:r>
                        <a:rPr lang="en-US" sz="1400" b="0" u="none" strike="noStrike" dirty="0">
                          <a:solidFill>
                            <a:srgbClr val="000000"/>
                          </a:solidFill>
                          <a:effectLst/>
                        </a:rPr>
                        <a:t> </a:t>
                      </a:r>
                      <a:r>
                        <a:rPr lang="en-US" sz="1400" b="1" u="none" strike="noStrike" dirty="0" err="1">
                          <a:solidFill>
                            <a:srgbClr val="4A86E8"/>
                          </a:solidFill>
                          <a:effectLst/>
                        </a:rPr>
                        <a:t>aur</a:t>
                      </a:r>
                      <a:r>
                        <a:rPr lang="en-US" sz="1400" b="0" u="none" strike="noStrike" dirty="0">
                          <a:solidFill>
                            <a:srgbClr val="000000"/>
                          </a:solidFill>
                          <a:effectLst/>
                        </a:rPr>
                        <a:t> </a:t>
                      </a:r>
                      <a:r>
                        <a:rPr lang="en-US" sz="1400" b="0" u="none" strike="noStrike" dirty="0" err="1">
                          <a:solidFill>
                            <a:srgbClr val="000000"/>
                          </a:solidFill>
                          <a:effectLst/>
                        </a:rPr>
                        <a:t>kam</a:t>
                      </a:r>
                      <a:r>
                        <a:rPr lang="en-US" sz="1400" b="0" u="none" strike="noStrike" dirty="0">
                          <a:solidFill>
                            <a:srgbClr val="000000"/>
                          </a:solidFill>
                          <a:effectLst/>
                        </a:rPr>
                        <a:t> </a:t>
                      </a:r>
                      <a:r>
                        <a:rPr lang="en-US" sz="1400" b="0" u="none" strike="noStrike" dirty="0" err="1">
                          <a:solidFill>
                            <a:srgbClr val="000000"/>
                          </a:solidFill>
                          <a:effectLst/>
                        </a:rPr>
                        <a:t>kunjee</a:t>
                      </a:r>
                      <a:r>
                        <a:rPr lang="en-US" sz="1400" b="0" u="none" strike="noStrike" dirty="0">
                          <a:solidFill>
                            <a:srgbClr val="000000"/>
                          </a:solidFill>
                          <a:effectLst/>
                        </a:rPr>
                        <a:t> </a:t>
                      </a:r>
                      <a:r>
                        <a:rPr lang="en-US" sz="1400" b="0" u="none" strike="noStrike" dirty="0" err="1">
                          <a:solidFill>
                            <a:srgbClr val="000000"/>
                          </a:solidFill>
                          <a:effectLst/>
                        </a:rPr>
                        <a:t>ya</a:t>
                      </a:r>
                      <a:r>
                        <a:rPr lang="en-US" sz="1400" b="0" u="none" strike="noStrike" dirty="0">
                          <a:solidFill>
                            <a:srgbClr val="000000"/>
                          </a:solidFill>
                          <a:effectLst/>
                        </a:rPr>
                        <a:t> of-beet </a:t>
                      </a:r>
                      <a:r>
                        <a:rPr lang="en-US" sz="1400" b="1" u="none" strike="noStrike" dirty="0" err="1">
                          <a:solidFill>
                            <a:srgbClr val="C27BA0"/>
                          </a:solidFill>
                          <a:effectLst/>
                        </a:rPr>
                        <a:t>opaning</a:t>
                      </a:r>
                      <a:r>
                        <a:rPr lang="en-US" sz="1400" b="0" u="none" strike="noStrike" dirty="0">
                          <a:solidFill>
                            <a:srgbClr val="000000"/>
                          </a:solidFill>
                          <a:effectLst/>
                        </a:rPr>
                        <a:t> </a:t>
                      </a:r>
                      <a:r>
                        <a:rPr lang="en-US" sz="1400" b="0" u="none" strike="noStrike" dirty="0" err="1">
                          <a:solidFill>
                            <a:srgbClr val="000000"/>
                          </a:solidFill>
                          <a:effectLst/>
                        </a:rPr>
                        <a:t>mein</a:t>
                      </a:r>
                      <a:r>
                        <a:rPr lang="en-US" sz="1400" b="0" u="none" strike="noStrike" dirty="0">
                          <a:solidFill>
                            <a:srgbClr val="000000"/>
                          </a:solidFill>
                          <a:effectLst/>
                        </a:rPr>
                        <a:t> </a:t>
                      </a:r>
                      <a:r>
                        <a:rPr lang="en-US" sz="1400" b="0" u="none" strike="noStrike" dirty="0" err="1">
                          <a:solidFill>
                            <a:srgbClr val="000000"/>
                          </a:solidFill>
                          <a:effectLst/>
                        </a:rPr>
                        <a:t>preyokti</a:t>
                      </a:r>
                      <a:r>
                        <a:rPr lang="en-US" sz="1400" b="0" u="none" strike="noStrike" dirty="0">
                          <a:solidFill>
                            <a:srgbClr val="000000"/>
                          </a:solidFill>
                          <a:effectLst/>
                        </a:rPr>
                        <a:t> </a:t>
                      </a:r>
                      <a:r>
                        <a:rPr lang="en-US" sz="1400" b="0" u="none" strike="noStrike" dirty="0" err="1">
                          <a:solidFill>
                            <a:srgbClr val="000000"/>
                          </a:solidFill>
                          <a:effectLst/>
                        </a:rPr>
                        <a:t>ke</a:t>
                      </a:r>
                      <a:r>
                        <a:rPr lang="en-US" sz="1400" b="0" u="none" strike="noStrike" dirty="0">
                          <a:solidFill>
                            <a:srgbClr val="000000"/>
                          </a:solidFill>
                          <a:effectLst/>
                        </a:rPr>
                        <a:t> </a:t>
                      </a:r>
                      <a:r>
                        <a:rPr lang="en-US" sz="1400" b="0" u="none" strike="noStrike" dirty="0" err="1">
                          <a:solidFill>
                            <a:srgbClr val="000000"/>
                          </a:solidFill>
                          <a:effectLst/>
                        </a:rPr>
                        <a:t>mishran</a:t>
                      </a:r>
                      <a:r>
                        <a:rPr lang="en-US" sz="1400" b="0" u="none" strike="noStrike" dirty="0">
                          <a:solidFill>
                            <a:srgbClr val="000000"/>
                          </a:solidFill>
                          <a:effectLst/>
                        </a:rPr>
                        <a:t> ka </a:t>
                      </a:r>
                      <a:r>
                        <a:rPr lang="en-US" sz="1400" b="0" u="none" strike="noStrike" dirty="0" err="1">
                          <a:solidFill>
                            <a:srgbClr val="000000"/>
                          </a:solidFill>
                          <a:effectLst/>
                        </a:rPr>
                        <a:t>ek</a:t>
                      </a:r>
                      <a:r>
                        <a:rPr lang="en-US" sz="1400" b="0" u="none" strike="noStrike" dirty="0">
                          <a:solidFill>
                            <a:srgbClr val="000000"/>
                          </a:solidFill>
                          <a:effectLst/>
                        </a:rPr>
                        <a:t> </a:t>
                      </a:r>
                      <a:r>
                        <a:rPr lang="en-US" sz="1400" b="0" u="none" strike="noStrike" dirty="0" err="1">
                          <a:solidFill>
                            <a:srgbClr val="000000"/>
                          </a:solidFill>
                          <a:effectLst/>
                        </a:rPr>
                        <a:t>achchha</a:t>
                      </a:r>
                      <a:r>
                        <a:rPr lang="en-US" sz="1400" b="0" u="none" strike="noStrike" dirty="0">
                          <a:solidFill>
                            <a:srgbClr val="000000"/>
                          </a:solidFill>
                          <a:effectLst/>
                        </a:rPr>
                        <a:t> </a:t>
                      </a:r>
                      <a:r>
                        <a:rPr lang="en-US" sz="1400" b="0" u="none" strike="noStrike" dirty="0" err="1">
                          <a:solidFill>
                            <a:srgbClr val="000000"/>
                          </a:solidFill>
                          <a:effectLst/>
                        </a:rPr>
                        <a:t>udaaharan</a:t>
                      </a:r>
                      <a:r>
                        <a:rPr lang="en-US" sz="1400" b="0" u="none" strike="noStrike" dirty="0">
                          <a:solidFill>
                            <a:srgbClr val="000000"/>
                          </a:solidFill>
                          <a:effectLst/>
                        </a:rPr>
                        <a:t> </a:t>
                      </a:r>
                      <a:r>
                        <a:rPr lang="en-US" sz="1400" b="1" u="none" strike="noStrike" dirty="0" err="1">
                          <a:solidFill>
                            <a:srgbClr val="4A86E8"/>
                          </a:solidFill>
                          <a:effectLst/>
                        </a:rPr>
                        <a:t>hai</a:t>
                      </a:r>
                      <a:endParaRPr lang="en-US" sz="1400" dirty="0">
                        <a:effectLst/>
                      </a:endParaRPr>
                    </a:p>
                    <a:p>
                      <a:pPr rtl="0" fontAlgn="t">
                        <a:spcBef>
                          <a:spcPts val="0"/>
                        </a:spcBef>
                        <a:spcAft>
                          <a:spcPts val="0"/>
                        </a:spcAft>
                      </a:pPr>
                      <a:r>
                        <a:rPr lang="en-US" sz="1400" b="0" u="none" strike="noStrike" dirty="0">
                          <a:solidFill>
                            <a:srgbClr val="000000"/>
                          </a:solidFill>
                          <a:effectLst/>
                        </a:rPr>
                        <a:t>Hypothesis: split </a:t>
                      </a:r>
                      <a:r>
                        <a:rPr lang="en-US" sz="1400" b="1" u="none" strike="noStrike" dirty="0">
                          <a:solidFill>
                            <a:srgbClr val="4A86E8"/>
                          </a:solidFill>
                          <a:effectLst/>
                        </a:rPr>
                        <a:t>ends</a:t>
                      </a:r>
                      <a:r>
                        <a:rPr lang="en-US" sz="1400" b="0" u="none" strike="noStrike" dirty="0">
                          <a:solidFill>
                            <a:srgbClr val="000000"/>
                          </a:solidFill>
                          <a:effectLst/>
                        </a:rPr>
                        <a:t> </a:t>
                      </a:r>
                      <a:r>
                        <a:rPr lang="en-US" sz="1400" b="0" u="none" strike="noStrike" dirty="0" err="1">
                          <a:solidFill>
                            <a:srgbClr val="000000"/>
                          </a:solidFill>
                          <a:effectLst/>
                        </a:rPr>
                        <a:t>ek</a:t>
                      </a:r>
                      <a:r>
                        <a:rPr lang="en-US" sz="1400" b="0" u="none" strike="noStrike" dirty="0">
                          <a:solidFill>
                            <a:srgbClr val="000000"/>
                          </a:solidFill>
                          <a:effectLst/>
                        </a:rPr>
                        <a:t> </a:t>
                      </a:r>
                      <a:r>
                        <a:rPr lang="en-US" sz="1400" b="1" u="none" strike="noStrike" dirty="0" err="1">
                          <a:solidFill>
                            <a:srgbClr val="C27BA0"/>
                          </a:solidFill>
                          <a:effectLst/>
                        </a:rPr>
                        <a:t>aaisakreem</a:t>
                      </a:r>
                      <a:r>
                        <a:rPr lang="en-US" sz="1400" b="0" u="none" strike="noStrike" dirty="0">
                          <a:solidFill>
                            <a:srgbClr val="000000"/>
                          </a:solidFill>
                          <a:effectLst/>
                        </a:rPr>
                        <a:t> </a:t>
                      </a:r>
                      <a:r>
                        <a:rPr lang="en-US" sz="1400" b="0" u="none" strike="noStrike" dirty="0" err="1">
                          <a:solidFill>
                            <a:srgbClr val="000000"/>
                          </a:solidFill>
                          <a:effectLst/>
                        </a:rPr>
                        <a:t>kee</a:t>
                      </a:r>
                      <a:r>
                        <a:rPr lang="en-US" sz="1400" b="0" u="none" strike="noStrike" dirty="0">
                          <a:solidFill>
                            <a:srgbClr val="000000"/>
                          </a:solidFill>
                          <a:effectLst/>
                        </a:rPr>
                        <a:t> </a:t>
                      </a:r>
                      <a:r>
                        <a:rPr lang="en-US" sz="1400" b="0" u="none" strike="noStrike" dirty="0" err="1">
                          <a:solidFill>
                            <a:srgbClr val="000000"/>
                          </a:solidFill>
                          <a:effectLst/>
                        </a:rPr>
                        <a:t>dukaan</a:t>
                      </a:r>
                      <a:r>
                        <a:rPr lang="en-US" sz="1400" b="0" u="none" strike="noStrike" dirty="0">
                          <a:solidFill>
                            <a:srgbClr val="000000"/>
                          </a:solidFill>
                          <a:effectLst/>
                        </a:rPr>
                        <a:t> </a:t>
                      </a:r>
                      <a:r>
                        <a:rPr lang="en-US" sz="1400" b="1" u="none" strike="noStrike" dirty="0" err="1">
                          <a:solidFill>
                            <a:srgbClr val="4A86E8"/>
                          </a:solidFill>
                          <a:effectLst/>
                        </a:rPr>
                        <a:t>hai</a:t>
                      </a:r>
                      <a:r>
                        <a:rPr lang="en-US" sz="1400" b="0" u="none" strike="noStrike" dirty="0">
                          <a:solidFill>
                            <a:srgbClr val="000000"/>
                          </a:solidFill>
                          <a:effectLst/>
                        </a:rPr>
                        <a:t>.</a:t>
                      </a:r>
                      <a:endParaRPr lang="en-US" sz="1400" dirty="0">
                        <a:effectLst/>
                      </a:endParaRPr>
                    </a:p>
                  </a:txBody>
                  <a:tcPr marL="95250" marR="95250" marT="95250" marB="95250"/>
                </a:tc>
                <a:extLst>
                  <a:ext uri="{0D108BD9-81ED-4DB2-BD59-A6C34878D82A}">
                    <a16:rowId xmlns:a16="http://schemas.microsoft.com/office/drawing/2014/main" val="1290327624"/>
                  </a:ext>
                </a:extLst>
              </a:tr>
              <a:tr h="902972">
                <a:tc>
                  <a:txBody>
                    <a:bodyPr/>
                    <a:lstStyle/>
                    <a:p>
                      <a:pPr rtl="0" fontAlgn="t">
                        <a:spcBef>
                          <a:spcPts val="0"/>
                        </a:spcBef>
                        <a:spcAft>
                          <a:spcPts val="0"/>
                        </a:spcAft>
                      </a:pPr>
                      <a:r>
                        <a:rPr lang="en-US" sz="1400" b="0" u="none" strike="noStrike" dirty="0">
                          <a:solidFill>
                            <a:srgbClr val="000000"/>
                          </a:solidFill>
                          <a:effectLst/>
                        </a:rPr>
                        <a:t>Translated Manually and Transliterated Indic-Trans</a:t>
                      </a:r>
                      <a:endParaRPr lang="en-US" sz="1400" dirty="0">
                        <a:effectLst/>
                      </a:endParaRPr>
                    </a:p>
                  </a:txBody>
                  <a:tcPr marL="95250" marR="95250" marT="95250" marB="95250"/>
                </a:tc>
                <a:tc>
                  <a:txBody>
                    <a:bodyPr/>
                    <a:lstStyle/>
                    <a:p>
                      <a:pPr rtl="0" fontAlgn="t">
                        <a:spcBef>
                          <a:spcPts val="0"/>
                        </a:spcBef>
                        <a:spcAft>
                          <a:spcPts val="0"/>
                        </a:spcAft>
                      </a:pPr>
                      <a:r>
                        <a:rPr lang="en-US" sz="1400" b="0" u="none" strike="noStrike" dirty="0">
                          <a:solidFill>
                            <a:srgbClr val="000000"/>
                          </a:solidFill>
                          <a:effectLst/>
                        </a:rPr>
                        <a:t>Premise: split </a:t>
                      </a:r>
                      <a:r>
                        <a:rPr lang="en-US" sz="1400" b="0" u="none" strike="noStrike" dirty="0" err="1">
                          <a:solidFill>
                            <a:srgbClr val="000000"/>
                          </a:solidFill>
                          <a:effectLst/>
                        </a:rPr>
                        <a:t>inds</a:t>
                      </a:r>
                      <a:r>
                        <a:rPr lang="en-US" sz="1400" b="0" u="none" strike="noStrike" dirty="0">
                          <a:solidFill>
                            <a:srgbClr val="000000"/>
                          </a:solidFill>
                          <a:effectLst/>
                        </a:rPr>
                        <a:t> </a:t>
                      </a:r>
                      <a:r>
                        <a:rPr lang="en-US" sz="1400" b="0" u="none" strike="noStrike" dirty="0" err="1">
                          <a:solidFill>
                            <a:srgbClr val="000000"/>
                          </a:solidFill>
                          <a:effectLst/>
                        </a:rPr>
                        <a:t>ek</a:t>
                      </a:r>
                      <a:r>
                        <a:rPr lang="en-US" sz="1400" b="0" u="none" strike="noStrike" dirty="0">
                          <a:solidFill>
                            <a:srgbClr val="000000"/>
                          </a:solidFill>
                          <a:effectLst/>
                        </a:rPr>
                        <a:t> </a:t>
                      </a:r>
                      <a:r>
                        <a:rPr lang="en-US" sz="1400" b="1" u="none" strike="noStrike" dirty="0">
                          <a:solidFill>
                            <a:srgbClr val="C27BA0"/>
                          </a:solidFill>
                          <a:effectLst/>
                        </a:rPr>
                        <a:t>cosmetology</a:t>
                      </a:r>
                      <a:r>
                        <a:rPr lang="en-US" sz="1400" b="0" u="none" strike="noStrike" dirty="0">
                          <a:solidFill>
                            <a:srgbClr val="000000"/>
                          </a:solidFill>
                          <a:effectLst/>
                        </a:rPr>
                        <a:t> shop </a:t>
                      </a:r>
                      <a:r>
                        <a:rPr lang="en-US" sz="1400" b="0" u="none" strike="noStrike" dirty="0" err="1">
                          <a:solidFill>
                            <a:srgbClr val="000000"/>
                          </a:solidFill>
                          <a:effectLst/>
                        </a:rPr>
                        <a:t>samaanaadhikaran</a:t>
                      </a:r>
                      <a:r>
                        <a:rPr lang="en-US" sz="1400" b="0" u="none" strike="noStrike" dirty="0">
                          <a:solidFill>
                            <a:srgbClr val="000000"/>
                          </a:solidFill>
                          <a:effectLst/>
                        </a:rPr>
                        <a:t> </a:t>
                      </a:r>
                      <a:r>
                        <a:rPr lang="en-US" sz="1400" b="0" u="none" strike="noStrike" dirty="0" err="1">
                          <a:solidFill>
                            <a:srgbClr val="000000"/>
                          </a:solidFill>
                          <a:effectLst/>
                        </a:rPr>
                        <a:t>shishtataa</a:t>
                      </a:r>
                      <a:r>
                        <a:rPr lang="en-US" sz="1400" b="0" u="none" strike="noStrike" dirty="0">
                          <a:solidFill>
                            <a:srgbClr val="000000"/>
                          </a:solidFill>
                          <a:effectLst/>
                        </a:rPr>
                        <a:t> </a:t>
                      </a:r>
                      <a:r>
                        <a:rPr lang="en-US" sz="1400" b="1" u="none" strike="noStrike" dirty="0">
                          <a:solidFill>
                            <a:srgbClr val="4A86E8"/>
                          </a:solidFill>
                          <a:effectLst/>
                        </a:rPr>
                        <a:t>or</a:t>
                      </a:r>
                      <a:r>
                        <a:rPr lang="en-US" sz="1400" b="0" u="none" strike="noStrike" dirty="0">
                          <a:solidFill>
                            <a:srgbClr val="000000"/>
                          </a:solidFill>
                          <a:effectLst/>
                        </a:rPr>
                        <a:t> </a:t>
                      </a:r>
                      <a:r>
                        <a:rPr lang="en-US" sz="1400" b="0" u="none" strike="noStrike" dirty="0" err="1">
                          <a:solidFill>
                            <a:srgbClr val="000000"/>
                          </a:solidFill>
                          <a:effectLst/>
                        </a:rPr>
                        <a:t>kam</a:t>
                      </a:r>
                      <a:r>
                        <a:rPr lang="en-US" sz="1400" b="0" u="none" strike="noStrike" dirty="0">
                          <a:solidFill>
                            <a:srgbClr val="000000"/>
                          </a:solidFill>
                          <a:effectLst/>
                        </a:rPr>
                        <a:t> </a:t>
                      </a:r>
                      <a:r>
                        <a:rPr lang="en-US" sz="1400" b="0" u="none" strike="noStrike" dirty="0" err="1">
                          <a:solidFill>
                            <a:srgbClr val="000000"/>
                          </a:solidFill>
                          <a:effectLst/>
                        </a:rPr>
                        <a:t>kunjee</a:t>
                      </a:r>
                      <a:r>
                        <a:rPr lang="en-US" sz="1400" b="0" u="none" strike="noStrike" dirty="0">
                          <a:solidFill>
                            <a:srgbClr val="000000"/>
                          </a:solidFill>
                          <a:effectLst/>
                        </a:rPr>
                        <a:t> </a:t>
                      </a:r>
                      <a:r>
                        <a:rPr lang="en-US" sz="1400" b="0" u="none" strike="noStrike" dirty="0" err="1">
                          <a:solidFill>
                            <a:srgbClr val="000000"/>
                          </a:solidFill>
                          <a:effectLst/>
                        </a:rPr>
                        <a:t>yaa</a:t>
                      </a:r>
                      <a:r>
                        <a:rPr lang="en-US" sz="1400" b="0" u="none" strike="noStrike" dirty="0">
                          <a:solidFill>
                            <a:srgbClr val="000000"/>
                          </a:solidFill>
                          <a:effectLst/>
                        </a:rPr>
                        <a:t> of-beet opening main </a:t>
                      </a:r>
                      <a:r>
                        <a:rPr lang="en-US" sz="1400" b="0" u="none" strike="noStrike" dirty="0" err="1">
                          <a:solidFill>
                            <a:srgbClr val="000000"/>
                          </a:solidFill>
                          <a:effectLst/>
                        </a:rPr>
                        <a:t>preyokti</a:t>
                      </a:r>
                      <a:r>
                        <a:rPr lang="en-US" sz="1400" b="0" u="none" strike="noStrike" dirty="0">
                          <a:solidFill>
                            <a:srgbClr val="000000"/>
                          </a:solidFill>
                          <a:effectLst/>
                        </a:rPr>
                        <a:t> </a:t>
                      </a:r>
                      <a:r>
                        <a:rPr lang="en-US" sz="1400" b="0" u="none" strike="noStrike" dirty="0" err="1">
                          <a:solidFill>
                            <a:srgbClr val="000000"/>
                          </a:solidFill>
                          <a:effectLst/>
                        </a:rPr>
                        <a:t>ke</a:t>
                      </a:r>
                      <a:r>
                        <a:rPr lang="en-US" sz="1400" b="0" u="none" strike="noStrike" dirty="0">
                          <a:solidFill>
                            <a:srgbClr val="000000"/>
                          </a:solidFill>
                          <a:effectLst/>
                        </a:rPr>
                        <a:t> </a:t>
                      </a:r>
                      <a:r>
                        <a:rPr lang="en-US" sz="1400" b="0" u="none" strike="noStrike" dirty="0" err="1">
                          <a:solidFill>
                            <a:srgbClr val="000000"/>
                          </a:solidFill>
                          <a:effectLst/>
                        </a:rPr>
                        <a:t>mishran</a:t>
                      </a:r>
                      <a:r>
                        <a:rPr lang="en-US" sz="1400" b="0" u="none" strike="noStrike" dirty="0">
                          <a:solidFill>
                            <a:srgbClr val="000000"/>
                          </a:solidFill>
                          <a:effectLst/>
                        </a:rPr>
                        <a:t> </a:t>
                      </a:r>
                      <a:r>
                        <a:rPr lang="en-US" sz="1400" b="0" u="none" strike="noStrike" dirty="0" err="1">
                          <a:solidFill>
                            <a:srgbClr val="000000"/>
                          </a:solidFill>
                          <a:effectLst/>
                        </a:rPr>
                        <a:t>kaa</a:t>
                      </a:r>
                      <a:r>
                        <a:rPr lang="en-US" sz="1400" b="0" u="none" strike="noStrike" dirty="0">
                          <a:solidFill>
                            <a:srgbClr val="000000"/>
                          </a:solidFill>
                          <a:effectLst/>
                        </a:rPr>
                        <a:t> </a:t>
                      </a:r>
                      <a:r>
                        <a:rPr lang="en-US" sz="1400" b="0" u="none" strike="noStrike" dirty="0" err="1">
                          <a:solidFill>
                            <a:srgbClr val="000000"/>
                          </a:solidFill>
                          <a:effectLst/>
                        </a:rPr>
                        <a:t>ek</a:t>
                      </a:r>
                      <a:r>
                        <a:rPr lang="en-US" sz="1400" b="0" u="none" strike="noStrike" dirty="0">
                          <a:solidFill>
                            <a:srgbClr val="000000"/>
                          </a:solidFill>
                          <a:effectLst/>
                        </a:rPr>
                        <a:t> </a:t>
                      </a:r>
                      <a:r>
                        <a:rPr lang="en-US" sz="1400" b="0" u="none" strike="noStrike" dirty="0" err="1">
                          <a:solidFill>
                            <a:srgbClr val="000000"/>
                          </a:solidFill>
                          <a:effectLst/>
                        </a:rPr>
                        <a:t>acha</a:t>
                      </a:r>
                      <a:r>
                        <a:rPr lang="en-US" sz="1400" b="0" u="none" strike="noStrike" dirty="0">
                          <a:solidFill>
                            <a:srgbClr val="000000"/>
                          </a:solidFill>
                          <a:effectLst/>
                        </a:rPr>
                        <a:t> </a:t>
                      </a:r>
                      <a:r>
                        <a:rPr lang="en-US" sz="1400" b="0" u="none" strike="noStrike" dirty="0" err="1">
                          <a:solidFill>
                            <a:srgbClr val="000000"/>
                          </a:solidFill>
                          <a:effectLst/>
                        </a:rPr>
                        <a:t>udhaaharan</a:t>
                      </a:r>
                      <a:r>
                        <a:rPr lang="en-US" sz="1400" b="0" u="none" strike="noStrike" dirty="0">
                          <a:solidFill>
                            <a:srgbClr val="000000"/>
                          </a:solidFill>
                          <a:effectLst/>
                        </a:rPr>
                        <a:t> </a:t>
                      </a:r>
                      <a:r>
                        <a:rPr lang="en-US" sz="1400" b="1" u="none" strike="noStrike" dirty="0">
                          <a:solidFill>
                            <a:srgbClr val="4A86E8"/>
                          </a:solidFill>
                          <a:effectLst/>
                        </a:rPr>
                        <a:t>he</a:t>
                      </a:r>
                      <a:endParaRPr lang="en-US" sz="1400" dirty="0">
                        <a:effectLst/>
                      </a:endParaRPr>
                    </a:p>
                    <a:p>
                      <a:pPr rtl="0" fontAlgn="t">
                        <a:spcBef>
                          <a:spcPts val="0"/>
                        </a:spcBef>
                        <a:spcAft>
                          <a:spcPts val="0"/>
                        </a:spcAft>
                      </a:pPr>
                      <a:r>
                        <a:rPr lang="en-US" sz="1400" b="0" u="none" strike="noStrike" dirty="0">
                          <a:solidFill>
                            <a:srgbClr val="000000"/>
                          </a:solidFill>
                          <a:effectLst/>
                        </a:rPr>
                        <a:t>Hypothesis: split </a:t>
                      </a:r>
                      <a:r>
                        <a:rPr lang="en-US" sz="1400" b="1" u="none" strike="noStrike" dirty="0">
                          <a:solidFill>
                            <a:srgbClr val="4A86E8"/>
                          </a:solidFill>
                          <a:effectLst/>
                        </a:rPr>
                        <a:t>ands</a:t>
                      </a:r>
                      <a:r>
                        <a:rPr lang="en-US" sz="1400" b="0" u="none" strike="noStrike" dirty="0">
                          <a:solidFill>
                            <a:srgbClr val="000000"/>
                          </a:solidFill>
                          <a:effectLst/>
                        </a:rPr>
                        <a:t> </a:t>
                      </a:r>
                      <a:r>
                        <a:rPr lang="en-US" sz="1400" b="0" u="none" strike="noStrike" dirty="0" err="1">
                          <a:solidFill>
                            <a:srgbClr val="000000"/>
                          </a:solidFill>
                          <a:effectLst/>
                        </a:rPr>
                        <a:t>ek</a:t>
                      </a:r>
                      <a:r>
                        <a:rPr lang="en-US" sz="1400" b="0" u="none" strike="noStrike" dirty="0">
                          <a:solidFill>
                            <a:srgbClr val="000000"/>
                          </a:solidFill>
                          <a:effectLst/>
                        </a:rPr>
                        <a:t> </a:t>
                      </a:r>
                      <a:r>
                        <a:rPr lang="en-US" sz="1400" b="1" u="none" strike="noStrike" dirty="0" err="1">
                          <a:solidFill>
                            <a:srgbClr val="C27BA0"/>
                          </a:solidFill>
                          <a:effectLst/>
                        </a:rPr>
                        <a:t>icecream</a:t>
                      </a:r>
                      <a:r>
                        <a:rPr lang="en-US" sz="1400" b="0" u="none" strike="noStrike" dirty="0">
                          <a:solidFill>
                            <a:srgbClr val="000000"/>
                          </a:solidFill>
                          <a:effectLst/>
                        </a:rPr>
                        <a:t> </a:t>
                      </a:r>
                      <a:r>
                        <a:rPr lang="en-US" sz="1400" b="0" u="none" strike="noStrike" dirty="0" err="1">
                          <a:solidFill>
                            <a:srgbClr val="000000"/>
                          </a:solidFill>
                          <a:effectLst/>
                        </a:rPr>
                        <a:t>kii</a:t>
                      </a:r>
                      <a:r>
                        <a:rPr lang="en-US" sz="1400" b="0" u="none" strike="noStrike" dirty="0">
                          <a:solidFill>
                            <a:srgbClr val="000000"/>
                          </a:solidFill>
                          <a:effectLst/>
                        </a:rPr>
                        <a:t> </a:t>
                      </a:r>
                      <a:r>
                        <a:rPr lang="en-US" sz="1400" b="0" u="none" strike="noStrike" dirty="0" err="1">
                          <a:solidFill>
                            <a:srgbClr val="000000"/>
                          </a:solidFill>
                          <a:effectLst/>
                        </a:rPr>
                        <a:t>dukaan</a:t>
                      </a:r>
                      <a:r>
                        <a:rPr lang="en-US" sz="1400" b="0" u="none" strike="noStrike" dirty="0">
                          <a:solidFill>
                            <a:srgbClr val="000000"/>
                          </a:solidFill>
                          <a:effectLst/>
                        </a:rPr>
                        <a:t> </a:t>
                      </a:r>
                      <a:r>
                        <a:rPr lang="en-US" sz="1400" b="1" u="none" strike="noStrike" dirty="0">
                          <a:solidFill>
                            <a:srgbClr val="4A86E8"/>
                          </a:solidFill>
                          <a:effectLst/>
                        </a:rPr>
                        <a:t>he</a:t>
                      </a:r>
                      <a:endParaRPr lang="en-US" sz="1400" dirty="0">
                        <a:effectLst/>
                      </a:endParaRPr>
                    </a:p>
                  </a:txBody>
                  <a:tcPr marL="95250" marR="95250" marT="95250" marB="95250"/>
                </a:tc>
                <a:extLst>
                  <a:ext uri="{0D108BD9-81ED-4DB2-BD59-A6C34878D82A}">
                    <a16:rowId xmlns:a16="http://schemas.microsoft.com/office/drawing/2014/main" val="2025886335"/>
                  </a:ext>
                </a:extLst>
              </a:tr>
            </a:tbl>
          </a:graphicData>
        </a:graphic>
      </p:graphicFrame>
      <p:sp>
        <p:nvSpPr>
          <p:cNvPr id="7" name="Rectangle 1">
            <a:extLst>
              <a:ext uri="{FF2B5EF4-FFF2-40B4-BE49-F238E27FC236}">
                <a16:creationId xmlns:a16="http://schemas.microsoft.com/office/drawing/2014/main" id="{7E4DCB6E-DB94-A84C-9088-3E16F4EC4202}"/>
              </a:ext>
            </a:extLst>
          </p:cNvPr>
          <p:cNvSpPr>
            <a:spLocks noChangeArrowheads="1"/>
          </p:cNvSpPr>
          <p:nvPr/>
        </p:nvSpPr>
        <p:spPr bwMode="auto">
          <a:xfrm>
            <a:off x="1824038" y="26146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84F9C90-2FB1-F04A-82DF-66FB2BCB0511}"/>
              </a:ext>
            </a:extLst>
          </p:cNvPr>
          <p:cNvSpPr txBox="1"/>
          <p:nvPr/>
        </p:nvSpPr>
        <p:spPr>
          <a:xfrm>
            <a:off x="2769476" y="5711896"/>
            <a:ext cx="7010400" cy="64633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rPr>
              <a:t>In</a:t>
            </a:r>
            <a:r>
              <a:rPr lang="en-US" sz="1800" b="1" i="0" u="none" strike="noStrike" dirty="0">
                <a:solidFill>
                  <a:srgbClr val="C27BA0"/>
                </a:solidFill>
                <a:effectLst/>
              </a:rPr>
              <a:t> purple</a:t>
            </a:r>
            <a:r>
              <a:rPr lang="en-US" sz="1800" b="0" i="0" u="none" strike="noStrike" dirty="0">
                <a:solidFill>
                  <a:srgbClr val="000000"/>
                </a:solidFill>
                <a:effectLst/>
              </a:rPr>
              <a:t>, we show words better transliterated by </a:t>
            </a:r>
            <a:r>
              <a:rPr lang="en-US" sz="1800" b="0" i="1" u="none" strike="noStrike" dirty="0" err="1">
                <a:solidFill>
                  <a:srgbClr val="000000"/>
                </a:solidFill>
                <a:effectLst/>
              </a:rPr>
              <a:t>indic</a:t>
            </a:r>
            <a:r>
              <a:rPr lang="en-US" sz="1800" b="0" i="1" u="none" strike="noStrike" dirty="0">
                <a:solidFill>
                  <a:srgbClr val="000000"/>
                </a:solidFill>
                <a:effectLst/>
              </a:rPr>
              <a:t> trans</a:t>
            </a:r>
            <a:endParaRPr lang="en-US" b="0" dirty="0">
              <a:effectLst/>
            </a:endParaRPr>
          </a:p>
          <a:p>
            <a:pPr algn="ctr" rtl="0">
              <a:spcBef>
                <a:spcPts val="0"/>
              </a:spcBef>
              <a:spcAft>
                <a:spcPts val="0"/>
              </a:spcAft>
            </a:pPr>
            <a:r>
              <a:rPr lang="en-US" sz="1800" b="0" i="0" u="none" strike="noStrike" dirty="0">
                <a:solidFill>
                  <a:srgbClr val="000000"/>
                </a:solidFill>
                <a:effectLst/>
              </a:rPr>
              <a:t>In </a:t>
            </a:r>
            <a:r>
              <a:rPr lang="en-US" sz="1800" b="1" i="0" u="none" strike="noStrike" dirty="0">
                <a:solidFill>
                  <a:srgbClr val="4A86E8"/>
                </a:solidFill>
                <a:effectLst/>
              </a:rPr>
              <a:t>blue</a:t>
            </a:r>
            <a:r>
              <a:rPr lang="en-US" sz="1800" b="0" i="0" u="none" strike="noStrike" dirty="0">
                <a:solidFill>
                  <a:srgbClr val="000000"/>
                </a:solidFill>
                <a:effectLst/>
              </a:rPr>
              <a:t>, we show ambiguous transliterations by </a:t>
            </a:r>
            <a:r>
              <a:rPr lang="en-US" sz="1800" b="0" i="1" u="none" strike="noStrike" dirty="0" err="1">
                <a:solidFill>
                  <a:srgbClr val="000000"/>
                </a:solidFill>
                <a:effectLst/>
              </a:rPr>
              <a:t>indic</a:t>
            </a:r>
            <a:r>
              <a:rPr lang="en-US" sz="1800" b="0" i="1" u="none" strike="noStrike" dirty="0">
                <a:solidFill>
                  <a:srgbClr val="000000"/>
                </a:solidFill>
                <a:effectLst/>
              </a:rPr>
              <a:t> trans</a:t>
            </a:r>
            <a:endParaRPr lang="en-US" b="0" dirty="0">
              <a:effectLst/>
            </a:endParaRPr>
          </a:p>
        </p:txBody>
      </p:sp>
    </p:spTree>
    <p:extLst>
      <p:ext uri="{BB962C8B-B14F-4D97-AF65-F5344CB8AC3E}">
        <p14:creationId xmlns:p14="http://schemas.microsoft.com/office/powerpoint/2010/main" val="83687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2D17-7425-4B41-A350-260E5948F0CE}"/>
              </a:ext>
            </a:extLst>
          </p:cNvPr>
          <p:cNvSpPr>
            <a:spLocks noGrp="1"/>
          </p:cNvSpPr>
          <p:nvPr>
            <p:ph type="title"/>
          </p:nvPr>
        </p:nvSpPr>
        <p:spPr/>
        <p:txBody>
          <a:bodyPr>
            <a:normAutofit/>
          </a:bodyPr>
          <a:lstStyle/>
          <a:p>
            <a:r>
              <a:rPr lang="en-US" dirty="0"/>
              <a:t>Effects of Translation/Transliteration Quality</a:t>
            </a:r>
          </a:p>
        </p:txBody>
      </p:sp>
      <p:graphicFrame>
        <p:nvGraphicFramePr>
          <p:cNvPr id="11" name="Google Shape;188;p23">
            <a:extLst>
              <a:ext uri="{FF2B5EF4-FFF2-40B4-BE49-F238E27FC236}">
                <a16:creationId xmlns:a16="http://schemas.microsoft.com/office/drawing/2014/main" id="{7ADE1D6A-586D-0446-BBCB-F0A5BA8D4F35}"/>
              </a:ext>
            </a:extLst>
          </p:cNvPr>
          <p:cNvGraphicFramePr/>
          <p:nvPr>
            <p:extLst>
              <p:ext uri="{D42A27DB-BD31-4B8C-83A1-F6EECF244321}">
                <p14:modId xmlns:p14="http://schemas.microsoft.com/office/powerpoint/2010/main" val="1274888862"/>
              </p:ext>
            </p:extLst>
          </p:nvPr>
        </p:nvGraphicFramePr>
        <p:xfrm>
          <a:off x="2082913" y="1690688"/>
          <a:ext cx="7754770" cy="3648568"/>
        </p:xfrm>
        <a:graphic>
          <a:graphicData uri="http://schemas.openxmlformats.org/drawingml/2006/table">
            <a:tbl>
              <a:tblPr>
                <a:tableStyleId>{0505E3EF-67EA-436B-97B2-0124C06EBD24}</a:tableStyleId>
              </a:tblPr>
              <a:tblGrid>
                <a:gridCol w="1851404">
                  <a:extLst>
                    <a:ext uri="{9D8B030D-6E8A-4147-A177-3AD203B41FA5}">
                      <a16:colId xmlns:a16="http://schemas.microsoft.com/office/drawing/2014/main" val="20000"/>
                    </a:ext>
                  </a:extLst>
                </a:gridCol>
                <a:gridCol w="1431725">
                  <a:extLst>
                    <a:ext uri="{9D8B030D-6E8A-4147-A177-3AD203B41FA5}">
                      <a16:colId xmlns:a16="http://schemas.microsoft.com/office/drawing/2014/main" val="20001"/>
                    </a:ext>
                  </a:extLst>
                </a:gridCol>
                <a:gridCol w="1490547">
                  <a:extLst>
                    <a:ext uri="{9D8B030D-6E8A-4147-A177-3AD203B41FA5}">
                      <a16:colId xmlns:a16="http://schemas.microsoft.com/office/drawing/2014/main" val="20002"/>
                    </a:ext>
                  </a:extLst>
                </a:gridCol>
                <a:gridCol w="1490547">
                  <a:extLst>
                    <a:ext uri="{9D8B030D-6E8A-4147-A177-3AD203B41FA5}">
                      <a16:colId xmlns:a16="http://schemas.microsoft.com/office/drawing/2014/main" val="20003"/>
                    </a:ext>
                  </a:extLst>
                </a:gridCol>
                <a:gridCol w="1490547">
                  <a:extLst>
                    <a:ext uri="{9D8B030D-6E8A-4147-A177-3AD203B41FA5}">
                      <a16:colId xmlns:a16="http://schemas.microsoft.com/office/drawing/2014/main" val="20004"/>
                    </a:ext>
                  </a:extLst>
                </a:gridCol>
              </a:tblGrid>
              <a:tr h="845966">
                <a:tc>
                  <a:txBody>
                    <a:bodyPr/>
                    <a:lstStyle/>
                    <a:p>
                      <a:pPr marL="0" lvl="0" indent="0" algn="ctr" rtl="0">
                        <a:spcBef>
                          <a:spcPts val="0"/>
                        </a:spcBef>
                        <a:spcAft>
                          <a:spcPts val="0"/>
                        </a:spcAft>
                        <a:buNone/>
                      </a:pPr>
                      <a:r>
                        <a:rPr lang="en" b="1" dirty="0"/>
                        <a:t>Translate - Transliterate</a:t>
                      </a:r>
                      <a:endParaRPr b="1" dirty="0"/>
                    </a:p>
                  </a:txBody>
                  <a:tcPr marL="91425" marR="91425" marT="91425" marB="91425"/>
                </a:tc>
                <a:tc>
                  <a:txBody>
                    <a:bodyPr/>
                    <a:lstStyle/>
                    <a:p>
                      <a:pPr marL="0" lvl="0" indent="0" algn="ctr" rtl="0">
                        <a:spcBef>
                          <a:spcPts val="0"/>
                        </a:spcBef>
                        <a:spcAft>
                          <a:spcPts val="0"/>
                        </a:spcAft>
                        <a:buNone/>
                      </a:pPr>
                      <a:r>
                        <a:rPr lang="en" b="1"/>
                        <a:t>NLI (Accuracy)</a:t>
                      </a:r>
                      <a:endParaRPr b="1"/>
                    </a:p>
                  </a:txBody>
                  <a:tcPr marL="91425" marR="91425" marT="91425" marB="91425"/>
                </a:tc>
                <a:tc>
                  <a:txBody>
                    <a:bodyPr/>
                    <a:lstStyle/>
                    <a:p>
                      <a:pPr marL="0" lvl="0" indent="0" algn="ctr" rtl="0">
                        <a:spcBef>
                          <a:spcPts val="0"/>
                        </a:spcBef>
                        <a:spcAft>
                          <a:spcPts val="0"/>
                        </a:spcAft>
                        <a:buNone/>
                      </a:pPr>
                      <a:r>
                        <a:rPr lang="en" b="1"/>
                        <a:t>QA </a:t>
                      </a:r>
                      <a:br>
                        <a:rPr lang="en" b="1"/>
                      </a:br>
                      <a:r>
                        <a:rPr lang="en" b="1"/>
                        <a:t>(F1 scores)</a:t>
                      </a:r>
                      <a:endParaRPr b="1"/>
                    </a:p>
                  </a:txBody>
                  <a:tcPr marL="91425" marR="91425" marT="91425" marB="91425"/>
                </a:tc>
                <a:tc>
                  <a:txBody>
                    <a:bodyPr/>
                    <a:lstStyle/>
                    <a:p>
                      <a:pPr marL="0" lvl="0" indent="0" algn="ctr" rtl="0">
                        <a:spcBef>
                          <a:spcPts val="0"/>
                        </a:spcBef>
                        <a:spcAft>
                          <a:spcPts val="0"/>
                        </a:spcAft>
                        <a:buNone/>
                      </a:pPr>
                      <a:r>
                        <a:rPr lang="en" b="1"/>
                        <a:t>NLI (Accuracy)</a:t>
                      </a:r>
                      <a:endParaRPr b="1"/>
                    </a:p>
                  </a:txBody>
                  <a:tcPr marL="91425" marR="91425" marT="91425" marB="91425"/>
                </a:tc>
                <a:tc>
                  <a:txBody>
                    <a:bodyPr/>
                    <a:lstStyle/>
                    <a:p>
                      <a:pPr marL="0" lvl="0" indent="0" algn="ctr" rtl="0">
                        <a:spcBef>
                          <a:spcPts val="0"/>
                        </a:spcBef>
                        <a:spcAft>
                          <a:spcPts val="0"/>
                        </a:spcAft>
                        <a:buNone/>
                      </a:pPr>
                      <a:r>
                        <a:rPr lang="en" b="1" dirty="0"/>
                        <a:t>QA </a:t>
                      </a:r>
                      <a:br>
                        <a:rPr lang="en" b="1" dirty="0"/>
                      </a:br>
                      <a:r>
                        <a:rPr lang="en" b="1" dirty="0"/>
                        <a:t>(F1 scores)</a:t>
                      </a:r>
                      <a:endParaRPr b="1" dirty="0"/>
                    </a:p>
                  </a:txBody>
                  <a:tcPr marL="91425" marR="91425" marT="91425" marB="91425"/>
                </a:tc>
                <a:extLst>
                  <a:ext uri="{0D108BD9-81ED-4DB2-BD59-A6C34878D82A}">
                    <a16:rowId xmlns:a16="http://schemas.microsoft.com/office/drawing/2014/main" val="10000"/>
                  </a:ext>
                </a:extLst>
              </a:tr>
              <a:tr h="530369">
                <a:tc>
                  <a:txBody>
                    <a:bodyPr/>
                    <a:lstStyle/>
                    <a:p>
                      <a:pPr marL="0" lvl="0" indent="0" algn="ctr" rtl="0">
                        <a:spcBef>
                          <a:spcPts val="0"/>
                        </a:spcBef>
                        <a:spcAft>
                          <a:spcPts val="0"/>
                        </a:spcAft>
                        <a:buNone/>
                      </a:pPr>
                      <a:endParaRPr/>
                    </a:p>
                  </a:txBody>
                  <a:tcPr marL="91425" marR="91425" marT="91425" marB="91425"/>
                </a:tc>
                <a:tc gridSpan="2">
                  <a:txBody>
                    <a:bodyPr/>
                    <a:lstStyle/>
                    <a:p>
                      <a:pPr marL="0" lvl="0" indent="0" algn="ctr" rtl="0">
                        <a:spcBef>
                          <a:spcPts val="0"/>
                        </a:spcBef>
                        <a:spcAft>
                          <a:spcPts val="0"/>
                        </a:spcAft>
                        <a:buNone/>
                      </a:pPr>
                      <a:r>
                        <a:rPr lang="en" dirty="0"/>
                        <a:t>HI-EN Single Task</a:t>
                      </a:r>
                      <a:endParaRPr dirty="0"/>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dirty="0"/>
                        <a:t>HI Single Task</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845966">
                <a:tc>
                  <a:txBody>
                    <a:bodyPr/>
                    <a:lstStyle/>
                    <a:p>
                      <a:pPr marL="0" lvl="0" indent="0" algn="ctr" rtl="0">
                        <a:spcBef>
                          <a:spcPts val="0"/>
                        </a:spcBef>
                        <a:spcAft>
                          <a:spcPts val="0"/>
                        </a:spcAft>
                        <a:buNone/>
                      </a:pPr>
                      <a:r>
                        <a:rPr lang="en"/>
                        <a:t>Manual - </a:t>
                      </a:r>
                      <a:endParaRPr/>
                    </a:p>
                    <a:p>
                      <a:pPr marL="0" lvl="0" indent="0" algn="ctr" rtl="0">
                        <a:spcBef>
                          <a:spcPts val="0"/>
                        </a:spcBef>
                        <a:spcAft>
                          <a:spcPts val="0"/>
                        </a:spcAft>
                        <a:buNone/>
                      </a:pPr>
                      <a:r>
                        <a:rPr lang="en"/>
                        <a:t>G-API</a:t>
                      </a:r>
                      <a:endParaRPr/>
                    </a:p>
                  </a:txBody>
                  <a:tcPr marL="91425" marR="91425" marT="91425" marB="91425"/>
                </a:tc>
                <a:tc>
                  <a:txBody>
                    <a:bodyPr/>
                    <a:lstStyle/>
                    <a:p>
                      <a:pPr marL="0" lvl="0" indent="0" algn="ctr" rtl="0">
                        <a:spcBef>
                          <a:spcPts val="0"/>
                        </a:spcBef>
                        <a:spcAft>
                          <a:spcPts val="0"/>
                        </a:spcAft>
                        <a:buNone/>
                      </a:pPr>
                      <a:r>
                        <a:rPr lang="en" b="1"/>
                        <a:t>61.60</a:t>
                      </a:r>
                      <a:endParaRPr b="1"/>
                    </a:p>
                  </a:txBody>
                  <a:tcPr marL="91425" marR="91425" marT="91425" marB="91425"/>
                </a:tc>
                <a:tc>
                  <a:txBody>
                    <a:bodyPr/>
                    <a:lstStyle/>
                    <a:p>
                      <a:pPr marL="0" lvl="0" indent="0" algn="ctr" rtl="0">
                        <a:spcBef>
                          <a:spcPts val="0"/>
                        </a:spcBef>
                        <a:spcAft>
                          <a:spcPts val="0"/>
                        </a:spcAft>
                        <a:buNone/>
                      </a:pPr>
                      <a:r>
                        <a:rPr lang="en" b="1"/>
                        <a:t>77.33</a:t>
                      </a:r>
                      <a:endParaRPr b="1"/>
                    </a:p>
                  </a:txBody>
                  <a:tcPr marL="91425" marR="91425" marT="91425" marB="91425"/>
                </a:tc>
                <a:tc>
                  <a:txBody>
                    <a:bodyPr/>
                    <a:lstStyle/>
                    <a:p>
                      <a:pPr marL="0" lvl="0" indent="0" algn="ctr" rtl="0">
                        <a:spcBef>
                          <a:spcPts val="0"/>
                        </a:spcBef>
                        <a:spcAft>
                          <a:spcPts val="0"/>
                        </a:spcAft>
                        <a:buNone/>
                      </a:pPr>
                      <a:r>
                        <a:rPr lang="en" b="1"/>
                        <a:t>59.63</a:t>
                      </a:r>
                      <a:endParaRPr b="1"/>
                    </a:p>
                  </a:txBody>
                  <a:tcPr marL="91425" marR="91425" marT="91425" marB="91425"/>
                </a:tc>
                <a:tc>
                  <a:txBody>
                    <a:bodyPr/>
                    <a:lstStyle/>
                    <a:p>
                      <a:pPr marL="0" lvl="0" indent="0" algn="ctr" rtl="0">
                        <a:spcBef>
                          <a:spcPts val="0"/>
                        </a:spcBef>
                        <a:spcAft>
                          <a:spcPts val="0"/>
                        </a:spcAft>
                        <a:buNone/>
                      </a:pPr>
                      <a:r>
                        <a:rPr lang="en" b="1" dirty="0"/>
                        <a:t>71.63</a:t>
                      </a:r>
                      <a:endParaRPr b="1" dirty="0"/>
                    </a:p>
                  </a:txBody>
                  <a:tcPr marL="91425" marR="91425" marT="91425" marB="91425"/>
                </a:tc>
                <a:extLst>
                  <a:ext uri="{0D108BD9-81ED-4DB2-BD59-A6C34878D82A}">
                    <a16:rowId xmlns:a16="http://schemas.microsoft.com/office/drawing/2014/main" val="10002"/>
                  </a:ext>
                </a:extLst>
              </a:tr>
              <a:tr h="845966">
                <a:tc>
                  <a:txBody>
                    <a:bodyPr/>
                    <a:lstStyle/>
                    <a:p>
                      <a:pPr marL="0" lvl="0" indent="0" algn="ctr" rtl="0">
                        <a:spcBef>
                          <a:spcPts val="0"/>
                        </a:spcBef>
                        <a:spcAft>
                          <a:spcPts val="0"/>
                        </a:spcAft>
                        <a:buNone/>
                      </a:pPr>
                      <a:r>
                        <a:rPr lang="en"/>
                        <a:t>Manual - </a:t>
                      </a:r>
                      <a:endParaRPr/>
                    </a:p>
                    <a:p>
                      <a:pPr marL="0" lvl="0" indent="0" algn="ctr" rtl="0">
                        <a:spcBef>
                          <a:spcPts val="0"/>
                        </a:spcBef>
                        <a:spcAft>
                          <a:spcPts val="0"/>
                        </a:spcAft>
                        <a:buNone/>
                      </a:pPr>
                      <a:r>
                        <a:rPr lang="en"/>
                        <a:t>indic trans</a:t>
                      </a:r>
                      <a:endParaRPr i="1"/>
                    </a:p>
                  </a:txBody>
                  <a:tcPr marL="91425" marR="91425" marT="91425" marB="91425"/>
                </a:tc>
                <a:tc>
                  <a:txBody>
                    <a:bodyPr/>
                    <a:lstStyle/>
                    <a:p>
                      <a:pPr marL="0" lvl="0" indent="0" algn="ctr" rtl="0">
                        <a:spcBef>
                          <a:spcPts val="0"/>
                        </a:spcBef>
                        <a:spcAft>
                          <a:spcPts val="0"/>
                        </a:spcAft>
                        <a:buNone/>
                      </a:pPr>
                      <a:r>
                        <a:rPr lang="en"/>
                        <a:t>59.71</a:t>
                      </a:r>
                      <a:endParaRPr/>
                    </a:p>
                  </a:txBody>
                  <a:tcPr marL="91425" marR="91425" marT="91425" marB="91425"/>
                </a:tc>
                <a:tc>
                  <a:txBody>
                    <a:bodyPr/>
                    <a:lstStyle/>
                    <a:p>
                      <a:pPr marL="0" lvl="0" indent="0" algn="ctr" rtl="0">
                        <a:spcBef>
                          <a:spcPts val="0"/>
                        </a:spcBef>
                        <a:spcAft>
                          <a:spcPts val="0"/>
                        </a:spcAft>
                        <a:buNone/>
                      </a:pPr>
                      <a:r>
                        <a:rPr lang="en"/>
                        <a:t>76.35</a:t>
                      </a:r>
                      <a:endParaRPr/>
                    </a:p>
                  </a:txBody>
                  <a:tcPr marL="91425" marR="91425" marT="91425" marB="91425"/>
                </a:tc>
                <a:tc>
                  <a:txBody>
                    <a:bodyPr/>
                    <a:lstStyle/>
                    <a:p>
                      <a:pPr marL="0" lvl="0" indent="0" algn="ctr" rtl="0">
                        <a:spcBef>
                          <a:spcPts val="0"/>
                        </a:spcBef>
                        <a:spcAft>
                          <a:spcPts val="0"/>
                        </a:spcAft>
                        <a:buNone/>
                      </a:pPr>
                      <a:r>
                        <a:rPr lang="en"/>
                        <a:t>59.26</a:t>
                      </a:r>
                      <a:endParaRPr/>
                    </a:p>
                  </a:txBody>
                  <a:tcPr marL="91425" marR="91425" marT="91425" marB="91425"/>
                </a:tc>
                <a:tc>
                  <a:txBody>
                    <a:bodyPr/>
                    <a:lstStyle/>
                    <a:p>
                      <a:pPr marL="0" lvl="0" indent="0" algn="ctr" rtl="0">
                        <a:spcBef>
                          <a:spcPts val="0"/>
                        </a:spcBef>
                        <a:spcAft>
                          <a:spcPts val="0"/>
                        </a:spcAft>
                        <a:buNone/>
                      </a:pPr>
                      <a:r>
                        <a:rPr lang="en" dirty="0"/>
                        <a:t>68.26</a:t>
                      </a:r>
                      <a:endParaRPr dirty="0"/>
                    </a:p>
                  </a:txBody>
                  <a:tcPr marL="91425" marR="91425" marT="91425" marB="91425"/>
                </a:tc>
                <a:extLst>
                  <a:ext uri="{0D108BD9-81ED-4DB2-BD59-A6C34878D82A}">
                    <a16:rowId xmlns:a16="http://schemas.microsoft.com/office/drawing/2014/main" val="10003"/>
                  </a:ext>
                </a:extLst>
              </a:tr>
              <a:tr h="580301">
                <a:tc>
                  <a:txBody>
                    <a:bodyPr/>
                    <a:lstStyle/>
                    <a:p>
                      <a:pPr marL="0" lvl="0" indent="0" algn="ctr" rtl="0">
                        <a:spcBef>
                          <a:spcPts val="0"/>
                        </a:spcBef>
                        <a:spcAft>
                          <a:spcPts val="0"/>
                        </a:spcAft>
                        <a:buNone/>
                      </a:pPr>
                      <a:r>
                        <a:rPr lang="en"/>
                        <a:t>G-API - G-API</a:t>
                      </a:r>
                      <a:endParaRPr/>
                    </a:p>
                  </a:txBody>
                  <a:tcPr marL="91425" marR="91425" marT="91425" marB="91425"/>
                </a:tc>
                <a:tc>
                  <a:txBody>
                    <a:bodyPr/>
                    <a:lstStyle/>
                    <a:p>
                      <a:pPr marL="0" lvl="0" indent="0" algn="ctr" rtl="0">
                        <a:spcBef>
                          <a:spcPts val="0"/>
                        </a:spcBef>
                        <a:spcAft>
                          <a:spcPts val="0"/>
                        </a:spcAft>
                        <a:buNone/>
                      </a:pPr>
                      <a:r>
                        <a:rPr lang="en"/>
                        <a:t>58.59</a:t>
                      </a:r>
                      <a:endParaRPr/>
                    </a:p>
                  </a:txBody>
                  <a:tcPr marL="91425" marR="91425" marT="91425" marB="91425"/>
                </a:tc>
                <a:tc>
                  <a:txBody>
                    <a:bodyPr/>
                    <a:lstStyle/>
                    <a:p>
                      <a:pPr marL="0" lvl="0" indent="0" algn="ctr" rtl="0">
                        <a:spcBef>
                          <a:spcPts val="0"/>
                        </a:spcBef>
                        <a:spcAft>
                          <a:spcPts val="0"/>
                        </a:spcAft>
                        <a:buNone/>
                      </a:pPr>
                      <a:r>
                        <a:rPr lang="en"/>
                        <a:t>76.72</a:t>
                      </a:r>
                      <a:endParaRPr/>
                    </a:p>
                  </a:txBody>
                  <a:tcPr marL="91425" marR="91425" marT="91425" marB="91425"/>
                </a:tc>
                <a:tc>
                  <a:txBody>
                    <a:bodyPr/>
                    <a:lstStyle/>
                    <a:p>
                      <a:pPr marL="0" lvl="0" indent="0" algn="ctr" rtl="0">
                        <a:spcBef>
                          <a:spcPts val="0"/>
                        </a:spcBef>
                        <a:spcAft>
                          <a:spcPts val="0"/>
                        </a:spcAft>
                        <a:buNone/>
                      </a:pPr>
                      <a:r>
                        <a:rPr lang="en"/>
                        <a:t>58.54</a:t>
                      </a:r>
                      <a:endParaRPr/>
                    </a:p>
                  </a:txBody>
                  <a:tcPr marL="91425" marR="91425" marT="91425" marB="91425"/>
                </a:tc>
                <a:tc>
                  <a:txBody>
                    <a:bodyPr/>
                    <a:lstStyle/>
                    <a:p>
                      <a:pPr marL="0" lvl="0" indent="0" algn="ctr" rtl="0">
                        <a:spcBef>
                          <a:spcPts val="0"/>
                        </a:spcBef>
                        <a:spcAft>
                          <a:spcPts val="0"/>
                        </a:spcAft>
                        <a:buNone/>
                      </a:pPr>
                      <a:r>
                        <a:rPr lang="en" dirty="0"/>
                        <a:t>69.63</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12" name="Google Shape;189;p23">
            <a:extLst>
              <a:ext uri="{FF2B5EF4-FFF2-40B4-BE49-F238E27FC236}">
                <a16:creationId xmlns:a16="http://schemas.microsoft.com/office/drawing/2014/main" id="{8155CB84-44CA-A34E-83FE-6A2168F278DA}"/>
              </a:ext>
            </a:extLst>
          </p:cNvPr>
          <p:cNvSpPr txBox="1"/>
          <p:nvPr/>
        </p:nvSpPr>
        <p:spPr>
          <a:xfrm>
            <a:off x="2867898" y="5358394"/>
            <a:ext cx="61848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ea typeface="Lato"/>
                <a:cs typeface="Lato"/>
                <a:sym typeface="Lato"/>
              </a:rPr>
              <a:t>Effect of translation and transliteration quality on NLI/QA results</a:t>
            </a:r>
            <a:endParaRPr dirty="0">
              <a:ea typeface="Lato"/>
              <a:cs typeface="Lato"/>
              <a:sym typeface="Lato"/>
            </a:endParaRPr>
          </a:p>
        </p:txBody>
      </p:sp>
    </p:spTree>
    <p:extLst>
      <p:ext uri="{BB962C8B-B14F-4D97-AF65-F5344CB8AC3E}">
        <p14:creationId xmlns:p14="http://schemas.microsoft.com/office/powerpoint/2010/main" val="400415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9F37-27C3-1543-A695-A704CB47728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72C3A6-7CF3-5742-9DFF-DE2BE032D2B5}"/>
              </a:ext>
            </a:extLst>
          </p:cNvPr>
          <p:cNvSpPr>
            <a:spLocks noGrp="1"/>
          </p:cNvSpPr>
          <p:nvPr>
            <p:ph idx="1"/>
          </p:nvPr>
        </p:nvSpPr>
        <p:spPr/>
        <p:txBody>
          <a:bodyPr>
            <a:normAutofit/>
          </a:bodyPr>
          <a:lstStyle/>
          <a:p>
            <a:pPr fontAlgn="base"/>
            <a:r>
              <a:rPr lang="en-US" sz="2400" dirty="0"/>
              <a:t>Consistent improvements by using bilingual intermediate-task training for code-switched NLU (while using smaller amounts of data)</a:t>
            </a:r>
          </a:p>
          <a:p>
            <a:pPr fontAlgn="base"/>
            <a:endParaRPr lang="en-US" sz="2400" dirty="0"/>
          </a:p>
          <a:p>
            <a:pPr fontAlgn="base"/>
            <a:r>
              <a:rPr lang="en-US" sz="2400" dirty="0"/>
              <a:t>The standard MLM objective can be modified to be sensitive to code-switching by paying more attention to language boundaries</a:t>
            </a:r>
          </a:p>
          <a:p>
            <a:pPr fontAlgn="base"/>
            <a:endParaRPr lang="en-US" sz="2400" dirty="0"/>
          </a:p>
          <a:p>
            <a:pPr fontAlgn="base"/>
            <a:r>
              <a:rPr lang="en-US" sz="2400" dirty="0"/>
              <a:t>Demonstrated importance of high-quality translations and transliteration in intermediate-training methods</a:t>
            </a:r>
          </a:p>
          <a:p>
            <a:pPr marL="0" indent="0">
              <a:buNone/>
            </a:pPr>
            <a:endParaRPr lang="en-US" sz="2400" dirty="0"/>
          </a:p>
        </p:txBody>
      </p:sp>
    </p:spTree>
    <p:extLst>
      <p:ext uri="{BB962C8B-B14F-4D97-AF65-F5344CB8AC3E}">
        <p14:creationId xmlns:p14="http://schemas.microsoft.com/office/powerpoint/2010/main" val="125231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8818-5847-C04F-A174-B2CDBF84893B}"/>
              </a:ext>
            </a:extLst>
          </p:cNvPr>
          <p:cNvSpPr>
            <a:spLocks noGrp="1"/>
          </p:cNvSpPr>
          <p:nvPr>
            <p:ph type="title"/>
          </p:nvPr>
        </p:nvSpPr>
        <p:spPr>
          <a:xfrm>
            <a:off x="838200" y="365125"/>
            <a:ext cx="10515600" cy="2672365"/>
          </a:xfrm>
        </p:spPr>
        <p:txBody>
          <a:bodyPr/>
          <a:lstStyle/>
          <a:p>
            <a:r>
              <a:rPr lang="en-US" dirty="0"/>
              <a:t>Thanks for Listening! </a:t>
            </a:r>
            <a:br>
              <a:rPr lang="en-US" dirty="0"/>
            </a:br>
            <a:r>
              <a:rPr lang="en-US" dirty="0"/>
              <a:t>Questions?</a:t>
            </a:r>
          </a:p>
        </p:txBody>
      </p:sp>
      <p:sp>
        <p:nvSpPr>
          <p:cNvPr id="3" name="Content Placeholder 2">
            <a:extLst>
              <a:ext uri="{FF2B5EF4-FFF2-40B4-BE49-F238E27FC236}">
                <a16:creationId xmlns:a16="http://schemas.microsoft.com/office/drawing/2014/main" id="{A2D19D02-D3E8-744F-BC5D-98E6F0D95C71}"/>
              </a:ext>
            </a:extLst>
          </p:cNvPr>
          <p:cNvSpPr>
            <a:spLocks noGrp="1"/>
          </p:cNvSpPr>
          <p:nvPr>
            <p:ph idx="1"/>
          </p:nvPr>
        </p:nvSpPr>
        <p:spPr>
          <a:xfrm>
            <a:off x="838200" y="2806261"/>
            <a:ext cx="10515600" cy="3370701"/>
          </a:xfrm>
        </p:spPr>
        <p:txBody>
          <a:bodyPr/>
          <a:lstStyle/>
          <a:p>
            <a:pPr marL="0" indent="0">
              <a:buNone/>
            </a:pPr>
            <a:r>
              <a:rPr lang="en-US" dirty="0"/>
              <a:t>Useful Links </a:t>
            </a:r>
          </a:p>
          <a:p>
            <a:pPr marL="0" indent="0">
              <a:buNone/>
            </a:pPr>
            <a:r>
              <a:rPr lang="en-US" dirty="0"/>
              <a:t>	</a:t>
            </a:r>
            <a:r>
              <a:rPr lang="en-US" sz="2200" dirty="0"/>
              <a:t>Paper: </a:t>
            </a:r>
            <a:r>
              <a:rPr lang="en-US" sz="2200" dirty="0">
                <a:solidFill>
                  <a:srgbClr val="0070C0"/>
                </a:solidFill>
                <a:hlinkClick r:id="rId2">
                  <a:extLst>
                    <a:ext uri="{A12FA001-AC4F-418D-AE19-62706E023703}">
                      <ahyp:hlinkClr xmlns:ahyp="http://schemas.microsoft.com/office/drawing/2018/hyperlinkcolor" val="tx"/>
                    </a:ext>
                  </a:extLst>
                </a:hlinkClick>
              </a:rPr>
              <a:t>https://</a:t>
            </a:r>
            <a:r>
              <a:rPr lang="en-US" sz="2200" dirty="0" err="1">
                <a:solidFill>
                  <a:srgbClr val="0070C0"/>
                </a:solidFill>
                <a:hlinkClick r:id="rId2">
                  <a:extLst>
                    <a:ext uri="{A12FA001-AC4F-418D-AE19-62706E023703}">
                      <ahyp:hlinkClr xmlns:ahyp="http://schemas.microsoft.com/office/drawing/2018/hyperlinkcolor" val="tx"/>
                    </a:ext>
                  </a:extLst>
                </a:hlinkClick>
              </a:rPr>
              <a:t>aclanthology.org</a:t>
            </a:r>
            <a:r>
              <a:rPr lang="en-US" sz="2200" dirty="0">
                <a:solidFill>
                  <a:srgbClr val="0070C0"/>
                </a:solidFill>
                <a:hlinkClick r:id="rId2">
                  <a:extLst>
                    <a:ext uri="{A12FA001-AC4F-418D-AE19-62706E023703}">
                      <ahyp:hlinkClr xmlns:ahyp="http://schemas.microsoft.com/office/drawing/2018/hyperlinkcolor" val="tx"/>
                    </a:ext>
                  </a:extLst>
                </a:hlinkClick>
              </a:rPr>
              <a:t>/2021.mrl-1.16.pdf</a:t>
            </a:r>
            <a:endParaRPr lang="en-US" sz="2200" dirty="0">
              <a:solidFill>
                <a:srgbClr val="0070C0"/>
              </a:solidFill>
            </a:endParaRPr>
          </a:p>
          <a:p>
            <a:pPr marL="0" indent="0">
              <a:buNone/>
            </a:pPr>
            <a:r>
              <a:rPr lang="en-US" sz="2200" dirty="0"/>
              <a:t>	Code: </a:t>
            </a:r>
            <a:r>
              <a:rPr lang="en-US" sz="2200" dirty="0">
                <a:solidFill>
                  <a:srgbClr val="0563C1"/>
                </a:solidFill>
                <a:hlinkClick r:id="rId3">
                  <a:extLst>
                    <a:ext uri="{A12FA001-AC4F-418D-AE19-62706E023703}">
                      <ahyp:hlinkClr xmlns:ahyp="http://schemas.microsoft.com/office/drawing/2018/hyperlinkcolor" val="tx"/>
                    </a:ext>
                  </a:extLst>
                </a:hlinkClick>
              </a:rPr>
              <a:t>https://</a:t>
            </a:r>
            <a:r>
              <a:rPr lang="en-US" sz="2200" dirty="0" err="1">
                <a:solidFill>
                  <a:srgbClr val="0563C1"/>
                </a:solidFill>
                <a:hlinkClick r:id="rId3">
                  <a:extLst>
                    <a:ext uri="{A12FA001-AC4F-418D-AE19-62706E023703}">
                      <ahyp:hlinkClr xmlns:ahyp="http://schemas.microsoft.com/office/drawing/2018/hyperlinkcolor" val="tx"/>
                    </a:ext>
                  </a:extLst>
                </a:hlinkClick>
              </a:rPr>
              <a:t>github.com</a:t>
            </a:r>
            <a:r>
              <a:rPr lang="en-US" sz="2200" dirty="0">
                <a:solidFill>
                  <a:srgbClr val="0563C1"/>
                </a:solidFill>
                <a:hlinkClick r:id="rId3">
                  <a:extLst>
                    <a:ext uri="{A12FA001-AC4F-418D-AE19-62706E023703}">
                      <ahyp:hlinkClr xmlns:ahyp="http://schemas.microsoft.com/office/drawing/2018/hyperlinkcolor" val="tx"/>
                    </a:ext>
                  </a:extLst>
                </a:hlinkClick>
              </a:rPr>
              <a:t>/</a:t>
            </a:r>
            <a:r>
              <a:rPr lang="en-US" sz="2200" dirty="0" err="1">
                <a:solidFill>
                  <a:srgbClr val="0563C1"/>
                </a:solidFill>
                <a:hlinkClick r:id="rId3">
                  <a:extLst>
                    <a:ext uri="{A12FA001-AC4F-418D-AE19-62706E023703}">
                      <ahyp:hlinkClr xmlns:ahyp="http://schemas.microsoft.com/office/drawing/2018/hyperlinkcolor" val="tx"/>
                    </a:ext>
                  </a:extLst>
                </a:hlinkClick>
              </a:rPr>
              <a:t>archiki</a:t>
            </a:r>
            <a:r>
              <a:rPr lang="en-US" sz="2200" dirty="0">
                <a:solidFill>
                  <a:srgbClr val="0070C0"/>
                </a:solidFill>
                <a:hlinkClick r:id="rId3">
                  <a:extLst>
                    <a:ext uri="{A12FA001-AC4F-418D-AE19-62706E023703}">
                      <ahyp:hlinkClr xmlns:ahyp="http://schemas.microsoft.com/office/drawing/2018/hyperlinkcolor" val="tx"/>
                    </a:ext>
                  </a:extLst>
                </a:hlinkClick>
              </a:rPr>
              <a:t>/Intermediate-Task-Code-Switching</a:t>
            </a:r>
            <a:endParaRPr lang="en-US" sz="2200" dirty="0">
              <a:solidFill>
                <a:srgbClr val="0070C0"/>
              </a:solidFill>
            </a:endParaRPr>
          </a:p>
          <a:p>
            <a:pPr marL="0" indent="0">
              <a:buNone/>
            </a:pPr>
            <a:r>
              <a:rPr lang="en-US" sz="2200" dirty="0"/>
              <a:t>	Contact Email: </a:t>
            </a:r>
            <a:r>
              <a:rPr lang="en-US" sz="2200" dirty="0" err="1">
                <a:solidFill>
                  <a:srgbClr val="0070C0"/>
                </a:solidFill>
              </a:rPr>
              <a:t>archiki@cs.unc.edu</a:t>
            </a:r>
            <a:endParaRPr lang="en-US" sz="2200" dirty="0">
              <a:solidFill>
                <a:srgbClr val="0070C0"/>
              </a:solidFill>
            </a:endParaRPr>
          </a:p>
          <a:p>
            <a:pPr marL="0" indent="0">
              <a:buNone/>
            </a:pPr>
            <a:endParaRPr lang="en-US" dirty="0"/>
          </a:p>
        </p:txBody>
      </p:sp>
    </p:spTree>
    <p:extLst>
      <p:ext uri="{BB962C8B-B14F-4D97-AF65-F5344CB8AC3E}">
        <p14:creationId xmlns:p14="http://schemas.microsoft.com/office/powerpoint/2010/main" val="399712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2CE0-578D-AB41-B434-C8A651CCD77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E12C271-5592-E144-B637-AD8ECD1EB157}"/>
              </a:ext>
            </a:extLst>
          </p:cNvPr>
          <p:cNvSpPr>
            <a:spLocks noGrp="1"/>
          </p:cNvSpPr>
          <p:nvPr>
            <p:ph idx="1"/>
          </p:nvPr>
        </p:nvSpPr>
        <p:spPr/>
        <p:txBody>
          <a:bodyPr>
            <a:normAutofit fontScale="55000" lnSpcReduction="20000"/>
          </a:bodyPr>
          <a:lstStyle/>
          <a:p>
            <a:endParaRPr lang="en-US" dirty="0"/>
          </a:p>
          <a:p>
            <a:pPr marL="0" indent="0">
              <a:buNone/>
            </a:pPr>
            <a:r>
              <a:rPr lang="en-US" dirty="0"/>
              <a:t>[1]: </a:t>
            </a:r>
            <a:r>
              <a:rPr lang="en-US" dirty="0" err="1"/>
              <a:t>Junjie</a:t>
            </a:r>
            <a:r>
              <a:rPr lang="en-US" dirty="0"/>
              <a:t> Hu, Sebastian Ruder, Aditya Siddhant, Graham </a:t>
            </a:r>
            <a:r>
              <a:rPr lang="en-US" dirty="0" err="1"/>
              <a:t>Neubig</a:t>
            </a:r>
            <a:r>
              <a:rPr lang="en-US" dirty="0"/>
              <a:t>, Orhan </a:t>
            </a:r>
            <a:r>
              <a:rPr lang="en-US" dirty="0" err="1"/>
              <a:t>Firat</a:t>
            </a:r>
            <a:r>
              <a:rPr lang="en-US" dirty="0"/>
              <a:t>, and Melvin Johnson. 2020. </a:t>
            </a:r>
            <a:r>
              <a:rPr lang="en-US" dirty="0">
                <a:hlinkClick r:id="rId2"/>
              </a:rPr>
              <a:t>XTREME: A massively multilingual multi-task benchmark for evaluating cross-lingual </a:t>
            </a:r>
            <a:r>
              <a:rPr lang="en-US" dirty="0" err="1">
                <a:hlinkClick r:id="rId2"/>
              </a:rPr>
              <a:t>generalisation</a:t>
            </a:r>
            <a:r>
              <a:rPr lang="en-US" dirty="0">
                <a:hlinkClick r:id="rId2"/>
              </a:rPr>
              <a:t>.</a:t>
            </a:r>
            <a:r>
              <a:rPr lang="en-US" dirty="0"/>
              <a:t> In Proceedings of the 37th International Conference on Machine Learning, pages 4411–4421, Virtual. PMLR.</a:t>
            </a:r>
          </a:p>
          <a:p>
            <a:pPr marL="0" lvl="0" indent="0">
              <a:spcBef>
                <a:spcPts val="1200"/>
              </a:spcBef>
              <a:buNone/>
            </a:pPr>
            <a:r>
              <a:rPr lang="en-US" dirty="0"/>
              <a:t>[2]: Colin </a:t>
            </a:r>
            <a:r>
              <a:rPr lang="en-US" dirty="0" err="1"/>
              <a:t>Raffel</a:t>
            </a:r>
            <a:r>
              <a:rPr lang="en-US" dirty="0"/>
              <a:t>, Noam </a:t>
            </a:r>
            <a:r>
              <a:rPr lang="en-US" dirty="0" err="1"/>
              <a:t>Shazeer</a:t>
            </a:r>
            <a:r>
              <a:rPr lang="en-US" dirty="0"/>
              <a:t>, Adam Roberts, Katherine Lee, Sharan Narang, Michael </a:t>
            </a:r>
            <a:r>
              <a:rPr lang="en-US" dirty="0" err="1"/>
              <a:t>Matena</a:t>
            </a:r>
            <a:r>
              <a:rPr lang="en-US" dirty="0"/>
              <a:t>, Yanqi Zhou, Wei Li, and Peter J. Liu. 2020. </a:t>
            </a:r>
            <a:r>
              <a:rPr lang="en-US" u="sng" dirty="0">
                <a:solidFill>
                  <a:schemeClr val="hlink"/>
                </a:solidFill>
                <a:hlinkClick r:id="rId3"/>
              </a:rPr>
              <a:t>Exploring the limits of transfer learning with a unified text-to-text transformer</a:t>
            </a:r>
            <a:r>
              <a:rPr lang="en-US" dirty="0"/>
              <a:t>. Journal of Machine Learning Research, 21(140):1–67</a:t>
            </a:r>
          </a:p>
          <a:p>
            <a:pPr marL="0" lvl="0" indent="0">
              <a:spcBef>
                <a:spcPts val="1200"/>
              </a:spcBef>
              <a:buNone/>
            </a:pPr>
            <a:r>
              <a:rPr lang="en-US" dirty="0"/>
              <a:t>[3]: David </a:t>
            </a:r>
            <a:r>
              <a:rPr lang="en-US" dirty="0" err="1"/>
              <a:t>Vilares</a:t>
            </a:r>
            <a:r>
              <a:rPr lang="en-US" dirty="0"/>
              <a:t>, Miguel A. Alonso, and Carlos Gómez Rodríguez. 2016. E</a:t>
            </a:r>
            <a:r>
              <a:rPr lang="en-US" u="sng" dirty="0">
                <a:solidFill>
                  <a:schemeClr val="hlink"/>
                </a:solidFill>
                <a:hlinkClick r:id="rId4"/>
              </a:rPr>
              <a:t>N-ES-CS: An English-Spanish code-switching Twitter corpus for multilingual sentiment analysis</a:t>
            </a:r>
            <a:r>
              <a:rPr lang="en-US" dirty="0"/>
              <a:t>. In Proceedings of the Tenth International Conference on Language Resources and Evaluation (LREC’16), pages 4149–4153, </a:t>
            </a:r>
            <a:r>
              <a:rPr lang="en-US" dirty="0" err="1"/>
              <a:t>Portorož</a:t>
            </a:r>
            <a:r>
              <a:rPr lang="en-US" dirty="0"/>
              <a:t>, Slovenia. European Language Resources Association (ELRA)</a:t>
            </a:r>
          </a:p>
          <a:p>
            <a:pPr marL="0" lvl="0" indent="0">
              <a:spcBef>
                <a:spcPts val="1200"/>
              </a:spcBef>
              <a:spcAft>
                <a:spcPts val="1200"/>
              </a:spcAft>
              <a:buNone/>
            </a:pPr>
            <a:r>
              <a:rPr lang="en-US" dirty="0"/>
              <a:t>[4]: </a:t>
            </a:r>
            <a:r>
              <a:rPr lang="en-US" dirty="0" err="1"/>
              <a:t>Parth</a:t>
            </a:r>
            <a:r>
              <a:rPr lang="en-US" dirty="0"/>
              <a:t> Patwa, Gustavo Aguilar, </a:t>
            </a:r>
            <a:r>
              <a:rPr lang="en-US" dirty="0" err="1"/>
              <a:t>Sudipta</a:t>
            </a:r>
            <a:r>
              <a:rPr lang="en-US" dirty="0"/>
              <a:t> Kar, Suraj Pandey, Srinivas PYKL, Björn </a:t>
            </a:r>
            <a:r>
              <a:rPr lang="en-US" dirty="0" err="1"/>
              <a:t>Gambäck</a:t>
            </a:r>
            <a:r>
              <a:rPr lang="en-US" dirty="0"/>
              <a:t>, Tanmoy Chakraborty, Thamar Solorio, and </a:t>
            </a:r>
            <a:r>
              <a:rPr lang="en-US" dirty="0" err="1"/>
              <a:t>Amitava</a:t>
            </a:r>
            <a:r>
              <a:rPr lang="en-US" dirty="0"/>
              <a:t> Das. 2020.SemEval-2020 task 9: </a:t>
            </a:r>
            <a:r>
              <a:rPr lang="en-US" u="sng" dirty="0">
                <a:solidFill>
                  <a:schemeClr val="hlink"/>
                </a:solidFill>
                <a:hlinkClick r:id="rId5"/>
              </a:rPr>
              <a:t>Overview of sentiment analysis of code-mixed tweets</a:t>
            </a:r>
            <a:r>
              <a:rPr lang="en-US" dirty="0"/>
              <a:t>. In Proceedings of the Fourteenth Workshop on Semantic Evaluation, pages 774, 790, Barcelona (online). International Committee for Computational Linguistics</a:t>
            </a:r>
          </a:p>
          <a:p>
            <a:pPr marL="0" lvl="0" indent="0">
              <a:spcBef>
                <a:spcPts val="0"/>
              </a:spcBef>
              <a:buNone/>
            </a:pPr>
            <a:r>
              <a:rPr lang="en-US" dirty="0"/>
              <a:t>[5]: Bharathi Raja </a:t>
            </a:r>
            <a:r>
              <a:rPr lang="en-US" dirty="0" err="1"/>
              <a:t>Chakravarthi</a:t>
            </a:r>
            <a:r>
              <a:rPr lang="en-US" dirty="0"/>
              <a:t>, </a:t>
            </a:r>
            <a:r>
              <a:rPr lang="en-US" dirty="0" err="1"/>
              <a:t>Vigneshwaran</a:t>
            </a:r>
            <a:r>
              <a:rPr lang="en-US" dirty="0"/>
              <a:t> </a:t>
            </a:r>
            <a:r>
              <a:rPr lang="en-US" dirty="0" err="1"/>
              <a:t>Muralidaran</a:t>
            </a:r>
            <a:r>
              <a:rPr lang="en-US" dirty="0"/>
              <a:t>, </a:t>
            </a:r>
            <a:r>
              <a:rPr lang="en-US" dirty="0" err="1"/>
              <a:t>Ruba</a:t>
            </a:r>
            <a:r>
              <a:rPr lang="en-US" dirty="0"/>
              <a:t> </a:t>
            </a:r>
            <a:r>
              <a:rPr lang="en-US" dirty="0" err="1"/>
              <a:t>Priyadharshini</a:t>
            </a:r>
            <a:r>
              <a:rPr lang="en-US" dirty="0"/>
              <a:t>, and John Philip McCrae. 2020b. </a:t>
            </a:r>
            <a:r>
              <a:rPr lang="en-US" u="sng" dirty="0">
                <a:solidFill>
                  <a:schemeClr val="hlink"/>
                </a:solidFill>
                <a:hlinkClick r:id="rId6"/>
              </a:rPr>
              <a:t>Corpus creation for sentiment analysis in code-mixed Tamil-English text</a:t>
            </a:r>
            <a:r>
              <a:rPr lang="en-US" dirty="0"/>
              <a:t>. In Proceedings of the 1st Joint Workshop on Spoken Language Technologies for Under-resourced languages (SLTU) and Collaboration and Computing for Under-Resourced Languages (CCURL), pages 202–210, Marseille, France. European Language Resources association</a:t>
            </a:r>
          </a:p>
          <a:p>
            <a:pPr marL="0" lvl="0" indent="0">
              <a:spcBef>
                <a:spcPts val="1200"/>
              </a:spcBef>
              <a:buNone/>
            </a:pPr>
            <a:r>
              <a:rPr lang="en-US" dirty="0"/>
              <a:t>[6]: Bharathi Raja </a:t>
            </a:r>
            <a:r>
              <a:rPr lang="en-US" dirty="0" err="1"/>
              <a:t>Chakravarthi</a:t>
            </a:r>
            <a:r>
              <a:rPr lang="en-US" dirty="0"/>
              <a:t>, </a:t>
            </a:r>
            <a:r>
              <a:rPr lang="en-US" dirty="0" err="1"/>
              <a:t>Navya</a:t>
            </a:r>
            <a:r>
              <a:rPr lang="en-US" dirty="0"/>
              <a:t> Jose, </a:t>
            </a:r>
            <a:r>
              <a:rPr lang="en-US" dirty="0" err="1"/>
              <a:t>Shardul</a:t>
            </a:r>
            <a:r>
              <a:rPr lang="en-US" dirty="0"/>
              <a:t> </a:t>
            </a:r>
            <a:r>
              <a:rPr lang="en-US" dirty="0" err="1"/>
              <a:t>Suryawanshi</a:t>
            </a:r>
            <a:r>
              <a:rPr lang="en-US" dirty="0"/>
              <a:t>, Elizabeth Sherly, and John Philip McCrae. 2020a. </a:t>
            </a:r>
            <a:r>
              <a:rPr lang="en-US" u="sng" dirty="0">
                <a:solidFill>
                  <a:schemeClr val="hlink"/>
                </a:solidFill>
                <a:hlinkClick r:id="rId7"/>
              </a:rPr>
              <a:t>A sentiment analysis dataset for codemixed Malayalam-English</a:t>
            </a:r>
            <a:r>
              <a:rPr lang="en-US" dirty="0"/>
              <a:t>. In Proceedings of the 1st Joint Workshop on Spoken Language Technologies for Under-resourced languages (SLTU) and Collaboration and Computing for Under-Resourced Languages (CCURL), pages 177–184, Marseille, France. European Language Resources association</a:t>
            </a:r>
          </a:p>
        </p:txBody>
      </p:sp>
    </p:spTree>
    <p:extLst>
      <p:ext uri="{BB962C8B-B14F-4D97-AF65-F5344CB8AC3E}">
        <p14:creationId xmlns:p14="http://schemas.microsoft.com/office/powerpoint/2010/main" val="53870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4BEC-662E-E344-A320-2FD474C271A5}"/>
              </a:ext>
            </a:extLst>
          </p:cNvPr>
          <p:cNvSpPr>
            <a:spLocks noGrp="1"/>
          </p:cNvSpPr>
          <p:nvPr>
            <p:ph type="title"/>
          </p:nvPr>
        </p:nvSpPr>
        <p:spPr/>
        <p:txBody>
          <a:bodyPr/>
          <a:lstStyle/>
          <a:p>
            <a:r>
              <a:rPr lang="en-US" dirty="0"/>
              <a:t>Code-Switched Languages</a:t>
            </a:r>
          </a:p>
        </p:txBody>
      </p:sp>
      <p:sp>
        <p:nvSpPr>
          <p:cNvPr id="3" name="Content Placeholder 2">
            <a:extLst>
              <a:ext uri="{FF2B5EF4-FFF2-40B4-BE49-F238E27FC236}">
                <a16:creationId xmlns:a16="http://schemas.microsoft.com/office/drawing/2014/main" id="{4DF98BB6-38B9-FE49-9786-50BF388B6D35}"/>
              </a:ext>
            </a:extLst>
          </p:cNvPr>
          <p:cNvSpPr>
            <a:spLocks noGrp="1"/>
          </p:cNvSpPr>
          <p:nvPr>
            <p:ph idx="1"/>
          </p:nvPr>
        </p:nvSpPr>
        <p:spPr/>
        <p:txBody>
          <a:bodyPr>
            <a:normAutofit fontScale="92500" lnSpcReduction="20000"/>
          </a:bodyPr>
          <a:lstStyle/>
          <a:p>
            <a:r>
              <a:rPr lang="en-US" sz="2400" dirty="0"/>
              <a:t>Usage of multiple languages within the span of a single utterance or conversation</a:t>
            </a:r>
            <a:endParaRPr lang="en-US" sz="2400" b="0" dirty="0">
              <a:effectLst/>
            </a:endParaRPr>
          </a:p>
          <a:p>
            <a:r>
              <a:rPr lang="en-US" sz="2400" dirty="0"/>
              <a:t>Examples:</a:t>
            </a:r>
          </a:p>
          <a:p>
            <a:pPr marL="0" indent="0">
              <a:buNone/>
            </a:pPr>
            <a:endParaRPr lang="en-US" sz="2400" dirty="0"/>
          </a:p>
          <a:p>
            <a:pPr marL="0" indent="0">
              <a:buNone/>
            </a:pPr>
            <a:r>
              <a:rPr lang="en-US" sz="2400" dirty="0"/>
              <a:t>(1) Original Script	</a:t>
            </a:r>
            <a:r>
              <a:rPr lang="hi-IN" sz="2400" dirty="0">
                <a:solidFill>
                  <a:srgbClr val="00B050"/>
                </a:solidFill>
              </a:rPr>
              <a:t>यह</a:t>
            </a:r>
            <a:r>
              <a:rPr lang="en-US" sz="2400" dirty="0">
                <a:solidFill>
                  <a:srgbClr val="00B050"/>
                </a:solidFill>
              </a:rPr>
              <a:t>	</a:t>
            </a:r>
            <a:r>
              <a:rPr lang="en-US" sz="2400" dirty="0">
                <a:solidFill>
                  <a:srgbClr val="0070C0"/>
                </a:solidFill>
              </a:rPr>
              <a:t>files	</a:t>
            </a:r>
            <a:r>
              <a:rPr lang="hi-IN" sz="2400" dirty="0">
                <a:solidFill>
                  <a:srgbClr val="00B050"/>
                </a:solidFill>
              </a:rPr>
              <a:t>को</a:t>
            </a:r>
            <a:r>
              <a:rPr lang="en-US" sz="2400" dirty="0">
                <a:solidFill>
                  <a:srgbClr val="00B050"/>
                </a:solidFill>
              </a:rPr>
              <a:t>	</a:t>
            </a:r>
            <a:r>
              <a:rPr lang="en-US" sz="2400" dirty="0">
                <a:solidFill>
                  <a:srgbClr val="0070C0"/>
                </a:solidFill>
              </a:rPr>
              <a:t>desk	</a:t>
            </a:r>
            <a:r>
              <a:rPr lang="hi-IN" sz="2400" dirty="0">
                <a:solidFill>
                  <a:srgbClr val="00B050"/>
                </a:solidFill>
              </a:rPr>
              <a:t>पे</a:t>
            </a:r>
            <a:r>
              <a:rPr lang="en-US" sz="2400" dirty="0">
                <a:solidFill>
                  <a:srgbClr val="00B050"/>
                </a:solidFill>
              </a:rPr>
              <a:t>	</a:t>
            </a:r>
            <a:r>
              <a:rPr lang="hi-IN" sz="2400" dirty="0">
                <a:solidFill>
                  <a:srgbClr val="00B050"/>
                </a:solidFill>
              </a:rPr>
              <a:t>रख</a:t>
            </a:r>
            <a:r>
              <a:rPr lang="en-US" sz="2400" dirty="0">
                <a:solidFill>
                  <a:srgbClr val="00B050"/>
                </a:solidFill>
              </a:rPr>
              <a:t>	</a:t>
            </a:r>
            <a:r>
              <a:rPr lang="hi-IN" sz="2400" dirty="0">
                <a:solidFill>
                  <a:srgbClr val="00B050"/>
                </a:solidFill>
              </a:rPr>
              <a:t>दो</a:t>
            </a:r>
            <a:endParaRPr lang="en-US" sz="2400" dirty="0">
              <a:solidFill>
                <a:srgbClr val="00B050"/>
              </a:solidFill>
            </a:endParaRPr>
          </a:p>
          <a:p>
            <a:pPr marL="0" indent="0">
              <a:buNone/>
            </a:pPr>
            <a:r>
              <a:rPr lang="en-US" sz="2400" dirty="0">
                <a:solidFill>
                  <a:srgbClr val="00B050"/>
                </a:solidFill>
              </a:rPr>
              <a:t>	</a:t>
            </a:r>
            <a:r>
              <a:rPr lang="en-US" sz="2400" dirty="0">
                <a:solidFill>
                  <a:srgbClr val="C00000"/>
                </a:solidFill>
              </a:rPr>
              <a:t>Languages*:</a:t>
            </a:r>
            <a:r>
              <a:rPr lang="en-US" sz="2400" dirty="0">
                <a:solidFill>
                  <a:srgbClr val="00B050"/>
                </a:solidFill>
              </a:rPr>
              <a:t>	HI	</a:t>
            </a:r>
            <a:r>
              <a:rPr lang="en-US" sz="2400" dirty="0">
                <a:solidFill>
                  <a:srgbClr val="0070C0"/>
                </a:solidFill>
              </a:rPr>
              <a:t>EN</a:t>
            </a:r>
            <a:r>
              <a:rPr lang="en-US" sz="2400" dirty="0">
                <a:solidFill>
                  <a:srgbClr val="00B050"/>
                </a:solidFill>
              </a:rPr>
              <a:t>	HI	</a:t>
            </a:r>
            <a:r>
              <a:rPr lang="en-US" sz="2400" dirty="0">
                <a:solidFill>
                  <a:srgbClr val="0070C0"/>
                </a:solidFill>
              </a:rPr>
              <a:t>EN</a:t>
            </a:r>
            <a:r>
              <a:rPr lang="en-US" sz="2400" dirty="0">
                <a:solidFill>
                  <a:srgbClr val="00B050"/>
                </a:solidFill>
              </a:rPr>
              <a:t>	HI	HI	HI</a:t>
            </a:r>
          </a:p>
          <a:p>
            <a:pPr marL="0" indent="0">
              <a:buNone/>
            </a:pPr>
            <a:r>
              <a:rPr lang="en-US" sz="2400" dirty="0">
                <a:solidFill>
                  <a:srgbClr val="00B050"/>
                </a:solidFill>
              </a:rPr>
              <a:t>	</a:t>
            </a:r>
            <a:r>
              <a:rPr lang="en-US" sz="2400" dirty="0">
                <a:solidFill>
                  <a:schemeClr val="tx1">
                    <a:lumMod val="50000"/>
                    <a:lumOff val="50000"/>
                  </a:schemeClr>
                </a:solidFill>
              </a:rPr>
              <a:t>Translation:	Put these files on the desk</a:t>
            </a:r>
          </a:p>
          <a:p>
            <a:pPr marL="0" indent="0">
              <a:buNone/>
            </a:pPr>
            <a:endParaRPr lang="en-US" sz="2400" dirty="0">
              <a:solidFill>
                <a:schemeClr val="tx1">
                  <a:lumMod val="50000"/>
                  <a:lumOff val="50000"/>
                </a:schemeClr>
              </a:solidFill>
            </a:endParaRPr>
          </a:p>
          <a:p>
            <a:pPr marL="0" indent="0">
              <a:buNone/>
            </a:pPr>
            <a:r>
              <a:rPr lang="en-US" sz="2400" dirty="0">
                <a:solidFill>
                  <a:schemeClr val="bg1"/>
                </a:solidFill>
              </a:rPr>
              <a:t>(2) Transliterated	Yeh	files	ko	desk	pe	rakh	do</a:t>
            </a:r>
          </a:p>
          <a:p>
            <a:pPr marL="0" indent="0">
              <a:buNone/>
            </a:pPr>
            <a:r>
              <a:rPr lang="en-US" sz="2400" dirty="0">
                <a:solidFill>
                  <a:schemeClr val="bg1"/>
                </a:solidFill>
              </a:rPr>
              <a:t>	Languages*:	HI	EN	HI	EN	HI	HI	HI</a:t>
            </a:r>
          </a:p>
          <a:p>
            <a:pPr marL="0" indent="0">
              <a:buNone/>
            </a:pPr>
            <a:r>
              <a:rPr lang="en-US" sz="2400" dirty="0">
                <a:solidFill>
                  <a:schemeClr val="bg1"/>
                </a:solidFill>
              </a:rPr>
              <a:t>	Translation:	Put these files on the desk</a:t>
            </a:r>
          </a:p>
          <a:p>
            <a:pPr marL="0" indent="0" algn="r">
              <a:buNone/>
            </a:pPr>
            <a:r>
              <a:rPr lang="en-US" sz="2400" dirty="0">
                <a:solidFill>
                  <a:srgbClr val="C00000"/>
                </a:solidFill>
              </a:rPr>
              <a:t>*</a:t>
            </a:r>
            <a:r>
              <a:rPr lang="en-US" sz="2400" dirty="0">
                <a:solidFill>
                  <a:srgbClr val="00B050"/>
                </a:solidFill>
              </a:rPr>
              <a:t>HI: Hindi; </a:t>
            </a:r>
            <a:r>
              <a:rPr lang="en-US" sz="2400" dirty="0">
                <a:solidFill>
                  <a:srgbClr val="0070C0"/>
                </a:solidFill>
              </a:rPr>
              <a:t>EN: English</a:t>
            </a:r>
            <a:br>
              <a:rPr lang="en-US" sz="2400" dirty="0">
                <a:solidFill>
                  <a:srgbClr val="00B050"/>
                </a:solidFill>
              </a:rPr>
            </a:br>
            <a:endParaRPr lang="en-US" sz="2400" dirty="0">
              <a:solidFill>
                <a:srgbClr val="00B050"/>
              </a:solidFill>
            </a:endParaRPr>
          </a:p>
        </p:txBody>
      </p:sp>
    </p:spTree>
    <p:extLst>
      <p:ext uri="{BB962C8B-B14F-4D97-AF65-F5344CB8AC3E}">
        <p14:creationId xmlns:p14="http://schemas.microsoft.com/office/powerpoint/2010/main" val="284174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4BEC-662E-E344-A320-2FD474C271A5}"/>
              </a:ext>
            </a:extLst>
          </p:cNvPr>
          <p:cNvSpPr>
            <a:spLocks noGrp="1"/>
          </p:cNvSpPr>
          <p:nvPr>
            <p:ph type="title"/>
          </p:nvPr>
        </p:nvSpPr>
        <p:spPr/>
        <p:txBody>
          <a:bodyPr/>
          <a:lstStyle/>
          <a:p>
            <a:r>
              <a:rPr lang="en-US" dirty="0"/>
              <a:t>Code-Switched Languages</a:t>
            </a:r>
          </a:p>
        </p:txBody>
      </p:sp>
      <p:sp>
        <p:nvSpPr>
          <p:cNvPr id="3" name="Content Placeholder 2">
            <a:extLst>
              <a:ext uri="{FF2B5EF4-FFF2-40B4-BE49-F238E27FC236}">
                <a16:creationId xmlns:a16="http://schemas.microsoft.com/office/drawing/2014/main" id="{4DF98BB6-38B9-FE49-9786-50BF388B6D35}"/>
              </a:ext>
            </a:extLst>
          </p:cNvPr>
          <p:cNvSpPr>
            <a:spLocks noGrp="1"/>
          </p:cNvSpPr>
          <p:nvPr>
            <p:ph idx="1"/>
          </p:nvPr>
        </p:nvSpPr>
        <p:spPr/>
        <p:txBody>
          <a:bodyPr>
            <a:normAutofit fontScale="92500" lnSpcReduction="20000"/>
          </a:bodyPr>
          <a:lstStyle/>
          <a:p>
            <a:r>
              <a:rPr lang="en-US" sz="2400" dirty="0"/>
              <a:t>Usage of multiple languages within the span of a single utterance or conversation</a:t>
            </a:r>
            <a:endParaRPr lang="en-US" sz="2400" b="0" dirty="0">
              <a:effectLst/>
            </a:endParaRPr>
          </a:p>
          <a:p>
            <a:r>
              <a:rPr lang="en-US" sz="2400" dirty="0"/>
              <a:t>Examples:</a:t>
            </a:r>
          </a:p>
          <a:p>
            <a:pPr marL="0" indent="0">
              <a:buNone/>
            </a:pPr>
            <a:endParaRPr lang="en-US" sz="2400" dirty="0"/>
          </a:p>
          <a:p>
            <a:pPr marL="0" indent="0">
              <a:buNone/>
            </a:pPr>
            <a:r>
              <a:rPr lang="en-US" sz="2400" dirty="0"/>
              <a:t>(1) Original Script	</a:t>
            </a:r>
            <a:r>
              <a:rPr lang="hi-IN" sz="2400" dirty="0">
                <a:solidFill>
                  <a:srgbClr val="00B050"/>
                </a:solidFill>
              </a:rPr>
              <a:t>यह</a:t>
            </a:r>
            <a:r>
              <a:rPr lang="en-US" sz="2400" dirty="0">
                <a:solidFill>
                  <a:srgbClr val="00B050"/>
                </a:solidFill>
              </a:rPr>
              <a:t>	</a:t>
            </a:r>
            <a:r>
              <a:rPr lang="en-US" sz="2400" dirty="0">
                <a:solidFill>
                  <a:srgbClr val="0070C0"/>
                </a:solidFill>
              </a:rPr>
              <a:t>files	</a:t>
            </a:r>
            <a:r>
              <a:rPr lang="hi-IN" sz="2400" dirty="0">
                <a:solidFill>
                  <a:srgbClr val="00B050"/>
                </a:solidFill>
              </a:rPr>
              <a:t>को</a:t>
            </a:r>
            <a:r>
              <a:rPr lang="en-US" sz="2400" dirty="0">
                <a:solidFill>
                  <a:srgbClr val="00B050"/>
                </a:solidFill>
              </a:rPr>
              <a:t>	</a:t>
            </a:r>
            <a:r>
              <a:rPr lang="en-US" sz="2400" dirty="0">
                <a:solidFill>
                  <a:srgbClr val="0070C0"/>
                </a:solidFill>
              </a:rPr>
              <a:t>desk	</a:t>
            </a:r>
            <a:r>
              <a:rPr lang="hi-IN" sz="2400" dirty="0">
                <a:solidFill>
                  <a:srgbClr val="00B050"/>
                </a:solidFill>
              </a:rPr>
              <a:t>पे</a:t>
            </a:r>
            <a:r>
              <a:rPr lang="en-US" sz="2400" dirty="0">
                <a:solidFill>
                  <a:srgbClr val="00B050"/>
                </a:solidFill>
              </a:rPr>
              <a:t>	</a:t>
            </a:r>
            <a:r>
              <a:rPr lang="hi-IN" sz="2400" dirty="0">
                <a:solidFill>
                  <a:srgbClr val="00B050"/>
                </a:solidFill>
              </a:rPr>
              <a:t>रख</a:t>
            </a:r>
            <a:r>
              <a:rPr lang="en-US" sz="2400" dirty="0">
                <a:solidFill>
                  <a:srgbClr val="00B050"/>
                </a:solidFill>
              </a:rPr>
              <a:t>	</a:t>
            </a:r>
            <a:r>
              <a:rPr lang="hi-IN" sz="2400" dirty="0">
                <a:solidFill>
                  <a:srgbClr val="00B050"/>
                </a:solidFill>
              </a:rPr>
              <a:t>दो</a:t>
            </a:r>
            <a:endParaRPr lang="en-US" sz="2400" dirty="0">
              <a:solidFill>
                <a:srgbClr val="00B050"/>
              </a:solidFill>
            </a:endParaRPr>
          </a:p>
          <a:p>
            <a:pPr marL="0" indent="0">
              <a:buNone/>
            </a:pPr>
            <a:r>
              <a:rPr lang="en-US" sz="2400" dirty="0">
                <a:solidFill>
                  <a:srgbClr val="00B050"/>
                </a:solidFill>
              </a:rPr>
              <a:t>	</a:t>
            </a:r>
            <a:r>
              <a:rPr lang="en-US" sz="2400" dirty="0">
                <a:solidFill>
                  <a:srgbClr val="C00000"/>
                </a:solidFill>
              </a:rPr>
              <a:t>Languages*:</a:t>
            </a:r>
            <a:r>
              <a:rPr lang="en-US" sz="2400" dirty="0">
                <a:solidFill>
                  <a:srgbClr val="00B050"/>
                </a:solidFill>
              </a:rPr>
              <a:t>	HI	</a:t>
            </a:r>
            <a:r>
              <a:rPr lang="en-US" sz="2400" dirty="0">
                <a:solidFill>
                  <a:srgbClr val="0070C0"/>
                </a:solidFill>
              </a:rPr>
              <a:t>EN</a:t>
            </a:r>
            <a:r>
              <a:rPr lang="en-US" sz="2400" dirty="0">
                <a:solidFill>
                  <a:srgbClr val="00B050"/>
                </a:solidFill>
              </a:rPr>
              <a:t>	HI	</a:t>
            </a:r>
            <a:r>
              <a:rPr lang="en-US" sz="2400" dirty="0">
                <a:solidFill>
                  <a:srgbClr val="0070C0"/>
                </a:solidFill>
              </a:rPr>
              <a:t>EN</a:t>
            </a:r>
            <a:r>
              <a:rPr lang="en-US" sz="2400" dirty="0">
                <a:solidFill>
                  <a:srgbClr val="00B050"/>
                </a:solidFill>
              </a:rPr>
              <a:t>	HI	HI	HI</a:t>
            </a:r>
          </a:p>
          <a:p>
            <a:pPr marL="0" indent="0">
              <a:buNone/>
            </a:pPr>
            <a:r>
              <a:rPr lang="en-US" sz="2400" dirty="0">
                <a:solidFill>
                  <a:srgbClr val="00B050"/>
                </a:solidFill>
              </a:rPr>
              <a:t>	</a:t>
            </a:r>
            <a:r>
              <a:rPr lang="en-US" sz="2400" dirty="0">
                <a:solidFill>
                  <a:schemeClr val="tx1">
                    <a:lumMod val="50000"/>
                    <a:lumOff val="50000"/>
                  </a:schemeClr>
                </a:solidFill>
              </a:rPr>
              <a:t>Translation:	Put these files on the desk</a:t>
            </a:r>
          </a:p>
          <a:p>
            <a:pPr marL="0" indent="0">
              <a:buNone/>
            </a:pPr>
            <a:endParaRPr lang="en-US" sz="2400" dirty="0">
              <a:solidFill>
                <a:schemeClr val="tx1">
                  <a:lumMod val="50000"/>
                  <a:lumOff val="50000"/>
                </a:schemeClr>
              </a:solidFill>
            </a:endParaRPr>
          </a:p>
          <a:p>
            <a:pPr marL="0" indent="0">
              <a:buNone/>
            </a:pPr>
            <a:r>
              <a:rPr lang="en-US" sz="2400" dirty="0"/>
              <a:t>(2) Transliterated	</a:t>
            </a:r>
            <a:r>
              <a:rPr lang="en-US" sz="2400" dirty="0">
                <a:solidFill>
                  <a:srgbClr val="00B050"/>
                </a:solidFill>
              </a:rPr>
              <a:t>Yeh	</a:t>
            </a:r>
            <a:r>
              <a:rPr lang="en-US" sz="2400" dirty="0">
                <a:solidFill>
                  <a:srgbClr val="0070C0"/>
                </a:solidFill>
              </a:rPr>
              <a:t>files	</a:t>
            </a:r>
            <a:r>
              <a:rPr lang="en-US" sz="2400" dirty="0">
                <a:solidFill>
                  <a:srgbClr val="00B050"/>
                </a:solidFill>
              </a:rPr>
              <a:t>ko	</a:t>
            </a:r>
            <a:r>
              <a:rPr lang="en-US" sz="2400" dirty="0">
                <a:solidFill>
                  <a:srgbClr val="0070C0"/>
                </a:solidFill>
              </a:rPr>
              <a:t>desk	</a:t>
            </a:r>
            <a:r>
              <a:rPr lang="en-US" sz="2400" dirty="0">
                <a:solidFill>
                  <a:srgbClr val="00B050"/>
                </a:solidFill>
              </a:rPr>
              <a:t>pe	rakh	do</a:t>
            </a:r>
          </a:p>
          <a:p>
            <a:pPr marL="0" indent="0">
              <a:buNone/>
            </a:pPr>
            <a:r>
              <a:rPr lang="en-US" sz="2400" dirty="0">
                <a:solidFill>
                  <a:srgbClr val="00B050"/>
                </a:solidFill>
              </a:rPr>
              <a:t>	</a:t>
            </a:r>
            <a:r>
              <a:rPr lang="en-US" sz="2400" dirty="0">
                <a:solidFill>
                  <a:srgbClr val="C00000"/>
                </a:solidFill>
              </a:rPr>
              <a:t>Languages*:</a:t>
            </a:r>
            <a:r>
              <a:rPr lang="en-US" sz="2400" dirty="0">
                <a:solidFill>
                  <a:srgbClr val="00B050"/>
                </a:solidFill>
              </a:rPr>
              <a:t>	HI	</a:t>
            </a:r>
            <a:r>
              <a:rPr lang="en-US" sz="2400" dirty="0">
                <a:solidFill>
                  <a:srgbClr val="0070C0"/>
                </a:solidFill>
              </a:rPr>
              <a:t>EN</a:t>
            </a:r>
            <a:r>
              <a:rPr lang="en-US" sz="2400" dirty="0">
                <a:solidFill>
                  <a:srgbClr val="00B050"/>
                </a:solidFill>
              </a:rPr>
              <a:t>	HI	</a:t>
            </a:r>
            <a:r>
              <a:rPr lang="en-US" sz="2400" dirty="0">
                <a:solidFill>
                  <a:srgbClr val="0070C0"/>
                </a:solidFill>
              </a:rPr>
              <a:t>EN</a:t>
            </a:r>
            <a:r>
              <a:rPr lang="en-US" sz="2400" dirty="0">
                <a:solidFill>
                  <a:srgbClr val="00B050"/>
                </a:solidFill>
              </a:rPr>
              <a:t>	HI	HI	HI</a:t>
            </a:r>
          </a:p>
          <a:p>
            <a:pPr marL="0" indent="0">
              <a:buNone/>
            </a:pPr>
            <a:r>
              <a:rPr lang="en-US" sz="2400" dirty="0">
                <a:solidFill>
                  <a:srgbClr val="00B050"/>
                </a:solidFill>
              </a:rPr>
              <a:t>	</a:t>
            </a:r>
            <a:r>
              <a:rPr lang="en-US" sz="2400" dirty="0">
                <a:solidFill>
                  <a:schemeClr val="tx1">
                    <a:lumMod val="50000"/>
                    <a:lumOff val="50000"/>
                  </a:schemeClr>
                </a:solidFill>
              </a:rPr>
              <a:t>Translation:	Put these files on the desk</a:t>
            </a:r>
          </a:p>
          <a:p>
            <a:pPr marL="0" indent="0" algn="r">
              <a:buNone/>
            </a:pPr>
            <a:r>
              <a:rPr lang="en-US" sz="2400" dirty="0">
                <a:solidFill>
                  <a:srgbClr val="C00000"/>
                </a:solidFill>
              </a:rPr>
              <a:t>*</a:t>
            </a:r>
            <a:r>
              <a:rPr lang="en-US" sz="2400" dirty="0">
                <a:solidFill>
                  <a:srgbClr val="00B050"/>
                </a:solidFill>
              </a:rPr>
              <a:t>HI: Hindi; </a:t>
            </a:r>
            <a:r>
              <a:rPr lang="en-US" sz="2400" dirty="0">
                <a:solidFill>
                  <a:srgbClr val="0070C0"/>
                </a:solidFill>
              </a:rPr>
              <a:t>EN: English</a:t>
            </a:r>
            <a:br>
              <a:rPr lang="en-US" sz="2400" dirty="0">
                <a:solidFill>
                  <a:srgbClr val="00B050"/>
                </a:solidFill>
              </a:rPr>
            </a:br>
            <a:endParaRPr lang="en-US" sz="2400" dirty="0">
              <a:solidFill>
                <a:srgbClr val="00B050"/>
              </a:solidFill>
            </a:endParaRPr>
          </a:p>
        </p:txBody>
      </p:sp>
      <p:sp>
        <p:nvSpPr>
          <p:cNvPr id="4" name="Rectangle 3">
            <a:extLst>
              <a:ext uri="{FF2B5EF4-FFF2-40B4-BE49-F238E27FC236}">
                <a16:creationId xmlns:a16="http://schemas.microsoft.com/office/drawing/2014/main" id="{53994101-6E85-9443-B1E2-3D45964AC9EA}"/>
              </a:ext>
            </a:extLst>
          </p:cNvPr>
          <p:cNvSpPr/>
          <p:nvPr/>
        </p:nvSpPr>
        <p:spPr>
          <a:xfrm>
            <a:off x="914400" y="4277710"/>
            <a:ext cx="8870731" cy="1114097"/>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322217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1510-F86A-E44B-B27A-0BF50A7EBB53}"/>
              </a:ext>
            </a:extLst>
          </p:cNvPr>
          <p:cNvSpPr>
            <a:spLocks noGrp="1"/>
          </p:cNvSpPr>
          <p:nvPr>
            <p:ph type="title"/>
          </p:nvPr>
        </p:nvSpPr>
        <p:spPr/>
        <p:txBody>
          <a:bodyPr/>
          <a:lstStyle/>
          <a:p>
            <a:r>
              <a:rPr lang="en-US" dirty="0"/>
              <a:t>Intermediate-Task Training</a:t>
            </a:r>
          </a:p>
        </p:txBody>
      </p:sp>
      <p:sp>
        <p:nvSpPr>
          <p:cNvPr id="3" name="Content Placeholder 2">
            <a:extLst>
              <a:ext uri="{FF2B5EF4-FFF2-40B4-BE49-F238E27FC236}">
                <a16:creationId xmlns:a16="http://schemas.microsoft.com/office/drawing/2014/main" id="{B5FFC770-E723-4845-9CB5-DF699C688D76}"/>
              </a:ext>
            </a:extLst>
          </p:cNvPr>
          <p:cNvSpPr>
            <a:spLocks noGrp="1"/>
          </p:cNvSpPr>
          <p:nvPr>
            <p:ph idx="1"/>
          </p:nvPr>
        </p:nvSpPr>
        <p:spPr>
          <a:xfrm>
            <a:off x="838200" y="1825625"/>
            <a:ext cx="10515600" cy="3965575"/>
          </a:xfrm>
        </p:spPr>
        <p:txBody>
          <a:bodyPr>
            <a:normAutofit/>
          </a:bodyPr>
          <a:lstStyle/>
          <a:p>
            <a:r>
              <a:rPr lang="en-US" sz="2200" dirty="0"/>
              <a:t>Pretrained LM trained on an intermediate-task before finetuning on downstream task</a:t>
            </a:r>
          </a:p>
          <a:p>
            <a:endParaRPr lang="en-US" sz="2200" dirty="0"/>
          </a:p>
          <a:p>
            <a:r>
              <a:rPr lang="en-US" sz="2200" dirty="0"/>
              <a:t>Intermediate-task can be different than downstream task </a:t>
            </a:r>
            <a:r>
              <a:rPr lang="en-US" sz="2200" dirty="0">
                <a:solidFill>
                  <a:srgbClr val="C00000"/>
                </a:solidFill>
              </a:rPr>
              <a:t>(Transfer Learning)</a:t>
            </a:r>
          </a:p>
          <a:p>
            <a:endParaRPr lang="en-US" sz="2200" dirty="0">
              <a:solidFill>
                <a:srgbClr val="C00000"/>
              </a:solidFill>
            </a:endParaRPr>
          </a:p>
          <a:p>
            <a:r>
              <a:rPr lang="en-US" sz="2200" dirty="0"/>
              <a:t>Intermediate-task can be in a different language </a:t>
            </a:r>
            <a:r>
              <a:rPr lang="en-US" sz="2200" dirty="0">
                <a:solidFill>
                  <a:srgbClr val="C00000"/>
                </a:solidFill>
              </a:rPr>
              <a:t>(Cross-lingual Transfer) </a:t>
            </a:r>
          </a:p>
          <a:p>
            <a:endParaRPr lang="en-US" sz="2200" dirty="0">
              <a:solidFill>
                <a:srgbClr val="C00000"/>
              </a:solidFill>
            </a:endParaRPr>
          </a:p>
          <a:p>
            <a:r>
              <a:rPr lang="en-US" sz="2200" dirty="0"/>
              <a:t>Useful when downstream task is </a:t>
            </a:r>
            <a:r>
              <a:rPr lang="en-US" sz="2200" dirty="0">
                <a:solidFill>
                  <a:srgbClr val="C00000"/>
                </a:solidFill>
              </a:rPr>
              <a:t>low-resource – code-switched NLU</a:t>
            </a:r>
          </a:p>
          <a:p>
            <a:endParaRPr lang="en-US" sz="2200" dirty="0">
              <a:solidFill>
                <a:srgbClr val="C00000"/>
              </a:solidFill>
            </a:endParaRPr>
          </a:p>
          <a:p>
            <a:r>
              <a:rPr lang="en-US" sz="2200" dirty="0"/>
              <a:t>XTREME [1] translate-train: good source for intermediate tasks in multiple languages</a:t>
            </a:r>
          </a:p>
          <a:p>
            <a:endParaRPr lang="en-US" sz="2200" dirty="0"/>
          </a:p>
        </p:txBody>
      </p:sp>
    </p:spTree>
    <p:extLst>
      <p:ext uri="{BB962C8B-B14F-4D97-AF65-F5344CB8AC3E}">
        <p14:creationId xmlns:p14="http://schemas.microsoft.com/office/powerpoint/2010/main" val="121392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2027-8EAF-B34A-8B93-00A39B75BF5C}"/>
              </a:ext>
            </a:extLst>
          </p:cNvPr>
          <p:cNvSpPr>
            <a:spLocks noGrp="1"/>
          </p:cNvSpPr>
          <p:nvPr>
            <p:ph type="title"/>
          </p:nvPr>
        </p:nvSpPr>
        <p:spPr/>
        <p:txBody>
          <a:bodyPr>
            <a:normAutofit/>
          </a:bodyPr>
          <a:lstStyle/>
          <a:p>
            <a:r>
              <a:rPr lang="en-US" dirty="0"/>
              <a:t>Research Question</a:t>
            </a:r>
          </a:p>
        </p:txBody>
      </p:sp>
      <p:sp>
        <p:nvSpPr>
          <p:cNvPr id="3" name="Content Placeholder 2">
            <a:extLst>
              <a:ext uri="{FF2B5EF4-FFF2-40B4-BE49-F238E27FC236}">
                <a16:creationId xmlns:a16="http://schemas.microsoft.com/office/drawing/2014/main" id="{A0099B1A-0D4B-3145-B20C-B087C922C418}"/>
              </a:ext>
            </a:extLst>
          </p:cNvPr>
          <p:cNvSpPr>
            <a:spLocks noGrp="1"/>
          </p:cNvSpPr>
          <p:nvPr>
            <p:ph idx="1"/>
          </p:nvPr>
        </p:nvSpPr>
        <p:spPr>
          <a:xfrm>
            <a:off x="838200" y="1825625"/>
            <a:ext cx="10515600" cy="4858954"/>
          </a:xfrm>
        </p:spPr>
        <p:txBody>
          <a:bodyPr>
            <a:normAutofit/>
          </a:bodyPr>
          <a:lstStyle/>
          <a:p>
            <a:pPr marL="0" indent="0" algn="ctr">
              <a:buNone/>
            </a:pPr>
            <a:r>
              <a:rPr lang="en-US" sz="2200" dirty="0"/>
              <a:t>How do these multilingual models and intermediate-task training generalize to code-switched text?</a:t>
            </a:r>
          </a:p>
          <a:p>
            <a:pPr marL="0" indent="0">
              <a:buNone/>
            </a:pPr>
            <a:endParaRPr lang="en-US" sz="2200" b="0" dirty="0">
              <a:effectLst/>
            </a:endParaRPr>
          </a:p>
          <a:p>
            <a:pPr marL="0" indent="0">
              <a:buNone/>
            </a:pPr>
            <a:endParaRPr lang="en-US" sz="2200" dirty="0"/>
          </a:p>
          <a:p>
            <a:pPr marL="0" indent="0">
              <a:buNone/>
            </a:pPr>
            <a:endParaRPr lang="en-US" sz="2200" b="0" dirty="0">
              <a:effectLst/>
            </a:endParaRPr>
          </a:p>
          <a:p>
            <a:pPr marL="0" indent="0">
              <a:buNone/>
            </a:pPr>
            <a:endParaRPr lang="en-US" sz="2200" dirty="0"/>
          </a:p>
          <a:p>
            <a:pPr marL="0" indent="0">
              <a:buNone/>
            </a:pPr>
            <a:endParaRPr lang="en-US" sz="2200" b="0" dirty="0">
              <a:effectLst/>
            </a:endParaRPr>
          </a:p>
          <a:p>
            <a:pPr marL="0" indent="0">
              <a:buNone/>
            </a:pPr>
            <a:endParaRPr lang="en-US" sz="2200" dirty="0"/>
          </a:p>
          <a:p>
            <a:pPr marL="0" indent="0">
              <a:buNone/>
            </a:pPr>
            <a:endParaRPr lang="en-US" sz="2200" b="0" dirty="0">
              <a:effectLst/>
            </a:endParaRPr>
          </a:p>
          <a:p>
            <a:pPr marL="0" indent="0" algn="ctr">
              <a:buNone/>
            </a:pPr>
            <a:r>
              <a:rPr lang="en-US" sz="2200" dirty="0"/>
              <a:t>Shown for two LMs: </a:t>
            </a:r>
            <a:r>
              <a:rPr lang="en-US" sz="2200" dirty="0" err="1">
                <a:solidFill>
                  <a:srgbClr val="C00000"/>
                </a:solidFill>
              </a:rPr>
              <a:t>mBERT</a:t>
            </a:r>
            <a:r>
              <a:rPr lang="en-US" sz="2200" dirty="0"/>
              <a:t> and </a:t>
            </a:r>
            <a:r>
              <a:rPr lang="en-US" sz="2200" dirty="0">
                <a:solidFill>
                  <a:srgbClr val="C00000"/>
                </a:solidFill>
              </a:rPr>
              <a:t>XLM-R</a:t>
            </a:r>
            <a:r>
              <a:rPr lang="en-US" sz="2200" dirty="0"/>
              <a:t> and different language pairs: </a:t>
            </a:r>
            <a:r>
              <a:rPr lang="en-US" sz="2200" dirty="0">
                <a:solidFill>
                  <a:srgbClr val="C00000"/>
                </a:solidFill>
              </a:rPr>
              <a:t>Hindi-English, Spanish-English, Tamil-English, Malayalam-English</a:t>
            </a:r>
            <a:r>
              <a:rPr lang="en-US" sz="2200" dirty="0"/>
              <a:t> and for a range of NLU tasks</a:t>
            </a:r>
            <a:endParaRPr lang="en-US" sz="2200" b="0" dirty="0">
              <a:effectLst/>
            </a:endParaRPr>
          </a:p>
        </p:txBody>
      </p:sp>
      <p:sp>
        <p:nvSpPr>
          <p:cNvPr id="4" name="Google Shape;107;p16">
            <a:extLst>
              <a:ext uri="{FF2B5EF4-FFF2-40B4-BE49-F238E27FC236}">
                <a16:creationId xmlns:a16="http://schemas.microsoft.com/office/drawing/2014/main" id="{B09D58FD-B67E-0948-B5DB-276478A8F986}"/>
              </a:ext>
            </a:extLst>
          </p:cNvPr>
          <p:cNvSpPr/>
          <p:nvPr/>
        </p:nvSpPr>
        <p:spPr>
          <a:xfrm>
            <a:off x="838200" y="2858815"/>
            <a:ext cx="10515599" cy="2490952"/>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ea typeface="Lato"/>
                <a:cs typeface="Lato"/>
                <a:sym typeface="Lato"/>
              </a:rPr>
              <a:t>Performance on code-switched NLU tasks can be improved via:</a:t>
            </a:r>
            <a:endParaRPr sz="2200" dirty="0">
              <a:ea typeface="Lato"/>
              <a:cs typeface="Lato"/>
              <a:sym typeface="Lato"/>
            </a:endParaRPr>
          </a:p>
          <a:p>
            <a:pPr marL="0" lvl="0" indent="0" algn="l" rtl="0">
              <a:spcBef>
                <a:spcPts val="0"/>
              </a:spcBef>
              <a:spcAft>
                <a:spcPts val="0"/>
              </a:spcAft>
              <a:buNone/>
            </a:pPr>
            <a:endParaRPr sz="2200" dirty="0">
              <a:ea typeface="Lato"/>
              <a:cs typeface="Lato"/>
              <a:sym typeface="Lato"/>
            </a:endParaRPr>
          </a:p>
          <a:p>
            <a:pPr marL="457200" lvl="0" indent="-317500" algn="l" rtl="0">
              <a:spcBef>
                <a:spcPts val="0"/>
              </a:spcBef>
              <a:spcAft>
                <a:spcPts val="0"/>
              </a:spcAft>
              <a:buSzPts val="1400"/>
              <a:buFont typeface="Lato"/>
              <a:buAutoNum type="arabicPeriod"/>
            </a:pPr>
            <a:r>
              <a:rPr lang="en" sz="2200" i="1" dirty="0">
                <a:solidFill>
                  <a:srgbClr val="C00000"/>
                </a:solidFill>
                <a:ea typeface="Lato"/>
                <a:cs typeface="Lato"/>
                <a:sym typeface="Lato"/>
              </a:rPr>
              <a:t>Bilingual Intermediate-Task Training</a:t>
            </a:r>
            <a:r>
              <a:rPr lang="en" sz="2200" dirty="0">
                <a:solidFill>
                  <a:srgbClr val="C00000"/>
                </a:solidFill>
                <a:ea typeface="Lato"/>
                <a:cs typeface="Lato"/>
                <a:sym typeface="Lato"/>
              </a:rPr>
              <a:t>: </a:t>
            </a:r>
            <a:r>
              <a:rPr lang="en" sz="2200" dirty="0">
                <a:ea typeface="Lato"/>
                <a:cs typeface="Lato"/>
                <a:sym typeface="Lato"/>
              </a:rPr>
              <a:t>Using task-specific data in both component languages for intermediate-task training</a:t>
            </a:r>
          </a:p>
          <a:p>
            <a:pPr marL="457200" lvl="0" indent="-317500" algn="l" rtl="0">
              <a:spcBef>
                <a:spcPts val="0"/>
              </a:spcBef>
              <a:spcAft>
                <a:spcPts val="0"/>
              </a:spcAft>
              <a:buSzPts val="1400"/>
              <a:buFont typeface="Lato"/>
              <a:buAutoNum type="arabicPeriod"/>
            </a:pPr>
            <a:endParaRPr sz="2200" dirty="0">
              <a:ea typeface="Lato"/>
              <a:cs typeface="Lato"/>
              <a:sym typeface="Lato"/>
            </a:endParaRPr>
          </a:p>
          <a:p>
            <a:pPr marL="457200" lvl="0" indent="-317500" algn="l" rtl="0">
              <a:spcBef>
                <a:spcPts val="0"/>
              </a:spcBef>
              <a:spcAft>
                <a:spcPts val="0"/>
              </a:spcAft>
              <a:buSzPts val="1400"/>
              <a:buFont typeface="Lato"/>
              <a:buAutoNum type="arabicPeriod"/>
            </a:pPr>
            <a:r>
              <a:rPr lang="en" sz="2200" i="1" dirty="0">
                <a:solidFill>
                  <a:srgbClr val="C00000"/>
                </a:solidFill>
                <a:ea typeface="Lato"/>
                <a:cs typeface="Lato"/>
                <a:sym typeface="Lato"/>
              </a:rPr>
              <a:t>Code-Switched Masked Language Modeling</a:t>
            </a:r>
            <a:r>
              <a:rPr lang="en" sz="2200" dirty="0">
                <a:solidFill>
                  <a:srgbClr val="C00000"/>
                </a:solidFill>
                <a:ea typeface="Lato"/>
                <a:cs typeface="Lato"/>
                <a:sym typeface="Lato"/>
              </a:rPr>
              <a:t>: </a:t>
            </a:r>
            <a:r>
              <a:rPr lang="en" sz="2200" dirty="0">
                <a:ea typeface="Lato"/>
                <a:cs typeface="Lato"/>
                <a:sym typeface="Lato"/>
              </a:rPr>
              <a:t>Masking tokens that appear at switching boundaries</a:t>
            </a:r>
            <a:endParaRPr sz="2200" dirty="0">
              <a:ea typeface="Lato"/>
              <a:cs typeface="Lato"/>
              <a:sym typeface="Lato"/>
            </a:endParaRPr>
          </a:p>
        </p:txBody>
      </p:sp>
    </p:spTree>
    <p:extLst>
      <p:ext uri="{BB962C8B-B14F-4D97-AF65-F5344CB8AC3E}">
        <p14:creationId xmlns:p14="http://schemas.microsoft.com/office/powerpoint/2010/main" val="276972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1E8D-A941-374D-9520-73698DC667B1}"/>
              </a:ext>
            </a:extLst>
          </p:cNvPr>
          <p:cNvSpPr>
            <a:spLocks noGrp="1"/>
          </p:cNvSpPr>
          <p:nvPr>
            <p:ph type="title"/>
          </p:nvPr>
        </p:nvSpPr>
        <p:spPr/>
        <p:txBody>
          <a:bodyPr/>
          <a:lstStyle/>
          <a:p>
            <a:r>
              <a:rPr lang="en-US" dirty="0"/>
              <a:t>Intermediate-Task: Single Monolingual Task</a:t>
            </a:r>
          </a:p>
        </p:txBody>
      </p:sp>
      <p:sp>
        <p:nvSpPr>
          <p:cNvPr id="3" name="Content Placeholder 2">
            <a:extLst>
              <a:ext uri="{FF2B5EF4-FFF2-40B4-BE49-F238E27FC236}">
                <a16:creationId xmlns:a16="http://schemas.microsoft.com/office/drawing/2014/main" id="{249436BF-6C79-1548-B5D2-F54EF5973181}"/>
              </a:ext>
            </a:extLst>
          </p:cNvPr>
          <p:cNvSpPr>
            <a:spLocks noGrp="1"/>
          </p:cNvSpPr>
          <p:nvPr>
            <p:ph idx="1"/>
          </p:nvPr>
        </p:nvSpPr>
        <p:spPr>
          <a:xfrm>
            <a:off x="838200" y="1825625"/>
            <a:ext cx="10515600" cy="1325563"/>
          </a:xfrm>
        </p:spPr>
        <p:txBody>
          <a:bodyPr/>
          <a:lstStyle/>
          <a:p>
            <a:r>
              <a:rPr lang="en-US" sz="2200" dirty="0"/>
              <a:t>Using a large monolingual corpus of the downstream task for intermediate training</a:t>
            </a:r>
          </a:p>
          <a:p>
            <a:r>
              <a:rPr lang="en-US" sz="2200" dirty="0"/>
              <a:t>Transfer the base LM + task head before final finetuning</a:t>
            </a:r>
          </a:p>
          <a:p>
            <a:endParaRPr lang="en-US" dirty="0"/>
          </a:p>
        </p:txBody>
      </p:sp>
      <p:sp>
        <p:nvSpPr>
          <p:cNvPr id="6" name="Google Shape;114;p17">
            <a:extLst>
              <a:ext uri="{FF2B5EF4-FFF2-40B4-BE49-F238E27FC236}">
                <a16:creationId xmlns:a16="http://schemas.microsoft.com/office/drawing/2014/main" id="{8841D3D9-2F65-3743-89F0-AF403098418D}"/>
              </a:ext>
            </a:extLst>
          </p:cNvPr>
          <p:cNvSpPr/>
          <p:nvPr/>
        </p:nvSpPr>
        <p:spPr>
          <a:xfrm>
            <a:off x="2457312" y="5072980"/>
            <a:ext cx="1598925" cy="82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Pretrained LM with untrained </a:t>
            </a:r>
            <a:br>
              <a:rPr lang="en" sz="1400" dirty="0"/>
            </a:br>
            <a:r>
              <a:rPr lang="en" sz="1400" dirty="0"/>
              <a:t>task-specific head</a:t>
            </a:r>
            <a:endParaRPr sz="1400" dirty="0"/>
          </a:p>
        </p:txBody>
      </p:sp>
      <p:sp>
        <p:nvSpPr>
          <p:cNvPr id="7" name="Google Shape;115;p17">
            <a:extLst>
              <a:ext uri="{FF2B5EF4-FFF2-40B4-BE49-F238E27FC236}">
                <a16:creationId xmlns:a16="http://schemas.microsoft.com/office/drawing/2014/main" id="{725F9C95-FF6E-974A-BAFD-F3BB9DF3EFAB}"/>
              </a:ext>
            </a:extLst>
          </p:cNvPr>
          <p:cNvSpPr/>
          <p:nvPr/>
        </p:nvSpPr>
        <p:spPr>
          <a:xfrm>
            <a:off x="2158713" y="3620255"/>
            <a:ext cx="2121900" cy="8607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Monolingual corpus</a:t>
            </a:r>
            <a:endParaRPr sz="1400" dirty="0"/>
          </a:p>
          <a:p>
            <a:pPr marL="0" lvl="0" indent="0" algn="ctr" rtl="0">
              <a:spcBef>
                <a:spcPts val="0"/>
              </a:spcBef>
              <a:spcAft>
                <a:spcPts val="0"/>
              </a:spcAft>
              <a:buNone/>
            </a:pPr>
            <a:r>
              <a:rPr lang="en" sz="1400" i="1" dirty="0" err="1"/>
              <a:t>Eg</a:t>
            </a:r>
            <a:r>
              <a:rPr lang="en" sz="1400" i="1" dirty="0"/>
              <a:t>: </a:t>
            </a:r>
            <a:r>
              <a:rPr lang="en" sz="1400" i="1" dirty="0">
                <a:solidFill>
                  <a:srgbClr val="0070C0"/>
                </a:solidFill>
              </a:rPr>
              <a:t>How old is this car?</a:t>
            </a:r>
            <a:endParaRPr sz="1400" i="1" dirty="0">
              <a:solidFill>
                <a:srgbClr val="0070C0"/>
              </a:solidFill>
            </a:endParaRPr>
          </a:p>
        </p:txBody>
      </p:sp>
      <p:sp>
        <p:nvSpPr>
          <p:cNvPr id="8" name="Google Shape;116;p17">
            <a:extLst>
              <a:ext uri="{FF2B5EF4-FFF2-40B4-BE49-F238E27FC236}">
                <a16:creationId xmlns:a16="http://schemas.microsoft.com/office/drawing/2014/main" id="{816CA482-3B96-2A4C-A023-CC47E092606B}"/>
              </a:ext>
            </a:extLst>
          </p:cNvPr>
          <p:cNvSpPr/>
          <p:nvPr/>
        </p:nvSpPr>
        <p:spPr>
          <a:xfrm>
            <a:off x="5445213" y="5102055"/>
            <a:ext cx="1526100" cy="82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Task-aware LM + task head from previous stage</a:t>
            </a:r>
            <a:endParaRPr sz="1400" dirty="0"/>
          </a:p>
        </p:txBody>
      </p:sp>
      <p:sp>
        <p:nvSpPr>
          <p:cNvPr id="9" name="Google Shape;117;p17">
            <a:extLst>
              <a:ext uri="{FF2B5EF4-FFF2-40B4-BE49-F238E27FC236}">
                <a16:creationId xmlns:a16="http://schemas.microsoft.com/office/drawing/2014/main" id="{540D33E9-0657-D54B-828D-3A5A75E37395}"/>
              </a:ext>
            </a:extLst>
          </p:cNvPr>
          <p:cNvSpPr/>
          <p:nvPr/>
        </p:nvSpPr>
        <p:spPr>
          <a:xfrm>
            <a:off x="5071113" y="3620230"/>
            <a:ext cx="2121900" cy="8607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Small code-mixed corpus</a:t>
            </a:r>
            <a:endParaRPr sz="1400" dirty="0"/>
          </a:p>
          <a:p>
            <a:pPr marL="0" lvl="0" indent="0" algn="ctr" rtl="0">
              <a:spcBef>
                <a:spcPts val="0"/>
              </a:spcBef>
              <a:spcAft>
                <a:spcPts val="0"/>
              </a:spcAft>
              <a:buNone/>
            </a:pPr>
            <a:r>
              <a:rPr lang="en" sz="1400" i="1" dirty="0" err="1"/>
              <a:t>Eg</a:t>
            </a:r>
            <a:r>
              <a:rPr lang="en" sz="1400" i="1" dirty="0"/>
              <a:t>:</a:t>
            </a:r>
            <a:r>
              <a:rPr lang="en" sz="1400" i="1" dirty="0">
                <a:solidFill>
                  <a:srgbClr val="C00000"/>
                </a:solidFill>
              </a:rPr>
              <a:t> </a:t>
            </a:r>
            <a:r>
              <a:rPr lang="en" sz="1400" i="1" dirty="0">
                <a:solidFill>
                  <a:srgbClr val="0070C0"/>
                </a:solidFill>
              </a:rPr>
              <a:t>Nokia mobile</a:t>
            </a:r>
            <a:r>
              <a:rPr lang="en" sz="1400" i="1" dirty="0">
                <a:solidFill>
                  <a:srgbClr val="C00000"/>
                </a:solidFill>
              </a:rPr>
              <a:t> </a:t>
            </a:r>
            <a:r>
              <a:rPr lang="en" sz="1400" i="1" dirty="0">
                <a:solidFill>
                  <a:srgbClr val="00B050"/>
                </a:solidFill>
              </a:rPr>
              <a:t>par </a:t>
            </a:r>
            <a:r>
              <a:rPr lang="en" sz="1400" i="1" dirty="0">
                <a:solidFill>
                  <a:srgbClr val="0070C0"/>
                </a:solidFill>
              </a:rPr>
              <a:t>best deal </a:t>
            </a:r>
            <a:r>
              <a:rPr lang="en" sz="1400" i="1" dirty="0" err="1">
                <a:solidFill>
                  <a:srgbClr val="00B050"/>
                </a:solidFill>
              </a:rPr>
              <a:t>kya</a:t>
            </a:r>
            <a:r>
              <a:rPr lang="en" sz="1400" i="1" dirty="0">
                <a:solidFill>
                  <a:srgbClr val="00B050"/>
                </a:solidFill>
              </a:rPr>
              <a:t> </a:t>
            </a:r>
            <a:r>
              <a:rPr lang="en" sz="1400" i="1" dirty="0" err="1">
                <a:solidFill>
                  <a:srgbClr val="00B050"/>
                </a:solidFill>
              </a:rPr>
              <a:t>hai</a:t>
            </a:r>
            <a:r>
              <a:rPr lang="en" sz="1400" i="1" dirty="0">
                <a:solidFill>
                  <a:srgbClr val="00B050"/>
                </a:solidFill>
              </a:rPr>
              <a:t>?</a:t>
            </a:r>
            <a:endParaRPr sz="1400" i="1" dirty="0">
              <a:solidFill>
                <a:srgbClr val="00B050"/>
              </a:solidFill>
            </a:endParaRPr>
          </a:p>
        </p:txBody>
      </p:sp>
      <p:sp>
        <p:nvSpPr>
          <p:cNvPr id="10" name="Google Shape;118;p17">
            <a:extLst>
              <a:ext uri="{FF2B5EF4-FFF2-40B4-BE49-F238E27FC236}">
                <a16:creationId xmlns:a16="http://schemas.microsoft.com/office/drawing/2014/main" id="{20905B17-0EDE-6B40-86AA-6B76E74E3742}"/>
              </a:ext>
            </a:extLst>
          </p:cNvPr>
          <p:cNvSpPr/>
          <p:nvPr/>
        </p:nvSpPr>
        <p:spPr>
          <a:xfrm>
            <a:off x="4413563" y="5410230"/>
            <a:ext cx="605400" cy="1506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p17">
            <a:extLst>
              <a:ext uri="{FF2B5EF4-FFF2-40B4-BE49-F238E27FC236}">
                <a16:creationId xmlns:a16="http://schemas.microsoft.com/office/drawing/2014/main" id="{1BC7F17D-359E-7149-BBD6-07BD456AEEFA}"/>
              </a:ext>
            </a:extLst>
          </p:cNvPr>
          <p:cNvSpPr/>
          <p:nvPr/>
        </p:nvSpPr>
        <p:spPr>
          <a:xfrm rot="5400000">
            <a:off x="2989963" y="4716193"/>
            <a:ext cx="460800" cy="1506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p17">
            <a:extLst>
              <a:ext uri="{FF2B5EF4-FFF2-40B4-BE49-F238E27FC236}">
                <a16:creationId xmlns:a16="http://schemas.microsoft.com/office/drawing/2014/main" id="{28B496D0-1701-384D-9A36-AB4B20E1BB05}"/>
              </a:ext>
            </a:extLst>
          </p:cNvPr>
          <p:cNvSpPr/>
          <p:nvPr/>
        </p:nvSpPr>
        <p:spPr>
          <a:xfrm rot="5400000">
            <a:off x="5901663" y="4716193"/>
            <a:ext cx="460800" cy="1506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p17">
            <a:extLst>
              <a:ext uri="{FF2B5EF4-FFF2-40B4-BE49-F238E27FC236}">
                <a16:creationId xmlns:a16="http://schemas.microsoft.com/office/drawing/2014/main" id="{96AD2BB5-7979-A74B-BD26-4C6DC98C1659}"/>
              </a:ext>
            </a:extLst>
          </p:cNvPr>
          <p:cNvSpPr/>
          <p:nvPr/>
        </p:nvSpPr>
        <p:spPr>
          <a:xfrm>
            <a:off x="8360288" y="5102055"/>
            <a:ext cx="1526100" cy="82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Final </a:t>
            </a:r>
            <a:br>
              <a:rPr lang="en" sz="1400" dirty="0"/>
            </a:br>
            <a:r>
              <a:rPr lang="en" sz="1400" dirty="0"/>
              <a:t>finetuned model</a:t>
            </a:r>
            <a:endParaRPr sz="1400" dirty="0"/>
          </a:p>
        </p:txBody>
      </p:sp>
      <p:sp>
        <p:nvSpPr>
          <p:cNvPr id="14" name="Google Shape;122;p17">
            <a:extLst>
              <a:ext uri="{FF2B5EF4-FFF2-40B4-BE49-F238E27FC236}">
                <a16:creationId xmlns:a16="http://schemas.microsoft.com/office/drawing/2014/main" id="{314C3CC1-083D-2A49-B17A-3AAF70572D0A}"/>
              </a:ext>
            </a:extLst>
          </p:cNvPr>
          <p:cNvSpPr/>
          <p:nvPr/>
        </p:nvSpPr>
        <p:spPr>
          <a:xfrm>
            <a:off x="7328638" y="5410230"/>
            <a:ext cx="605400" cy="1506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9;p19">
            <a:extLst>
              <a:ext uri="{FF2B5EF4-FFF2-40B4-BE49-F238E27FC236}">
                <a16:creationId xmlns:a16="http://schemas.microsoft.com/office/drawing/2014/main" id="{59D3C1EE-DECA-3A42-9E03-F999CA81E782}"/>
              </a:ext>
            </a:extLst>
          </p:cNvPr>
          <p:cNvSpPr txBox="1"/>
          <p:nvPr/>
        </p:nvSpPr>
        <p:spPr>
          <a:xfrm>
            <a:off x="1622699" y="4562787"/>
            <a:ext cx="17886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Lato"/>
                <a:ea typeface="Lato"/>
                <a:cs typeface="Lato"/>
                <a:sym typeface="Lato"/>
              </a:rPr>
              <a:t>Intermediate Training</a:t>
            </a:r>
            <a:endParaRPr sz="1200" dirty="0">
              <a:latin typeface="Lato"/>
              <a:ea typeface="Lato"/>
              <a:cs typeface="Lato"/>
              <a:sym typeface="Lato"/>
            </a:endParaRPr>
          </a:p>
        </p:txBody>
      </p:sp>
      <p:sp>
        <p:nvSpPr>
          <p:cNvPr id="16" name="Google Shape;159;p19">
            <a:extLst>
              <a:ext uri="{FF2B5EF4-FFF2-40B4-BE49-F238E27FC236}">
                <a16:creationId xmlns:a16="http://schemas.microsoft.com/office/drawing/2014/main" id="{97FCBD83-2B8C-D942-8534-4758D37C50F8}"/>
              </a:ext>
            </a:extLst>
          </p:cNvPr>
          <p:cNvSpPr txBox="1"/>
          <p:nvPr/>
        </p:nvSpPr>
        <p:spPr>
          <a:xfrm>
            <a:off x="5259590" y="4582516"/>
            <a:ext cx="17886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Lato"/>
                <a:ea typeface="Lato"/>
                <a:cs typeface="Lato"/>
                <a:sym typeface="Lato"/>
              </a:rPr>
              <a:t>Finetuning</a:t>
            </a:r>
            <a:endParaRPr sz="1200" dirty="0">
              <a:latin typeface="Lato"/>
              <a:ea typeface="Lato"/>
              <a:cs typeface="Lato"/>
              <a:sym typeface="Lato"/>
            </a:endParaRPr>
          </a:p>
        </p:txBody>
      </p:sp>
    </p:spTree>
    <p:extLst>
      <p:ext uri="{BB962C8B-B14F-4D97-AF65-F5344CB8AC3E}">
        <p14:creationId xmlns:p14="http://schemas.microsoft.com/office/powerpoint/2010/main" val="323064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39;p18">
            <a:extLst>
              <a:ext uri="{FF2B5EF4-FFF2-40B4-BE49-F238E27FC236}">
                <a16:creationId xmlns:a16="http://schemas.microsoft.com/office/drawing/2014/main" id="{F381C155-2BD9-7B40-9559-D9A0AD8DC985}"/>
              </a:ext>
            </a:extLst>
          </p:cNvPr>
          <p:cNvSpPr/>
          <p:nvPr/>
        </p:nvSpPr>
        <p:spPr>
          <a:xfrm rot="5400000">
            <a:off x="6519122" y="5133468"/>
            <a:ext cx="464323" cy="152549"/>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4;p18">
            <a:extLst>
              <a:ext uri="{FF2B5EF4-FFF2-40B4-BE49-F238E27FC236}">
                <a16:creationId xmlns:a16="http://schemas.microsoft.com/office/drawing/2014/main" id="{6A0E83BA-53BD-914A-A60B-5B978C611B6A}"/>
              </a:ext>
            </a:extLst>
          </p:cNvPr>
          <p:cNvSpPr/>
          <p:nvPr/>
        </p:nvSpPr>
        <p:spPr>
          <a:xfrm rot="5400000">
            <a:off x="2997947" y="5170428"/>
            <a:ext cx="464323" cy="152549"/>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0A9E680-33EA-B24C-AB9B-91237F98297E}"/>
              </a:ext>
            </a:extLst>
          </p:cNvPr>
          <p:cNvSpPr>
            <a:spLocks noGrp="1"/>
          </p:cNvSpPr>
          <p:nvPr>
            <p:ph type="title"/>
          </p:nvPr>
        </p:nvSpPr>
        <p:spPr/>
        <p:txBody>
          <a:bodyPr/>
          <a:lstStyle/>
          <a:p>
            <a:r>
              <a:rPr lang="en-US" dirty="0"/>
              <a:t>Intermediate-Task: Single Bilingual Task</a:t>
            </a:r>
          </a:p>
        </p:txBody>
      </p:sp>
      <p:sp>
        <p:nvSpPr>
          <p:cNvPr id="3" name="Content Placeholder 2">
            <a:extLst>
              <a:ext uri="{FF2B5EF4-FFF2-40B4-BE49-F238E27FC236}">
                <a16:creationId xmlns:a16="http://schemas.microsoft.com/office/drawing/2014/main" id="{7B060565-0E64-6440-AB8D-A23FFB68E50C}"/>
              </a:ext>
            </a:extLst>
          </p:cNvPr>
          <p:cNvSpPr>
            <a:spLocks noGrp="1"/>
          </p:cNvSpPr>
          <p:nvPr>
            <p:ph idx="1"/>
          </p:nvPr>
        </p:nvSpPr>
        <p:spPr>
          <a:xfrm>
            <a:off x="838200" y="1825624"/>
            <a:ext cx="10515600" cy="1135533"/>
          </a:xfrm>
        </p:spPr>
        <p:txBody>
          <a:bodyPr>
            <a:normAutofit/>
          </a:bodyPr>
          <a:lstStyle/>
          <a:p>
            <a:r>
              <a:rPr lang="en-US" sz="2200" dirty="0"/>
              <a:t>Batch level mixing of the same intermediate-task corpus in component languages (English + translation from English to other language)</a:t>
            </a:r>
          </a:p>
          <a:p>
            <a:r>
              <a:rPr lang="en-US" sz="2200" dirty="0"/>
              <a:t>Same batch contains multilingual text – like code-switching at sentence-level</a:t>
            </a:r>
          </a:p>
          <a:p>
            <a:endParaRPr lang="en-US" sz="2200" dirty="0"/>
          </a:p>
          <a:p>
            <a:endParaRPr lang="en-US" sz="2200" dirty="0"/>
          </a:p>
        </p:txBody>
      </p:sp>
      <p:sp>
        <p:nvSpPr>
          <p:cNvPr id="4" name="Google Shape;129;p18">
            <a:extLst>
              <a:ext uri="{FF2B5EF4-FFF2-40B4-BE49-F238E27FC236}">
                <a16:creationId xmlns:a16="http://schemas.microsoft.com/office/drawing/2014/main" id="{25543559-D805-6547-A59C-76D455A1593E}"/>
              </a:ext>
            </a:extLst>
          </p:cNvPr>
          <p:cNvSpPr/>
          <p:nvPr/>
        </p:nvSpPr>
        <p:spPr>
          <a:xfrm>
            <a:off x="441434" y="3127575"/>
            <a:ext cx="2585307" cy="832521"/>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Monolingual corpus in English</a:t>
            </a:r>
            <a:endParaRPr sz="1400" dirty="0"/>
          </a:p>
          <a:p>
            <a:pPr marL="0" lvl="0" indent="0" algn="ctr" rtl="0">
              <a:spcBef>
                <a:spcPts val="0"/>
              </a:spcBef>
              <a:spcAft>
                <a:spcPts val="0"/>
              </a:spcAft>
              <a:buNone/>
            </a:pPr>
            <a:r>
              <a:rPr lang="en" sz="1400" i="1" dirty="0" err="1"/>
              <a:t>Eg</a:t>
            </a:r>
            <a:r>
              <a:rPr lang="en" sz="1400" i="1" dirty="0"/>
              <a:t>: </a:t>
            </a:r>
            <a:r>
              <a:rPr lang="en" sz="1400" i="1" dirty="0">
                <a:solidFill>
                  <a:srgbClr val="0070C0"/>
                </a:solidFill>
              </a:rPr>
              <a:t>From when is this newspaper?</a:t>
            </a:r>
            <a:endParaRPr sz="1400" i="1" dirty="0">
              <a:solidFill>
                <a:srgbClr val="0070C0"/>
              </a:solidFill>
            </a:endParaRPr>
          </a:p>
        </p:txBody>
      </p:sp>
      <p:sp>
        <p:nvSpPr>
          <p:cNvPr id="5" name="Google Shape;130;p18">
            <a:extLst>
              <a:ext uri="{FF2B5EF4-FFF2-40B4-BE49-F238E27FC236}">
                <a16:creationId xmlns:a16="http://schemas.microsoft.com/office/drawing/2014/main" id="{203D8080-20D6-A94F-A05A-B7924B735561}"/>
              </a:ext>
            </a:extLst>
          </p:cNvPr>
          <p:cNvSpPr/>
          <p:nvPr/>
        </p:nvSpPr>
        <p:spPr>
          <a:xfrm>
            <a:off x="3445801" y="3127575"/>
            <a:ext cx="2412448" cy="835475"/>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Monolingual corpus in X (Hindi)</a:t>
            </a:r>
            <a:endParaRPr sz="1400" dirty="0"/>
          </a:p>
          <a:p>
            <a:pPr marL="0" lvl="0" indent="0" algn="ctr" rtl="0">
              <a:spcBef>
                <a:spcPts val="0"/>
              </a:spcBef>
              <a:spcAft>
                <a:spcPts val="0"/>
              </a:spcAft>
              <a:buNone/>
            </a:pPr>
            <a:r>
              <a:rPr lang="en" sz="1400" i="1" dirty="0" err="1"/>
              <a:t>Eg</a:t>
            </a:r>
            <a:r>
              <a:rPr lang="en" sz="1400" i="1" dirty="0"/>
              <a:t>: </a:t>
            </a:r>
            <a:r>
              <a:rPr lang="en" sz="1400" i="1" dirty="0">
                <a:solidFill>
                  <a:srgbClr val="00B050"/>
                </a:solidFill>
              </a:rPr>
              <a:t>Ye </a:t>
            </a:r>
            <a:r>
              <a:rPr lang="en" sz="1400" i="1" dirty="0" err="1">
                <a:solidFill>
                  <a:srgbClr val="00B050"/>
                </a:solidFill>
              </a:rPr>
              <a:t>kabka</a:t>
            </a:r>
            <a:r>
              <a:rPr lang="en" sz="1400" i="1" dirty="0">
                <a:solidFill>
                  <a:srgbClr val="00B050"/>
                </a:solidFill>
              </a:rPr>
              <a:t> newspaper </a:t>
            </a:r>
            <a:r>
              <a:rPr lang="en" sz="1400" i="1" dirty="0" err="1">
                <a:solidFill>
                  <a:srgbClr val="00B050"/>
                </a:solidFill>
              </a:rPr>
              <a:t>hai</a:t>
            </a:r>
            <a:r>
              <a:rPr lang="en" sz="1400" i="1" dirty="0">
                <a:solidFill>
                  <a:srgbClr val="00B050"/>
                </a:solidFill>
              </a:rPr>
              <a:t>?</a:t>
            </a:r>
            <a:endParaRPr sz="1400" i="1" dirty="0">
              <a:solidFill>
                <a:srgbClr val="00B050"/>
              </a:solidFill>
            </a:endParaRPr>
          </a:p>
        </p:txBody>
      </p:sp>
      <p:sp>
        <p:nvSpPr>
          <p:cNvPr id="6" name="Google Shape;131;p18">
            <a:extLst>
              <a:ext uri="{FF2B5EF4-FFF2-40B4-BE49-F238E27FC236}">
                <a16:creationId xmlns:a16="http://schemas.microsoft.com/office/drawing/2014/main" id="{D8E1069E-7588-1B40-AA2C-4BE52640C61E}"/>
              </a:ext>
            </a:extLst>
          </p:cNvPr>
          <p:cNvSpPr/>
          <p:nvPr/>
        </p:nvSpPr>
        <p:spPr>
          <a:xfrm rot="5400000">
            <a:off x="2778997" y="3882031"/>
            <a:ext cx="664141" cy="168655"/>
          </a:xfrm>
          <a:prstGeom prst="bentArrow">
            <a:avLst>
              <a:gd name="adj1" fmla="val 25000"/>
              <a:gd name="adj2" fmla="val 25000"/>
              <a:gd name="adj3" fmla="val 25000"/>
              <a:gd name="adj4" fmla="val 4375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2;p18">
            <a:extLst>
              <a:ext uri="{FF2B5EF4-FFF2-40B4-BE49-F238E27FC236}">
                <a16:creationId xmlns:a16="http://schemas.microsoft.com/office/drawing/2014/main" id="{2C4ECB29-85AA-514C-AFB4-68091F7FD6AC}"/>
              </a:ext>
            </a:extLst>
          </p:cNvPr>
          <p:cNvSpPr/>
          <p:nvPr/>
        </p:nvSpPr>
        <p:spPr>
          <a:xfrm rot="-5400000" flipH="1">
            <a:off x="3031075" y="3883702"/>
            <a:ext cx="664139" cy="165316"/>
          </a:xfrm>
          <a:prstGeom prst="bentArrow">
            <a:avLst>
              <a:gd name="adj1" fmla="val 25000"/>
              <a:gd name="adj2" fmla="val 25000"/>
              <a:gd name="adj3" fmla="val 25000"/>
              <a:gd name="adj4" fmla="val 4375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p18">
            <a:extLst>
              <a:ext uri="{FF2B5EF4-FFF2-40B4-BE49-F238E27FC236}">
                <a16:creationId xmlns:a16="http://schemas.microsoft.com/office/drawing/2014/main" id="{E2A83FBA-929B-EF49-96B8-57D77220FA05}"/>
              </a:ext>
            </a:extLst>
          </p:cNvPr>
          <p:cNvSpPr/>
          <p:nvPr/>
        </p:nvSpPr>
        <p:spPr>
          <a:xfrm>
            <a:off x="2081048" y="4323460"/>
            <a:ext cx="2585307" cy="832521"/>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sz="1400" dirty="0"/>
          </a:p>
          <a:p>
            <a:pPr marL="0" lvl="0" indent="0" algn="ctr" rtl="0">
              <a:spcBef>
                <a:spcPts val="0"/>
              </a:spcBef>
              <a:spcAft>
                <a:spcPts val="0"/>
              </a:spcAft>
              <a:buNone/>
            </a:pPr>
            <a:r>
              <a:rPr lang="en" sz="1400" dirty="0"/>
              <a:t>Batch with bilingual text</a:t>
            </a:r>
            <a:endParaRPr sz="1400" dirty="0"/>
          </a:p>
          <a:p>
            <a:pPr marL="0" lvl="0" indent="0" algn="ctr" rtl="0">
              <a:spcBef>
                <a:spcPts val="0"/>
              </a:spcBef>
              <a:spcAft>
                <a:spcPts val="0"/>
              </a:spcAft>
              <a:buNone/>
            </a:pPr>
            <a:r>
              <a:rPr lang="en" sz="1400" i="1" dirty="0">
                <a:solidFill>
                  <a:srgbClr val="0070C0"/>
                </a:solidFill>
              </a:rPr>
              <a:t>From when is this newspaper?</a:t>
            </a:r>
            <a:endParaRPr sz="1400" i="1" dirty="0">
              <a:solidFill>
                <a:srgbClr val="0070C0"/>
              </a:solidFill>
            </a:endParaRPr>
          </a:p>
          <a:p>
            <a:pPr marL="0" lvl="0" indent="0" algn="ctr" rtl="0">
              <a:spcBef>
                <a:spcPts val="0"/>
              </a:spcBef>
              <a:spcAft>
                <a:spcPts val="0"/>
              </a:spcAft>
              <a:buNone/>
            </a:pPr>
            <a:r>
              <a:rPr lang="en" sz="1400" i="1" dirty="0">
                <a:solidFill>
                  <a:srgbClr val="00B050"/>
                </a:solidFill>
              </a:rPr>
              <a:t>Ye </a:t>
            </a:r>
            <a:r>
              <a:rPr lang="en" sz="1400" i="1" dirty="0" err="1">
                <a:solidFill>
                  <a:srgbClr val="00B050"/>
                </a:solidFill>
              </a:rPr>
              <a:t>kabka</a:t>
            </a:r>
            <a:r>
              <a:rPr lang="en" sz="1400" i="1" dirty="0">
                <a:solidFill>
                  <a:srgbClr val="00B050"/>
                </a:solidFill>
              </a:rPr>
              <a:t> newspaper </a:t>
            </a:r>
            <a:r>
              <a:rPr lang="en" sz="1400" i="1" dirty="0" err="1">
                <a:solidFill>
                  <a:srgbClr val="00B050"/>
                </a:solidFill>
              </a:rPr>
              <a:t>hai</a:t>
            </a:r>
            <a:r>
              <a:rPr lang="en" sz="1400" i="1" dirty="0">
                <a:solidFill>
                  <a:srgbClr val="00B050"/>
                </a:solidFill>
              </a:rPr>
              <a:t>?</a:t>
            </a:r>
            <a:endParaRPr sz="1400" i="1" dirty="0">
              <a:solidFill>
                <a:srgbClr val="00B050"/>
              </a:solidFill>
            </a:endParaRPr>
          </a:p>
          <a:p>
            <a:pPr marL="0" lvl="0" indent="0" algn="ctr" rtl="0">
              <a:spcBef>
                <a:spcPts val="0"/>
              </a:spcBef>
              <a:spcAft>
                <a:spcPts val="0"/>
              </a:spcAft>
              <a:buNone/>
            </a:pPr>
            <a:endParaRPr sz="1400" i="1" dirty="0"/>
          </a:p>
        </p:txBody>
      </p:sp>
      <p:sp>
        <p:nvSpPr>
          <p:cNvPr id="10" name="Google Shape;135;p18">
            <a:extLst>
              <a:ext uri="{FF2B5EF4-FFF2-40B4-BE49-F238E27FC236}">
                <a16:creationId xmlns:a16="http://schemas.microsoft.com/office/drawing/2014/main" id="{165E4799-F9DB-5546-9E4D-0BC4164FC44C}"/>
              </a:ext>
            </a:extLst>
          </p:cNvPr>
          <p:cNvSpPr/>
          <p:nvPr/>
        </p:nvSpPr>
        <p:spPr>
          <a:xfrm>
            <a:off x="5994238" y="5515756"/>
            <a:ext cx="1545853" cy="832521"/>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Task-aware LM + task head from previous stage</a:t>
            </a:r>
            <a:endParaRPr sz="1400" dirty="0"/>
          </a:p>
        </p:txBody>
      </p:sp>
      <p:sp>
        <p:nvSpPr>
          <p:cNvPr id="11" name="Google Shape;136;p18">
            <a:extLst>
              <a:ext uri="{FF2B5EF4-FFF2-40B4-BE49-F238E27FC236}">
                <a16:creationId xmlns:a16="http://schemas.microsoft.com/office/drawing/2014/main" id="{BECE08E8-A743-5D49-B69F-835E9439D8A9}"/>
              </a:ext>
            </a:extLst>
          </p:cNvPr>
          <p:cNvSpPr/>
          <p:nvPr/>
        </p:nvSpPr>
        <p:spPr>
          <a:xfrm>
            <a:off x="5328746" y="4159787"/>
            <a:ext cx="3047168" cy="867285"/>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Small code-mixed task-specific corpus</a:t>
            </a:r>
            <a:endParaRPr sz="1400" dirty="0"/>
          </a:p>
          <a:p>
            <a:pPr marL="0" lvl="0" indent="0" algn="ctr" rtl="0">
              <a:spcBef>
                <a:spcPts val="0"/>
              </a:spcBef>
              <a:spcAft>
                <a:spcPts val="0"/>
              </a:spcAft>
              <a:buNone/>
            </a:pPr>
            <a:r>
              <a:rPr lang="en" sz="1400" i="1" dirty="0" err="1"/>
              <a:t>Eg</a:t>
            </a:r>
            <a:r>
              <a:rPr lang="en" sz="1400" i="1" dirty="0"/>
              <a:t>: </a:t>
            </a:r>
            <a:r>
              <a:rPr lang="en" sz="1400" i="1" dirty="0">
                <a:solidFill>
                  <a:srgbClr val="0070C0"/>
                </a:solidFill>
              </a:rPr>
              <a:t>Nokia mobile</a:t>
            </a:r>
            <a:r>
              <a:rPr lang="en" sz="1400" i="1" dirty="0"/>
              <a:t> </a:t>
            </a:r>
            <a:r>
              <a:rPr lang="en" sz="1400" i="1" dirty="0">
                <a:solidFill>
                  <a:srgbClr val="00B050"/>
                </a:solidFill>
              </a:rPr>
              <a:t>par</a:t>
            </a:r>
            <a:r>
              <a:rPr lang="en" sz="1400" i="1" dirty="0"/>
              <a:t> </a:t>
            </a:r>
            <a:r>
              <a:rPr lang="en" sz="1400" i="1" dirty="0">
                <a:solidFill>
                  <a:srgbClr val="0070C0"/>
                </a:solidFill>
              </a:rPr>
              <a:t>best deal </a:t>
            </a:r>
            <a:r>
              <a:rPr lang="en" sz="1400" i="1" dirty="0" err="1">
                <a:solidFill>
                  <a:srgbClr val="00B050"/>
                </a:solidFill>
              </a:rPr>
              <a:t>kya</a:t>
            </a:r>
            <a:r>
              <a:rPr lang="en" sz="1400" i="1" dirty="0">
                <a:solidFill>
                  <a:srgbClr val="00B050"/>
                </a:solidFill>
              </a:rPr>
              <a:t> </a:t>
            </a:r>
            <a:r>
              <a:rPr lang="en" sz="1400" i="1" dirty="0" err="1">
                <a:solidFill>
                  <a:srgbClr val="00B050"/>
                </a:solidFill>
              </a:rPr>
              <a:t>hai</a:t>
            </a:r>
            <a:r>
              <a:rPr lang="en" sz="1400" i="1" dirty="0">
                <a:solidFill>
                  <a:srgbClr val="00B050"/>
                </a:solidFill>
              </a:rPr>
              <a:t>?</a:t>
            </a:r>
            <a:endParaRPr sz="1400" i="1" dirty="0">
              <a:solidFill>
                <a:srgbClr val="00B050"/>
              </a:solidFill>
            </a:endParaRPr>
          </a:p>
        </p:txBody>
      </p:sp>
      <p:sp>
        <p:nvSpPr>
          <p:cNvPr id="12" name="Google Shape;137;p18">
            <a:extLst>
              <a:ext uri="{FF2B5EF4-FFF2-40B4-BE49-F238E27FC236}">
                <a16:creationId xmlns:a16="http://schemas.microsoft.com/office/drawing/2014/main" id="{DADACE2E-9984-954F-BD55-5754984E1A3E}"/>
              </a:ext>
            </a:extLst>
          </p:cNvPr>
          <p:cNvSpPr/>
          <p:nvPr/>
        </p:nvSpPr>
        <p:spPr>
          <a:xfrm>
            <a:off x="4493497" y="5829111"/>
            <a:ext cx="1143208" cy="151752"/>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p18">
            <a:extLst>
              <a:ext uri="{FF2B5EF4-FFF2-40B4-BE49-F238E27FC236}">
                <a16:creationId xmlns:a16="http://schemas.microsoft.com/office/drawing/2014/main" id="{7C111E81-6874-044C-9274-C89E58192D3D}"/>
              </a:ext>
            </a:extLst>
          </p:cNvPr>
          <p:cNvSpPr/>
          <p:nvPr/>
        </p:nvSpPr>
        <p:spPr>
          <a:xfrm>
            <a:off x="2505413" y="5499884"/>
            <a:ext cx="1545853" cy="869413"/>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Pretrained LM with untrained </a:t>
            </a:r>
            <a:br>
              <a:rPr lang="en" sz="1400" dirty="0"/>
            </a:br>
            <a:r>
              <a:rPr lang="en" sz="1400" dirty="0"/>
              <a:t>task-specific head</a:t>
            </a:r>
            <a:endParaRPr sz="1400" dirty="0"/>
          </a:p>
        </p:txBody>
      </p:sp>
      <p:sp>
        <p:nvSpPr>
          <p:cNvPr id="15" name="Google Shape;140;p18">
            <a:extLst>
              <a:ext uri="{FF2B5EF4-FFF2-40B4-BE49-F238E27FC236}">
                <a16:creationId xmlns:a16="http://schemas.microsoft.com/office/drawing/2014/main" id="{8BAD4CF0-7465-4444-BE59-5A537DE581A3}"/>
              </a:ext>
            </a:extLst>
          </p:cNvPr>
          <p:cNvSpPr/>
          <p:nvPr/>
        </p:nvSpPr>
        <p:spPr>
          <a:xfrm>
            <a:off x="8375913" y="5515756"/>
            <a:ext cx="1545853" cy="832521"/>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Final finetuned model</a:t>
            </a:r>
            <a:endParaRPr sz="1400" dirty="0"/>
          </a:p>
        </p:txBody>
      </p:sp>
      <p:sp>
        <p:nvSpPr>
          <p:cNvPr id="16" name="Google Shape;141;p18">
            <a:extLst>
              <a:ext uri="{FF2B5EF4-FFF2-40B4-BE49-F238E27FC236}">
                <a16:creationId xmlns:a16="http://schemas.microsoft.com/office/drawing/2014/main" id="{E5512E1F-BE6A-5F49-B8EF-325C09399D7A}"/>
              </a:ext>
            </a:extLst>
          </p:cNvPr>
          <p:cNvSpPr/>
          <p:nvPr/>
        </p:nvSpPr>
        <p:spPr>
          <a:xfrm>
            <a:off x="7751307" y="5829101"/>
            <a:ext cx="426652" cy="151752"/>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9;p19">
            <a:extLst>
              <a:ext uri="{FF2B5EF4-FFF2-40B4-BE49-F238E27FC236}">
                <a16:creationId xmlns:a16="http://schemas.microsoft.com/office/drawing/2014/main" id="{A2DAB008-9A5B-9945-93E0-42E57FE26FEB}"/>
              </a:ext>
            </a:extLst>
          </p:cNvPr>
          <p:cNvSpPr txBox="1"/>
          <p:nvPr/>
        </p:nvSpPr>
        <p:spPr>
          <a:xfrm>
            <a:off x="1622699" y="5088299"/>
            <a:ext cx="17886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Lato"/>
                <a:ea typeface="Lato"/>
                <a:cs typeface="Lato"/>
                <a:sym typeface="Lato"/>
              </a:rPr>
              <a:t>Intermediate Training</a:t>
            </a:r>
            <a:endParaRPr sz="1200" dirty="0">
              <a:latin typeface="Lato"/>
              <a:ea typeface="Lato"/>
              <a:cs typeface="Lato"/>
              <a:sym typeface="Lato"/>
            </a:endParaRPr>
          </a:p>
        </p:txBody>
      </p:sp>
      <p:sp>
        <p:nvSpPr>
          <p:cNvPr id="19" name="Google Shape;159;p19">
            <a:extLst>
              <a:ext uri="{FF2B5EF4-FFF2-40B4-BE49-F238E27FC236}">
                <a16:creationId xmlns:a16="http://schemas.microsoft.com/office/drawing/2014/main" id="{21F55358-FD51-574E-B775-543B4204F7FA}"/>
              </a:ext>
            </a:extLst>
          </p:cNvPr>
          <p:cNvSpPr txBox="1"/>
          <p:nvPr/>
        </p:nvSpPr>
        <p:spPr>
          <a:xfrm>
            <a:off x="5806125" y="5034459"/>
            <a:ext cx="17886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Lato"/>
                <a:ea typeface="Lato"/>
                <a:cs typeface="Lato"/>
                <a:sym typeface="Lato"/>
              </a:rPr>
              <a:t>Finetuning</a:t>
            </a:r>
            <a:endParaRPr sz="1200" dirty="0">
              <a:latin typeface="Lato"/>
              <a:ea typeface="Lato"/>
              <a:cs typeface="Lato"/>
              <a:sym typeface="Lato"/>
            </a:endParaRPr>
          </a:p>
        </p:txBody>
      </p:sp>
    </p:spTree>
    <p:extLst>
      <p:ext uri="{BB962C8B-B14F-4D97-AF65-F5344CB8AC3E}">
        <p14:creationId xmlns:p14="http://schemas.microsoft.com/office/powerpoint/2010/main" val="385113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B839-760E-4848-B393-A6F533AEF275}"/>
              </a:ext>
            </a:extLst>
          </p:cNvPr>
          <p:cNvSpPr>
            <a:spLocks noGrp="1"/>
          </p:cNvSpPr>
          <p:nvPr>
            <p:ph type="title"/>
          </p:nvPr>
        </p:nvSpPr>
        <p:spPr/>
        <p:txBody>
          <a:bodyPr/>
          <a:lstStyle/>
          <a:p>
            <a:r>
              <a:rPr lang="en-US" dirty="0"/>
              <a:t>Intermediate-Task: Multi-task setup</a:t>
            </a:r>
          </a:p>
        </p:txBody>
      </p:sp>
      <p:sp>
        <p:nvSpPr>
          <p:cNvPr id="3" name="Content Placeholder 2">
            <a:extLst>
              <a:ext uri="{FF2B5EF4-FFF2-40B4-BE49-F238E27FC236}">
                <a16:creationId xmlns:a16="http://schemas.microsoft.com/office/drawing/2014/main" id="{F4A419B8-06AB-B84A-A5D6-0918C7FA1510}"/>
              </a:ext>
            </a:extLst>
          </p:cNvPr>
          <p:cNvSpPr>
            <a:spLocks noGrp="1"/>
          </p:cNvSpPr>
          <p:nvPr>
            <p:ph idx="1"/>
          </p:nvPr>
        </p:nvSpPr>
        <p:spPr>
          <a:xfrm>
            <a:off x="838200" y="1825625"/>
            <a:ext cx="10515600" cy="917575"/>
          </a:xfrm>
        </p:spPr>
        <p:txBody>
          <a:bodyPr>
            <a:normAutofit/>
          </a:bodyPr>
          <a:lstStyle/>
          <a:p>
            <a:r>
              <a:rPr lang="en-US" sz="2200" dirty="0"/>
              <a:t>Using multiple intermediate tasks – bilingual tasks and/or MLM </a:t>
            </a:r>
          </a:p>
          <a:p>
            <a:r>
              <a:rPr lang="en-US" sz="2200" dirty="0"/>
              <a:t>Each batch corresponds to 1 task chosen probabilistically [2]</a:t>
            </a:r>
          </a:p>
          <a:p>
            <a:endParaRPr lang="en-US" sz="2200" dirty="0"/>
          </a:p>
        </p:txBody>
      </p:sp>
      <p:sp>
        <p:nvSpPr>
          <p:cNvPr id="4" name="Google Shape;148;p19">
            <a:extLst>
              <a:ext uri="{FF2B5EF4-FFF2-40B4-BE49-F238E27FC236}">
                <a16:creationId xmlns:a16="http://schemas.microsoft.com/office/drawing/2014/main" id="{54FEF4B7-BE3A-C544-A120-47E80767CF35}"/>
              </a:ext>
            </a:extLst>
          </p:cNvPr>
          <p:cNvSpPr/>
          <p:nvPr/>
        </p:nvSpPr>
        <p:spPr>
          <a:xfrm>
            <a:off x="4435366" y="2933022"/>
            <a:ext cx="2379682" cy="976937"/>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Bilingual corpus of T</a:t>
            </a:r>
            <a:r>
              <a:rPr lang="en" sz="1400" baseline="-25000" dirty="0"/>
              <a:t>1</a:t>
            </a:r>
            <a:endParaRPr sz="1400" dirty="0"/>
          </a:p>
          <a:p>
            <a:pPr marL="0" lvl="0" indent="0" algn="ctr" rtl="0">
              <a:spcBef>
                <a:spcPts val="0"/>
              </a:spcBef>
              <a:spcAft>
                <a:spcPts val="0"/>
              </a:spcAft>
              <a:buNone/>
            </a:pPr>
            <a:r>
              <a:rPr lang="en" sz="1400" i="1" dirty="0" err="1"/>
              <a:t>Eg</a:t>
            </a:r>
            <a:r>
              <a:rPr lang="en" sz="1400" i="1" dirty="0"/>
              <a:t>: </a:t>
            </a:r>
            <a:r>
              <a:rPr lang="en" sz="1400" i="1" dirty="0">
                <a:solidFill>
                  <a:srgbClr val="0070C0"/>
                </a:solidFill>
              </a:rPr>
              <a:t>From when is this paper?</a:t>
            </a:r>
          </a:p>
          <a:p>
            <a:pPr lvl="0" algn="ctr"/>
            <a:r>
              <a:rPr lang="en" sz="1400" i="1" dirty="0">
                <a:solidFill>
                  <a:srgbClr val="00B050"/>
                </a:solidFill>
              </a:rPr>
              <a:t>Ye </a:t>
            </a:r>
            <a:r>
              <a:rPr lang="en" sz="1400" i="1" dirty="0" err="1">
                <a:solidFill>
                  <a:srgbClr val="00B050"/>
                </a:solidFill>
              </a:rPr>
              <a:t>kabka</a:t>
            </a:r>
            <a:r>
              <a:rPr lang="en" sz="1400" i="1" dirty="0">
                <a:solidFill>
                  <a:srgbClr val="00B050"/>
                </a:solidFill>
              </a:rPr>
              <a:t> newspaper </a:t>
            </a:r>
            <a:r>
              <a:rPr lang="en" sz="1400" i="1" dirty="0" err="1">
                <a:solidFill>
                  <a:srgbClr val="00B050"/>
                </a:solidFill>
              </a:rPr>
              <a:t>hai</a:t>
            </a:r>
            <a:r>
              <a:rPr lang="en" sz="1400" i="1" dirty="0">
                <a:solidFill>
                  <a:srgbClr val="00B050"/>
                </a:solidFill>
              </a:rPr>
              <a:t>?</a:t>
            </a:r>
          </a:p>
        </p:txBody>
      </p:sp>
      <p:sp>
        <p:nvSpPr>
          <p:cNvPr id="5" name="Google Shape;149;p19">
            <a:extLst>
              <a:ext uri="{FF2B5EF4-FFF2-40B4-BE49-F238E27FC236}">
                <a16:creationId xmlns:a16="http://schemas.microsoft.com/office/drawing/2014/main" id="{6E34BCB5-9F29-0140-AD91-97F71AE93C64}"/>
              </a:ext>
            </a:extLst>
          </p:cNvPr>
          <p:cNvSpPr/>
          <p:nvPr/>
        </p:nvSpPr>
        <p:spPr>
          <a:xfrm>
            <a:off x="4435366" y="5613450"/>
            <a:ext cx="2379681" cy="921366"/>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Bilingual corpus of T</a:t>
            </a:r>
            <a:r>
              <a:rPr lang="en" sz="1400" baseline="-25000" dirty="0"/>
              <a:t>2</a:t>
            </a:r>
            <a:endParaRPr sz="1400" dirty="0"/>
          </a:p>
          <a:p>
            <a:pPr marL="0" lvl="0" indent="0" algn="ctr" rtl="0">
              <a:spcBef>
                <a:spcPts val="0"/>
              </a:spcBef>
              <a:spcAft>
                <a:spcPts val="0"/>
              </a:spcAft>
              <a:buNone/>
            </a:pPr>
            <a:r>
              <a:rPr lang="en" sz="1400" i="1" dirty="0" err="1"/>
              <a:t>Eg</a:t>
            </a:r>
            <a:r>
              <a:rPr lang="en" sz="1400" i="1" dirty="0"/>
              <a:t>: </a:t>
            </a:r>
            <a:r>
              <a:rPr lang="en" sz="1400" i="1" dirty="0">
                <a:solidFill>
                  <a:srgbClr val="0070C0"/>
                </a:solidFill>
              </a:rPr>
              <a:t>How old is this car?</a:t>
            </a:r>
          </a:p>
          <a:p>
            <a:pPr marL="0" lvl="0" indent="0" algn="ctr" rtl="0">
              <a:spcBef>
                <a:spcPts val="0"/>
              </a:spcBef>
              <a:spcAft>
                <a:spcPts val="0"/>
              </a:spcAft>
              <a:buNone/>
            </a:pPr>
            <a:r>
              <a:rPr lang="en" sz="1400" i="1" dirty="0">
                <a:solidFill>
                  <a:srgbClr val="00B050"/>
                </a:solidFill>
              </a:rPr>
              <a:t>Yeh car </a:t>
            </a:r>
            <a:r>
              <a:rPr lang="en" sz="1400" i="1" dirty="0" err="1">
                <a:solidFill>
                  <a:srgbClr val="00B050"/>
                </a:solidFill>
              </a:rPr>
              <a:t>kitni</a:t>
            </a:r>
            <a:r>
              <a:rPr lang="en" sz="1400" i="1" dirty="0">
                <a:solidFill>
                  <a:srgbClr val="00B050"/>
                </a:solidFill>
              </a:rPr>
              <a:t> </a:t>
            </a:r>
            <a:r>
              <a:rPr lang="en" sz="1400" i="1" dirty="0" err="1">
                <a:solidFill>
                  <a:srgbClr val="00B050"/>
                </a:solidFill>
              </a:rPr>
              <a:t>purani</a:t>
            </a:r>
            <a:r>
              <a:rPr lang="en" sz="1400" i="1" dirty="0">
                <a:solidFill>
                  <a:srgbClr val="00B050"/>
                </a:solidFill>
              </a:rPr>
              <a:t> </a:t>
            </a:r>
            <a:r>
              <a:rPr lang="en" sz="1400" i="1" dirty="0" err="1">
                <a:solidFill>
                  <a:srgbClr val="00B050"/>
                </a:solidFill>
              </a:rPr>
              <a:t>hai</a:t>
            </a:r>
            <a:r>
              <a:rPr lang="en" sz="1400" i="1" dirty="0">
                <a:solidFill>
                  <a:srgbClr val="00B050"/>
                </a:solidFill>
              </a:rPr>
              <a:t>?</a:t>
            </a:r>
            <a:endParaRPr sz="1400" i="1" dirty="0">
              <a:solidFill>
                <a:srgbClr val="00B050"/>
              </a:solidFill>
            </a:endParaRPr>
          </a:p>
        </p:txBody>
      </p:sp>
      <p:pic>
        <p:nvPicPr>
          <p:cNvPr id="6" name="Google Shape;150;p19">
            <a:extLst>
              <a:ext uri="{FF2B5EF4-FFF2-40B4-BE49-F238E27FC236}">
                <a16:creationId xmlns:a16="http://schemas.microsoft.com/office/drawing/2014/main" id="{7B514F79-C58B-BC45-8AF5-838D87F2D811}"/>
              </a:ext>
            </a:extLst>
          </p:cNvPr>
          <p:cNvPicPr preferRelativeResize="0"/>
          <p:nvPr/>
        </p:nvPicPr>
        <p:blipFill>
          <a:blip r:embed="rId3">
            <a:alphaModFix/>
          </a:blip>
          <a:stretch>
            <a:fillRect/>
          </a:stretch>
        </p:blipFill>
        <p:spPr>
          <a:xfrm flipH="1">
            <a:off x="2782623" y="3966700"/>
            <a:ext cx="539100" cy="791100"/>
          </a:xfrm>
          <a:prstGeom prst="rect">
            <a:avLst/>
          </a:prstGeom>
          <a:noFill/>
          <a:ln>
            <a:noFill/>
          </a:ln>
        </p:spPr>
      </p:pic>
      <p:pic>
        <p:nvPicPr>
          <p:cNvPr id="7" name="Google Shape;151;p19" descr="P_{T_1} = \frac{min(e_{T_1}, k)}{min(e_{T_1}, k)+min(e_{T_2},k)}" title="MathEquation,#000000">
            <a:extLst>
              <a:ext uri="{FF2B5EF4-FFF2-40B4-BE49-F238E27FC236}">
                <a16:creationId xmlns:a16="http://schemas.microsoft.com/office/drawing/2014/main" id="{814E7BCC-32FE-3040-9603-00D80AB55455}"/>
              </a:ext>
            </a:extLst>
          </p:cNvPr>
          <p:cNvPicPr preferRelativeResize="0"/>
          <p:nvPr/>
        </p:nvPicPr>
        <p:blipFill>
          <a:blip r:embed="rId4">
            <a:alphaModFix/>
          </a:blip>
          <a:stretch>
            <a:fillRect/>
          </a:stretch>
        </p:blipFill>
        <p:spPr>
          <a:xfrm>
            <a:off x="1720298" y="4875700"/>
            <a:ext cx="2204626" cy="417950"/>
          </a:xfrm>
          <a:prstGeom prst="rect">
            <a:avLst/>
          </a:prstGeom>
          <a:noFill/>
          <a:ln>
            <a:noFill/>
          </a:ln>
        </p:spPr>
      </p:pic>
      <p:sp>
        <p:nvSpPr>
          <p:cNvPr id="8" name="Google Shape;152;p19">
            <a:extLst>
              <a:ext uri="{FF2B5EF4-FFF2-40B4-BE49-F238E27FC236}">
                <a16:creationId xmlns:a16="http://schemas.microsoft.com/office/drawing/2014/main" id="{509FD83D-6AE6-DD4D-AD22-8CC406F56C79}"/>
              </a:ext>
            </a:extLst>
          </p:cNvPr>
          <p:cNvSpPr/>
          <p:nvPr/>
        </p:nvSpPr>
        <p:spPr>
          <a:xfrm>
            <a:off x="6815048" y="3846400"/>
            <a:ext cx="1321500" cy="62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Pretrained LM with T</a:t>
            </a:r>
            <a:r>
              <a:rPr lang="en" sz="1400" baseline="-25000" dirty="0"/>
              <a:t>1 </a:t>
            </a:r>
            <a:r>
              <a:rPr lang="en" sz="1400" dirty="0"/>
              <a:t>head</a:t>
            </a:r>
            <a:endParaRPr sz="1400" dirty="0"/>
          </a:p>
        </p:txBody>
      </p:sp>
      <p:sp>
        <p:nvSpPr>
          <p:cNvPr id="9" name="Google Shape;153;p19">
            <a:extLst>
              <a:ext uri="{FF2B5EF4-FFF2-40B4-BE49-F238E27FC236}">
                <a16:creationId xmlns:a16="http://schemas.microsoft.com/office/drawing/2014/main" id="{43098ED7-B86A-E944-BB9B-1E6F565DF382}"/>
              </a:ext>
            </a:extLst>
          </p:cNvPr>
          <p:cNvSpPr/>
          <p:nvPr/>
        </p:nvSpPr>
        <p:spPr>
          <a:xfrm rot="-1864229">
            <a:off x="3886353" y="4184050"/>
            <a:ext cx="801020" cy="114115"/>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4;p19">
            <a:extLst>
              <a:ext uri="{FF2B5EF4-FFF2-40B4-BE49-F238E27FC236}">
                <a16:creationId xmlns:a16="http://schemas.microsoft.com/office/drawing/2014/main" id="{59175BF1-E64F-1845-8A9C-64EE4C3AB8C7}"/>
              </a:ext>
            </a:extLst>
          </p:cNvPr>
          <p:cNvSpPr/>
          <p:nvPr/>
        </p:nvSpPr>
        <p:spPr>
          <a:xfrm rot="-8935771" flipH="1">
            <a:off x="3973063" y="5278096"/>
            <a:ext cx="801020" cy="114115"/>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5;p19">
            <a:extLst>
              <a:ext uri="{FF2B5EF4-FFF2-40B4-BE49-F238E27FC236}">
                <a16:creationId xmlns:a16="http://schemas.microsoft.com/office/drawing/2014/main" id="{A724AFBB-DD00-1746-80A1-339B660BE75C}"/>
              </a:ext>
            </a:extLst>
          </p:cNvPr>
          <p:cNvSpPr/>
          <p:nvPr/>
        </p:nvSpPr>
        <p:spPr>
          <a:xfrm>
            <a:off x="6815048" y="5144225"/>
            <a:ext cx="1321500" cy="62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Pretrained LM with T</a:t>
            </a:r>
            <a:r>
              <a:rPr lang="en" sz="1400" baseline="-25000" dirty="0"/>
              <a:t>2 </a:t>
            </a:r>
            <a:r>
              <a:rPr lang="en" sz="1400" dirty="0"/>
              <a:t>head</a:t>
            </a:r>
            <a:endParaRPr sz="1400" dirty="0"/>
          </a:p>
        </p:txBody>
      </p:sp>
      <p:sp>
        <p:nvSpPr>
          <p:cNvPr id="12" name="Google Shape;156;p19">
            <a:extLst>
              <a:ext uri="{FF2B5EF4-FFF2-40B4-BE49-F238E27FC236}">
                <a16:creationId xmlns:a16="http://schemas.microsoft.com/office/drawing/2014/main" id="{ED5CCCD7-42C3-2146-AF1E-C6AE843AE83E}"/>
              </a:ext>
            </a:extLst>
          </p:cNvPr>
          <p:cNvSpPr/>
          <p:nvPr/>
        </p:nvSpPr>
        <p:spPr>
          <a:xfrm rot="10800000" flipH="1">
            <a:off x="6262598" y="3966700"/>
            <a:ext cx="438000" cy="319800"/>
          </a:xfrm>
          <a:prstGeom prst="bentArrow">
            <a:avLst>
              <a:gd name="adj1" fmla="val 10162"/>
              <a:gd name="adj2" fmla="val 10947"/>
              <a:gd name="adj3" fmla="val 25000"/>
              <a:gd name="adj4" fmla="val 3629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7;p19">
            <a:extLst>
              <a:ext uri="{FF2B5EF4-FFF2-40B4-BE49-F238E27FC236}">
                <a16:creationId xmlns:a16="http://schemas.microsoft.com/office/drawing/2014/main" id="{DADFD6BD-5E0C-6B43-A98B-13208DA7288E}"/>
              </a:ext>
            </a:extLst>
          </p:cNvPr>
          <p:cNvSpPr/>
          <p:nvPr/>
        </p:nvSpPr>
        <p:spPr>
          <a:xfrm>
            <a:off x="6262598" y="5230590"/>
            <a:ext cx="438000" cy="319800"/>
          </a:xfrm>
          <a:prstGeom prst="bentArrow">
            <a:avLst>
              <a:gd name="adj1" fmla="val 10162"/>
              <a:gd name="adj2" fmla="val 10947"/>
              <a:gd name="adj3" fmla="val 25000"/>
              <a:gd name="adj4" fmla="val 3629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8;p19">
            <a:extLst>
              <a:ext uri="{FF2B5EF4-FFF2-40B4-BE49-F238E27FC236}">
                <a16:creationId xmlns:a16="http://schemas.microsoft.com/office/drawing/2014/main" id="{F9C5C2E7-A2FF-B54F-9EEC-B09CABECDE49}"/>
              </a:ext>
            </a:extLst>
          </p:cNvPr>
          <p:cNvSpPr/>
          <p:nvPr/>
        </p:nvSpPr>
        <p:spPr>
          <a:xfrm>
            <a:off x="7317398" y="4540300"/>
            <a:ext cx="145200" cy="535200"/>
          </a:xfrm>
          <a:prstGeom prst="upDownArrow">
            <a:avLst>
              <a:gd name="adj1" fmla="val 21734"/>
              <a:gd name="adj2" fmla="val 2520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9;p19">
            <a:extLst>
              <a:ext uri="{FF2B5EF4-FFF2-40B4-BE49-F238E27FC236}">
                <a16:creationId xmlns:a16="http://schemas.microsoft.com/office/drawing/2014/main" id="{21FDA46D-970D-9041-8AB4-C315810F0C27}"/>
              </a:ext>
            </a:extLst>
          </p:cNvPr>
          <p:cNvSpPr txBox="1"/>
          <p:nvPr/>
        </p:nvSpPr>
        <p:spPr>
          <a:xfrm>
            <a:off x="7340328" y="4646363"/>
            <a:ext cx="17886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Lato"/>
                <a:ea typeface="Lato"/>
                <a:cs typeface="Lato"/>
                <a:sym typeface="Lato"/>
              </a:rPr>
              <a:t>Shared LM base layers</a:t>
            </a:r>
            <a:endParaRPr sz="1200" dirty="0">
              <a:latin typeface="Lato"/>
              <a:ea typeface="Lato"/>
              <a:cs typeface="Lato"/>
              <a:sym typeface="Lato"/>
            </a:endParaRPr>
          </a:p>
        </p:txBody>
      </p:sp>
      <p:sp>
        <p:nvSpPr>
          <p:cNvPr id="16" name="Google Shape;160;p19">
            <a:extLst>
              <a:ext uri="{FF2B5EF4-FFF2-40B4-BE49-F238E27FC236}">
                <a16:creationId xmlns:a16="http://schemas.microsoft.com/office/drawing/2014/main" id="{F33CC16A-DA8B-6342-A155-E2FD9FCD8948}"/>
              </a:ext>
            </a:extLst>
          </p:cNvPr>
          <p:cNvSpPr/>
          <p:nvPr/>
        </p:nvSpPr>
        <p:spPr>
          <a:xfrm>
            <a:off x="9145498" y="4732625"/>
            <a:ext cx="744900" cy="1506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p19">
            <a:extLst>
              <a:ext uri="{FF2B5EF4-FFF2-40B4-BE49-F238E27FC236}">
                <a16:creationId xmlns:a16="http://schemas.microsoft.com/office/drawing/2014/main" id="{454B6F51-12D4-B244-AE0B-FD037A869427}"/>
              </a:ext>
            </a:extLst>
          </p:cNvPr>
          <p:cNvSpPr txBox="1"/>
          <p:nvPr/>
        </p:nvSpPr>
        <p:spPr>
          <a:xfrm>
            <a:off x="9031498" y="4250884"/>
            <a:ext cx="1002428"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Lato"/>
                <a:ea typeface="Lato"/>
                <a:cs typeface="Lato"/>
                <a:sym typeface="Lato"/>
              </a:rPr>
              <a:t>   Finetuning</a:t>
            </a:r>
            <a:endParaRPr sz="1200" dirty="0">
              <a:latin typeface="Lato"/>
              <a:ea typeface="Lato"/>
              <a:cs typeface="Lato"/>
              <a:sym typeface="Lato"/>
            </a:endParaRPr>
          </a:p>
        </p:txBody>
      </p:sp>
      <p:sp>
        <p:nvSpPr>
          <p:cNvPr id="18" name="Google Shape;159;p19">
            <a:extLst>
              <a:ext uri="{FF2B5EF4-FFF2-40B4-BE49-F238E27FC236}">
                <a16:creationId xmlns:a16="http://schemas.microsoft.com/office/drawing/2014/main" id="{77BA8692-918E-A442-9772-8B4DE0BD608C}"/>
              </a:ext>
            </a:extLst>
          </p:cNvPr>
          <p:cNvSpPr txBox="1"/>
          <p:nvPr/>
        </p:nvSpPr>
        <p:spPr>
          <a:xfrm>
            <a:off x="4599524" y="4547974"/>
            <a:ext cx="17886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Lato"/>
                <a:ea typeface="Lato"/>
                <a:cs typeface="Lato"/>
                <a:sym typeface="Lato"/>
              </a:rPr>
              <a:t>Intermediate Training</a:t>
            </a:r>
            <a:endParaRPr sz="1200" dirty="0">
              <a:latin typeface="Lato"/>
              <a:ea typeface="Lato"/>
              <a:cs typeface="Lato"/>
              <a:sym typeface="Lato"/>
            </a:endParaRPr>
          </a:p>
        </p:txBody>
      </p:sp>
    </p:spTree>
    <p:extLst>
      <p:ext uri="{BB962C8B-B14F-4D97-AF65-F5344CB8AC3E}">
        <p14:creationId xmlns:p14="http://schemas.microsoft.com/office/powerpoint/2010/main" val="412446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E19E-2575-1245-84F9-069EE89265B0}"/>
              </a:ext>
            </a:extLst>
          </p:cNvPr>
          <p:cNvSpPr>
            <a:spLocks noGrp="1"/>
          </p:cNvSpPr>
          <p:nvPr>
            <p:ph type="title"/>
          </p:nvPr>
        </p:nvSpPr>
        <p:spPr/>
        <p:txBody>
          <a:bodyPr/>
          <a:lstStyle/>
          <a:p>
            <a:r>
              <a:rPr lang="en-US" dirty="0"/>
              <a:t>MLM for Code-Switched Text</a:t>
            </a:r>
          </a:p>
        </p:txBody>
      </p:sp>
      <p:sp>
        <p:nvSpPr>
          <p:cNvPr id="3" name="Content Placeholder 2">
            <a:extLst>
              <a:ext uri="{FF2B5EF4-FFF2-40B4-BE49-F238E27FC236}">
                <a16:creationId xmlns:a16="http://schemas.microsoft.com/office/drawing/2014/main" id="{094E9ADA-C0C7-824E-A35E-F2D13EA8B325}"/>
              </a:ext>
            </a:extLst>
          </p:cNvPr>
          <p:cNvSpPr>
            <a:spLocks noGrp="1"/>
          </p:cNvSpPr>
          <p:nvPr>
            <p:ph idx="1"/>
          </p:nvPr>
        </p:nvSpPr>
        <p:spPr/>
        <p:txBody>
          <a:bodyPr>
            <a:noAutofit/>
          </a:bodyPr>
          <a:lstStyle/>
          <a:p>
            <a:r>
              <a:rPr lang="en-US" sz="2200" dirty="0"/>
              <a:t>Regular MLM: All tokens can be masked randomly with a fixed probability – may not encourage switching behavior</a:t>
            </a:r>
          </a:p>
          <a:p>
            <a:endParaRPr lang="en-US" sz="1200" dirty="0"/>
          </a:p>
          <a:p>
            <a:pPr marL="0" indent="0">
              <a:buNone/>
            </a:pPr>
            <a:r>
              <a:rPr lang="en-US" sz="2200" dirty="0">
                <a:solidFill>
                  <a:srgbClr val="00B050"/>
                </a:solidFill>
              </a:rPr>
              <a:t>		Yeh	</a:t>
            </a:r>
            <a:r>
              <a:rPr lang="en-US" sz="2200" dirty="0">
                <a:solidFill>
                  <a:srgbClr val="0070C0"/>
                </a:solidFill>
              </a:rPr>
              <a:t>files	</a:t>
            </a:r>
            <a:r>
              <a:rPr lang="en-US" sz="2200" dirty="0">
                <a:solidFill>
                  <a:srgbClr val="00B050"/>
                </a:solidFill>
              </a:rPr>
              <a:t>ko	</a:t>
            </a:r>
            <a:r>
              <a:rPr lang="en-US" sz="2200" dirty="0">
                <a:solidFill>
                  <a:srgbClr val="0070C0"/>
                </a:solidFill>
              </a:rPr>
              <a:t>desk	</a:t>
            </a:r>
            <a:r>
              <a:rPr lang="en-US" sz="2200" dirty="0">
                <a:solidFill>
                  <a:srgbClr val="00B050"/>
                </a:solidFill>
              </a:rPr>
              <a:t>pe	rakh	do</a:t>
            </a:r>
          </a:p>
          <a:p>
            <a:pPr marL="0" indent="0">
              <a:buNone/>
            </a:pPr>
            <a:r>
              <a:rPr lang="en-US" sz="2200" dirty="0">
                <a:solidFill>
                  <a:srgbClr val="C00000"/>
                </a:solidFill>
              </a:rPr>
              <a:t>Languages*:</a:t>
            </a:r>
            <a:r>
              <a:rPr lang="en-US" sz="2200" dirty="0">
                <a:solidFill>
                  <a:srgbClr val="00B050"/>
                </a:solidFill>
              </a:rPr>
              <a:t>	HI	</a:t>
            </a:r>
            <a:r>
              <a:rPr lang="en-US" sz="2200" dirty="0">
                <a:solidFill>
                  <a:srgbClr val="0070C0"/>
                </a:solidFill>
              </a:rPr>
              <a:t>EN</a:t>
            </a:r>
            <a:r>
              <a:rPr lang="en-US" sz="2200" dirty="0">
                <a:solidFill>
                  <a:srgbClr val="00B050"/>
                </a:solidFill>
              </a:rPr>
              <a:t>	HI	</a:t>
            </a:r>
            <a:r>
              <a:rPr lang="en-US" sz="2200" dirty="0">
                <a:solidFill>
                  <a:srgbClr val="0070C0"/>
                </a:solidFill>
              </a:rPr>
              <a:t>EN</a:t>
            </a:r>
            <a:r>
              <a:rPr lang="en-US" sz="2200" dirty="0">
                <a:solidFill>
                  <a:srgbClr val="00B050"/>
                </a:solidFill>
              </a:rPr>
              <a:t>	HI	HI	HI</a:t>
            </a:r>
          </a:p>
          <a:p>
            <a:pPr marL="0" indent="0">
              <a:buNone/>
            </a:pPr>
            <a:r>
              <a:rPr lang="en-US" sz="2200" dirty="0">
                <a:solidFill>
                  <a:schemeClr val="tx1">
                    <a:lumMod val="50000"/>
                    <a:lumOff val="50000"/>
                  </a:schemeClr>
                </a:solidFill>
              </a:rPr>
              <a:t>Translation:	Put these files on the desk</a:t>
            </a:r>
          </a:p>
          <a:p>
            <a:pPr marL="0" indent="0">
              <a:buNone/>
            </a:pPr>
            <a:endParaRPr lang="en-US" sz="2200" dirty="0">
              <a:solidFill>
                <a:schemeClr val="tx1">
                  <a:lumMod val="50000"/>
                  <a:lumOff val="50000"/>
                </a:schemeClr>
              </a:solidFill>
            </a:endParaRPr>
          </a:p>
          <a:p>
            <a:pPr marL="0" indent="0">
              <a:buNone/>
            </a:pPr>
            <a:r>
              <a:rPr lang="en-US" sz="2200" dirty="0">
                <a:solidFill>
                  <a:srgbClr val="00B050"/>
                </a:solidFill>
              </a:rPr>
              <a:t>		Yeh	</a:t>
            </a:r>
            <a:r>
              <a:rPr lang="en-US" sz="2200" dirty="0">
                <a:solidFill>
                  <a:srgbClr val="0070C0"/>
                </a:solidFill>
              </a:rPr>
              <a:t>files	</a:t>
            </a:r>
            <a:r>
              <a:rPr lang="en-US" sz="2200" dirty="0">
                <a:solidFill>
                  <a:srgbClr val="00B050"/>
                </a:solidFill>
              </a:rPr>
              <a:t>ko	</a:t>
            </a:r>
            <a:r>
              <a:rPr lang="en-US" sz="2200" dirty="0">
                <a:solidFill>
                  <a:srgbClr val="0070C0"/>
                </a:solidFill>
              </a:rPr>
              <a:t>desk	</a:t>
            </a:r>
            <a:r>
              <a:rPr lang="en-US" sz="2200" dirty="0">
                <a:solidFill>
                  <a:srgbClr val="00B050"/>
                </a:solidFill>
              </a:rPr>
              <a:t>pe	rakh	</a:t>
            </a:r>
            <a:r>
              <a:rPr lang="en-US" sz="2200" dirty="0"/>
              <a:t>[MASK]</a:t>
            </a:r>
          </a:p>
          <a:p>
            <a:pPr marL="0" indent="0">
              <a:buNone/>
            </a:pPr>
            <a:r>
              <a:rPr lang="en-US" sz="2200" dirty="0">
                <a:solidFill>
                  <a:srgbClr val="C00000"/>
                </a:solidFill>
              </a:rPr>
              <a:t>Languages*:</a:t>
            </a:r>
            <a:r>
              <a:rPr lang="en-US" sz="2200" dirty="0">
                <a:solidFill>
                  <a:srgbClr val="00B050"/>
                </a:solidFill>
              </a:rPr>
              <a:t>	HI	</a:t>
            </a:r>
            <a:r>
              <a:rPr lang="en-US" sz="2200" dirty="0">
                <a:solidFill>
                  <a:srgbClr val="0070C0"/>
                </a:solidFill>
              </a:rPr>
              <a:t>EN</a:t>
            </a:r>
            <a:r>
              <a:rPr lang="en-US" sz="2200" dirty="0">
                <a:solidFill>
                  <a:srgbClr val="00B050"/>
                </a:solidFill>
              </a:rPr>
              <a:t>	HI	</a:t>
            </a:r>
            <a:r>
              <a:rPr lang="en-US" sz="2200" dirty="0">
                <a:solidFill>
                  <a:srgbClr val="0070C0"/>
                </a:solidFill>
              </a:rPr>
              <a:t>EN</a:t>
            </a:r>
            <a:r>
              <a:rPr lang="en-US" sz="2200" dirty="0">
                <a:solidFill>
                  <a:srgbClr val="00B050"/>
                </a:solidFill>
              </a:rPr>
              <a:t>	HI	HI	HI</a:t>
            </a:r>
          </a:p>
          <a:p>
            <a:pPr marL="0" indent="0">
              <a:buNone/>
            </a:pPr>
            <a:r>
              <a:rPr lang="en-US" sz="2200" dirty="0">
                <a:solidFill>
                  <a:schemeClr val="tx1">
                    <a:lumMod val="50000"/>
                    <a:lumOff val="50000"/>
                  </a:schemeClr>
                </a:solidFill>
              </a:rPr>
              <a:t>Translation:	Put these files on the desk</a:t>
            </a:r>
            <a:endParaRPr lang="en-US" sz="2200" dirty="0">
              <a:solidFill>
                <a:srgbClr val="C00000"/>
              </a:solidFill>
            </a:endParaRPr>
          </a:p>
          <a:p>
            <a:pPr marL="0" indent="0" algn="r">
              <a:buNone/>
            </a:pPr>
            <a:endParaRPr lang="en-US" sz="2200" dirty="0">
              <a:solidFill>
                <a:srgbClr val="C00000"/>
              </a:solidFill>
            </a:endParaRPr>
          </a:p>
          <a:p>
            <a:pPr marL="0" indent="0" algn="r">
              <a:buNone/>
            </a:pPr>
            <a:r>
              <a:rPr lang="en-US" sz="2200" dirty="0">
                <a:solidFill>
                  <a:srgbClr val="C00000"/>
                </a:solidFill>
              </a:rPr>
              <a:t>*</a:t>
            </a:r>
            <a:r>
              <a:rPr lang="en-US" sz="2200" dirty="0">
                <a:solidFill>
                  <a:srgbClr val="00B050"/>
                </a:solidFill>
              </a:rPr>
              <a:t>HI: Hindi; </a:t>
            </a:r>
            <a:r>
              <a:rPr lang="en-US" sz="2200" dirty="0">
                <a:solidFill>
                  <a:srgbClr val="0070C0"/>
                </a:solidFill>
              </a:rPr>
              <a:t>EN: English</a:t>
            </a:r>
            <a:r>
              <a:rPr lang="en-US" sz="2200" dirty="0"/>
              <a:t> </a:t>
            </a:r>
          </a:p>
        </p:txBody>
      </p:sp>
      <p:sp>
        <p:nvSpPr>
          <p:cNvPr id="4" name="Rounded Rectangle 3">
            <a:extLst>
              <a:ext uri="{FF2B5EF4-FFF2-40B4-BE49-F238E27FC236}">
                <a16:creationId xmlns:a16="http://schemas.microsoft.com/office/drawing/2014/main" id="{13BF92CF-00FF-234F-8882-672FBB8EC0C1}"/>
              </a:ext>
            </a:extLst>
          </p:cNvPr>
          <p:cNvSpPr/>
          <p:nvPr/>
        </p:nvSpPr>
        <p:spPr>
          <a:xfrm>
            <a:off x="2617077" y="2869326"/>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 name="Rounded Rectangle 4">
            <a:extLst>
              <a:ext uri="{FF2B5EF4-FFF2-40B4-BE49-F238E27FC236}">
                <a16:creationId xmlns:a16="http://schemas.microsoft.com/office/drawing/2014/main" id="{CC577990-5381-A048-82E1-D49F73873A0C}"/>
              </a:ext>
            </a:extLst>
          </p:cNvPr>
          <p:cNvSpPr/>
          <p:nvPr/>
        </p:nvSpPr>
        <p:spPr>
          <a:xfrm>
            <a:off x="3547242" y="2869325"/>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6" name="Rounded Rectangle 5">
            <a:extLst>
              <a:ext uri="{FF2B5EF4-FFF2-40B4-BE49-F238E27FC236}">
                <a16:creationId xmlns:a16="http://schemas.microsoft.com/office/drawing/2014/main" id="{2B6F3F07-9BBF-D946-B949-575C22DD7875}"/>
              </a:ext>
            </a:extLst>
          </p:cNvPr>
          <p:cNvSpPr/>
          <p:nvPr/>
        </p:nvSpPr>
        <p:spPr>
          <a:xfrm>
            <a:off x="4374934" y="2869324"/>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ounded Rectangle 6">
            <a:extLst>
              <a:ext uri="{FF2B5EF4-FFF2-40B4-BE49-F238E27FC236}">
                <a16:creationId xmlns:a16="http://schemas.microsoft.com/office/drawing/2014/main" id="{752AB406-DEF8-C24D-8F94-3901F4A14CCF}"/>
              </a:ext>
            </a:extLst>
          </p:cNvPr>
          <p:cNvSpPr/>
          <p:nvPr/>
        </p:nvSpPr>
        <p:spPr>
          <a:xfrm>
            <a:off x="5402318" y="2861441"/>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8" name="Rounded Rectangle 7">
            <a:extLst>
              <a:ext uri="{FF2B5EF4-FFF2-40B4-BE49-F238E27FC236}">
                <a16:creationId xmlns:a16="http://schemas.microsoft.com/office/drawing/2014/main" id="{4E31D8A1-B7BC-D448-9F8E-1B0AE49DD78D}"/>
              </a:ext>
            </a:extLst>
          </p:cNvPr>
          <p:cNvSpPr/>
          <p:nvPr/>
        </p:nvSpPr>
        <p:spPr>
          <a:xfrm>
            <a:off x="6256284" y="2861440"/>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 name="Rounded Rectangle 8">
            <a:extLst>
              <a:ext uri="{FF2B5EF4-FFF2-40B4-BE49-F238E27FC236}">
                <a16:creationId xmlns:a16="http://schemas.microsoft.com/office/drawing/2014/main" id="{D7ADF827-ADFB-8747-81A2-5DF4CD281ECA}"/>
              </a:ext>
            </a:extLst>
          </p:cNvPr>
          <p:cNvSpPr/>
          <p:nvPr/>
        </p:nvSpPr>
        <p:spPr>
          <a:xfrm>
            <a:off x="7236374" y="2871952"/>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ounded Rectangle 9">
            <a:extLst>
              <a:ext uri="{FF2B5EF4-FFF2-40B4-BE49-F238E27FC236}">
                <a16:creationId xmlns:a16="http://schemas.microsoft.com/office/drawing/2014/main" id="{74F07EFA-DD26-6848-9C1C-5AF1725BDFA0}"/>
              </a:ext>
            </a:extLst>
          </p:cNvPr>
          <p:cNvSpPr/>
          <p:nvPr/>
        </p:nvSpPr>
        <p:spPr>
          <a:xfrm>
            <a:off x="8111360" y="2871952"/>
            <a:ext cx="683172" cy="409903"/>
          </a:xfrm>
          <a:prstGeom prst="round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TextBox 10">
            <a:extLst>
              <a:ext uri="{FF2B5EF4-FFF2-40B4-BE49-F238E27FC236}">
                <a16:creationId xmlns:a16="http://schemas.microsoft.com/office/drawing/2014/main" id="{B87BAC0D-5CE5-8B46-B5E8-B4EF1A2AAC75}"/>
              </a:ext>
            </a:extLst>
          </p:cNvPr>
          <p:cNvSpPr txBox="1"/>
          <p:nvPr/>
        </p:nvSpPr>
        <p:spPr>
          <a:xfrm>
            <a:off x="9209686" y="2829910"/>
            <a:ext cx="2887717" cy="646331"/>
          </a:xfrm>
          <a:prstGeom prst="rect">
            <a:avLst/>
          </a:prstGeom>
          <a:noFill/>
        </p:spPr>
        <p:txBody>
          <a:bodyPr wrap="square" rtlCol="0">
            <a:spAutoFit/>
          </a:bodyPr>
          <a:lstStyle/>
          <a:p>
            <a:pPr algn="ctr"/>
            <a:r>
              <a:rPr lang="en-US" dirty="0">
                <a:solidFill>
                  <a:schemeClr val="accent2"/>
                </a:solidFill>
              </a:rPr>
              <a:t>Tokens of these words can be masked (all tokens)</a:t>
            </a:r>
          </a:p>
        </p:txBody>
      </p:sp>
    </p:spTree>
    <p:extLst>
      <p:ext uri="{BB962C8B-B14F-4D97-AF65-F5344CB8AC3E}">
        <p14:creationId xmlns:p14="http://schemas.microsoft.com/office/powerpoint/2010/main" val="2075235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1240</TotalTime>
  <Words>3500</Words>
  <Application>Microsoft Macintosh PowerPoint</Application>
  <PresentationFormat>Widescreen</PresentationFormat>
  <Paragraphs>293</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Lato</vt:lpstr>
      <vt:lpstr>Office Theme</vt:lpstr>
      <vt:lpstr>The Effectiveness Of Intermediate-Task Training for Code-Switched Natural Language Understanding</vt:lpstr>
      <vt:lpstr>Code-Switched Languages</vt:lpstr>
      <vt:lpstr>Code-Switched Languages</vt:lpstr>
      <vt:lpstr>Intermediate-Task Training</vt:lpstr>
      <vt:lpstr>Research Question</vt:lpstr>
      <vt:lpstr>Intermediate-Task: Single Monolingual Task</vt:lpstr>
      <vt:lpstr>Intermediate-Task: Single Bilingual Task</vt:lpstr>
      <vt:lpstr>Intermediate-Task: Multi-task setup</vt:lpstr>
      <vt:lpstr>MLM for Code-Switched Text</vt:lpstr>
      <vt:lpstr>MLM for Code-Switched Text</vt:lpstr>
      <vt:lpstr>Results: Sentiment Analysis </vt:lpstr>
      <vt:lpstr>Results: Question Answering, Natural Language Inference</vt:lpstr>
      <vt:lpstr>Examining Transliteration Quality: Malayalam</vt:lpstr>
      <vt:lpstr>Examining Transliteration Quality: Hindi</vt:lpstr>
      <vt:lpstr>Effects of Translation/Transliteration Quality</vt:lpstr>
      <vt:lpstr>Conclusions</vt:lpstr>
      <vt:lpstr>Thanks for Listening!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Effectiveness Of Intermediate-Task Training for Code-Switched Natural Language Understanding</dc:title>
  <dc:creator>Prasad, Archiki</dc:creator>
  <cp:lastModifiedBy>Prasad, Archiki</cp:lastModifiedBy>
  <cp:revision>3</cp:revision>
  <dcterms:created xsi:type="dcterms:W3CDTF">2021-11-10T19:34:46Z</dcterms:created>
  <dcterms:modified xsi:type="dcterms:W3CDTF">2021-11-11T16:14:57Z</dcterms:modified>
</cp:coreProperties>
</file>