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71" r:id="rId6"/>
    <p:sldId id="272" r:id="rId7"/>
    <p:sldId id="274" r:id="rId8"/>
    <p:sldId id="275" r:id="rId9"/>
    <p:sldId id="276" r:id="rId10"/>
    <p:sldId id="277" r:id="rId11"/>
    <p:sldId id="278" r:id="rId12"/>
    <p:sldId id="279" r:id="rId13"/>
    <p:sldId id="280" r:id="rId14"/>
    <p:sldId id="260" r:id="rId15"/>
    <p:sldId id="261" r:id="rId16"/>
    <p:sldId id="262" r:id="rId17"/>
    <p:sldId id="263" r:id="rId18"/>
    <p:sldId id="264" r:id="rId19"/>
    <p:sldId id="281" r:id="rId20"/>
    <p:sldId id="282" r:id="rId21"/>
    <p:sldId id="283" r:id="rId22"/>
    <p:sldId id="284" r:id="rId23"/>
    <p:sldId id="285" r:id="rId24"/>
    <p:sldId id="286" r:id="rId25"/>
    <p:sldId id="287" r:id="rId26"/>
    <p:sldId id="288" r:id="rId27"/>
    <p:sldId id="265" r:id="rId28"/>
    <p:sldId id="266" r:id="rId29"/>
    <p:sldId id="267" r:id="rId30"/>
    <p:sldId id="268" r:id="rId31"/>
    <p:sldId id="269" r:id="rId32"/>
    <p:sldId id="270"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Le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5-27T01:16:06.990" idx="1">
    <p:pos x="196" y="135"/>
    <p:text>this is from github</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e17659e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e17659e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three regression results and comparison .  Could we right formula from regression?wait for feed from Upasana for any calculation or additional visualization for regression</a:t>
            </a:r>
            <a:br>
              <a:rPr lang="en" sz="1150">
                <a:solidFill>
                  <a:srgbClr val="1D1C1D"/>
                </a:solidFill>
                <a:highlight>
                  <a:srgbClr val="FFFFFF"/>
                </a:highlight>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e17659e5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e17659e5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three regression results and comparison .  Could we right formula from regression?wait for feed from Upasana for any calculation or additional visualization for regression</a:t>
            </a:r>
            <a:br>
              <a:rPr lang="en" sz="1150">
                <a:solidFill>
                  <a:srgbClr val="1D1C1D"/>
                </a:solidFill>
                <a:highlight>
                  <a:srgbClr val="FFFFFF"/>
                </a:highlight>
              </a:rPr>
            </a:b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d011ce51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d011ce51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d61b57fa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d61b57f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e171d7bf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e171d7bf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011ce5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011ce5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d011ce51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d011ce51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d011ce5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d011ce5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d011ce51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d011ce51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ff532c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ff532c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d011ce51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d011ce51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cff532cd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cff532cd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1A2F-E5D8-4D14-BC5B-1C1E988B3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F7E2F-5148-4689-A757-A9ABF102AF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83B61-A6A3-4F43-AF5D-5FF40E511D77}"/>
              </a:ext>
            </a:extLst>
          </p:cNvPr>
          <p:cNvSpPr>
            <a:spLocks noGrp="1"/>
          </p:cNvSpPr>
          <p:nvPr>
            <p:ph type="dt" sz="half" idx="10"/>
          </p:nvPr>
        </p:nvSpPr>
        <p:spPr/>
        <p:txBody>
          <a:bodyPr/>
          <a:lstStyle/>
          <a:p>
            <a:fld id="{CFE2B4AB-9FBA-4D9D-84B0-DDE2CD5A07E3}" type="datetimeFigureOut">
              <a:rPr lang="en-US" smtClean="0"/>
              <a:t>05/31/21</a:t>
            </a:fld>
            <a:endParaRPr lang="en-US"/>
          </a:p>
        </p:txBody>
      </p:sp>
      <p:sp>
        <p:nvSpPr>
          <p:cNvPr id="5" name="Footer Placeholder 4">
            <a:extLst>
              <a:ext uri="{FF2B5EF4-FFF2-40B4-BE49-F238E27FC236}">
                <a16:creationId xmlns:a16="http://schemas.microsoft.com/office/drawing/2014/main" id="{2E7DB98C-06B6-4530-81CA-7B12B58EA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C9246-A1A6-41CD-8E22-C890FF01F90B}"/>
              </a:ext>
            </a:extLst>
          </p:cNvPr>
          <p:cNvSpPr>
            <a:spLocks noGrp="1"/>
          </p:cNvSpPr>
          <p:nvPr>
            <p:ph type="sldNum" sz="quarter" idx="12"/>
          </p:nvPr>
        </p:nvSpPr>
        <p:spPr/>
        <p:txBody>
          <a:bodyPr/>
          <a:lstStyle/>
          <a:p>
            <a:fld id="{7276241E-B76B-42F6-908B-4191C32FBE45}" type="slidenum">
              <a:rPr lang="en-US" smtClean="0"/>
              <a:t>‹#›</a:t>
            </a:fld>
            <a:endParaRPr lang="en-US"/>
          </a:p>
        </p:txBody>
      </p:sp>
    </p:spTree>
    <p:extLst>
      <p:ext uri="{BB962C8B-B14F-4D97-AF65-F5344CB8AC3E}">
        <p14:creationId xmlns:p14="http://schemas.microsoft.com/office/powerpoint/2010/main" val="351201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hyperlink" Target="https://www.kaggle.com/sudalairajkumar/daily-temperature-of-major-cities" TargetMode="External"/><Relationship Id="rId7" Type="http://schemas.openxmlformats.org/officeDocument/2006/relationships/hyperlink" Target="https://www.jhsph.edu/covid-19/articles/covid-19-testing-understanding-the-percent-positive.html#:~:text=The%20percent%20positive%20is%20exactly,total%20tests%20x%20100%25."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wcota/covid19br/blob/master/DESCRIPTION.en.md" TargetMode="External"/><Relationship Id="rId5" Type="http://schemas.openxmlformats.org/officeDocument/2006/relationships/hyperlink" Target="https://github.com/nychealth/coronavirus-data" TargetMode="External"/><Relationship Id="rId4" Type="http://schemas.openxmlformats.org/officeDocument/2006/relationships/hyperlink" Target="https://saludata.saludcapital.gov.co/osb/index.php/datos-de-salud/enfermedades-trasmisibles/covid19/"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820650"/>
            <a:ext cx="8520600" cy="3781800"/>
          </a:xfrm>
          <a:prstGeom prst="rect">
            <a:avLst/>
          </a:prstGeom>
        </p:spPr>
        <p:txBody>
          <a:bodyPr spcFirstLastPara="1" wrap="square" lIns="91425" tIns="91425" rIns="91425" bIns="91425" anchor="b" anchorCtr="0">
            <a:noAutofit/>
          </a:bodyPr>
          <a:lstStyle/>
          <a:p>
            <a:pPr marL="0" lvl="0" indent="0" algn="ctr" rtl="0">
              <a:lnSpc>
                <a:spcPct val="125000"/>
              </a:lnSpc>
              <a:spcBef>
                <a:spcPts val="2400"/>
              </a:spcBef>
              <a:spcAft>
                <a:spcPts val="0"/>
              </a:spcAft>
              <a:buClr>
                <a:schemeClr val="dk1"/>
              </a:buClr>
              <a:buSzPts val="1100"/>
              <a:buFont typeface="Arial"/>
              <a:buNone/>
            </a:pPr>
            <a:r>
              <a:rPr lang="en" sz="2300" b="1">
                <a:solidFill>
                  <a:srgbClr val="24292E"/>
                </a:solidFill>
                <a:highlight>
                  <a:srgbClr val="FFFFFF"/>
                </a:highlight>
              </a:rPr>
              <a:t>Impact of climate variables on Covid 19 cases for New York City and Sao Paulo</a:t>
            </a:r>
            <a:endParaRPr sz="2300" b="1">
              <a:solidFill>
                <a:srgbClr val="24292E"/>
              </a:solidFill>
              <a:highlight>
                <a:srgbClr val="FFFFFF"/>
              </a:highlight>
            </a:endParaRPr>
          </a:p>
          <a:p>
            <a:pPr marL="0" lvl="0" indent="0" algn="ctr" rtl="0">
              <a:lnSpc>
                <a:spcPct val="125000"/>
              </a:lnSpc>
              <a:spcBef>
                <a:spcPts val="2400"/>
              </a:spcBef>
              <a:spcAft>
                <a:spcPts val="0"/>
              </a:spcAft>
              <a:buClr>
                <a:schemeClr val="dk1"/>
              </a:buClr>
              <a:buSzPts val="1100"/>
              <a:buFont typeface="Arial"/>
              <a:buNone/>
            </a:pPr>
            <a:r>
              <a:rPr lang="en" sz="2400">
                <a:solidFill>
                  <a:srgbClr val="24292E"/>
                </a:solidFill>
                <a:highlight>
                  <a:srgbClr val="FFFFFF"/>
                </a:highlight>
              </a:rPr>
              <a:t>(Does Covid spread faster in Colder and Drier weather?)</a:t>
            </a:r>
            <a:endParaRPr sz="2400">
              <a:solidFill>
                <a:srgbClr val="24292E"/>
              </a:solidFill>
              <a:highlight>
                <a:srgbClr val="FFFFFF"/>
              </a:highlight>
            </a:endParaRPr>
          </a:p>
          <a:p>
            <a:pPr marL="0" lvl="0" indent="0" algn="l" rtl="0">
              <a:lnSpc>
                <a:spcPct val="125000"/>
              </a:lnSpc>
              <a:spcBef>
                <a:spcPts val="2400"/>
              </a:spcBef>
              <a:spcAft>
                <a:spcPts val="0"/>
              </a:spcAft>
              <a:buClr>
                <a:schemeClr val="dk1"/>
              </a:buClr>
              <a:buSzPts val="1100"/>
              <a:buFont typeface="Arial"/>
              <a:buNone/>
            </a:pPr>
            <a:endParaRPr sz="2700" b="1">
              <a:solidFill>
                <a:srgbClr val="24292E"/>
              </a:solidFill>
              <a:highlight>
                <a:srgbClr val="FFFFFF"/>
              </a:highlight>
            </a:endParaRPr>
          </a:p>
          <a:p>
            <a:pPr marL="0" lvl="0" indent="0" algn="ctr" rtl="0">
              <a:spcBef>
                <a:spcPts val="1200"/>
              </a:spcBef>
              <a:spcAft>
                <a:spcPts val="0"/>
              </a:spcAft>
              <a:buNone/>
            </a:pPr>
            <a:endParaRPr/>
          </a:p>
        </p:txBody>
      </p:sp>
      <p:sp>
        <p:nvSpPr>
          <p:cNvPr id="55" name="Google Shape;55;p13"/>
          <p:cNvSpPr txBox="1">
            <a:spLocks noGrp="1"/>
          </p:cNvSpPr>
          <p:nvPr>
            <p:ph type="subTitle" idx="1"/>
          </p:nvPr>
        </p:nvSpPr>
        <p:spPr>
          <a:xfrm>
            <a:off x="311700" y="2989050"/>
            <a:ext cx="8520600" cy="16134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75"/>
              <a:buNone/>
            </a:pPr>
            <a:r>
              <a:rPr lang="en" sz="1200"/>
              <a:t>Presented by</a:t>
            </a:r>
            <a:endParaRPr sz="1200"/>
          </a:p>
          <a:p>
            <a:pPr marL="0" lvl="0" indent="0" algn="ctr" rtl="0">
              <a:lnSpc>
                <a:spcPct val="80000"/>
              </a:lnSpc>
              <a:spcBef>
                <a:spcPts val="0"/>
              </a:spcBef>
              <a:spcAft>
                <a:spcPts val="0"/>
              </a:spcAft>
              <a:buSzPts val="275"/>
              <a:buNone/>
            </a:pPr>
            <a:endParaRPr sz="1000"/>
          </a:p>
          <a:p>
            <a:pPr marL="0" lvl="0" indent="0" algn="ctr" rtl="0">
              <a:lnSpc>
                <a:spcPct val="80000"/>
              </a:lnSpc>
              <a:spcBef>
                <a:spcPts val="0"/>
              </a:spcBef>
              <a:spcAft>
                <a:spcPts val="0"/>
              </a:spcAft>
              <a:buSzPts val="275"/>
              <a:buNone/>
            </a:pPr>
            <a:r>
              <a:rPr lang="en" sz="1200" b="1"/>
              <a:t>Aisha Syed</a:t>
            </a:r>
            <a:endParaRPr sz="1200" b="1"/>
          </a:p>
          <a:p>
            <a:pPr marL="0" lvl="0" indent="0" algn="ctr" rtl="0">
              <a:lnSpc>
                <a:spcPct val="80000"/>
              </a:lnSpc>
              <a:spcBef>
                <a:spcPts val="0"/>
              </a:spcBef>
              <a:spcAft>
                <a:spcPts val="0"/>
              </a:spcAft>
              <a:buSzPts val="275"/>
              <a:buNone/>
            </a:pPr>
            <a:r>
              <a:rPr lang="en" sz="1200" b="1"/>
              <a:t>Maria Leon</a:t>
            </a:r>
            <a:endParaRPr sz="1200" b="1"/>
          </a:p>
          <a:p>
            <a:pPr marL="0" lvl="0" indent="0" algn="ctr" rtl="0">
              <a:lnSpc>
                <a:spcPct val="80000"/>
              </a:lnSpc>
              <a:spcBef>
                <a:spcPts val="0"/>
              </a:spcBef>
              <a:spcAft>
                <a:spcPts val="0"/>
              </a:spcAft>
              <a:buSzPts val="275"/>
              <a:buNone/>
            </a:pPr>
            <a:r>
              <a:rPr lang="en" sz="1200" b="1"/>
              <a:t>Sushmitha Maddali</a:t>
            </a:r>
            <a:endParaRPr sz="1200" b="1"/>
          </a:p>
          <a:p>
            <a:pPr marL="0" lvl="0" indent="0" algn="ctr" rtl="0">
              <a:lnSpc>
                <a:spcPct val="80000"/>
              </a:lnSpc>
              <a:spcBef>
                <a:spcPts val="0"/>
              </a:spcBef>
              <a:spcAft>
                <a:spcPts val="0"/>
              </a:spcAft>
              <a:buSzPts val="275"/>
              <a:buNone/>
            </a:pPr>
            <a:r>
              <a:rPr lang="en" sz="1200" b="1"/>
              <a:t>Archana Narula</a:t>
            </a:r>
            <a:endParaRPr sz="1200" b="1"/>
          </a:p>
          <a:p>
            <a:pPr marL="0" lvl="0" indent="0" algn="ctr" rtl="0">
              <a:lnSpc>
                <a:spcPct val="80000"/>
              </a:lnSpc>
              <a:spcBef>
                <a:spcPts val="0"/>
              </a:spcBef>
              <a:spcAft>
                <a:spcPts val="0"/>
              </a:spcAft>
              <a:buSzPts val="275"/>
              <a:buNone/>
            </a:pPr>
            <a:r>
              <a:rPr lang="en" sz="1200" b="1"/>
              <a:t>Kushal Sharma</a:t>
            </a:r>
            <a:endParaRPr sz="1200" b="1"/>
          </a:p>
          <a:p>
            <a:pPr marL="0" lvl="0" indent="0" algn="ctr" rtl="0">
              <a:lnSpc>
                <a:spcPct val="80000"/>
              </a:lnSpc>
              <a:spcBef>
                <a:spcPts val="0"/>
              </a:spcBef>
              <a:spcAft>
                <a:spcPts val="0"/>
              </a:spcAft>
              <a:buSzPts val="275"/>
              <a:buNone/>
            </a:pPr>
            <a:endParaRPr sz="700"/>
          </a:p>
          <a:p>
            <a:pPr marL="0" lvl="0" indent="0" algn="ctr" rtl="0">
              <a:lnSpc>
                <a:spcPct val="80000"/>
              </a:lnSpc>
              <a:spcBef>
                <a:spcPts val="0"/>
              </a:spcBef>
              <a:spcAft>
                <a:spcPts val="0"/>
              </a:spcAft>
              <a:buSzPts val="275"/>
              <a:buNone/>
            </a:pPr>
            <a:endParaRPr sz="700"/>
          </a:p>
          <a:p>
            <a:pPr marL="0" lvl="0" indent="0" algn="ctr" rtl="0">
              <a:lnSpc>
                <a:spcPct val="80000"/>
              </a:lnSpc>
              <a:spcBef>
                <a:spcPts val="0"/>
              </a:spcBef>
              <a:spcAft>
                <a:spcPts val="0"/>
              </a:spcAft>
              <a:buSzPts val="275"/>
              <a:buNone/>
            </a:pPr>
            <a:endParaRPr sz="1000"/>
          </a:p>
          <a:p>
            <a:pPr marL="0" lvl="0" indent="0" algn="ctr" rtl="0">
              <a:lnSpc>
                <a:spcPct val="80000"/>
              </a:lnSpc>
              <a:spcBef>
                <a:spcPts val="0"/>
              </a:spcBef>
              <a:spcAft>
                <a:spcPts val="0"/>
              </a:spcAft>
              <a:buSzPts val="275"/>
              <a:buNone/>
            </a:pPr>
            <a:r>
              <a:rPr lang="en" sz="1000"/>
              <a:t>May 30, 2021</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CF16-AF93-4639-B3D5-944DC0868093}"/>
              </a:ext>
            </a:extLst>
          </p:cNvPr>
          <p:cNvSpPr>
            <a:spLocks noGrp="1"/>
          </p:cNvSpPr>
          <p:nvPr>
            <p:ph type="title"/>
          </p:nvPr>
        </p:nvSpPr>
        <p:spPr/>
        <p:txBody>
          <a:bodyPr>
            <a:normAutofit fontScale="90000"/>
          </a:bodyPr>
          <a:lstStyle/>
          <a:p>
            <a:endParaRPr lang="en-US"/>
          </a:p>
        </p:txBody>
      </p:sp>
      <p:sp>
        <p:nvSpPr>
          <p:cNvPr id="7" name="Content Placeholder 6">
            <a:extLst>
              <a:ext uri="{FF2B5EF4-FFF2-40B4-BE49-F238E27FC236}">
                <a16:creationId xmlns:a16="http://schemas.microsoft.com/office/drawing/2014/main" id="{626B0D7D-9621-4F88-BBC3-02B7D51E75EE}"/>
              </a:ext>
            </a:extLst>
          </p:cNvPr>
          <p:cNvSpPr>
            <a:spLocks noGrp="1"/>
          </p:cNvSpPr>
          <p:nvPr>
            <p:ph idx="1"/>
          </p:nvPr>
        </p:nvSpPr>
        <p:spPr/>
        <p:txBody>
          <a:bodyPr/>
          <a:lstStyle/>
          <a:p>
            <a:endParaRPr lang="en-US"/>
          </a:p>
        </p:txBody>
      </p:sp>
      <p:pic>
        <p:nvPicPr>
          <p:cNvPr id="9" name="Graphic 8">
            <a:extLst>
              <a:ext uri="{FF2B5EF4-FFF2-40B4-BE49-F238E27FC236}">
                <a16:creationId xmlns:a16="http://schemas.microsoft.com/office/drawing/2014/main" id="{5F0DF063-8AEE-43F1-ABAB-86A854E671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49" y="2352821"/>
            <a:ext cx="7886701" cy="2279901"/>
          </a:xfrm>
          <a:prstGeom prst="rect">
            <a:avLst/>
          </a:prstGeom>
        </p:spPr>
      </p:pic>
    </p:spTree>
    <p:extLst>
      <p:ext uri="{BB962C8B-B14F-4D97-AF65-F5344CB8AC3E}">
        <p14:creationId xmlns:p14="http://schemas.microsoft.com/office/powerpoint/2010/main" val="354224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1C8A-2CE3-44BA-983B-65831FC43C74}"/>
              </a:ext>
            </a:extLst>
          </p:cNvPr>
          <p:cNvSpPr>
            <a:spLocks noGrp="1"/>
          </p:cNvSpPr>
          <p:nvPr>
            <p:ph type="title"/>
          </p:nvPr>
        </p:nvSpPr>
        <p:spPr/>
        <p:txBody>
          <a:bodyPr>
            <a:normAutofit fontScale="90000"/>
          </a:bodyPr>
          <a:lstStyle/>
          <a:p>
            <a:r>
              <a:rPr lang="en-US" dirty="0"/>
              <a:t>(old data set images)</a:t>
            </a:r>
          </a:p>
        </p:txBody>
      </p:sp>
      <p:pic>
        <p:nvPicPr>
          <p:cNvPr id="2050" name="Picture 2">
            <a:extLst>
              <a:ext uri="{FF2B5EF4-FFF2-40B4-BE49-F238E27FC236}">
                <a16:creationId xmlns:a16="http://schemas.microsoft.com/office/drawing/2014/main" id="{BE7E9721-9FD1-479C-9C38-D74273AA9D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336" y="1319369"/>
            <a:ext cx="3603464" cy="2504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A6763A-2E9A-4B98-A412-DF2E486C6658}"/>
              </a:ext>
            </a:extLst>
          </p:cNvPr>
          <p:cNvSpPr txBox="1"/>
          <p:nvPr/>
        </p:nvSpPr>
        <p:spPr>
          <a:xfrm>
            <a:off x="628650" y="3976472"/>
            <a:ext cx="3235067" cy="253916"/>
          </a:xfrm>
          <a:prstGeom prst="rect">
            <a:avLst/>
          </a:prstGeom>
          <a:noFill/>
        </p:spPr>
        <p:txBody>
          <a:bodyPr wrap="square" rtlCol="0">
            <a:spAutoFit/>
          </a:bodyPr>
          <a:lstStyle/>
          <a:p>
            <a:r>
              <a:rPr lang="en-US" sz="1050" dirty="0"/>
              <a:t>New York average 7-day humidity </a:t>
            </a:r>
          </a:p>
        </p:txBody>
      </p:sp>
      <p:pic>
        <p:nvPicPr>
          <p:cNvPr id="2052" name="Picture 4">
            <a:extLst>
              <a:ext uri="{FF2B5EF4-FFF2-40B4-BE49-F238E27FC236}">
                <a16:creationId xmlns:a16="http://schemas.microsoft.com/office/drawing/2014/main" id="{F7412614-6D74-430E-8525-D2184E2D7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066" y="1319370"/>
            <a:ext cx="3986433" cy="2504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1D9ACD-94BE-4147-A89D-DA5A2DFAA9F7}"/>
              </a:ext>
            </a:extLst>
          </p:cNvPr>
          <p:cNvSpPr txBox="1"/>
          <p:nvPr/>
        </p:nvSpPr>
        <p:spPr>
          <a:xfrm flipH="1">
            <a:off x="4306096" y="4003433"/>
            <a:ext cx="3235067" cy="253916"/>
          </a:xfrm>
          <a:prstGeom prst="rect">
            <a:avLst/>
          </a:prstGeom>
          <a:noFill/>
        </p:spPr>
        <p:txBody>
          <a:bodyPr wrap="square" rtlCol="0">
            <a:spAutoFit/>
          </a:bodyPr>
          <a:lstStyle/>
          <a:p>
            <a:r>
              <a:rPr lang="en-US" sz="1050" dirty="0"/>
              <a:t>Sao Paulo average 7-day humidity</a:t>
            </a:r>
          </a:p>
        </p:txBody>
      </p:sp>
    </p:spTree>
    <p:extLst>
      <p:ext uri="{BB962C8B-B14F-4D97-AF65-F5344CB8AC3E}">
        <p14:creationId xmlns:p14="http://schemas.microsoft.com/office/powerpoint/2010/main" val="101770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A90D-63F7-48E5-B304-319966492B8B}"/>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DEEA4A8C-491C-4F92-BB06-CF6A207CEC03}"/>
              </a:ext>
            </a:extLst>
          </p:cNvPr>
          <p:cNvSpPr>
            <a:spLocks noGrp="1"/>
          </p:cNvSpPr>
          <p:nvPr>
            <p:ph idx="1"/>
          </p:nvPr>
        </p:nvSpPr>
        <p:spPr/>
        <p:txBody>
          <a:bodyPr/>
          <a:lstStyle/>
          <a:p>
            <a:endParaRPr lang="en-US" dirty="0"/>
          </a:p>
        </p:txBody>
      </p:sp>
      <p:pic>
        <p:nvPicPr>
          <p:cNvPr id="5" name="Graphic 4">
            <a:extLst>
              <a:ext uri="{FF2B5EF4-FFF2-40B4-BE49-F238E27FC236}">
                <a16:creationId xmlns:a16="http://schemas.microsoft.com/office/drawing/2014/main" id="{11C68C6E-7F31-4661-9461-D5EFBB86DC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321169"/>
            <a:ext cx="7886701" cy="2412756"/>
          </a:xfrm>
          <a:prstGeom prst="rect">
            <a:avLst/>
          </a:prstGeom>
        </p:spPr>
      </p:pic>
    </p:spTree>
    <p:extLst>
      <p:ext uri="{BB962C8B-B14F-4D97-AF65-F5344CB8AC3E}">
        <p14:creationId xmlns:p14="http://schemas.microsoft.com/office/powerpoint/2010/main" val="199027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8D38-6C94-4573-A711-E9EEDFDE56FE}"/>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E94D88CC-29E9-488F-B6A6-BDC883FFBF42}"/>
              </a:ext>
            </a:extLst>
          </p:cNvPr>
          <p:cNvSpPr>
            <a:spLocks noGrp="1"/>
          </p:cNvSpPr>
          <p:nvPr>
            <p:ph idx="1"/>
          </p:nvPr>
        </p:nvSpPr>
        <p:spPr/>
        <p:txBody>
          <a:bodyPr/>
          <a:lstStyle/>
          <a:p>
            <a:endParaRPr lang="en-US"/>
          </a:p>
        </p:txBody>
      </p:sp>
      <p:pic>
        <p:nvPicPr>
          <p:cNvPr id="5" name="Graphic 4">
            <a:extLst>
              <a:ext uri="{FF2B5EF4-FFF2-40B4-BE49-F238E27FC236}">
                <a16:creationId xmlns:a16="http://schemas.microsoft.com/office/drawing/2014/main" id="{CF231E5C-6172-4BAC-8FDF-ECFD12E7A8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331721"/>
            <a:ext cx="7886700" cy="2301002"/>
          </a:xfrm>
          <a:prstGeom prst="rect">
            <a:avLst/>
          </a:prstGeom>
        </p:spPr>
      </p:pic>
    </p:spTree>
    <p:extLst>
      <p:ext uri="{BB962C8B-B14F-4D97-AF65-F5344CB8AC3E}">
        <p14:creationId xmlns:p14="http://schemas.microsoft.com/office/powerpoint/2010/main" val="153142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E"/>
                </a:solidFill>
                <a:highlight>
                  <a:srgbClr val="FFFFFF"/>
                </a:highlight>
              </a:rPr>
              <a:t>Methodology</a:t>
            </a:r>
            <a:endParaRPr sz="1700" b="1">
              <a:solidFill>
                <a:srgbClr val="24292E"/>
              </a:solidFill>
              <a:highlight>
                <a:srgbClr val="FFFFFF"/>
              </a:highlight>
            </a:endParaRPr>
          </a:p>
          <a:p>
            <a:pPr marL="0" lvl="0" indent="0" algn="l" rtl="0">
              <a:spcBef>
                <a:spcPts val="120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We are following the considerations below to complete the analysis:</a:t>
            </a:r>
            <a:endParaRPr/>
          </a:p>
          <a:p>
            <a:pPr marL="0" lvl="0" indent="0" algn="l" rtl="0">
              <a:spcBef>
                <a:spcPts val="1200"/>
              </a:spcBef>
              <a:spcAft>
                <a:spcPts val="0"/>
              </a:spcAft>
              <a:buNone/>
            </a:pPr>
            <a:endParaRPr/>
          </a:p>
          <a:p>
            <a:pPr marL="457200" lvl="0" indent="-317182" algn="l" rtl="0">
              <a:spcBef>
                <a:spcPts val="1200"/>
              </a:spcBef>
              <a:spcAft>
                <a:spcPts val="0"/>
              </a:spcAft>
              <a:buSzPct val="100000"/>
              <a:buChar char="●"/>
            </a:pPr>
            <a:r>
              <a:rPr lang="en"/>
              <a:t>15 days average temperature and humidity up to the day before  as this is usually the virus incubation period</a:t>
            </a:r>
            <a:endParaRPr/>
          </a:p>
          <a:p>
            <a:pPr marL="457200" lvl="0" indent="-317182" algn="l" rtl="0">
              <a:spcBef>
                <a:spcPts val="0"/>
              </a:spcBef>
              <a:spcAft>
                <a:spcPts val="0"/>
              </a:spcAft>
              <a:buSzPct val="100000"/>
              <a:buChar char="●"/>
            </a:pPr>
            <a:r>
              <a:rPr lang="en"/>
              <a:t>New cases per 100K to compare same size of population</a:t>
            </a:r>
            <a:endParaRPr/>
          </a:p>
          <a:p>
            <a:pPr marL="457200" lvl="0" indent="-317182" algn="l" rtl="0">
              <a:spcBef>
                <a:spcPts val="0"/>
              </a:spcBef>
              <a:spcAft>
                <a:spcPts val="0"/>
              </a:spcAft>
              <a:buSzPct val="100000"/>
              <a:buChar char="●"/>
            </a:pPr>
            <a:r>
              <a:rPr lang="en"/>
              <a:t>Moving 7 days average of new cases per 100K to smooth out any reporting anomalies </a:t>
            </a:r>
            <a:endParaRPr/>
          </a:p>
          <a:p>
            <a:pPr marL="457200" lvl="0" indent="-317182" algn="l" rtl="0">
              <a:spcBef>
                <a:spcPts val="0"/>
              </a:spcBef>
              <a:spcAft>
                <a:spcPts val="0"/>
              </a:spcAft>
              <a:buSzPct val="100000"/>
              <a:buChar char="●"/>
            </a:pPr>
            <a:r>
              <a:rPr lang="en"/>
              <a:t>We ran correlations to validate the strength of the relationship between the variables. </a:t>
            </a:r>
            <a:endParaRPr/>
          </a:p>
          <a:p>
            <a:pPr marL="457200" lvl="0" indent="-317182" algn="l" rtl="0">
              <a:spcBef>
                <a:spcPts val="0"/>
              </a:spcBef>
              <a:spcAft>
                <a:spcPts val="0"/>
              </a:spcAft>
              <a:buSzPct val="100000"/>
              <a:buChar char="●"/>
            </a:pPr>
            <a:r>
              <a:rPr lang="en"/>
              <a:t>We ran 3 different regressions , one for each city and one combined. For the combined, we added “is_New York flag” (1= NY, 0=SP)</a:t>
            </a:r>
            <a:endParaRPr/>
          </a:p>
          <a:p>
            <a:pPr marL="457200" lvl="0" indent="0" algn="l" rtl="0">
              <a:spcBef>
                <a:spcPts val="1200"/>
              </a:spcBef>
              <a:spcAft>
                <a:spcPts val="0"/>
              </a:spcAft>
              <a:buNone/>
            </a:pPr>
            <a:endParaRPr/>
          </a:p>
          <a:p>
            <a:pPr marL="0" lvl="0" indent="0" algn="l" rtl="0">
              <a:spcBef>
                <a:spcPts val="1200"/>
              </a:spcBef>
              <a:spcAft>
                <a:spcPts val="0"/>
              </a:spcAft>
              <a:buNone/>
            </a:pPr>
            <a:r>
              <a:rPr lang="en"/>
              <a:t>Note: We will not be using a database due to the small size of the dataset.</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Assumptions and Constraints </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25755" algn="l" rtl="0">
              <a:spcBef>
                <a:spcPts val="0"/>
              </a:spcBef>
              <a:spcAft>
                <a:spcPts val="0"/>
              </a:spcAft>
              <a:buClr>
                <a:srgbClr val="24292E"/>
              </a:buClr>
              <a:buSzPct val="100000"/>
              <a:buChar char="●"/>
            </a:pPr>
            <a:r>
              <a:rPr lang="en">
                <a:solidFill>
                  <a:srgbClr val="24292E"/>
                </a:solidFill>
                <a:highlight>
                  <a:srgbClr val="FFFFFF"/>
                </a:highlight>
              </a:rPr>
              <a:t>There are no extreme deviations in daily average weather parameters</a:t>
            </a:r>
            <a:endParaRPr>
              <a:solidFill>
                <a:srgbClr val="24292E"/>
              </a:solidFill>
              <a:highlight>
                <a:srgbClr val="FFFFFF"/>
              </a:highlight>
            </a:endParaRPr>
          </a:p>
          <a:p>
            <a:pPr marL="457200" lvl="0" indent="0" algn="l" rtl="0">
              <a:spcBef>
                <a:spcPts val="1200"/>
              </a:spcBef>
              <a:spcAft>
                <a:spcPts val="0"/>
              </a:spcAft>
              <a:buNone/>
            </a:pPr>
            <a:endParaRPr>
              <a:solidFill>
                <a:srgbClr val="24292E"/>
              </a:solidFill>
              <a:highlight>
                <a:srgbClr val="FFFFFF"/>
              </a:highlight>
            </a:endParaRPr>
          </a:p>
          <a:p>
            <a:pPr marL="457200" lvl="0" indent="-325755" algn="l" rtl="0">
              <a:spcBef>
                <a:spcPts val="1200"/>
              </a:spcBef>
              <a:spcAft>
                <a:spcPts val="0"/>
              </a:spcAft>
              <a:buClr>
                <a:srgbClr val="24292E"/>
              </a:buClr>
              <a:buSzPct val="100000"/>
              <a:buChar char="●"/>
            </a:pPr>
            <a:r>
              <a:rPr lang="en">
                <a:solidFill>
                  <a:srgbClr val="24292E"/>
                </a:solidFill>
                <a:highlight>
                  <a:srgbClr val="FFFFFF"/>
                </a:highlight>
              </a:rPr>
              <a:t>Covid testing was available with similar opportunities to the residents of both cities</a:t>
            </a:r>
            <a:endParaRPr>
              <a:solidFill>
                <a:srgbClr val="24292E"/>
              </a:solidFill>
              <a:highlight>
                <a:srgbClr val="FFFFFF"/>
              </a:highlight>
            </a:endParaRPr>
          </a:p>
          <a:p>
            <a:pPr marL="457200" lvl="0" indent="0" algn="l" rtl="0">
              <a:spcBef>
                <a:spcPts val="1200"/>
              </a:spcBef>
              <a:spcAft>
                <a:spcPts val="0"/>
              </a:spcAft>
              <a:buNone/>
            </a:pPr>
            <a:endParaRPr>
              <a:solidFill>
                <a:srgbClr val="24292E"/>
              </a:solidFill>
              <a:highlight>
                <a:srgbClr val="FFFFFF"/>
              </a:highlight>
            </a:endParaRPr>
          </a:p>
          <a:p>
            <a:pPr marL="457200" lvl="0" indent="-325755" algn="l" rtl="0">
              <a:spcBef>
                <a:spcPts val="1200"/>
              </a:spcBef>
              <a:spcAft>
                <a:spcPts val="0"/>
              </a:spcAft>
              <a:buClr>
                <a:srgbClr val="24292E"/>
              </a:buClr>
              <a:buSzPct val="100000"/>
              <a:buChar char="●"/>
            </a:pPr>
            <a:r>
              <a:rPr lang="en">
                <a:solidFill>
                  <a:srgbClr val="24292E"/>
                </a:solidFill>
                <a:highlight>
                  <a:srgbClr val="FFFFFF"/>
                </a:highlight>
              </a:rPr>
              <a:t>All or none Covid19 precautions were followed by residents of both of the cities. Lockdown restrictions were similar in both cities. </a:t>
            </a:r>
            <a:endParaRPr>
              <a:solidFill>
                <a:srgbClr val="24292E"/>
              </a:solidFill>
              <a:highlight>
                <a:srgbClr val="FFFFFF"/>
              </a:highlight>
            </a:endParaRPr>
          </a:p>
          <a:p>
            <a:pPr marL="457200" lvl="0" indent="0" algn="l" rtl="0">
              <a:spcBef>
                <a:spcPts val="1200"/>
              </a:spcBef>
              <a:spcAft>
                <a:spcPts val="0"/>
              </a:spcAft>
              <a:buNone/>
            </a:pPr>
            <a:endParaRPr>
              <a:solidFill>
                <a:srgbClr val="24292E"/>
              </a:solidFill>
              <a:highlight>
                <a:srgbClr val="FFFFFF"/>
              </a:highlight>
            </a:endParaRPr>
          </a:p>
          <a:p>
            <a:pPr marL="457200" lvl="0" indent="-293370" algn="l" rtl="0">
              <a:spcBef>
                <a:spcPts val="1200"/>
              </a:spcBef>
              <a:spcAft>
                <a:spcPts val="0"/>
              </a:spcAft>
              <a:buClr>
                <a:srgbClr val="24292E"/>
              </a:buClr>
              <a:buSzPct val="66666"/>
              <a:buChar char="●"/>
            </a:pPr>
            <a:r>
              <a:rPr lang="en">
                <a:solidFill>
                  <a:srgbClr val="24292E"/>
                </a:solidFill>
                <a:highlight>
                  <a:srgbClr val="FFFFFF"/>
                </a:highlight>
              </a:rPr>
              <a:t>Data sources selected has a similar reliability and integrity. </a:t>
            </a:r>
            <a:endParaRPr>
              <a:solidFill>
                <a:srgbClr val="24292E"/>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71100" y="60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 Compare new cases</a:t>
            </a:r>
            <a:endParaRPr/>
          </a:p>
        </p:txBody>
      </p:sp>
      <p:pic>
        <p:nvPicPr>
          <p:cNvPr id="91" name="Google Shape;91;p19"/>
          <p:cNvPicPr preferRelativeResize="0"/>
          <p:nvPr/>
        </p:nvPicPr>
        <p:blipFill>
          <a:blip r:embed="rId3">
            <a:alphaModFix/>
          </a:blip>
          <a:stretch>
            <a:fillRect/>
          </a:stretch>
        </p:blipFill>
        <p:spPr>
          <a:xfrm>
            <a:off x="0" y="1095300"/>
            <a:ext cx="6657424" cy="3892775"/>
          </a:xfrm>
          <a:prstGeom prst="rect">
            <a:avLst/>
          </a:prstGeom>
          <a:noFill/>
          <a:ln>
            <a:noFill/>
          </a:ln>
        </p:spPr>
      </p:pic>
      <p:sp>
        <p:nvSpPr>
          <p:cNvPr id="92" name="Google Shape;92;p19"/>
          <p:cNvSpPr txBox="1"/>
          <p:nvPr/>
        </p:nvSpPr>
        <p:spPr>
          <a:xfrm>
            <a:off x="6324300" y="503250"/>
            <a:ext cx="2819700" cy="45870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Char char="●"/>
            </a:pPr>
            <a:r>
              <a:rPr lang="en" sz="1100"/>
              <a:t>The period between May 2020 to Nov 2020, we can see that the weather is a variable that can directly impact the number of confirmed Covid Cases, especifically Cold weather.</a:t>
            </a:r>
            <a:endParaRPr sz="1100"/>
          </a:p>
          <a:p>
            <a:pPr marL="457200" lvl="0" indent="0" algn="l" rtl="0">
              <a:spcBef>
                <a:spcPts val="0"/>
              </a:spcBef>
              <a:spcAft>
                <a:spcPts val="0"/>
              </a:spcAft>
              <a:buNone/>
            </a:pPr>
            <a:r>
              <a:rPr lang="en" sz="1100"/>
              <a:t> </a:t>
            </a:r>
            <a:endParaRPr sz="1100"/>
          </a:p>
          <a:p>
            <a:pPr marL="457200" lvl="0" indent="-298450" algn="l" rtl="0">
              <a:spcBef>
                <a:spcPts val="0"/>
              </a:spcBef>
              <a:spcAft>
                <a:spcPts val="0"/>
              </a:spcAft>
              <a:buSzPts val="1100"/>
              <a:buChar char="●"/>
            </a:pPr>
            <a:r>
              <a:rPr lang="en" sz="1100"/>
              <a:t>ZoneA: As New York was going through a hotter weather, Sao Paulo was going through winter and an increase on the number of cases.</a:t>
            </a:r>
            <a:endParaRPr sz="1100"/>
          </a:p>
          <a:p>
            <a:pPr marL="0" lvl="0" indent="0" algn="l" rtl="0">
              <a:spcBef>
                <a:spcPts val="0"/>
              </a:spcBef>
              <a:spcAft>
                <a:spcPts val="0"/>
              </a:spcAft>
              <a:buNone/>
            </a:pPr>
            <a:endParaRPr sz="1100"/>
          </a:p>
          <a:p>
            <a:pPr marL="457200" lvl="0" indent="-298450" algn="l" rtl="0">
              <a:spcBef>
                <a:spcPts val="0"/>
              </a:spcBef>
              <a:spcAft>
                <a:spcPts val="0"/>
              </a:spcAft>
              <a:buSzPts val="1100"/>
              <a:buChar char="●"/>
            </a:pPr>
            <a:r>
              <a:rPr lang="en" sz="1100"/>
              <a:t>Zone B doesn't follow the same trend as Zone A, possibly as result of the vaccination rate in both cities. NYC higher vaccination rate than Sao Paulo in the same period. </a:t>
            </a:r>
            <a:endParaRPr sz="1100"/>
          </a:p>
          <a:p>
            <a:pPr marL="457200" lvl="0" indent="0" algn="l" rtl="0">
              <a:spcBef>
                <a:spcPts val="0"/>
              </a:spcBef>
              <a:spcAft>
                <a:spcPts val="0"/>
              </a:spcAft>
              <a:buNone/>
            </a:pPr>
            <a:endParaRPr sz="1100"/>
          </a:p>
          <a:p>
            <a:pPr marL="457200" lvl="0" indent="-298450" algn="l" rtl="0">
              <a:spcBef>
                <a:spcPts val="0"/>
              </a:spcBef>
              <a:spcAft>
                <a:spcPts val="0"/>
              </a:spcAft>
              <a:buSzPts val="1100"/>
              <a:buChar char="●"/>
            </a:pPr>
            <a:r>
              <a:rPr lang="en" sz="1100"/>
              <a:t>Zone C: In this zone occurs a season transition for both cities; The temperatures are slightly similar. Therefore, the number of cases also follow  the same tendency. </a:t>
            </a:r>
            <a:endParaRPr sz="1100"/>
          </a:p>
        </p:txBody>
      </p:sp>
      <p:sp>
        <p:nvSpPr>
          <p:cNvPr id="93" name="Google Shape;93;p19"/>
          <p:cNvSpPr/>
          <p:nvPr/>
        </p:nvSpPr>
        <p:spPr>
          <a:xfrm>
            <a:off x="1324725" y="2064800"/>
            <a:ext cx="2331300" cy="2545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A</a:t>
            </a:r>
            <a:endParaRPr sz="2100"/>
          </a:p>
        </p:txBody>
      </p:sp>
      <p:sp>
        <p:nvSpPr>
          <p:cNvPr id="94" name="Google Shape;94;p19"/>
          <p:cNvSpPr/>
          <p:nvPr/>
        </p:nvSpPr>
        <p:spPr>
          <a:xfrm>
            <a:off x="4692050" y="1780100"/>
            <a:ext cx="13599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B</a:t>
            </a:r>
            <a:endParaRPr sz="1800"/>
          </a:p>
        </p:txBody>
      </p:sp>
      <p:sp>
        <p:nvSpPr>
          <p:cNvPr id="95" name="Google Shape;95;p19"/>
          <p:cNvSpPr/>
          <p:nvPr/>
        </p:nvSpPr>
        <p:spPr>
          <a:xfrm>
            <a:off x="3656025" y="2352675"/>
            <a:ext cx="10953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C</a:t>
            </a:r>
            <a:endParaRPr sz="1800"/>
          </a:p>
        </p:txBody>
      </p:sp>
      <p:sp>
        <p:nvSpPr>
          <p:cNvPr id="96" name="Google Shape;96;p19"/>
          <p:cNvSpPr txBox="1">
            <a:spLocks noGrp="1"/>
          </p:cNvSpPr>
          <p:nvPr>
            <p:ph type="title"/>
          </p:nvPr>
        </p:nvSpPr>
        <p:spPr>
          <a:xfrm>
            <a:off x="311700" y="632875"/>
            <a:ext cx="4994700" cy="572700"/>
          </a:xfrm>
          <a:prstGeom prst="rect">
            <a:avLst/>
          </a:prstGeom>
        </p:spPr>
        <p:txBody>
          <a:bodyPr spcFirstLastPara="1" wrap="square" lIns="91425" tIns="91425" rIns="91425" bIns="91425" anchor="t" anchorCtr="0">
            <a:normAutofit fontScale="90000"/>
          </a:bodyPr>
          <a:lstStyle/>
          <a:p>
            <a:pPr marL="457200" lvl="0" indent="-332613" algn="l" rtl="0">
              <a:spcBef>
                <a:spcPts val="0"/>
              </a:spcBef>
              <a:spcAft>
                <a:spcPts val="0"/>
              </a:spcAft>
              <a:buSzPct val="100000"/>
              <a:buAutoNum type="arabicPeriod"/>
            </a:pPr>
            <a:r>
              <a:rPr lang="en" sz="1820"/>
              <a:t>No. of cases per 100K population - 7 days avg</a:t>
            </a:r>
            <a:endParaRPr sz="182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71100" y="60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 Compare Weather </a:t>
            </a:r>
            <a:endParaRPr/>
          </a:p>
        </p:txBody>
      </p:sp>
      <p:sp>
        <p:nvSpPr>
          <p:cNvPr id="102" name="Google Shape;102;p20"/>
          <p:cNvSpPr txBox="1"/>
          <p:nvPr/>
        </p:nvSpPr>
        <p:spPr>
          <a:xfrm>
            <a:off x="311700" y="3456150"/>
            <a:ext cx="2819700" cy="12006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Char char="●"/>
            </a:pPr>
            <a:r>
              <a:rPr lang="en" sz="1100"/>
              <a:t>Considering the period selected on zone A, we can see that humidity is quite similar in both cities, Therefore, this parameter does not impact the number of confirmed cases.</a:t>
            </a:r>
            <a:endParaRPr sz="1100"/>
          </a:p>
        </p:txBody>
      </p:sp>
      <p:sp>
        <p:nvSpPr>
          <p:cNvPr id="103" name="Google Shape;103;p20"/>
          <p:cNvSpPr txBox="1">
            <a:spLocks noGrp="1"/>
          </p:cNvSpPr>
          <p:nvPr>
            <p:ph type="title"/>
          </p:nvPr>
        </p:nvSpPr>
        <p:spPr>
          <a:xfrm>
            <a:off x="311700" y="632875"/>
            <a:ext cx="4935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20"/>
              <a:t>2. Temperature - 15 days avg</a:t>
            </a:r>
            <a:endParaRPr sz="1820"/>
          </a:p>
        </p:txBody>
      </p:sp>
      <p:pic>
        <p:nvPicPr>
          <p:cNvPr id="104" name="Google Shape;104;p20"/>
          <p:cNvPicPr preferRelativeResize="0"/>
          <p:nvPr/>
        </p:nvPicPr>
        <p:blipFill rotWithShape="1">
          <a:blip r:embed="rId3">
            <a:alphaModFix/>
          </a:blip>
          <a:srcRect t="4085"/>
          <a:stretch/>
        </p:blipFill>
        <p:spPr>
          <a:xfrm>
            <a:off x="466250" y="1065700"/>
            <a:ext cx="4048650" cy="2214349"/>
          </a:xfrm>
          <a:prstGeom prst="rect">
            <a:avLst/>
          </a:prstGeom>
          <a:noFill/>
          <a:ln>
            <a:noFill/>
          </a:ln>
        </p:spPr>
      </p:pic>
      <p:pic>
        <p:nvPicPr>
          <p:cNvPr id="105" name="Google Shape;105;p20"/>
          <p:cNvPicPr preferRelativeResize="0"/>
          <p:nvPr/>
        </p:nvPicPr>
        <p:blipFill rotWithShape="1">
          <a:blip r:embed="rId4">
            <a:alphaModFix/>
          </a:blip>
          <a:srcRect t="3016"/>
          <a:stretch/>
        </p:blipFill>
        <p:spPr>
          <a:xfrm>
            <a:off x="4819700" y="2691250"/>
            <a:ext cx="4324301" cy="2378250"/>
          </a:xfrm>
          <a:prstGeom prst="rect">
            <a:avLst/>
          </a:prstGeom>
          <a:noFill/>
          <a:ln>
            <a:noFill/>
          </a:ln>
        </p:spPr>
      </p:pic>
      <p:sp>
        <p:nvSpPr>
          <p:cNvPr id="106" name="Google Shape;106;p20"/>
          <p:cNvSpPr txBox="1">
            <a:spLocks noGrp="1"/>
          </p:cNvSpPr>
          <p:nvPr>
            <p:ph type="title"/>
          </p:nvPr>
        </p:nvSpPr>
        <p:spPr>
          <a:xfrm>
            <a:off x="4426500" y="2219188"/>
            <a:ext cx="4935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20"/>
              <a:t>3. Humidity - 15 days avg</a:t>
            </a:r>
            <a:endParaRPr sz="1820"/>
          </a:p>
        </p:txBody>
      </p:sp>
      <p:sp>
        <p:nvSpPr>
          <p:cNvPr id="107" name="Google Shape;107;p20"/>
          <p:cNvSpPr txBox="1"/>
          <p:nvPr/>
        </p:nvSpPr>
        <p:spPr>
          <a:xfrm>
            <a:off x="5838425" y="293050"/>
            <a:ext cx="2819700" cy="15393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Char char="●"/>
            </a:pPr>
            <a:r>
              <a:rPr lang="en" sz="1100"/>
              <a:t>NY curve shows that there is a relation between weather and no. cases. Although, for Sao Paulo the 15 days temp avg is slightly linear. The reason of this discrepancy is possibly due to external factors as vaccination rate, lockdown restrictions, etc. </a:t>
            </a:r>
            <a:endParaRPr sz="1100"/>
          </a:p>
        </p:txBody>
      </p:sp>
      <p:sp>
        <p:nvSpPr>
          <p:cNvPr id="108" name="Google Shape;108;p20"/>
          <p:cNvSpPr/>
          <p:nvPr/>
        </p:nvSpPr>
        <p:spPr>
          <a:xfrm>
            <a:off x="4514450" y="988825"/>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rot="10799424">
            <a:off x="3134945" y="4378351"/>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5757000" y="2838175"/>
            <a:ext cx="1887900" cy="198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171100" y="60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Combined Data - Correlation Analysis</a:t>
            </a:r>
            <a:endParaRPr/>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
        <p:nvSpPr>
          <p:cNvPr id="117" name="Google Shape;117;p21"/>
          <p:cNvSpPr txBox="1">
            <a:spLocks noGrp="1"/>
          </p:cNvSpPr>
          <p:nvPr>
            <p:ph type="title"/>
          </p:nvPr>
        </p:nvSpPr>
        <p:spPr>
          <a:xfrm>
            <a:off x="311700" y="632875"/>
            <a:ext cx="4935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20"/>
              <a:t>3. Correlation Data for both cities</a:t>
            </a:r>
            <a:endParaRPr sz="1820"/>
          </a:p>
        </p:txBody>
      </p:sp>
      <p:sp>
        <p:nvSpPr>
          <p:cNvPr id="118" name="Google Shape;118;p21"/>
          <p:cNvSpPr txBox="1"/>
          <p:nvPr/>
        </p:nvSpPr>
        <p:spPr>
          <a:xfrm>
            <a:off x="6287700" y="1036100"/>
            <a:ext cx="2819700" cy="13698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Char char="●"/>
            </a:pPr>
            <a:r>
              <a:rPr lang="en" sz="1100"/>
              <a:t>The dataset built for the analysis is consistent, as all of them follows the same correlation (1).</a:t>
            </a:r>
            <a:endParaRPr sz="1100"/>
          </a:p>
          <a:p>
            <a:pPr marL="457200" lvl="0" indent="0" algn="l" rtl="0">
              <a:spcBef>
                <a:spcPts val="0"/>
              </a:spcBef>
              <a:spcAft>
                <a:spcPts val="0"/>
              </a:spcAft>
              <a:buNone/>
            </a:pPr>
            <a:r>
              <a:rPr lang="en" sz="1100"/>
              <a:t> </a:t>
            </a:r>
            <a:endParaRPr sz="1100"/>
          </a:p>
          <a:p>
            <a:pPr marL="457200" lvl="0" indent="0" algn="l" rtl="0">
              <a:spcBef>
                <a:spcPts val="0"/>
              </a:spcBef>
              <a:spcAft>
                <a:spcPts val="0"/>
              </a:spcAft>
              <a:buNone/>
            </a:pPr>
            <a:r>
              <a:rPr lang="en" sz="1100"/>
              <a:t>This can be seen through the color distribution for each parameters selected for the analysis. </a:t>
            </a:r>
            <a:endParaRPr sz="1100"/>
          </a:p>
        </p:txBody>
      </p:sp>
      <p:pic>
        <p:nvPicPr>
          <p:cNvPr id="119" name="Google Shape;119;p21"/>
          <p:cNvPicPr preferRelativeResize="0"/>
          <p:nvPr/>
        </p:nvPicPr>
        <p:blipFill rotWithShape="1">
          <a:blip r:embed="rId3">
            <a:alphaModFix/>
          </a:blip>
          <a:srcRect l="4639" t="3091" r="3126"/>
          <a:stretch/>
        </p:blipFill>
        <p:spPr>
          <a:xfrm>
            <a:off x="171100" y="1036100"/>
            <a:ext cx="6116604" cy="410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BF1-2C5C-4556-8F79-8A887D6D9C42}"/>
              </a:ext>
            </a:extLst>
          </p:cNvPr>
          <p:cNvSpPr>
            <a:spLocks noGrp="1"/>
          </p:cNvSpPr>
          <p:nvPr>
            <p:ph type="title"/>
          </p:nvPr>
        </p:nvSpPr>
        <p:spPr/>
        <p:txBody>
          <a:bodyPr>
            <a:normAutofit fontScale="90000"/>
          </a:bodyPr>
          <a:lstStyle/>
          <a:p>
            <a:r>
              <a:rPr lang="en-US" dirty="0"/>
              <a:t>Data </a:t>
            </a:r>
            <a:r>
              <a:rPr lang="en-US" dirty="0" err="1"/>
              <a:t>defnitions</a:t>
            </a:r>
            <a:endParaRPr lang="en-US" dirty="0"/>
          </a:p>
        </p:txBody>
      </p:sp>
      <p:pic>
        <p:nvPicPr>
          <p:cNvPr id="33" name="Content Placeholder 32" descr="Graphical user interface, application&#10;&#10;Description automatically generated">
            <a:extLst>
              <a:ext uri="{FF2B5EF4-FFF2-40B4-BE49-F238E27FC236}">
                <a16:creationId xmlns:a16="http://schemas.microsoft.com/office/drawing/2014/main" id="{11B22CA3-D22E-46B4-BD9C-915C89448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712" y="1700627"/>
            <a:ext cx="7580577" cy="2600688"/>
          </a:xfrm>
        </p:spPr>
      </p:pic>
    </p:spTree>
    <p:extLst>
      <p:ext uri="{BB962C8B-B14F-4D97-AF65-F5344CB8AC3E}">
        <p14:creationId xmlns:p14="http://schemas.microsoft.com/office/powerpoint/2010/main" val="11700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1" name="Google Shape;61;p14"/>
          <p:cNvSpPr txBox="1">
            <a:spLocks noGrp="1"/>
          </p:cNvSpPr>
          <p:nvPr>
            <p:ph type="body" idx="1"/>
          </p:nvPr>
        </p:nvSpPr>
        <p:spPr>
          <a:xfrm>
            <a:off x="419700" y="1017725"/>
            <a:ext cx="8520600" cy="177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4292E"/>
                </a:solidFill>
                <a:highlight>
                  <a:srgbClr val="FFFFFF"/>
                </a:highlight>
              </a:rPr>
              <a:t>The new novel Coronavirus known as Covid19 (SARS CoV-2), has caused one of the most serious health crises globally. Since its global spread last year, we've seen multiple news article around the impact of temperature and humidity on the speed of spread and whether or not virus thrive in colder temperature. A simple Google search using term "covid spread cold and dry weather news" will lead to  multiple articles from credible sources (statistical and scientific) in favor or against.</a:t>
            </a:r>
            <a:endParaRPr sz="1200">
              <a:solidFill>
                <a:srgbClr val="24292E"/>
              </a:solidFill>
              <a:highlight>
                <a:srgbClr val="FFFFFF"/>
              </a:highlight>
            </a:endParaRPr>
          </a:p>
          <a:p>
            <a:pPr marL="0" lvl="0" indent="0" algn="l" rtl="0">
              <a:spcBef>
                <a:spcPts val="1200"/>
              </a:spcBef>
              <a:spcAft>
                <a:spcPts val="1200"/>
              </a:spcAft>
              <a:buNone/>
            </a:pPr>
            <a:endParaRPr sz="1200">
              <a:solidFill>
                <a:srgbClr val="24292E"/>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98F1-7945-42B7-B6BC-7AA8A3D6DE3C}"/>
              </a:ext>
            </a:extLst>
          </p:cNvPr>
          <p:cNvSpPr>
            <a:spLocks noGrp="1"/>
          </p:cNvSpPr>
          <p:nvPr>
            <p:ph type="title"/>
          </p:nvPr>
        </p:nvSpPr>
        <p:spPr/>
        <p:txBody>
          <a:bodyPr>
            <a:normAutofit fontScale="90000"/>
          </a:bodyPr>
          <a:lstStyle/>
          <a:p>
            <a:endParaRPr lang="en-US"/>
          </a:p>
        </p:txBody>
      </p:sp>
      <p:pic>
        <p:nvPicPr>
          <p:cNvPr id="5" name="Content Placeholder 4" descr="Chart, line chart&#10;&#10;Description automatically generated">
            <a:extLst>
              <a:ext uri="{FF2B5EF4-FFF2-40B4-BE49-F238E27FC236}">
                <a16:creationId xmlns:a16="http://schemas.microsoft.com/office/drawing/2014/main" id="{BA7D8A13-3E07-43BE-ACC0-20F0A7E6B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469" y="2014996"/>
            <a:ext cx="7259063" cy="1971950"/>
          </a:xfrm>
        </p:spPr>
      </p:pic>
    </p:spTree>
    <p:extLst>
      <p:ext uri="{BB962C8B-B14F-4D97-AF65-F5344CB8AC3E}">
        <p14:creationId xmlns:p14="http://schemas.microsoft.com/office/powerpoint/2010/main" val="69064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6B1B-7723-4FF1-9D77-11EC694CA1A2}"/>
              </a:ext>
            </a:extLst>
          </p:cNvPr>
          <p:cNvSpPr>
            <a:spLocks noGrp="1"/>
          </p:cNvSpPr>
          <p:nvPr>
            <p:ph type="title"/>
          </p:nvPr>
        </p:nvSpPr>
        <p:spPr/>
        <p:txBody>
          <a:bodyPr>
            <a:normAutofit fontScale="90000"/>
          </a:bodyPr>
          <a:lstStyle/>
          <a:p>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007E5E66-33F4-4191-90C6-31BC511A77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43118"/>
            <a:ext cx="7886700" cy="1515705"/>
          </a:xfrm>
        </p:spPr>
      </p:pic>
    </p:spTree>
    <p:extLst>
      <p:ext uri="{BB962C8B-B14F-4D97-AF65-F5344CB8AC3E}">
        <p14:creationId xmlns:p14="http://schemas.microsoft.com/office/powerpoint/2010/main" val="1607494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5AF0-F751-4BD7-8783-13499F297CE0}"/>
              </a:ext>
            </a:extLst>
          </p:cNvPr>
          <p:cNvSpPr>
            <a:spLocks noGrp="1"/>
          </p:cNvSpPr>
          <p:nvPr>
            <p:ph type="title"/>
          </p:nvPr>
        </p:nvSpPr>
        <p:spPr/>
        <p:txBody>
          <a:bodyPr>
            <a:normAutofit fontScale="90000"/>
          </a:bodyPr>
          <a:lstStyle/>
          <a:p>
            <a:r>
              <a:rPr lang="en-US" dirty="0"/>
              <a:t>Pari plot</a:t>
            </a:r>
          </a:p>
        </p:txBody>
      </p:sp>
      <p:pic>
        <p:nvPicPr>
          <p:cNvPr id="5" name="Content Placeholder 4" descr="A picture containing building, room, living, window&#10;&#10;Description automatically generated">
            <a:extLst>
              <a:ext uri="{FF2B5EF4-FFF2-40B4-BE49-F238E27FC236}">
                <a16:creationId xmlns:a16="http://schemas.microsoft.com/office/drawing/2014/main" id="{88A77DBB-4E15-42B8-BB73-4DDEB5AA3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814" y="1369219"/>
            <a:ext cx="3682373" cy="3263504"/>
          </a:xfrm>
        </p:spPr>
      </p:pic>
    </p:spTree>
    <p:extLst>
      <p:ext uri="{BB962C8B-B14F-4D97-AF65-F5344CB8AC3E}">
        <p14:creationId xmlns:p14="http://schemas.microsoft.com/office/powerpoint/2010/main" val="380238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0E24-8A89-41FF-B62A-D930F234DB17}"/>
              </a:ext>
            </a:extLst>
          </p:cNvPr>
          <p:cNvSpPr>
            <a:spLocks noGrp="1"/>
          </p:cNvSpPr>
          <p:nvPr>
            <p:ph type="title"/>
          </p:nvPr>
        </p:nvSpPr>
        <p:spPr/>
        <p:txBody>
          <a:bodyPr>
            <a:normAutofit fontScale="90000"/>
          </a:bodyPr>
          <a:lstStyle/>
          <a:p>
            <a:r>
              <a:rPr lang="en-US" dirty="0" err="1"/>
              <a:t>NYC_MovingAve_Correlation</a:t>
            </a:r>
            <a:endParaRPr lang="en-US" dirty="0"/>
          </a:p>
        </p:txBody>
      </p:sp>
      <p:pic>
        <p:nvPicPr>
          <p:cNvPr id="5" name="Content Placeholder 4" descr="Table&#10;&#10;Description automatically generated">
            <a:extLst>
              <a:ext uri="{FF2B5EF4-FFF2-40B4-BE49-F238E27FC236}">
                <a16:creationId xmlns:a16="http://schemas.microsoft.com/office/drawing/2014/main" id="{741B0043-36FD-4EBF-9DD8-E0A2EAADF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602" y="2568713"/>
            <a:ext cx="5172797" cy="864515"/>
          </a:xfrm>
        </p:spPr>
      </p:pic>
    </p:spTree>
    <p:extLst>
      <p:ext uri="{BB962C8B-B14F-4D97-AF65-F5344CB8AC3E}">
        <p14:creationId xmlns:p14="http://schemas.microsoft.com/office/powerpoint/2010/main" val="1768743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3482-6387-41F1-93FC-E7B9948693C9}"/>
              </a:ext>
            </a:extLst>
          </p:cNvPr>
          <p:cNvSpPr>
            <a:spLocks noGrp="1"/>
          </p:cNvSpPr>
          <p:nvPr>
            <p:ph type="title"/>
          </p:nvPr>
        </p:nvSpPr>
        <p:spPr/>
        <p:txBody>
          <a:bodyPr>
            <a:normAutofit fontScale="90000"/>
          </a:bodyPr>
          <a:lstStyle/>
          <a:p>
            <a:r>
              <a:rPr lang="en-US" dirty="0" err="1"/>
              <a:t>SP_MovingAve_Correlation</a:t>
            </a:r>
            <a:endParaRPr lang="en-US" dirty="0"/>
          </a:p>
        </p:txBody>
      </p:sp>
      <p:pic>
        <p:nvPicPr>
          <p:cNvPr id="5" name="Content Placeholder 4" descr="Table&#10;&#10;Description automatically generated">
            <a:extLst>
              <a:ext uri="{FF2B5EF4-FFF2-40B4-BE49-F238E27FC236}">
                <a16:creationId xmlns:a16="http://schemas.microsoft.com/office/drawing/2014/main" id="{9F71B4A5-4815-4618-B6A8-A0BDAB31E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746" y="2568713"/>
            <a:ext cx="5158508" cy="864515"/>
          </a:xfrm>
        </p:spPr>
      </p:pic>
    </p:spTree>
    <p:extLst>
      <p:ext uri="{BB962C8B-B14F-4D97-AF65-F5344CB8AC3E}">
        <p14:creationId xmlns:p14="http://schemas.microsoft.com/office/powerpoint/2010/main" val="49599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EA94-6A37-453F-B6F2-585D12864B67}"/>
              </a:ext>
            </a:extLst>
          </p:cNvPr>
          <p:cNvSpPr>
            <a:spLocks noGrp="1"/>
          </p:cNvSpPr>
          <p:nvPr>
            <p:ph type="title"/>
          </p:nvPr>
        </p:nvSpPr>
        <p:spPr/>
        <p:txBody>
          <a:bodyPr>
            <a:normAutofit fontScale="90000"/>
          </a:bodyPr>
          <a:lstStyle/>
          <a:p>
            <a:endParaRPr lang="en-US"/>
          </a:p>
        </p:txBody>
      </p:sp>
      <p:pic>
        <p:nvPicPr>
          <p:cNvPr id="5" name="Content Placeholder 4" descr="Table&#10;&#10;Description automatically generated">
            <a:extLst>
              <a:ext uri="{FF2B5EF4-FFF2-40B4-BE49-F238E27FC236}">
                <a16:creationId xmlns:a16="http://schemas.microsoft.com/office/drawing/2014/main" id="{D50AF22B-8E7D-4AFF-AA13-D333F6732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011" y="2629444"/>
            <a:ext cx="3157979" cy="743054"/>
          </a:xfrm>
        </p:spPr>
      </p:pic>
    </p:spTree>
    <p:extLst>
      <p:ext uri="{BB962C8B-B14F-4D97-AF65-F5344CB8AC3E}">
        <p14:creationId xmlns:p14="http://schemas.microsoft.com/office/powerpoint/2010/main" val="694993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0F8A-28F3-4A6E-BB02-2A6252C2FADC}"/>
              </a:ext>
            </a:extLst>
          </p:cNvPr>
          <p:cNvSpPr>
            <a:spLocks noGrp="1"/>
          </p:cNvSpPr>
          <p:nvPr>
            <p:ph type="title"/>
          </p:nvPr>
        </p:nvSpPr>
        <p:spPr/>
        <p:txBody>
          <a:bodyPr>
            <a:normAutofit fontScale="90000"/>
          </a:bodyPr>
          <a:lstStyle/>
          <a:p>
            <a:endParaRPr lang="en-US"/>
          </a:p>
        </p:txBody>
      </p:sp>
      <p:pic>
        <p:nvPicPr>
          <p:cNvPr id="5" name="Content Placeholder 4" descr="Table&#10;&#10;Description automatically generated">
            <a:extLst>
              <a:ext uri="{FF2B5EF4-FFF2-40B4-BE49-F238E27FC236}">
                <a16:creationId xmlns:a16="http://schemas.microsoft.com/office/drawing/2014/main" id="{494EF003-EEDC-4B46-BC03-D0891914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222" y="2630738"/>
            <a:ext cx="3165123" cy="750199"/>
          </a:xfrm>
        </p:spPr>
      </p:pic>
      <p:pic>
        <p:nvPicPr>
          <p:cNvPr id="7" name="Picture 6" descr="Table&#10;&#10;Description automatically generated">
            <a:extLst>
              <a:ext uri="{FF2B5EF4-FFF2-40B4-BE49-F238E27FC236}">
                <a16:creationId xmlns:a16="http://schemas.microsoft.com/office/drawing/2014/main" id="{5165D6D7-1FAE-4770-AEEB-D4823E4AA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586134"/>
            <a:ext cx="3172268" cy="721619"/>
          </a:xfrm>
          <a:prstGeom prst="rect">
            <a:avLst/>
          </a:prstGeom>
        </p:spPr>
      </p:pic>
    </p:spTree>
    <p:extLst>
      <p:ext uri="{BB962C8B-B14F-4D97-AF65-F5344CB8AC3E}">
        <p14:creationId xmlns:p14="http://schemas.microsoft.com/office/powerpoint/2010/main" val="2086250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5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City Correlation</a:t>
            </a:r>
            <a:endParaRPr/>
          </a:p>
        </p:txBody>
      </p:sp>
      <p:sp>
        <p:nvSpPr>
          <p:cNvPr id="125" name="Google Shape;125;p22"/>
          <p:cNvSpPr txBox="1">
            <a:spLocks noGrp="1"/>
          </p:cNvSpPr>
          <p:nvPr>
            <p:ph type="body" idx="1"/>
          </p:nvPr>
        </p:nvSpPr>
        <p:spPr>
          <a:xfrm>
            <a:off x="311700" y="1052700"/>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New Yor</a:t>
            </a:r>
            <a:endParaRPr/>
          </a:p>
          <a:p>
            <a:pPr marL="0" lvl="0" indent="0" algn="l" rtl="0">
              <a:lnSpc>
                <a:spcPct val="100000"/>
              </a:lnSpc>
              <a:spcBef>
                <a:spcPts val="0"/>
              </a:spcBef>
              <a:spcAft>
                <a:spcPts val="0"/>
              </a:spcAft>
              <a:buNone/>
            </a:pPr>
            <a:r>
              <a:rPr lang="en"/>
              <a:t>New Yor</a:t>
            </a:r>
            <a:endParaRPr/>
          </a:p>
          <a:p>
            <a:pPr marL="0" lvl="0" indent="0" algn="l" rtl="0">
              <a:spcBef>
                <a:spcPts val="0"/>
              </a:spcBef>
              <a:spcAft>
                <a:spcPts val="1200"/>
              </a:spcAft>
              <a:buNone/>
            </a:pPr>
            <a:endParaRPr/>
          </a:p>
        </p:txBody>
      </p:sp>
      <p:pic>
        <p:nvPicPr>
          <p:cNvPr id="126" name="Google Shape;126;p22"/>
          <p:cNvPicPr preferRelativeResize="0"/>
          <p:nvPr/>
        </p:nvPicPr>
        <p:blipFill>
          <a:blip r:embed="rId3">
            <a:alphaModFix/>
          </a:blip>
          <a:stretch>
            <a:fillRect/>
          </a:stretch>
        </p:blipFill>
        <p:spPr>
          <a:xfrm>
            <a:off x="362175" y="1179247"/>
            <a:ext cx="3032376" cy="3700875"/>
          </a:xfrm>
          <a:prstGeom prst="rect">
            <a:avLst/>
          </a:prstGeom>
          <a:noFill/>
          <a:ln>
            <a:noFill/>
          </a:ln>
        </p:spPr>
      </p:pic>
      <p:pic>
        <p:nvPicPr>
          <p:cNvPr id="127" name="Google Shape;127;p22"/>
          <p:cNvPicPr preferRelativeResize="0"/>
          <p:nvPr/>
        </p:nvPicPr>
        <p:blipFill>
          <a:blip r:embed="rId4">
            <a:alphaModFix/>
          </a:blip>
          <a:stretch>
            <a:fillRect/>
          </a:stretch>
        </p:blipFill>
        <p:spPr>
          <a:xfrm>
            <a:off x="3661386" y="1179247"/>
            <a:ext cx="2784335" cy="3700875"/>
          </a:xfrm>
          <a:prstGeom prst="rect">
            <a:avLst/>
          </a:prstGeom>
          <a:noFill/>
          <a:ln>
            <a:noFill/>
          </a:ln>
        </p:spPr>
      </p:pic>
      <p:sp>
        <p:nvSpPr>
          <p:cNvPr id="128" name="Google Shape;128;p22"/>
          <p:cNvSpPr txBox="1"/>
          <p:nvPr/>
        </p:nvSpPr>
        <p:spPr>
          <a:xfrm>
            <a:off x="734600" y="625475"/>
            <a:ext cx="181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New York</a:t>
            </a:r>
            <a:endParaRPr/>
          </a:p>
        </p:txBody>
      </p:sp>
      <p:sp>
        <p:nvSpPr>
          <p:cNvPr id="129" name="Google Shape;129;p22"/>
          <p:cNvSpPr txBox="1"/>
          <p:nvPr/>
        </p:nvSpPr>
        <p:spPr>
          <a:xfrm>
            <a:off x="3963100" y="580450"/>
            <a:ext cx="181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Sao Paulo</a:t>
            </a:r>
            <a:endParaRPr/>
          </a:p>
        </p:txBody>
      </p:sp>
      <p:sp>
        <p:nvSpPr>
          <p:cNvPr id="130" name="Google Shape;130;p22"/>
          <p:cNvSpPr txBox="1"/>
          <p:nvPr/>
        </p:nvSpPr>
        <p:spPr>
          <a:xfrm>
            <a:off x="6522275" y="1201775"/>
            <a:ext cx="225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Temperature: The LR confirms that the no. of cases in SP do not follow a trend, especially when it is measured on a 15 days average period, while NY does. This confirms that the data makes sense.</a:t>
            </a:r>
            <a:endParaRPr/>
          </a:p>
        </p:txBody>
      </p:sp>
      <p:sp>
        <p:nvSpPr>
          <p:cNvPr id="131" name="Google Shape;131;p22"/>
          <p:cNvSpPr txBox="1"/>
          <p:nvPr/>
        </p:nvSpPr>
        <p:spPr>
          <a:xfrm>
            <a:off x="6630350" y="3570400"/>
            <a:ext cx="2254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Humidity: The LR shows that there is not impact on the number of cases when humidity is considered for the analysis.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5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5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42" name="Google Shape;142;p24"/>
          <p:cNvSpPr txBox="1"/>
          <p:nvPr/>
        </p:nvSpPr>
        <p:spPr>
          <a:xfrm>
            <a:off x="320900" y="770150"/>
            <a:ext cx="856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Did we find any correlation between temperature and humidity or was our analysis inconclusive?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5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Sources &amp; Data Definition (Readme from main branch - Kushal)</a:t>
            </a:r>
            <a:endParaRPr/>
          </a:p>
        </p:txBody>
      </p:sp>
      <p:sp>
        <p:nvSpPr>
          <p:cNvPr id="67" name="Google Shape;67;p15"/>
          <p:cNvSpPr txBox="1">
            <a:spLocks noGrp="1"/>
          </p:cNvSpPr>
          <p:nvPr>
            <p:ph type="body" idx="1"/>
          </p:nvPr>
        </p:nvSpPr>
        <p:spPr>
          <a:xfrm>
            <a:off x="311700" y="917700"/>
            <a:ext cx="8520600" cy="40557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Clr>
                <a:schemeClr val="dk1"/>
              </a:buClr>
              <a:buSzPct val="40000"/>
              <a:buFont typeface="Arial"/>
              <a:buNone/>
            </a:pPr>
            <a:r>
              <a:rPr lang="en" sz="2750" b="1">
                <a:solidFill>
                  <a:srgbClr val="24292E"/>
                </a:solidFill>
                <a:highlight>
                  <a:srgbClr val="FFFFFF"/>
                </a:highlight>
              </a:rPr>
              <a:t>Data Source:</a:t>
            </a:r>
            <a:endParaRPr sz="2750" b="1">
              <a:solidFill>
                <a:srgbClr val="24292E"/>
              </a:solidFill>
              <a:highlight>
                <a:srgbClr val="FFFFFF"/>
              </a:highlight>
            </a:endParaRPr>
          </a:p>
          <a:p>
            <a:pPr marL="457200" lvl="0" indent="-268843" algn="l" rtl="0">
              <a:spcBef>
                <a:spcPts val="1200"/>
              </a:spcBef>
              <a:spcAft>
                <a:spcPts val="0"/>
              </a:spcAft>
              <a:buClr>
                <a:srgbClr val="24292E"/>
              </a:buClr>
              <a:buSzPct val="100000"/>
              <a:buAutoNum type="arabicPeriod"/>
            </a:pPr>
            <a:r>
              <a:rPr lang="en" sz="1950">
                <a:solidFill>
                  <a:schemeClr val="hlink"/>
                </a:solidFill>
                <a:highlight>
                  <a:srgbClr val="FFFFFF"/>
                </a:highlight>
                <a:uFill>
                  <a:noFill/>
                </a:uFill>
                <a:hlinkClick r:id="rId3"/>
              </a:rPr>
              <a:t>Kaggle Weather Data</a:t>
            </a:r>
            <a:endParaRPr sz="1950">
              <a:solidFill>
                <a:schemeClr val="hlink"/>
              </a:solidFill>
              <a:highlight>
                <a:srgbClr val="FFFFFF"/>
              </a:highlight>
            </a:endParaRPr>
          </a:p>
          <a:p>
            <a:pPr marL="457200" lvl="0" indent="-268843" algn="l" rtl="0">
              <a:spcBef>
                <a:spcPts val="0"/>
              </a:spcBef>
              <a:spcAft>
                <a:spcPts val="0"/>
              </a:spcAft>
              <a:buClr>
                <a:srgbClr val="24292E"/>
              </a:buClr>
              <a:buSzPct val="100000"/>
              <a:buAutoNum type="arabicPeriod"/>
            </a:pPr>
            <a:r>
              <a:rPr lang="en" sz="1950">
                <a:solidFill>
                  <a:schemeClr val="hlink"/>
                </a:solidFill>
                <a:highlight>
                  <a:srgbClr val="FFFFFF"/>
                </a:highlight>
                <a:uFill>
                  <a:noFill/>
                </a:uFill>
                <a:hlinkClick r:id="rId4"/>
              </a:rPr>
              <a:t>Major Cities Covid Data</a:t>
            </a:r>
            <a:endParaRPr sz="1950">
              <a:solidFill>
                <a:schemeClr val="hlink"/>
              </a:solidFill>
              <a:highlight>
                <a:srgbClr val="FFFFFF"/>
              </a:highlight>
            </a:endParaRPr>
          </a:p>
          <a:p>
            <a:pPr marL="457200" lvl="0" indent="-268843" algn="l" rtl="0">
              <a:spcBef>
                <a:spcPts val="0"/>
              </a:spcBef>
              <a:spcAft>
                <a:spcPts val="0"/>
              </a:spcAft>
              <a:buClr>
                <a:srgbClr val="24292E"/>
              </a:buClr>
              <a:buSzPct val="100000"/>
              <a:buAutoNum type="arabicPeriod"/>
            </a:pPr>
            <a:r>
              <a:rPr lang="en" sz="1950">
                <a:solidFill>
                  <a:schemeClr val="hlink"/>
                </a:solidFill>
                <a:highlight>
                  <a:srgbClr val="FFFFFF"/>
                </a:highlight>
                <a:uFill>
                  <a:noFill/>
                </a:uFill>
                <a:hlinkClick r:id="rId5"/>
              </a:rPr>
              <a:t>New York Covid data</a:t>
            </a:r>
            <a:endParaRPr sz="1950">
              <a:solidFill>
                <a:schemeClr val="hlink"/>
              </a:solidFill>
              <a:highlight>
                <a:srgbClr val="FFFFFF"/>
              </a:highlight>
            </a:endParaRPr>
          </a:p>
          <a:p>
            <a:pPr marL="457200" lvl="0" indent="-268843" algn="l" rtl="0">
              <a:spcBef>
                <a:spcPts val="0"/>
              </a:spcBef>
              <a:spcAft>
                <a:spcPts val="0"/>
              </a:spcAft>
              <a:buClr>
                <a:srgbClr val="24292E"/>
              </a:buClr>
              <a:buSzPct val="100000"/>
              <a:buAutoNum type="arabicPeriod"/>
            </a:pPr>
            <a:r>
              <a:rPr lang="en" sz="1950">
                <a:solidFill>
                  <a:schemeClr val="hlink"/>
                </a:solidFill>
                <a:highlight>
                  <a:srgbClr val="FFFFFF"/>
                </a:highlight>
                <a:uFill>
                  <a:noFill/>
                </a:uFill>
                <a:hlinkClick r:id="rId6"/>
              </a:rPr>
              <a:t>Sao Paulo daily covid data</a:t>
            </a:r>
            <a:endParaRPr sz="1950">
              <a:solidFill>
                <a:schemeClr val="hlink"/>
              </a:solidFill>
              <a:highlight>
                <a:srgbClr val="FFFFFF"/>
              </a:highlight>
            </a:endParaRPr>
          </a:p>
          <a:p>
            <a:pPr marL="0" lvl="0" indent="0" algn="l" rtl="0">
              <a:spcBef>
                <a:spcPts val="1200"/>
              </a:spcBef>
              <a:spcAft>
                <a:spcPts val="0"/>
              </a:spcAft>
              <a:buClr>
                <a:schemeClr val="dk1"/>
              </a:buClr>
              <a:buSzPct val="55000"/>
              <a:buFont typeface="Arial"/>
              <a:buNone/>
            </a:pPr>
            <a:r>
              <a:rPr lang="en" sz="2000">
                <a:solidFill>
                  <a:srgbClr val="24292E"/>
                </a:solidFill>
                <a:highlight>
                  <a:srgbClr val="FFFFFF"/>
                </a:highlight>
              </a:rPr>
              <a:t>V</a:t>
            </a:r>
            <a:r>
              <a:rPr lang="en" sz="2750">
                <a:solidFill>
                  <a:srgbClr val="24292E"/>
                </a:solidFill>
                <a:highlight>
                  <a:srgbClr val="FFFFFF"/>
                </a:highlight>
              </a:rPr>
              <a:t>ariables:</a:t>
            </a:r>
            <a:endParaRPr sz="2750">
              <a:solidFill>
                <a:srgbClr val="24292E"/>
              </a:solidFill>
              <a:highlight>
                <a:srgbClr val="FFFFFF"/>
              </a:highlight>
            </a:endParaRPr>
          </a:p>
          <a:p>
            <a:pPr marL="457200" lvl="0" indent="-268843" algn="l" rtl="0">
              <a:spcBef>
                <a:spcPts val="1200"/>
              </a:spcBef>
              <a:spcAft>
                <a:spcPts val="0"/>
              </a:spcAft>
              <a:buClr>
                <a:srgbClr val="24292E"/>
              </a:buClr>
              <a:buSzPct val="100000"/>
              <a:buAutoNum type="arabicPeriod"/>
            </a:pPr>
            <a:r>
              <a:rPr lang="en" sz="1950">
                <a:solidFill>
                  <a:srgbClr val="24292E"/>
                </a:solidFill>
                <a:highlight>
                  <a:srgbClr val="FFFFFF"/>
                </a:highlight>
              </a:rPr>
              <a:t>Dependent: One of the following:</a:t>
            </a:r>
            <a:endParaRPr sz="1950">
              <a:solidFill>
                <a:srgbClr val="24292E"/>
              </a:solidFill>
              <a:highlight>
                <a:srgbClr val="FFFFFF"/>
              </a:highlight>
            </a:endParaRPr>
          </a:p>
          <a:p>
            <a:pPr marL="914400" lvl="1" indent="-268843" algn="l" rtl="0">
              <a:spcBef>
                <a:spcPts val="0"/>
              </a:spcBef>
              <a:spcAft>
                <a:spcPts val="0"/>
              </a:spcAft>
              <a:buClr>
                <a:srgbClr val="24292E"/>
              </a:buClr>
              <a:buSzPct val="100000"/>
              <a:buChar char="○"/>
            </a:pPr>
            <a:r>
              <a:rPr lang="en" sz="1950">
                <a:solidFill>
                  <a:srgbClr val="24292E"/>
                </a:solidFill>
                <a:highlight>
                  <a:srgbClr val="FFFFFF"/>
                </a:highlight>
              </a:rPr>
              <a:t>Covid 19 new cases per 100,000 population: </a:t>
            </a:r>
            <a:endParaRPr sz="1950">
              <a:solidFill>
                <a:srgbClr val="24292E"/>
              </a:solidFill>
              <a:highlight>
                <a:srgbClr val="FFFFFF"/>
              </a:highlight>
            </a:endParaRPr>
          </a:p>
          <a:p>
            <a:pPr marL="914400" lvl="1" indent="-268843" algn="l" rtl="0">
              <a:spcBef>
                <a:spcPts val="0"/>
              </a:spcBef>
              <a:spcAft>
                <a:spcPts val="0"/>
              </a:spcAft>
              <a:buClr>
                <a:srgbClr val="24292E"/>
              </a:buClr>
              <a:buSzPct val="100000"/>
              <a:buChar char="○"/>
            </a:pPr>
            <a:r>
              <a:rPr lang="en" sz="1950">
                <a:solidFill>
                  <a:srgbClr val="24292E"/>
                </a:solidFill>
                <a:highlight>
                  <a:srgbClr val="FFFFFF"/>
                </a:highlight>
              </a:rPr>
              <a:t>Percent Positive aka Positive Rate: per_positive </a:t>
            </a:r>
            <a:r>
              <a:rPr lang="en" sz="1950">
                <a:solidFill>
                  <a:schemeClr val="hlink"/>
                </a:solidFill>
                <a:highlight>
                  <a:srgbClr val="FFFFFF"/>
                </a:highlight>
                <a:uFill>
                  <a:noFill/>
                </a:uFill>
                <a:hlinkClick r:id="rId7"/>
              </a:rPr>
              <a:t>What is the "percent </a:t>
            </a:r>
            <a:r>
              <a:rPr lang="en" sz="1950">
                <a:solidFill>
                  <a:schemeClr val="hlink"/>
                </a:solidFill>
                <a:highlight>
                  <a:srgbClr val="FFFFFF"/>
                </a:highlight>
                <a:uFill>
                  <a:noFill/>
                </a:uFill>
                <a:hlinkClick r:id="rId7"/>
              </a:rPr>
              <a:t>positive</a:t>
            </a:r>
            <a:r>
              <a:rPr lang="en" sz="1950">
                <a:solidFill>
                  <a:schemeClr val="hlink"/>
                </a:solidFill>
                <a:highlight>
                  <a:srgbClr val="FFFFFF"/>
                </a:highlight>
                <a:uFill>
                  <a:noFill/>
                </a:uFill>
                <a:hlinkClick r:id="rId7"/>
              </a:rPr>
              <a:t>" and why does it matter</a:t>
            </a:r>
            <a:endParaRPr sz="1950">
              <a:solidFill>
                <a:schemeClr val="hlink"/>
              </a:solidFill>
              <a:highlight>
                <a:srgbClr val="FFFFFF"/>
              </a:highlight>
            </a:endParaRPr>
          </a:p>
          <a:p>
            <a:pPr marL="457200" lvl="0" indent="-268843" algn="l" rtl="0">
              <a:spcBef>
                <a:spcPts val="0"/>
              </a:spcBef>
              <a:spcAft>
                <a:spcPts val="0"/>
              </a:spcAft>
              <a:buClr>
                <a:srgbClr val="24292E"/>
              </a:buClr>
              <a:buSzPct val="100000"/>
              <a:buAutoNum type="arabicPeriod"/>
            </a:pPr>
            <a:r>
              <a:rPr lang="en" sz="1950">
                <a:solidFill>
                  <a:srgbClr val="24292E"/>
                </a:solidFill>
                <a:highlight>
                  <a:srgbClr val="FFFFFF"/>
                </a:highlight>
              </a:rPr>
              <a:t>Independent Variables:</a:t>
            </a:r>
            <a:endParaRPr sz="1950">
              <a:solidFill>
                <a:srgbClr val="24292E"/>
              </a:solidFill>
              <a:highlight>
                <a:srgbClr val="FFFFFF"/>
              </a:highlight>
            </a:endParaRPr>
          </a:p>
          <a:p>
            <a:pPr marL="914400" lvl="1" indent="-268843" algn="l" rtl="0">
              <a:spcBef>
                <a:spcPts val="0"/>
              </a:spcBef>
              <a:spcAft>
                <a:spcPts val="0"/>
              </a:spcAft>
              <a:buClr>
                <a:srgbClr val="24292E"/>
              </a:buClr>
              <a:buSzPct val="100000"/>
              <a:buChar char="○"/>
            </a:pPr>
            <a:r>
              <a:rPr lang="en" sz="1950">
                <a:solidFill>
                  <a:srgbClr val="24292E"/>
                </a:solidFill>
                <a:highlight>
                  <a:srgbClr val="FFFFFF"/>
                </a:highlight>
              </a:rPr>
              <a:t>Average daily temperature in celsius</a:t>
            </a:r>
            <a:endParaRPr sz="1950">
              <a:solidFill>
                <a:srgbClr val="24292E"/>
              </a:solidFill>
              <a:highlight>
                <a:srgbClr val="FFFFFF"/>
              </a:highlight>
            </a:endParaRPr>
          </a:p>
          <a:p>
            <a:pPr marL="914400" lvl="1" indent="-268843" algn="l" rtl="0">
              <a:spcBef>
                <a:spcPts val="0"/>
              </a:spcBef>
              <a:spcAft>
                <a:spcPts val="0"/>
              </a:spcAft>
              <a:buClr>
                <a:srgbClr val="24292E"/>
              </a:buClr>
              <a:buSzPct val="100000"/>
              <a:buChar char="○"/>
            </a:pPr>
            <a:r>
              <a:rPr lang="en" sz="1950">
                <a:solidFill>
                  <a:srgbClr val="24292E"/>
                </a:solidFill>
                <a:highlight>
                  <a:srgbClr val="FFFFFF"/>
                </a:highlight>
              </a:rPr>
              <a:t>Average daily humidity</a:t>
            </a:r>
            <a:endParaRPr sz="1950">
              <a:solidFill>
                <a:srgbClr val="24292E"/>
              </a:solidFill>
              <a:highlight>
                <a:srgbClr val="FFFFFF"/>
              </a:highlight>
            </a:endParaRPr>
          </a:p>
          <a:p>
            <a:pPr marL="0" lvl="0" indent="0" algn="l" rtl="0">
              <a:spcBef>
                <a:spcPts val="1200"/>
              </a:spcBef>
              <a:spcAft>
                <a:spcPts val="0"/>
              </a:spcAft>
              <a:buNone/>
            </a:pPr>
            <a:r>
              <a:rPr lang="en" sz="2123">
                <a:solidFill>
                  <a:srgbClr val="24292E"/>
                </a:solidFill>
                <a:highlight>
                  <a:srgbClr val="FFFFFF"/>
                </a:highlight>
              </a:rPr>
              <a:t>Scope of project: Limited to 2 cities data (in future may expand the scope), for given weather variables only. Cities are selected based on similar size of population, covid cases, weather differences and covid response. The selected cities are New York, and Sao Paulo</a:t>
            </a:r>
            <a:endParaRPr sz="2123">
              <a:solidFill>
                <a:srgbClr val="24292E"/>
              </a:solidFill>
              <a:highlight>
                <a:srgbClr val="FFFFFF"/>
              </a:highlight>
            </a:endParaRPr>
          </a:p>
          <a:p>
            <a:pPr marL="0" lvl="0" indent="0" algn="l" rtl="0">
              <a:spcBef>
                <a:spcPts val="1200"/>
              </a:spcBef>
              <a:spcAft>
                <a:spcPts val="0"/>
              </a:spcAft>
              <a:buClr>
                <a:schemeClr val="dk1"/>
              </a:buClr>
              <a:buSzPct val="51811"/>
              <a:buFont typeface="Arial"/>
              <a:buNone/>
            </a:pPr>
            <a:r>
              <a:rPr lang="en" sz="2123">
                <a:solidFill>
                  <a:srgbClr val="24292E"/>
                </a:solidFill>
                <a:highlight>
                  <a:srgbClr val="FFFFFF"/>
                </a:highlight>
              </a:rPr>
              <a:t>Data Clean up &amp; Transformation - ?EXcel, Python to parse data. ETL (Link)</a:t>
            </a:r>
            <a:endParaRPr sz="2123">
              <a:solidFill>
                <a:srgbClr val="24292E"/>
              </a:solidFill>
              <a:highlight>
                <a:srgbClr val="FFFFFF"/>
              </a:highlight>
            </a:endParaRPr>
          </a:p>
          <a:p>
            <a:pPr marL="0" marR="38100" lvl="0" indent="190500" algn="l" rtl="0">
              <a:lnSpc>
                <a:spcPct val="100000"/>
              </a:lnSpc>
              <a:spcBef>
                <a:spcPts val="1800"/>
              </a:spcBef>
              <a:spcAft>
                <a:spcPts val="0"/>
              </a:spcAft>
              <a:buClr>
                <a:schemeClr val="dk1"/>
              </a:buClr>
              <a:buSzPct val="39178"/>
              <a:buFont typeface="Arial"/>
              <a:buNone/>
            </a:pPr>
            <a:r>
              <a:rPr lang="en" sz="2807" b="1">
                <a:solidFill>
                  <a:srgbClr val="24292E"/>
                </a:solidFill>
                <a:highlight>
                  <a:srgbClr val="FFFFFF"/>
                </a:highlight>
              </a:rPr>
              <a:t>Data Definition</a:t>
            </a:r>
            <a:endParaRPr sz="2807" b="1">
              <a:solidFill>
                <a:srgbClr val="24292E"/>
              </a:solidFill>
              <a:highlight>
                <a:srgbClr val="FFFFFF"/>
              </a:highlight>
            </a:endParaRPr>
          </a:p>
          <a:p>
            <a:pPr marL="457200" lvl="0" indent="-276224" algn="l" rtl="0">
              <a:spcBef>
                <a:spcPts val="1200"/>
              </a:spcBef>
              <a:spcAft>
                <a:spcPts val="0"/>
              </a:spcAft>
              <a:buClr>
                <a:srgbClr val="24292E"/>
              </a:buClr>
              <a:buSzPct val="100000"/>
              <a:buAutoNum type="arabicPeriod"/>
            </a:pPr>
            <a:r>
              <a:rPr lang="en" sz="2307">
                <a:solidFill>
                  <a:srgbClr val="24292E"/>
                </a:solidFill>
                <a:highlight>
                  <a:srgbClr val="FFFFFF"/>
                </a:highlight>
              </a:rPr>
              <a:t>Covid metrics:</a:t>
            </a:r>
            <a:endParaRPr sz="2307">
              <a:solidFill>
                <a:srgbClr val="24292E"/>
              </a:solidFill>
              <a:highlight>
                <a:srgbClr val="FFFFFF"/>
              </a:highlight>
            </a:endParaRPr>
          </a:p>
          <a:p>
            <a:pPr marL="914400" lvl="1" indent="-276224" algn="l" rtl="0">
              <a:spcBef>
                <a:spcPts val="0"/>
              </a:spcBef>
              <a:spcAft>
                <a:spcPts val="0"/>
              </a:spcAft>
              <a:buClr>
                <a:srgbClr val="24292E"/>
              </a:buClr>
              <a:buSzPct val="100000"/>
              <a:buChar char="○"/>
            </a:pPr>
            <a:r>
              <a:rPr lang="en" sz="2307">
                <a:solidFill>
                  <a:srgbClr val="24292E"/>
                </a:solidFill>
                <a:highlight>
                  <a:srgbClr val="FFFFFF"/>
                </a:highlight>
              </a:rPr>
              <a:t>Covid19 rate: New daily covid19 cases reported in selected cities per capita population (New daily case / City Population) Or option 2 is Total number of cases by 100k inhabitants</a:t>
            </a:r>
            <a:endParaRPr sz="2307">
              <a:solidFill>
                <a:srgbClr val="24292E"/>
              </a:solidFill>
              <a:highlight>
                <a:srgbClr val="FFFFFF"/>
              </a:highlight>
            </a:endParaRPr>
          </a:p>
          <a:p>
            <a:pPr marL="914400" lvl="1" indent="-276224" algn="l" rtl="0">
              <a:spcBef>
                <a:spcPts val="0"/>
              </a:spcBef>
              <a:spcAft>
                <a:spcPts val="0"/>
              </a:spcAft>
              <a:buClr>
                <a:srgbClr val="24292E"/>
              </a:buClr>
              <a:buSzPct val="100000"/>
              <a:buChar char="○"/>
            </a:pPr>
            <a:r>
              <a:rPr lang="en" sz="2307">
                <a:solidFill>
                  <a:srgbClr val="24292E"/>
                </a:solidFill>
                <a:highlight>
                  <a:srgbClr val="FFFFFF"/>
                </a:highlight>
              </a:rPr>
              <a:t>Covid positivity rate: The percentage of all coronavirus tests performed that are actually positive, or: (positive tests)/(total tests) x 100%. This rate helps public health officials answer questions such as:</a:t>
            </a:r>
            <a:endParaRPr sz="2307">
              <a:solidFill>
                <a:srgbClr val="24292E"/>
              </a:solidFill>
              <a:highlight>
                <a:srgbClr val="FFFFFF"/>
              </a:highlight>
            </a:endParaRPr>
          </a:p>
          <a:p>
            <a:pPr marL="1371600" lvl="2" indent="-276225" algn="l" rtl="0">
              <a:spcBef>
                <a:spcPts val="0"/>
              </a:spcBef>
              <a:spcAft>
                <a:spcPts val="0"/>
              </a:spcAft>
              <a:buClr>
                <a:srgbClr val="24292E"/>
              </a:buClr>
              <a:buSzPct val="100000"/>
              <a:buChar char="■"/>
            </a:pPr>
            <a:r>
              <a:rPr lang="en" sz="2307">
                <a:solidFill>
                  <a:srgbClr val="24292E"/>
                </a:solidFill>
                <a:highlight>
                  <a:srgbClr val="FFFFFF"/>
                </a:highlight>
              </a:rPr>
              <a:t>What is the current level of SARS-CoV-2 (coronavirus) transmission in the community?</a:t>
            </a:r>
            <a:endParaRPr sz="2307">
              <a:solidFill>
                <a:srgbClr val="24292E"/>
              </a:solidFill>
              <a:highlight>
                <a:srgbClr val="FFFFFF"/>
              </a:highlight>
            </a:endParaRPr>
          </a:p>
          <a:p>
            <a:pPr marL="1371600" lvl="2" indent="-276225" algn="l" rtl="0">
              <a:spcBef>
                <a:spcPts val="0"/>
              </a:spcBef>
              <a:spcAft>
                <a:spcPts val="0"/>
              </a:spcAft>
              <a:buClr>
                <a:srgbClr val="24292E"/>
              </a:buClr>
              <a:buSzPct val="100000"/>
              <a:buChar char="■"/>
            </a:pPr>
            <a:r>
              <a:rPr lang="en" sz="2307">
                <a:solidFill>
                  <a:srgbClr val="24292E"/>
                </a:solidFill>
                <a:highlight>
                  <a:srgbClr val="FFFFFF"/>
                </a:highlight>
              </a:rPr>
              <a:t>Are we doing enough testing for the amount of people who are getting infected?</a:t>
            </a:r>
            <a:endParaRPr sz="2307">
              <a:solidFill>
                <a:srgbClr val="24292E"/>
              </a:solidFill>
              <a:highlight>
                <a:srgbClr val="FFFFFF"/>
              </a:highlight>
            </a:endParaRPr>
          </a:p>
          <a:p>
            <a:pPr marL="457200" lvl="0" indent="-276224" algn="l" rtl="0">
              <a:spcBef>
                <a:spcPts val="0"/>
              </a:spcBef>
              <a:spcAft>
                <a:spcPts val="0"/>
              </a:spcAft>
              <a:buClr>
                <a:srgbClr val="24292E"/>
              </a:buClr>
              <a:buSzPct val="100000"/>
              <a:buAutoNum type="arabicPeriod"/>
            </a:pPr>
            <a:r>
              <a:rPr lang="en" sz="2307">
                <a:solidFill>
                  <a:srgbClr val="24292E"/>
                </a:solidFill>
                <a:highlight>
                  <a:srgbClr val="FFFFFF"/>
                </a:highlight>
              </a:rPr>
              <a:t>Weather metrics: A combination of variables like daily Average Temperature,Average Humidity .</a:t>
            </a:r>
            <a:endParaRPr sz="2307">
              <a:solidFill>
                <a:srgbClr val="24292E"/>
              </a:solidFill>
              <a:highlight>
                <a:srgbClr val="FFFFFF"/>
              </a:highlight>
            </a:endParaRPr>
          </a:p>
          <a:p>
            <a:pPr marL="91440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 for our project</a:t>
            </a:r>
            <a:endParaRPr/>
          </a:p>
        </p:txBody>
      </p:sp>
      <p:sp>
        <p:nvSpPr>
          <p:cNvPr id="148" name="Google Shape;14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adjustments based on feedback from the reviewers</a:t>
            </a:r>
            <a:endParaRPr/>
          </a:p>
          <a:p>
            <a:pPr marL="457200" lvl="0" indent="-342900" algn="l" rtl="0">
              <a:spcBef>
                <a:spcPts val="0"/>
              </a:spcBef>
              <a:spcAft>
                <a:spcPts val="0"/>
              </a:spcAft>
              <a:buSzPts val="1800"/>
              <a:buChar char="●"/>
            </a:pPr>
            <a:r>
              <a:rPr lang="en"/>
              <a:t>Additional results interpretation (If required)</a:t>
            </a:r>
            <a:endParaRPr/>
          </a:p>
          <a:p>
            <a:pPr marL="457200" lvl="0" indent="-342900" algn="l" rtl="0">
              <a:spcBef>
                <a:spcPts val="0"/>
              </a:spcBef>
              <a:spcAft>
                <a:spcPts val="0"/>
              </a:spcAft>
              <a:buSzPts val="1800"/>
              <a:buChar char="●"/>
            </a:pPr>
            <a:r>
              <a:rPr lang="en"/>
              <a:t>Conclusion (Suggestions: Add slides with regression results - 3 models from readme -compare them and provide which is the best out of the 3)</a:t>
            </a:r>
            <a:endParaRPr/>
          </a:p>
          <a:p>
            <a:pPr marL="457200" lvl="0" indent="-342900" algn="l" rtl="0">
              <a:spcBef>
                <a:spcPts val="0"/>
              </a:spcBef>
              <a:spcAft>
                <a:spcPts val="0"/>
              </a:spcAft>
              <a:buClr>
                <a:schemeClr val="dk1"/>
              </a:buClr>
              <a:buSzPts val="1800"/>
              <a:buChar char="●"/>
            </a:pPr>
            <a:r>
              <a:rPr lang="en" strike="sngStrike">
                <a:solidFill>
                  <a:schemeClr val="dk1"/>
                </a:solidFill>
                <a:highlight>
                  <a:srgbClr val="B6D7A8"/>
                </a:highlight>
              </a:rPr>
              <a:t>Recommendation for expansion of project idea (DONE ON MAY 31,2021)</a:t>
            </a:r>
            <a:endParaRPr strike="sngStrike">
              <a:solidFill>
                <a:schemeClr val="dk1"/>
              </a:solidFill>
              <a:highlight>
                <a:srgbClr val="B6D7A8"/>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 to project expansion </a:t>
            </a:r>
            <a:endParaRPr/>
          </a:p>
        </p:txBody>
      </p:sp>
      <p:sp>
        <p:nvSpPr>
          <p:cNvPr id="154" name="Google Shape;15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Run 3 regression models excluding humidity</a:t>
            </a:r>
            <a:endParaRPr/>
          </a:p>
          <a:p>
            <a:pPr marL="457200" lvl="0" indent="-342900" algn="l" rtl="0">
              <a:spcBef>
                <a:spcPts val="0"/>
              </a:spcBef>
              <a:spcAft>
                <a:spcPts val="0"/>
              </a:spcAft>
              <a:buSzPts val="1800"/>
              <a:buChar char="●"/>
            </a:pPr>
            <a:r>
              <a:rPr lang="en"/>
              <a:t>Remove impact of other variables e.g</a:t>
            </a:r>
            <a:endParaRPr/>
          </a:p>
          <a:p>
            <a:pPr marL="914400" lvl="1" indent="-317500" algn="l" rtl="0">
              <a:spcBef>
                <a:spcPts val="0"/>
              </a:spcBef>
              <a:spcAft>
                <a:spcPts val="0"/>
              </a:spcAft>
              <a:buSzPts val="1400"/>
              <a:buChar char="○"/>
            </a:pPr>
            <a:r>
              <a:rPr lang="en"/>
              <a:t>Impact of vaccination rate</a:t>
            </a:r>
            <a:endParaRPr/>
          </a:p>
          <a:p>
            <a:pPr marL="914400" lvl="1" indent="-317500" algn="l" rtl="0">
              <a:spcBef>
                <a:spcPts val="0"/>
              </a:spcBef>
              <a:spcAft>
                <a:spcPts val="0"/>
              </a:spcAft>
              <a:buSzPts val="1400"/>
              <a:buChar char="○"/>
            </a:pPr>
            <a:r>
              <a:rPr lang="en"/>
              <a:t>Impact of the positive cases related to brazilain mutant, which spread faster than the original.</a:t>
            </a:r>
            <a:endParaRPr/>
          </a:p>
          <a:p>
            <a:pPr marL="914400" lvl="1" indent="-317500" algn="l" rtl="0">
              <a:spcBef>
                <a:spcPts val="0"/>
              </a:spcBef>
              <a:spcAft>
                <a:spcPts val="0"/>
              </a:spcAft>
              <a:buSzPts val="1400"/>
              <a:buChar char="○"/>
            </a:pPr>
            <a:r>
              <a:rPr lang="en"/>
              <a:t>Impact of Active cases in the city.</a:t>
            </a:r>
            <a:endParaRPr/>
          </a:p>
          <a:p>
            <a:pPr marL="457200" lvl="0" indent="-342900" algn="l" rtl="0">
              <a:spcBef>
                <a:spcPts val="0"/>
              </a:spcBef>
              <a:spcAft>
                <a:spcPts val="0"/>
              </a:spcAft>
              <a:buSzPts val="1800"/>
              <a:buChar char="●"/>
            </a:pPr>
            <a:r>
              <a:rPr lang="en"/>
              <a:t>Run the analysis using additional city data with similar cities.</a:t>
            </a:r>
            <a:endParaRPr/>
          </a:p>
          <a:p>
            <a:pPr marL="914400" lvl="1" indent="-317500" algn="l" rtl="0">
              <a:spcBef>
                <a:spcPts val="0"/>
              </a:spcBef>
              <a:spcAft>
                <a:spcPts val="0"/>
              </a:spcAft>
              <a:buSzPts val="1400"/>
              <a:buChar char="○"/>
            </a:pPr>
            <a:r>
              <a:rPr lang="en"/>
              <a:t>Add more cities with diverse conditions to understand the behaviour of Covid cases compare to different temperatures. </a:t>
            </a:r>
            <a:endParaRPr/>
          </a:p>
          <a:p>
            <a:pPr marL="457200" lvl="0" indent="-342900" algn="l" rtl="0">
              <a:spcBef>
                <a:spcPts val="0"/>
              </a:spcBef>
              <a:spcAft>
                <a:spcPts val="0"/>
              </a:spcAft>
              <a:buSzPts val="1800"/>
              <a:buChar char="●"/>
            </a:pPr>
            <a:r>
              <a:rPr lang="en"/>
              <a:t>Use time series methodologies on the new cases variable before running the regression</a:t>
            </a:r>
            <a:endParaRPr/>
          </a:p>
          <a:p>
            <a:pPr marL="0" lvl="0" indent="0" algn="l" rtl="0">
              <a:spcBef>
                <a:spcPts val="1200"/>
              </a:spcBef>
              <a:spcAft>
                <a:spcPts val="0"/>
              </a:spcAft>
              <a:buNone/>
            </a:pPr>
            <a:endParaRPr/>
          </a:p>
          <a:p>
            <a:pPr marL="91440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Team Profiles</a:t>
            </a:r>
            <a:endParaRPr/>
          </a:p>
        </p:txBody>
      </p:sp>
      <p:sp>
        <p:nvSpPr>
          <p:cNvPr id="160" name="Google Shape;16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Aisha Syed </a:t>
            </a:r>
            <a:r>
              <a:rPr lang="en" u="sng">
                <a:solidFill>
                  <a:schemeClr val="hlink"/>
                </a:solidFill>
                <a:hlinkClick r:id="rId3"/>
              </a:rPr>
              <a:t>https://www.linkedin.com/in/aisha-syed-27506a5/</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Maria Leon </a:t>
            </a:r>
            <a:r>
              <a:rPr lang="en" u="sng">
                <a:solidFill>
                  <a:schemeClr val="hlink"/>
                </a:solidFill>
                <a:hlinkClick r:id="rId4"/>
              </a:rPr>
              <a:t>https://www.linkedin.com/in/marialeon2009/</a:t>
            </a:r>
            <a:r>
              <a:rPr lang="en"/>
              <a:t> </a:t>
            </a:r>
            <a:endParaRPr/>
          </a:p>
          <a:p>
            <a:pPr marL="0" lvl="0" indent="0" algn="l" rtl="0">
              <a:spcBef>
                <a:spcPts val="1200"/>
              </a:spcBef>
              <a:spcAft>
                <a:spcPts val="0"/>
              </a:spcAft>
              <a:buNone/>
            </a:pPr>
            <a:r>
              <a:rPr lang="en" sz="2000"/>
              <a:t>Sushmitha </a:t>
            </a:r>
            <a:r>
              <a:rPr lang="en" sz="1600" u="sng">
                <a:solidFill>
                  <a:schemeClr val="hlink"/>
                </a:solidFill>
                <a:hlinkClick r:id="rId5"/>
              </a:rPr>
              <a:t>linkedin.com/in/sushmitha-maddali</a:t>
            </a:r>
            <a:endParaRPr sz="1600" u="sng">
              <a:solidFill>
                <a:schemeClr val="hlink"/>
              </a:solidFill>
            </a:endParaRPr>
          </a:p>
          <a:p>
            <a:pPr marL="0" lvl="0" indent="0" algn="l" rtl="0">
              <a:spcBef>
                <a:spcPts val="120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 Steps (Kushal)</a:t>
            </a:r>
            <a:endParaRPr/>
          </a:p>
        </p:txBody>
      </p:sp>
      <p:sp>
        <p:nvSpPr>
          <p:cNvPr id="73" name="Google Shape;73;p16"/>
          <p:cNvSpPr txBox="1">
            <a:spLocks noGrp="1"/>
          </p:cNvSpPr>
          <p:nvPr>
            <p:ph type="body" idx="1"/>
          </p:nvPr>
        </p:nvSpPr>
        <p:spPr>
          <a:xfrm>
            <a:off x="311700" y="1196875"/>
            <a:ext cx="8520600" cy="3416400"/>
          </a:xfrm>
          <a:prstGeom prst="rect">
            <a:avLst/>
          </a:prstGeom>
        </p:spPr>
        <p:txBody>
          <a:bodyPr spcFirstLastPara="1" wrap="square" lIns="91425" tIns="91425" rIns="91425" bIns="91425" anchor="t" anchorCtr="0">
            <a:normAutofit fontScale="92500"/>
          </a:bodyPr>
          <a:lstStyle/>
          <a:p>
            <a:pPr marL="457200" lvl="0" indent="-334327" algn="l" rtl="0">
              <a:lnSpc>
                <a:spcPct val="150000"/>
              </a:lnSpc>
              <a:spcBef>
                <a:spcPts val="0"/>
              </a:spcBef>
              <a:spcAft>
                <a:spcPts val="0"/>
              </a:spcAft>
              <a:buSzPct val="100000"/>
              <a:buChar char="●"/>
            </a:pPr>
            <a:r>
              <a:rPr lang="en"/>
              <a:t>We started with 4 different sources</a:t>
            </a:r>
            <a:endParaRPr/>
          </a:p>
          <a:p>
            <a:pPr marL="457200" lvl="0" indent="-334327" algn="l" rtl="0">
              <a:lnSpc>
                <a:spcPct val="150000"/>
              </a:lnSpc>
              <a:spcBef>
                <a:spcPts val="0"/>
              </a:spcBef>
              <a:spcAft>
                <a:spcPts val="0"/>
              </a:spcAft>
              <a:buSzPct val="100000"/>
              <a:buChar char="●"/>
            </a:pPr>
            <a:r>
              <a:rPr lang="en"/>
              <a:t>We finalized on different variables like covid cases, temperature, humidity</a:t>
            </a:r>
            <a:endParaRPr/>
          </a:p>
          <a:p>
            <a:pPr marL="457200" lvl="0" indent="-334327" algn="l" rtl="0">
              <a:lnSpc>
                <a:spcPct val="150000"/>
              </a:lnSpc>
              <a:spcBef>
                <a:spcPts val="0"/>
              </a:spcBef>
              <a:spcAft>
                <a:spcPts val="0"/>
              </a:spcAft>
              <a:buSzPct val="100000"/>
              <a:buChar char="●"/>
            </a:pPr>
            <a:r>
              <a:rPr lang="en"/>
              <a:t>We performed exploratory analysis for data integrity and data consistency</a:t>
            </a:r>
            <a:endParaRPr/>
          </a:p>
          <a:p>
            <a:pPr marL="457200" lvl="0" indent="-334327" algn="l" rtl="0">
              <a:lnSpc>
                <a:spcPct val="150000"/>
              </a:lnSpc>
              <a:spcBef>
                <a:spcPts val="0"/>
              </a:spcBef>
              <a:spcAft>
                <a:spcPts val="0"/>
              </a:spcAft>
              <a:buSzPct val="100000"/>
              <a:buChar char="●"/>
            </a:pPr>
            <a:r>
              <a:rPr lang="en"/>
              <a:t>We realized some issues with data in our first data sources such as --------(readme)</a:t>
            </a:r>
            <a:endParaRPr/>
          </a:p>
          <a:p>
            <a:pPr marL="457200" lvl="0" indent="-334327" algn="l" rtl="0">
              <a:lnSpc>
                <a:spcPct val="150000"/>
              </a:lnSpc>
              <a:spcBef>
                <a:spcPts val="0"/>
              </a:spcBef>
              <a:spcAft>
                <a:spcPts val="0"/>
              </a:spcAft>
              <a:buSzPct val="100000"/>
              <a:buChar char="●"/>
            </a:pPr>
            <a:r>
              <a:rPr lang="en"/>
              <a:t>We explored more data sources like government websites for more reliable data</a:t>
            </a:r>
            <a:endParaRPr/>
          </a:p>
          <a:p>
            <a:pPr marL="457200" lvl="0" indent="-334327" algn="l" rtl="0">
              <a:lnSpc>
                <a:spcPct val="150000"/>
              </a:lnSpc>
              <a:spcBef>
                <a:spcPts val="0"/>
              </a:spcBef>
              <a:spcAft>
                <a:spcPts val="0"/>
              </a:spcAft>
              <a:buSzPct val="100000"/>
              <a:buChar char="●"/>
            </a:pPr>
            <a:r>
              <a:rPr lang="en"/>
              <a:t>Repeated exploratory analysis in MS Excel</a:t>
            </a:r>
            <a:endParaRPr/>
          </a:p>
          <a:p>
            <a:pPr marL="457200" lvl="0" indent="-334327" algn="l" rtl="0">
              <a:lnSpc>
                <a:spcPct val="150000"/>
              </a:lnSpc>
              <a:spcBef>
                <a:spcPts val="0"/>
              </a:spcBef>
              <a:spcAft>
                <a:spcPts val="0"/>
              </a:spcAft>
              <a:buSzPct val="100000"/>
              <a:buChar char="●"/>
            </a:pPr>
            <a:r>
              <a:rPr lang="en"/>
              <a:t>FInalized with 2 different data sources and started for data analysis</a:t>
            </a:r>
            <a:endParaRPr/>
          </a:p>
          <a:p>
            <a:pPr marL="0" lvl="0" indent="0" algn="l" rtl="0">
              <a:lnSpc>
                <a:spcPct val="150000"/>
              </a:lnSpc>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p:txBody>
          <a:bodyPr>
            <a:normAutofit fontScale="90000"/>
          </a:bodyPr>
          <a:lstStyle/>
          <a:p>
            <a:r>
              <a:rPr lang="en-US" dirty="0"/>
              <a:t>New Average case count per 100k trends</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r>
              <a:rPr lang="en-US" sz="1500" dirty="0"/>
              <a:t>Converted the new covid cases to 7-day average per 100k to remove the anomalies.</a:t>
            </a:r>
          </a:p>
          <a:p>
            <a:r>
              <a:rPr lang="en-US" sz="1500" dirty="0"/>
              <a:t>New York </a:t>
            </a:r>
          </a:p>
          <a:p>
            <a:endParaRPr lang="en-US" sz="1500" dirty="0"/>
          </a:p>
          <a:p>
            <a:endParaRPr lang="en-US" dirty="0"/>
          </a:p>
          <a:p>
            <a:endParaRPr lang="en-US" dirty="0"/>
          </a:p>
        </p:txBody>
      </p:sp>
      <p:pic>
        <p:nvPicPr>
          <p:cNvPr id="5" name="Graphic 4">
            <a:extLst>
              <a:ext uri="{FF2B5EF4-FFF2-40B4-BE49-F238E27FC236}">
                <a16:creationId xmlns:a16="http://schemas.microsoft.com/office/drawing/2014/main" id="{4BE1C184-9240-4677-B2F0-87C4518F51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131255"/>
            <a:ext cx="7886700" cy="2501467"/>
          </a:xfrm>
          <a:prstGeom prst="rect">
            <a:avLst/>
          </a:prstGeom>
        </p:spPr>
      </p:pic>
    </p:spTree>
    <p:extLst>
      <p:ext uri="{BB962C8B-B14F-4D97-AF65-F5344CB8AC3E}">
        <p14:creationId xmlns:p14="http://schemas.microsoft.com/office/powerpoint/2010/main" val="407639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BC52-1970-4915-803A-C39DB5047509}"/>
              </a:ext>
            </a:extLst>
          </p:cNvPr>
          <p:cNvSpPr>
            <a:spLocks noGrp="1"/>
          </p:cNvSpPr>
          <p:nvPr>
            <p:ph type="title"/>
          </p:nvPr>
        </p:nvSpPr>
        <p:spPr/>
        <p:txBody>
          <a:bodyPr>
            <a:normAutofit fontScale="90000"/>
          </a:bodyPr>
          <a:lstStyle/>
          <a:p>
            <a:r>
              <a:rPr lang="en-US" sz="2700" b="1" dirty="0"/>
              <a:t>Outliers For new cases</a:t>
            </a:r>
            <a:r>
              <a:rPr lang="en-US" sz="2700" dirty="0"/>
              <a:t> (old data set images)</a:t>
            </a:r>
            <a:endParaRPr lang="en-US" sz="2700" b="1" dirty="0"/>
          </a:p>
        </p:txBody>
      </p:sp>
      <p:pic>
        <p:nvPicPr>
          <p:cNvPr id="1026" name="Picture 2">
            <a:extLst>
              <a:ext uri="{FF2B5EF4-FFF2-40B4-BE49-F238E27FC236}">
                <a16:creationId xmlns:a16="http://schemas.microsoft.com/office/drawing/2014/main" id="{063D1C9B-DE95-4916-A9BA-2AD72425C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55" y="1544148"/>
            <a:ext cx="3523957" cy="18716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E75238B-827D-4BC4-9EB4-AE944D1649B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40995" y="1544149"/>
            <a:ext cx="3943350" cy="18716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486285-512D-46A5-9D4E-823A0A3422A0}"/>
              </a:ext>
            </a:extLst>
          </p:cNvPr>
          <p:cNvSpPr txBox="1"/>
          <p:nvPr/>
        </p:nvSpPr>
        <p:spPr>
          <a:xfrm flipH="1">
            <a:off x="759655" y="4009292"/>
            <a:ext cx="3407899" cy="253916"/>
          </a:xfrm>
          <a:prstGeom prst="rect">
            <a:avLst/>
          </a:prstGeom>
          <a:noFill/>
        </p:spPr>
        <p:txBody>
          <a:bodyPr wrap="square" rtlCol="0">
            <a:spAutoFit/>
          </a:bodyPr>
          <a:lstStyle/>
          <a:p>
            <a:r>
              <a:rPr lang="en-US" sz="1050" dirty="0"/>
              <a:t>Sau Paulo new case count</a:t>
            </a:r>
          </a:p>
        </p:txBody>
      </p:sp>
      <p:sp>
        <p:nvSpPr>
          <p:cNvPr id="5" name="TextBox 4">
            <a:extLst>
              <a:ext uri="{FF2B5EF4-FFF2-40B4-BE49-F238E27FC236}">
                <a16:creationId xmlns:a16="http://schemas.microsoft.com/office/drawing/2014/main" id="{D07D1EA0-8AA4-4F9D-BE9C-AEFA6EFBD638}"/>
              </a:ext>
            </a:extLst>
          </p:cNvPr>
          <p:cNvSpPr txBox="1"/>
          <p:nvPr/>
        </p:nvSpPr>
        <p:spPr>
          <a:xfrm>
            <a:off x="4906108" y="3975003"/>
            <a:ext cx="2732649" cy="253916"/>
          </a:xfrm>
          <a:prstGeom prst="rect">
            <a:avLst/>
          </a:prstGeom>
          <a:noFill/>
        </p:spPr>
        <p:txBody>
          <a:bodyPr wrap="square" rtlCol="0">
            <a:spAutoFit/>
          </a:bodyPr>
          <a:lstStyle/>
          <a:p>
            <a:r>
              <a:rPr lang="en-US" sz="1050" dirty="0"/>
              <a:t>Sau Paulo average 7-day case count</a:t>
            </a:r>
          </a:p>
        </p:txBody>
      </p:sp>
    </p:spTree>
    <p:extLst>
      <p:ext uri="{BB962C8B-B14F-4D97-AF65-F5344CB8AC3E}">
        <p14:creationId xmlns:p14="http://schemas.microsoft.com/office/powerpoint/2010/main" val="417161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CD61-990F-4C4A-90E1-AF5466CD9251}"/>
              </a:ext>
            </a:extLst>
          </p:cNvPr>
          <p:cNvSpPr>
            <a:spLocks noGrp="1"/>
          </p:cNvSpPr>
          <p:nvPr>
            <p:ph type="title"/>
          </p:nvPr>
        </p:nvSpPr>
        <p:spPr/>
        <p:txBody>
          <a:bodyPr>
            <a:normAutofit fontScale="90000"/>
          </a:bodyPr>
          <a:lstStyle/>
          <a:p>
            <a:r>
              <a:rPr lang="en-US" dirty="0" err="1"/>
              <a:t>NYC_totalconfirmdataset</a:t>
            </a:r>
            <a:r>
              <a:rPr lang="en-US" dirty="0"/>
              <a:t> (old data set images)</a:t>
            </a:r>
          </a:p>
        </p:txBody>
      </p:sp>
      <p:pic>
        <p:nvPicPr>
          <p:cNvPr id="5" name="Content Placeholder 4" descr="Icon&#10;&#10;Description automatically generated with medium confidence">
            <a:extLst>
              <a:ext uri="{FF2B5EF4-FFF2-40B4-BE49-F238E27FC236}">
                <a16:creationId xmlns:a16="http://schemas.microsoft.com/office/drawing/2014/main" id="{24033183-3E05-4E27-862C-4BB94192E4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199" y="1558675"/>
            <a:ext cx="3895238" cy="2504762"/>
          </a:xfrm>
        </p:spPr>
      </p:pic>
    </p:spTree>
    <p:extLst>
      <p:ext uri="{BB962C8B-B14F-4D97-AF65-F5344CB8AC3E}">
        <p14:creationId xmlns:p14="http://schemas.microsoft.com/office/powerpoint/2010/main" val="213293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BD9B-90A8-426C-98B6-CD8D2D26F66D}"/>
              </a:ext>
            </a:extLst>
          </p:cNvPr>
          <p:cNvSpPr>
            <a:spLocks noGrp="1"/>
          </p:cNvSpPr>
          <p:nvPr>
            <p:ph type="title"/>
          </p:nvPr>
        </p:nvSpPr>
        <p:spPr/>
        <p:txBody>
          <a:bodyPr>
            <a:normAutofit fontScale="90000"/>
          </a:bodyPr>
          <a:lstStyle/>
          <a:p>
            <a:r>
              <a:rPr lang="en-US" dirty="0" err="1"/>
              <a:t>SP_totalconfirmdataset</a:t>
            </a:r>
            <a:r>
              <a:rPr lang="en-US" dirty="0"/>
              <a:t>(old data set images)</a:t>
            </a:r>
          </a:p>
        </p:txBody>
      </p:sp>
      <p:pic>
        <p:nvPicPr>
          <p:cNvPr id="4" name="Content Placeholder 3" descr="Chart, line chart&#10;&#10;Description automatically generated">
            <a:extLst>
              <a:ext uri="{FF2B5EF4-FFF2-40B4-BE49-F238E27FC236}">
                <a16:creationId xmlns:a16="http://schemas.microsoft.com/office/drawing/2014/main" id="{862E6F80-4320-4A78-AF62-9B68EF93E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381" y="1748590"/>
            <a:ext cx="3895238" cy="2504762"/>
          </a:xfrm>
          <a:prstGeom prst="rect">
            <a:avLst/>
          </a:prstGeom>
        </p:spPr>
      </p:pic>
    </p:spTree>
    <p:extLst>
      <p:ext uri="{BB962C8B-B14F-4D97-AF65-F5344CB8AC3E}">
        <p14:creationId xmlns:p14="http://schemas.microsoft.com/office/powerpoint/2010/main" val="378272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3EFE-D91E-4A13-9E44-66963FF8542F}"/>
              </a:ext>
            </a:extLst>
          </p:cNvPr>
          <p:cNvSpPr>
            <a:spLocks noGrp="1"/>
          </p:cNvSpPr>
          <p:nvPr>
            <p:ph type="title"/>
          </p:nvPr>
        </p:nvSpPr>
        <p:spPr/>
        <p:txBody>
          <a:bodyPr>
            <a:normAutofit fontScale="90000"/>
          </a:bodyPr>
          <a:lstStyle/>
          <a:p>
            <a:endParaRPr lang="en-US"/>
          </a:p>
        </p:txBody>
      </p:sp>
      <p:sp>
        <p:nvSpPr>
          <p:cNvPr id="7" name="Content Placeholder 6">
            <a:extLst>
              <a:ext uri="{FF2B5EF4-FFF2-40B4-BE49-F238E27FC236}">
                <a16:creationId xmlns:a16="http://schemas.microsoft.com/office/drawing/2014/main" id="{81724653-79F8-4F7D-A9D4-4ECF47B2BC24}"/>
              </a:ext>
            </a:extLst>
          </p:cNvPr>
          <p:cNvSpPr>
            <a:spLocks noGrp="1"/>
          </p:cNvSpPr>
          <p:nvPr>
            <p:ph idx="1"/>
          </p:nvPr>
        </p:nvSpPr>
        <p:spPr/>
        <p:txBody>
          <a:bodyPr/>
          <a:lstStyle/>
          <a:p>
            <a:endParaRPr lang="en-US" dirty="0"/>
          </a:p>
        </p:txBody>
      </p:sp>
      <p:pic>
        <p:nvPicPr>
          <p:cNvPr id="9" name="Graphic 8">
            <a:extLst>
              <a:ext uri="{FF2B5EF4-FFF2-40B4-BE49-F238E27FC236}">
                <a16:creationId xmlns:a16="http://schemas.microsoft.com/office/drawing/2014/main" id="{4636CB9B-36DE-4885-A862-CE3060491B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15197"/>
            <a:ext cx="7886700" cy="2617526"/>
          </a:xfrm>
          <a:prstGeom prst="rect">
            <a:avLst/>
          </a:prstGeom>
        </p:spPr>
      </p:pic>
    </p:spTree>
    <p:extLst>
      <p:ext uri="{BB962C8B-B14F-4D97-AF65-F5344CB8AC3E}">
        <p14:creationId xmlns:p14="http://schemas.microsoft.com/office/powerpoint/2010/main" val="24116712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1441</Words>
  <Application>Microsoft Office PowerPoint</Application>
  <PresentationFormat>On-screen Show (16:9)</PresentationFormat>
  <Paragraphs>135</Paragraphs>
  <Slides>32</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32</vt:i4>
      </vt:variant>
    </vt:vector>
  </HeadingPairs>
  <TitlesOfParts>
    <vt:vector size="34" baseType="lpstr">
      <vt:lpstr>Arial</vt:lpstr>
      <vt:lpstr>Simple Light</vt:lpstr>
      <vt:lpstr>Impact of climate variables on Covid 19 cases for New York City and Sao Paulo (Does Covid spread faster in Colder and Drier weather?)  </vt:lpstr>
      <vt:lpstr>Overview</vt:lpstr>
      <vt:lpstr>Data Sources &amp; Data Definition (Readme from main branch - Kushal)</vt:lpstr>
      <vt:lpstr>Data exploration Steps (Kushal)</vt:lpstr>
      <vt:lpstr>New Average case count per 100k trends</vt:lpstr>
      <vt:lpstr>Outliers For new cases (old data set images)</vt:lpstr>
      <vt:lpstr>NYC_totalconfirmdataset (old data set images)</vt:lpstr>
      <vt:lpstr>SP_totalconfirmdataset(old data set images)</vt:lpstr>
      <vt:lpstr>PowerPoint Presentation</vt:lpstr>
      <vt:lpstr>PowerPoint Presentation</vt:lpstr>
      <vt:lpstr>(old data set images)</vt:lpstr>
      <vt:lpstr>PowerPoint Presentation</vt:lpstr>
      <vt:lpstr>PowerPoint Presentation</vt:lpstr>
      <vt:lpstr>Methodology </vt:lpstr>
      <vt:lpstr>Assumptions and Constraints </vt:lpstr>
      <vt:lpstr>Data Analysis - Compare new cases</vt:lpstr>
      <vt:lpstr>Data Analysis - Compare Weather </vt:lpstr>
      <vt:lpstr>Combined Data - Correlation Analysis</vt:lpstr>
      <vt:lpstr>Data defnitions</vt:lpstr>
      <vt:lpstr>PowerPoint Presentation</vt:lpstr>
      <vt:lpstr>PowerPoint Presentation</vt:lpstr>
      <vt:lpstr>Pari plot</vt:lpstr>
      <vt:lpstr>NYC_MovingAve_Correlation</vt:lpstr>
      <vt:lpstr>SP_MovingAve_Correlation</vt:lpstr>
      <vt:lpstr>PowerPoint Presentation</vt:lpstr>
      <vt:lpstr>PowerPoint Presentation</vt:lpstr>
      <vt:lpstr>Individual City Correlation</vt:lpstr>
      <vt:lpstr>Regression analysis</vt:lpstr>
      <vt:lpstr>Conclusion</vt:lpstr>
      <vt:lpstr>Next steps for our project</vt:lpstr>
      <vt:lpstr>Recommendation to project expansion </vt:lpstr>
      <vt:lpstr>Project Team Profiles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variables on Covid 19 cases for New York City and Sao Paulo (Does Covid spread faster in Colder and Drier weather?)  </dc:title>
  <dc:creator>Mayuri</dc:creator>
  <cp:lastModifiedBy>Mayuri Sharma</cp:lastModifiedBy>
  <cp:revision>1</cp:revision>
  <dcterms:modified xsi:type="dcterms:W3CDTF">2021-06-01T03:03:15Z</dcterms:modified>
</cp:coreProperties>
</file>