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31" r:id="rId1"/>
  </p:sldMasterIdLst>
  <p:notesMasterIdLst>
    <p:notesMasterId r:id="rId30"/>
  </p:notesMasterIdLst>
  <p:sldIdLst>
    <p:sldId id="256" r:id="rId2"/>
    <p:sldId id="257" r:id="rId3"/>
    <p:sldId id="298" r:id="rId4"/>
    <p:sldId id="299" r:id="rId5"/>
    <p:sldId id="261" r:id="rId6"/>
    <p:sldId id="281" r:id="rId7"/>
    <p:sldId id="259" r:id="rId8"/>
    <p:sldId id="289" r:id="rId9"/>
    <p:sldId id="271" r:id="rId10"/>
    <p:sldId id="294" r:id="rId11"/>
    <p:sldId id="290" r:id="rId12"/>
    <p:sldId id="291" r:id="rId13"/>
    <p:sldId id="292" r:id="rId14"/>
    <p:sldId id="293" r:id="rId15"/>
    <p:sldId id="262" r:id="rId16"/>
    <p:sldId id="263" r:id="rId17"/>
    <p:sldId id="260" r:id="rId18"/>
    <p:sldId id="264" r:id="rId19"/>
    <p:sldId id="285" r:id="rId20"/>
    <p:sldId id="265" r:id="rId21"/>
    <p:sldId id="284" r:id="rId22"/>
    <p:sldId id="288" r:id="rId23"/>
    <p:sldId id="295" r:id="rId24"/>
    <p:sldId id="300" r:id="rId25"/>
    <p:sldId id="296" r:id="rId26"/>
    <p:sldId id="270" r:id="rId27"/>
    <p:sldId id="268" r:id="rId28"/>
    <p:sldId id="269" r:id="rId2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08" userDrawn="1">
          <p15:clr>
            <a:srgbClr val="A4A3A4"/>
          </p15:clr>
        </p15:guide>
        <p15:guide id="2" pos="288" userDrawn="1">
          <p15:clr>
            <a:srgbClr val="A4A3A4"/>
          </p15:clr>
        </p15:guide>
        <p15:guide id="3" orient="horz" pos="396" userDrawn="1">
          <p15:clr>
            <a:srgbClr val="A4A3A4"/>
          </p15:clr>
        </p15:guide>
        <p15:guide id="4" pos="648" userDrawn="1">
          <p15:clr>
            <a:srgbClr val="A4A3A4"/>
          </p15:clr>
        </p15:guide>
        <p15:guide id="5" pos="5424" userDrawn="1">
          <p15:clr>
            <a:srgbClr val="A4A3A4"/>
          </p15:clr>
        </p15:guide>
        <p15:guide id="6" orient="horz" pos="2076" userDrawn="1">
          <p15:clr>
            <a:srgbClr val="A4A3A4"/>
          </p15:clr>
        </p15:guide>
        <p15:guide id="7" orient="horz" pos="876" userDrawn="1">
          <p15:clr>
            <a:srgbClr val="A4A3A4"/>
          </p15:clr>
        </p15:guide>
        <p15:guide id="8" orient="horz" pos="2196" userDrawn="1">
          <p15:clr>
            <a:srgbClr val="A4A3A4"/>
          </p15:clr>
        </p15:guide>
        <p15:guide id="9" orient="horz" pos="1260" userDrawn="1">
          <p15:clr>
            <a:srgbClr val="A4A3A4"/>
          </p15:clr>
        </p15:guide>
        <p15:guide id="10" orient="horz" pos="3036" userDrawn="1">
          <p15:clr>
            <a:srgbClr val="A4A3A4"/>
          </p15:clr>
        </p15:guide>
        <p15:guide id="11" pos="3072" userDrawn="1">
          <p15:clr>
            <a:srgbClr val="A4A3A4"/>
          </p15:clr>
        </p15:guide>
        <p15:guide id="12" pos="2808" userDrawn="1">
          <p15:clr>
            <a:srgbClr val="A4A3A4"/>
          </p15:clr>
        </p15:guide>
        <p15:guide id="13" pos="40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ia Leon" initials="" lastIdx="1" clrIdx="0"/>
  <p:cmAuthor id="1" name="Mayuri Sharma" initials="MS" lastIdx="3" clrIdx="1">
    <p:extLst>
      <p:ext uri="{19B8F6BF-5375-455C-9EA6-DF929625EA0E}">
        <p15:presenceInfo xmlns:p15="http://schemas.microsoft.com/office/powerpoint/2012/main" userId="6128d08a9933c5e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842" autoAdjust="0"/>
  </p:normalViewPr>
  <p:slideViewPr>
    <p:cSldViewPr snapToGrid="0">
      <p:cViewPr varScale="1">
        <p:scale>
          <a:sx n="79" d="100"/>
          <a:sy n="79" d="100"/>
        </p:scale>
        <p:origin x="848" y="60"/>
      </p:cViewPr>
      <p:guideLst>
        <p:guide orient="horz" pos="708"/>
        <p:guide pos="288"/>
        <p:guide orient="horz" pos="396"/>
        <p:guide pos="648"/>
        <p:guide pos="5424"/>
        <p:guide orient="horz" pos="2076"/>
        <p:guide orient="horz" pos="876"/>
        <p:guide orient="horz" pos="2196"/>
        <p:guide orient="horz" pos="1260"/>
        <p:guide orient="horz" pos="3036"/>
        <p:guide pos="3072"/>
        <p:guide pos="2808"/>
        <p:guide pos="4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dcff532cde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dcff532cde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dae32d900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dae32d900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Might add pairplo and circle pair plot for aveg temp and new cases </a:t>
            </a:r>
            <a:r>
              <a:rPr lang="en" sz="1150">
                <a:solidFill>
                  <a:srgbClr val="1D1C1D"/>
                </a:solidFill>
                <a:highlight>
                  <a:srgbClr val="FFFFFF"/>
                </a:highlight>
              </a:rPr>
              <a:t> pairplot file name Images/pairplot.png. Decide if we should use individual pari lot for each city or the combined one from pairplot.png</a:t>
            </a:r>
            <a:br>
              <a:rPr lang="en" sz="1150">
                <a:solidFill>
                  <a:srgbClr val="1D1C1D"/>
                </a:solidFill>
                <a:highlight>
                  <a:srgbClr val="FFFFFF"/>
                </a:highlight>
              </a:rPr>
            </a:b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dae32d900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dae32d900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Might add pairplo and circle pair plot for aveg temp and new cases </a:t>
            </a:r>
            <a:r>
              <a:rPr lang="en" sz="1150">
                <a:solidFill>
                  <a:srgbClr val="1D1C1D"/>
                </a:solidFill>
                <a:highlight>
                  <a:srgbClr val="FFFFFF"/>
                </a:highlight>
              </a:rPr>
              <a:t> pairplot file name Images/pairplot.png. Decide if we should use individual pari lot for each city or the combined one from pairplot.png</a:t>
            </a:r>
            <a:br>
              <a:rPr lang="en" sz="1150">
                <a:solidFill>
                  <a:srgbClr val="1D1C1D"/>
                </a:solidFill>
                <a:highlight>
                  <a:srgbClr val="FFFFFF"/>
                </a:highlight>
              </a:rPr>
            </a:br>
            <a:endParaRPr/>
          </a:p>
        </p:txBody>
      </p:sp>
    </p:spTree>
    <p:extLst>
      <p:ext uri="{BB962C8B-B14F-4D97-AF65-F5344CB8AC3E}">
        <p14:creationId xmlns:p14="http://schemas.microsoft.com/office/powerpoint/2010/main" val="36214047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dcff532cde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dcff532cde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77450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dae32d900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dae32d900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Might add pairplo and circle pair plot for aveg temp and new cases </a:t>
            </a:r>
            <a:r>
              <a:rPr lang="en" sz="1150">
                <a:solidFill>
                  <a:srgbClr val="1D1C1D"/>
                </a:solidFill>
                <a:highlight>
                  <a:srgbClr val="FFFFFF"/>
                </a:highlight>
              </a:rPr>
              <a:t> pairplot file name Images/pairplot.png. Decide if we should use individual pari lot for each city or the combined one from pairplot.png</a:t>
            </a:r>
            <a:br>
              <a:rPr lang="en" sz="1150">
                <a:solidFill>
                  <a:srgbClr val="1D1C1D"/>
                </a:solidFill>
                <a:highlight>
                  <a:srgbClr val="FFFFFF"/>
                </a:highlight>
              </a:rPr>
            </a:br>
            <a:endParaRPr/>
          </a:p>
        </p:txBody>
      </p:sp>
    </p:spTree>
    <p:extLst>
      <p:ext uri="{BB962C8B-B14F-4D97-AF65-F5344CB8AC3E}">
        <p14:creationId xmlns:p14="http://schemas.microsoft.com/office/powerpoint/2010/main" val="19453398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de171d7bf4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de171d7bf4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dd011ce516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dd011ce516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dd61b57fad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dd61b57fad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dd011ce51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dd011ce51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dcff532cde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dcff532cde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260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dcff532cde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dcff532cde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18454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dcff532cd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dcff532cd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0316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dd011ce51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dd011ce51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dd011ce516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dd011ce516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dcff532cd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dcff532cd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dd011ce516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dd011ce516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7AB43-108F-43FB-A586-269026B03FCD}"/>
              </a:ext>
            </a:extLst>
          </p:cNvPr>
          <p:cNvSpPr>
            <a:spLocks noGrp="1"/>
          </p:cNvSpPr>
          <p:nvPr>
            <p:ph type="ctrTitle"/>
          </p:nvPr>
        </p:nvSpPr>
        <p:spPr>
          <a:xfrm>
            <a:off x="1143000" y="841772"/>
            <a:ext cx="6858000" cy="1790700"/>
          </a:xfrm>
        </p:spPr>
        <p:txBody>
          <a:bodyPr anchor="b"/>
          <a:lstStyle>
            <a:lvl1pPr algn="ctr">
              <a:defRPr sz="4500"/>
            </a:lvl1pPr>
          </a:lstStyle>
          <a:p>
            <a:r>
              <a:rPr lang="en-US" dirty="0"/>
              <a:t>Click to edit Master title style</a:t>
            </a:r>
            <a:endParaRPr lang="en-IN" dirty="0"/>
          </a:p>
        </p:txBody>
      </p:sp>
      <p:sp>
        <p:nvSpPr>
          <p:cNvPr id="3" name="Subtitle 2">
            <a:extLst>
              <a:ext uri="{FF2B5EF4-FFF2-40B4-BE49-F238E27FC236}">
                <a16:creationId xmlns:a16="http://schemas.microsoft.com/office/drawing/2014/main" id="{0A11996B-6666-402E-8BD9-BD4C1E84A0F0}"/>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AECA02C-E776-479B-9C93-88D4887345F2}"/>
              </a:ext>
            </a:extLst>
          </p:cNvPr>
          <p:cNvSpPr>
            <a:spLocks noGrp="1"/>
          </p:cNvSpPr>
          <p:nvPr>
            <p:ph type="dt" sz="half" idx="10"/>
          </p:nvPr>
        </p:nvSpPr>
        <p:spPr/>
        <p:txBody>
          <a:bodyPr/>
          <a:lstStyle/>
          <a:p>
            <a:fld id="{6AD6EE87-EBD5-4F12-A48A-63ACA297AC8F}" type="datetimeFigureOut">
              <a:rPr lang="en-US" smtClean="0"/>
              <a:t>06/02/21</a:t>
            </a:fld>
            <a:endParaRPr lang="en-US" dirty="0"/>
          </a:p>
        </p:txBody>
      </p:sp>
      <p:sp>
        <p:nvSpPr>
          <p:cNvPr id="5" name="Footer Placeholder 4">
            <a:extLst>
              <a:ext uri="{FF2B5EF4-FFF2-40B4-BE49-F238E27FC236}">
                <a16:creationId xmlns:a16="http://schemas.microsoft.com/office/drawing/2014/main" id="{E2218B85-DAAA-4E14-AAB4-F03FEBA427A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23C5845-7358-4952-848A-917ACAED27E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8544158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F1066-5307-4E5D-B7BA-7BFC7B53423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E352C06-34E1-4F7F-BA02-94ACEA5D4F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67E209-6035-496F-853A-BD02DB4C2373}"/>
              </a:ext>
            </a:extLst>
          </p:cNvPr>
          <p:cNvSpPr>
            <a:spLocks noGrp="1"/>
          </p:cNvSpPr>
          <p:nvPr>
            <p:ph type="dt" sz="half" idx="10"/>
          </p:nvPr>
        </p:nvSpPr>
        <p:spPr/>
        <p:txBody>
          <a:bodyPr/>
          <a:lstStyle/>
          <a:p>
            <a:fld id="{4CD73815-2707-4475-8F1A-B873CB631BB4}" type="datetimeFigureOut">
              <a:rPr lang="en-US" smtClean="0"/>
              <a:t>06/02/21</a:t>
            </a:fld>
            <a:endParaRPr lang="en-US" dirty="0"/>
          </a:p>
        </p:txBody>
      </p:sp>
      <p:sp>
        <p:nvSpPr>
          <p:cNvPr id="5" name="Footer Placeholder 4">
            <a:extLst>
              <a:ext uri="{FF2B5EF4-FFF2-40B4-BE49-F238E27FC236}">
                <a16:creationId xmlns:a16="http://schemas.microsoft.com/office/drawing/2014/main" id="{9F3C6773-9C08-4421-9A97-D3780AEC880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20CAA89-3422-4ACB-8A12-1CAE063AD27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7" name="Rectangle: Rounded Corners 6">
            <a:extLst>
              <a:ext uri="{FF2B5EF4-FFF2-40B4-BE49-F238E27FC236}">
                <a16:creationId xmlns:a16="http://schemas.microsoft.com/office/drawing/2014/main" id="{865B86CA-F6E2-49C0-ABF8-93676972E0DA}"/>
              </a:ext>
            </a:extLst>
          </p:cNvPr>
          <p:cNvSpPr/>
          <p:nvPr userDrawn="1"/>
        </p:nvSpPr>
        <p:spPr>
          <a:xfrm>
            <a:off x="-79513" y="1"/>
            <a:ext cx="556591" cy="514350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2484652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95D0EA-680E-49A8-8BC4-FA8F9F23A7D3}"/>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F5B7CD0-67F8-4D25-B3D3-1C9FE1B32967}"/>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1E4694-1E1C-44F9-A62C-33DBDEED1D2E}"/>
              </a:ext>
            </a:extLst>
          </p:cNvPr>
          <p:cNvSpPr>
            <a:spLocks noGrp="1"/>
          </p:cNvSpPr>
          <p:nvPr>
            <p:ph type="dt" sz="half" idx="10"/>
          </p:nvPr>
        </p:nvSpPr>
        <p:spPr/>
        <p:txBody>
          <a:bodyPr/>
          <a:lstStyle/>
          <a:p>
            <a:fld id="{2A4AFB99-0EAB-4182-AFF8-E214C82A68F6}" type="datetimeFigureOut">
              <a:rPr lang="en-US" smtClean="0"/>
              <a:t>06/02/21</a:t>
            </a:fld>
            <a:endParaRPr lang="en-US" dirty="0"/>
          </a:p>
        </p:txBody>
      </p:sp>
      <p:sp>
        <p:nvSpPr>
          <p:cNvPr id="5" name="Footer Placeholder 4">
            <a:extLst>
              <a:ext uri="{FF2B5EF4-FFF2-40B4-BE49-F238E27FC236}">
                <a16:creationId xmlns:a16="http://schemas.microsoft.com/office/drawing/2014/main" id="{27AAE462-897F-4295-ADBF-874FC77A80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5B7B19-8FDC-4AE6-AB40-A6AE640681B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7" name="Rectangle: Rounded Corners 6">
            <a:extLst>
              <a:ext uri="{FF2B5EF4-FFF2-40B4-BE49-F238E27FC236}">
                <a16:creationId xmlns:a16="http://schemas.microsoft.com/office/drawing/2014/main" id="{FBCC23CF-3DBC-4198-922C-E54209BA5CB2}"/>
              </a:ext>
            </a:extLst>
          </p:cNvPr>
          <p:cNvSpPr/>
          <p:nvPr userDrawn="1"/>
        </p:nvSpPr>
        <p:spPr>
          <a:xfrm>
            <a:off x="-79513" y="1"/>
            <a:ext cx="556591" cy="514350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5102255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18" name="Google Shape;18;p4"/>
          <p:cNvSpPr txBox="1">
            <a:spLocks noGrp="1"/>
          </p:cNvSpPr>
          <p:nvPr>
            <p:ph type="body" idx="1"/>
          </p:nvPr>
        </p:nvSpPr>
        <p:spPr>
          <a:xfrm>
            <a:off x="556493" y="128660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dirty="0"/>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 name="Rectangle: Rounded Corners 4">
            <a:extLst>
              <a:ext uri="{FF2B5EF4-FFF2-40B4-BE49-F238E27FC236}">
                <a16:creationId xmlns:a16="http://schemas.microsoft.com/office/drawing/2014/main" id="{7BCFF170-DF3E-41CD-B631-1D18A14FCDC0}"/>
              </a:ext>
            </a:extLst>
          </p:cNvPr>
          <p:cNvSpPr/>
          <p:nvPr userDrawn="1"/>
        </p:nvSpPr>
        <p:spPr>
          <a:xfrm>
            <a:off x="-79513" y="1"/>
            <a:ext cx="556591" cy="514350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83353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DA1E9-95BD-44AF-A73B-4B930E2F745F}"/>
              </a:ext>
            </a:extLst>
          </p:cNvPr>
          <p:cNvSpPr>
            <a:spLocks noGrp="1"/>
          </p:cNvSpPr>
          <p:nvPr>
            <p:ph type="title"/>
          </p:nvPr>
        </p:nvSpPr>
        <p:spPr/>
        <p:txBody>
          <a:body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9741FD9B-BAB9-40D1-B601-7C4394D8B0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EFCAA0-5F26-4DBD-9FB7-E7A681BCB2C8}"/>
              </a:ext>
            </a:extLst>
          </p:cNvPr>
          <p:cNvSpPr>
            <a:spLocks noGrp="1"/>
          </p:cNvSpPr>
          <p:nvPr>
            <p:ph type="dt" sz="half" idx="10"/>
          </p:nvPr>
        </p:nvSpPr>
        <p:spPr/>
        <p:txBody>
          <a:bodyPr/>
          <a:lstStyle/>
          <a:p>
            <a:fld id="{CFE2B4AB-9FBA-4D9D-84B0-DDE2CD5A07E3}" type="datetimeFigureOut">
              <a:rPr lang="en-US" smtClean="0"/>
              <a:t>06/02/21</a:t>
            </a:fld>
            <a:endParaRPr lang="en-US"/>
          </a:p>
        </p:txBody>
      </p:sp>
      <p:sp>
        <p:nvSpPr>
          <p:cNvPr id="5" name="Footer Placeholder 4">
            <a:extLst>
              <a:ext uri="{FF2B5EF4-FFF2-40B4-BE49-F238E27FC236}">
                <a16:creationId xmlns:a16="http://schemas.microsoft.com/office/drawing/2014/main" id="{78DF98E4-F887-4892-9743-280CE8730E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2A3769-6CB9-431E-A290-BEE71EF338A1}"/>
              </a:ext>
            </a:extLst>
          </p:cNvPr>
          <p:cNvSpPr>
            <a:spLocks noGrp="1"/>
          </p:cNvSpPr>
          <p:nvPr>
            <p:ph type="sldNum" sz="quarter" idx="12"/>
          </p:nvPr>
        </p:nvSpPr>
        <p:spPr/>
        <p:txBody>
          <a:bodyPr/>
          <a:lstStyle/>
          <a:p>
            <a:fld id="{7276241E-B76B-42F6-908B-4191C32FBE45}" type="slidenum">
              <a:rPr lang="en-US" smtClean="0"/>
              <a:t>‹#›</a:t>
            </a:fld>
            <a:endParaRPr lang="en-US"/>
          </a:p>
        </p:txBody>
      </p:sp>
      <p:sp>
        <p:nvSpPr>
          <p:cNvPr id="7" name="Rectangle: Rounded Corners 6">
            <a:extLst>
              <a:ext uri="{FF2B5EF4-FFF2-40B4-BE49-F238E27FC236}">
                <a16:creationId xmlns:a16="http://schemas.microsoft.com/office/drawing/2014/main" id="{9CCF748B-5460-4EA6-BB32-FB4A617EB0D9}"/>
              </a:ext>
            </a:extLst>
          </p:cNvPr>
          <p:cNvSpPr/>
          <p:nvPr userDrawn="1"/>
        </p:nvSpPr>
        <p:spPr>
          <a:xfrm>
            <a:off x="-79513" y="1"/>
            <a:ext cx="556591" cy="514350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97451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E96EB-C655-4FFD-A1BA-E8B8117E52A0}"/>
              </a:ext>
            </a:extLst>
          </p:cNvPr>
          <p:cNvSpPr>
            <a:spLocks noGrp="1"/>
          </p:cNvSpPr>
          <p:nvPr>
            <p:ph type="title"/>
          </p:nvPr>
        </p:nvSpPr>
        <p:spPr>
          <a:xfrm>
            <a:off x="623888" y="1282304"/>
            <a:ext cx="7886700" cy="2139553"/>
          </a:xfrm>
        </p:spPr>
        <p:txBody>
          <a:bodyPr anchor="b"/>
          <a:lstStyle>
            <a:lvl1pPr>
              <a:defRPr sz="4500"/>
            </a:lvl1p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AA81E8AC-EC4C-4C77-ADAF-9E5AC9577BC5}"/>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30BD79-3B9F-41BE-8BC9-38F5F39E641D}"/>
              </a:ext>
            </a:extLst>
          </p:cNvPr>
          <p:cNvSpPr>
            <a:spLocks noGrp="1"/>
          </p:cNvSpPr>
          <p:nvPr>
            <p:ph type="dt" sz="half" idx="10"/>
          </p:nvPr>
        </p:nvSpPr>
        <p:spPr/>
        <p:txBody>
          <a:bodyPr/>
          <a:lstStyle/>
          <a:p>
            <a:fld id="{5A61015F-7CC6-4D0A-9D87-873EA4C304CC}" type="datetimeFigureOut">
              <a:rPr lang="en-US" smtClean="0"/>
              <a:t>06/02/21</a:t>
            </a:fld>
            <a:endParaRPr lang="en-US" dirty="0"/>
          </a:p>
        </p:txBody>
      </p:sp>
      <p:sp>
        <p:nvSpPr>
          <p:cNvPr id="5" name="Footer Placeholder 4">
            <a:extLst>
              <a:ext uri="{FF2B5EF4-FFF2-40B4-BE49-F238E27FC236}">
                <a16:creationId xmlns:a16="http://schemas.microsoft.com/office/drawing/2014/main" id="{67463066-1A57-4167-A674-4ECFAFBE4FB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AA0156E-FDBA-4400-9F2A-60A99510FFC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7" name="Rectangle: Rounded Corners 6">
            <a:extLst>
              <a:ext uri="{FF2B5EF4-FFF2-40B4-BE49-F238E27FC236}">
                <a16:creationId xmlns:a16="http://schemas.microsoft.com/office/drawing/2014/main" id="{5B9D101A-8CEE-41FA-8E1D-F1E16E1359AF}"/>
              </a:ext>
            </a:extLst>
          </p:cNvPr>
          <p:cNvSpPr/>
          <p:nvPr userDrawn="1"/>
        </p:nvSpPr>
        <p:spPr>
          <a:xfrm>
            <a:off x="-79513" y="1"/>
            <a:ext cx="556591" cy="514350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1626246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3E603-26E2-4C0B-B488-9608C0A44EE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24CC2BC-52FF-4494-B985-299B6D672F94}"/>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E57548A-0FB6-4BF3-A73E-66E36FDFB5A0}"/>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F5BDD9B-3D00-454A-939B-85DA6F19E326}"/>
              </a:ext>
            </a:extLst>
          </p:cNvPr>
          <p:cNvSpPr>
            <a:spLocks noGrp="1"/>
          </p:cNvSpPr>
          <p:nvPr>
            <p:ph type="dt" sz="half" idx="10"/>
          </p:nvPr>
        </p:nvSpPr>
        <p:spPr/>
        <p:txBody>
          <a:bodyPr/>
          <a:lstStyle/>
          <a:p>
            <a:fld id="{93C6A301-0538-44EC-B09D-202E1042A48B}" type="datetimeFigureOut">
              <a:rPr lang="en-US" smtClean="0"/>
              <a:t>06/02/21</a:t>
            </a:fld>
            <a:endParaRPr lang="en-US" dirty="0"/>
          </a:p>
        </p:txBody>
      </p:sp>
      <p:sp>
        <p:nvSpPr>
          <p:cNvPr id="6" name="Footer Placeholder 5">
            <a:extLst>
              <a:ext uri="{FF2B5EF4-FFF2-40B4-BE49-F238E27FC236}">
                <a16:creationId xmlns:a16="http://schemas.microsoft.com/office/drawing/2014/main" id="{58FEB714-E8DD-47C1-BE43-733CA05CA26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91FC3B4-CB52-445D-9F47-14BE4F7A3D3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8" name="Rectangle: Rounded Corners 7">
            <a:extLst>
              <a:ext uri="{FF2B5EF4-FFF2-40B4-BE49-F238E27FC236}">
                <a16:creationId xmlns:a16="http://schemas.microsoft.com/office/drawing/2014/main" id="{DAE38C3F-566B-4EFF-A52B-FEDEABCE806B}"/>
              </a:ext>
            </a:extLst>
          </p:cNvPr>
          <p:cNvSpPr/>
          <p:nvPr userDrawn="1"/>
        </p:nvSpPr>
        <p:spPr>
          <a:xfrm>
            <a:off x="-79513" y="1"/>
            <a:ext cx="556591" cy="514350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5066426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60AF7-C043-4850-844E-4AE16EA8AFAB}"/>
              </a:ext>
            </a:extLst>
          </p:cNvPr>
          <p:cNvSpPr>
            <a:spLocks noGrp="1"/>
          </p:cNvSpPr>
          <p:nvPr>
            <p:ph type="title"/>
          </p:nvPr>
        </p:nvSpPr>
        <p:spPr>
          <a:xfrm>
            <a:off x="629841" y="273844"/>
            <a:ext cx="7886700" cy="994172"/>
          </a:xfrm>
        </p:spPr>
        <p:txBody>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4007BEB0-5572-48B2-A8D4-FE30D90B2194}"/>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E49C7916-3DF9-4B67-A4ED-24D64C3678FC}"/>
              </a:ext>
            </a:extLst>
          </p:cNvPr>
          <p:cNvSpPr>
            <a:spLocks noGrp="1"/>
          </p:cNvSpPr>
          <p:nvPr>
            <p:ph sz="half" idx="2"/>
          </p:nvPr>
        </p:nvSpPr>
        <p:spPr>
          <a:xfrm>
            <a:off x="629842" y="1878806"/>
            <a:ext cx="3868340" cy="276344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Text Placeholder 4">
            <a:extLst>
              <a:ext uri="{FF2B5EF4-FFF2-40B4-BE49-F238E27FC236}">
                <a16:creationId xmlns:a16="http://schemas.microsoft.com/office/drawing/2014/main" id="{A1487137-0B2B-4411-BCBC-65BAA762534B}"/>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6923E742-5B28-4BB5-A124-2284C5451CED}"/>
              </a:ext>
            </a:extLst>
          </p:cNvPr>
          <p:cNvSpPr>
            <a:spLocks noGrp="1"/>
          </p:cNvSpPr>
          <p:nvPr>
            <p:ph sz="quarter" idx="4"/>
          </p:nvPr>
        </p:nvSpPr>
        <p:spPr>
          <a:xfrm>
            <a:off x="4629150" y="1878806"/>
            <a:ext cx="3887391" cy="276344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Date Placeholder 6">
            <a:extLst>
              <a:ext uri="{FF2B5EF4-FFF2-40B4-BE49-F238E27FC236}">
                <a16:creationId xmlns:a16="http://schemas.microsoft.com/office/drawing/2014/main" id="{BF7E8B76-6031-4644-9018-A28B35C736B9}"/>
              </a:ext>
            </a:extLst>
          </p:cNvPr>
          <p:cNvSpPr>
            <a:spLocks noGrp="1"/>
          </p:cNvSpPr>
          <p:nvPr>
            <p:ph type="dt" sz="half" idx="10"/>
          </p:nvPr>
        </p:nvSpPr>
        <p:spPr/>
        <p:txBody>
          <a:bodyPr/>
          <a:lstStyle/>
          <a:p>
            <a:fld id="{D789574A-8875-45EF-8EA2-3CAA0F7ABC4C}" type="datetimeFigureOut">
              <a:rPr lang="en-US" smtClean="0"/>
              <a:t>06/02/21</a:t>
            </a:fld>
            <a:endParaRPr lang="en-US" dirty="0"/>
          </a:p>
        </p:txBody>
      </p:sp>
      <p:sp>
        <p:nvSpPr>
          <p:cNvPr id="8" name="Footer Placeholder 7">
            <a:extLst>
              <a:ext uri="{FF2B5EF4-FFF2-40B4-BE49-F238E27FC236}">
                <a16:creationId xmlns:a16="http://schemas.microsoft.com/office/drawing/2014/main" id="{D931665C-A6A0-447C-9266-7EE84BE746D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43D4FE6-3ECF-40E7-8408-3C571FFA79A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0" name="Rectangle: Rounded Corners 9">
            <a:extLst>
              <a:ext uri="{FF2B5EF4-FFF2-40B4-BE49-F238E27FC236}">
                <a16:creationId xmlns:a16="http://schemas.microsoft.com/office/drawing/2014/main" id="{5F01D95C-F4B6-47A8-A689-DC520489CF0D}"/>
              </a:ext>
            </a:extLst>
          </p:cNvPr>
          <p:cNvSpPr/>
          <p:nvPr userDrawn="1"/>
        </p:nvSpPr>
        <p:spPr>
          <a:xfrm>
            <a:off x="-79513" y="1"/>
            <a:ext cx="556591" cy="514350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7343257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B085E-236C-4D44-8B25-BB3EB9D947E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B7D9244-77D0-4630-A216-CD0661339D66}"/>
              </a:ext>
            </a:extLst>
          </p:cNvPr>
          <p:cNvSpPr>
            <a:spLocks noGrp="1"/>
          </p:cNvSpPr>
          <p:nvPr>
            <p:ph type="dt" sz="half" idx="10"/>
          </p:nvPr>
        </p:nvSpPr>
        <p:spPr/>
        <p:txBody>
          <a:bodyPr/>
          <a:lstStyle/>
          <a:p>
            <a:fld id="{67EF4D4C-5367-4C26-9E2B-D8088D7FCA81}" type="datetimeFigureOut">
              <a:rPr lang="en-US" smtClean="0"/>
              <a:t>06/02/21</a:t>
            </a:fld>
            <a:endParaRPr lang="en-US" dirty="0"/>
          </a:p>
        </p:txBody>
      </p:sp>
      <p:sp>
        <p:nvSpPr>
          <p:cNvPr id="4" name="Footer Placeholder 3">
            <a:extLst>
              <a:ext uri="{FF2B5EF4-FFF2-40B4-BE49-F238E27FC236}">
                <a16:creationId xmlns:a16="http://schemas.microsoft.com/office/drawing/2014/main" id="{26B574AB-C42E-4E7E-A017-78F2AD61531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9EF8C9D-4FBD-4AAD-8694-E02C66CC6A0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6" name="Rectangle: Rounded Corners 5">
            <a:extLst>
              <a:ext uri="{FF2B5EF4-FFF2-40B4-BE49-F238E27FC236}">
                <a16:creationId xmlns:a16="http://schemas.microsoft.com/office/drawing/2014/main" id="{F13AF9FF-DEC5-4CB4-9976-953964A046C9}"/>
              </a:ext>
            </a:extLst>
          </p:cNvPr>
          <p:cNvSpPr/>
          <p:nvPr userDrawn="1"/>
        </p:nvSpPr>
        <p:spPr>
          <a:xfrm>
            <a:off x="-79513" y="1"/>
            <a:ext cx="556591" cy="514350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8398704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E1DC8A-5994-44EB-9512-EBF683A72625}"/>
              </a:ext>
            </a:extLst>
          </p:cNvPr>
          <p:cNvSpPr>
            <a:spLocks noGrp="1"/>
          </p:cNvSpPr>
          <p:nvPr>
            <p:ph type="dt" sz="half" idx="10"/>
          </p:nvPr>
        </p:nvSpPr>
        <p:spPr/>
        <p:txBody>
          <a:bodyPr/>
          <a:lstStyle/>
          <a:p>
            <a:fld id="{56E91E96-98B0-4413-9547-46F3504108EF}" type="datetimeFigureOut">
              <a:rPr lang="en-US" smtClean="0"/>
              <a:t>06/02/21</a:t>
            </a:fld>
            <a:endParaRPr lang="en-US" dirty="0"/>
          </a:p>
        </p:txBody>
      </p:sp>
      <p:sp>
        <p:nvSpPr>
          <p:cNvPr id="3" name="Footer Placeholder 2">
            <a:extLst>
              <a:ext uri="{FF2B5EF4-FFF2-40B4-BE49-F238E27FC236}">
                <a16:creationId xmlns:a16="http://schemas.microsoft.com/office/drawing/2014/main" id="{87330398-6BC3-475A-A187-D493E59BD5F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829787C7-2074-4A56-A7AB-0A2DCB18CC9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5" name="Rectangle: Rounded Corners 4">
            <a:extLst>
              <a:ext uri="{FF2B5EF4-FFF2-40B4-BE49-F238E27FC236}">
                <a16:creationId xmlns:a16="http://schemas.microsoft.com/office/drawing/2014/main" id="{185E40C6-787E-4BF5-B8AC-CAD26737B329}"/>
              </a:ext>
            </a:extLst>
          </p:cNvPr>
          <p:cNvSpPr/>
          <p:nvPr userDrawn="1"/>
        </p:nvSpPr>
        <p:spPr>
          <a:xfrm>
            <a:off x="-79513" y="1"/>
            <a:ext cx="556591" cy="514350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78554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0497E-9714-4D09-8B83-9492B2767083}"/>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3C4539B-9868-4EF6-BB91-174B4580C803}"/>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BFD1F23-85A7-49E1-BDB7-B145B88A87F4}"/>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498C291-4ED4-4139-8FDC-6150217B6228}"/>
              </a:ext>
            </a:extLst>
          </p:cNvPr>
          <p:cNvSpPr>
            <a:spLocks noGrp="1"/>
          </p:cNvSpPr>
          <p:nvPr>
            <p:ph type="dt" sz="half" idx="10"/>
          </p:nvPr>
        </p:nvSpPr>
        <p:spPr/>
        <p:txBody>
          <a:bodyPr/>
          <a:lstStyle/>
          <a:p>
            <a:fld id="{05C68B11-C5A8-448C-8CE9-B1A273C79CFC}" type="datetimeFigureOut">
              <a:rPr lang="en-US" smtClean="0"/>
              <a:t>06/02/21</a:t>
            </a:fld>
            <a:endParaRPr lang="en-US" dirty="0"/>
          </a:p>
        </p:txBody>
      </p:sp>
      <p:sp>
        <p:nvSpPr>
          <p:cNvPr id="6" name="Footer Placeholder 5">
            <a:extLst>
              <a:ext uri="{FF2B5EF4-FFF2-40B4-BE49-F238E27FC236}">
                <a16:creationId xmlns:a16="http://schemas.microsoft.com/office/drawing/2014/main" id="{C98E594D-6B93-4B1B-9DBD-CA508A44A56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0E2FB3B-F8EA-4EA7-B289-7B03AA68369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8" name="Rectangle: Rounded Corners 7">
            <a:extLst>
              <a:ext uri="{FF2B5EF4-FFF2-40B4-BE49-F238E27FC236}">
                <a16:creationId xmlns:a16="http://schemas.microsoft.com/office/drawing/2014/main" id="{EE6CD2DD-5D03-41E1-91EB-9A91E70A5AF7}"/>
              </a:ext>
            </a:extLst>
          </p:cNvPr>
          <p:cNvSpPr/>
          <p:nvPr userDrawn="1"/>
        </p:nvSpPr>
        <p:spPr>
          <a:xfrm>
            <a:off x="-79513" y="1"/>
            <a:ext cx="556591" cy="514350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2692657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05946-C6AF-4BE5-AE9F-CF2FAFF40631}"/>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9B7C045-2944-42A9-BD80-6902C78F7184}"/>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16C14295-165B-40A8-B091-0576FDB0F44A}"/>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1A4F1263-BCF9-4436-A0E9-7FEFB69C64D8}"/>
              </a:ext>
            </a:extLst>
          </p:cNvPr>
          <p:cNvSpPr>
            <a:spLocks noGrp="1"/>
          </p:cNvSpPr>
          <p:nvPr>
            <p:ph type="dt" sz="half" idx="10"/>
          </p:nvPr>
        </p:nvSpPr>
        <p:spPr/>
        <p:txBody>
          <a:bodyPr/>
          <a:lstStyle/>
          <a:p>
            <a:fld id="{C7616CA0-919D-4A49-9C8A-62FDFB3A5183}" type="datetimeFigureOut">
              <a:rPr lang="en-US" smtClean="0"/>
              <a:t>06/02/21</a:t>
            </a:fld>
            <a:endParaRPr lang="en-US" dirty="0"/>
          </a:p>
        </p:txBody>
      </p:sp>
      <p:sp>
        <p:nvSpPr>
          <p:cNvPr id="6" name="Footer Placeholder 5">
            <a:extLst>
              <a:ext uri="{FF2B5EF4-FFF2-40B4-BE49-F238E27FC236}">
                <a16:creationId xmlns:a16="http://schemas.microsoft.com/office/drawing/2014/main" id="{766BD06E-7B94-4B5B-84ED-7020A1C46F3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BD52F0E-6E62-4143-98D1-CA8B7BD75C7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8" name="Rectangle: Rounded Corners 7">
            <a:extLst>
              <a:ext uri="{FF2B5EF4-FFF2-40B4-BE49-F238E27FC236}">
                <a16:creationId xmlns:a16="http://schemas.microsoft.com/office/drawing/2014/main" id="{35616783-575F-4EF2-B5C4-95F05C563E71}"/>
              </a:ext>
            </a:extLst>
          </p:cNvPr>
          <p:cNvSpPr/>
          <p:nvPr userDrawn="1"/>
        </p:nvSpPr>
        <p:spPr>
          <a:xfrm>
            <a:off x="-79513" y="1"/>
            <a:ext cx="556591" cy="514350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8911723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6E9FC9-AE71-4D43-BCE0-9C9F082CDFEB}"/>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10F865EA-21A0-4036-9C17-B0685551A9FF}"/>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4BB16F1E-7AA3-47F2-81B1-CF9F26DAA764}"/>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90298CD5-6C1E-4009-B41F-6DF62E31D3BE}" type="datetimeFigureOut">
              <a:rPr lang="en-US" smtClean="0"/>
              <a:pPr/>
              <a:t>06/02/21</a:t>
            </a:fld>
            <a:endParaRPr lang="en-US" dirty="0"/>
          </a:p>
        </p:txBody>
      </p:sp>
      <p:sp>
        <p:nvSpPr>
          <p:cNvPr id="5" name="Footer Placeholder 4">
            <a:extLst>
              <a:ext uri="{FF2B5EF4-FFF2-40B4-BE49-F238E27FC236}">
                <a16:creationId xmlns:a16="http://schemas.microsoft.com/office/drawing/2014/main" id="{606BFD48-A0A8-42DF-A781-EEEAA5C92AEC}"/>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C601C95-961E-4A8F-A275-EDB47207D1A5}"/>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98265996"/>
      </p:ext>
    </p:extLst>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Lst>
  <p:hf sldNum="0" hdr="0" ftr="0" dt="0"/>
  <p:txStyles>
    <p:titleStyle>
      <a:lvl1pPr algn="l" defTabSz="685800" rtl="0" eaLnBrk="1" latinLnBrk="0" hangingPunct="1">
        <a:lnSpc>
          <a:spcPct val="90000"/>
        </a:lnSpc>
        <a:spcBef>
          <a:spcPct val="0"/>
        </a:spcBef>
        <a:buNone/>
        <a:defRPr sz="2500" kern="1200">
          <a:solidFill>
            <a:schemeClr val="tx1"/>
          </a:solidFill>
          <a:latin typeface="Verdana" panose="020B0604030504040204" pitchFamily="34" charset="0"/>
          <a:ea typeface="Verdana" panose="020B0604030504040204" pitchFamily="34" charset="0"/>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Verdana" panose="020B0604030504040204" pitchFamily="34" charset="0"/>
          <a:ea typeface="Verdana" panose="020B0604030504040204" pitchFamily="34" charset="0"/>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sv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sv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hyperlink" Target="https://saludata.saludcapital.gov.co/osb/index.php/datos-de-salud/enfermedades-trasmisibles/covid19/" TargetMode="External"/><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hyperlink" Target="https://github.com/wcota/covid19br" TargetMode="External"/><Relationship Id="rId5" Type="http://schemas.openxmlformats.org/officeDocument/2006/relationships/hyperlink" Target="http://www.openweathermap.org/" TargetMode="External"/><Relationship Id="rId4" Type="http://schemas.openxmlformats.org/officeDocument/2006/relationships/hyperlink" Target="https://github.com/nychealth/coronavirus-data"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www.linkedin.com/in/aisha-syed-27506a5/" TargetMode="External"/><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hyperlink" Target="http://www.linkedin.com/in/kushca" TargetMode="External"/><Relationship Id="rId5" Type="http://schemas.openxmlformats.org/officeDocument/2006/relationships/hyperlink" Target="https://www.linkedin.com/in/sushmitha-maddali" TargetMode="External"/><Relationship Id="rId4" Type="http://schemas.openxmlformats.org/officeDocument/2006/relationships/hyperlink" Target="https://www.linkedin.com/in/marialeon2009/"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www.linkedin.com/in/aisha-syed-27506a5/" TargetMode="External"/><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hyperlink" Target="https://www.linkedin.com/in/sushmitha-maddali" TargetMode="External"/><Relationship Id="rId4" Type="http://schemas.openxmlformats.org/officeDocument/2006/relationships/hyperlink" Target="https://www.linkedin.com/in/marialeon2009/"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53"/>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8064492-6866-438C-A162-7672BB2D5FC5}"/>
              </a:ext>
            </a:extLst>
          </p:cNvPr>
          <p:cNvSpPr/>
          <p:nvPr/>
        </p:nvSpPr>
        <p:spPr>
          <a:xfrm>
            <a:off x="523187" y="915233"/>
            <a:ext cx="8309113" cy="1295230"/>
          </a:xfrm>
          <a:prstGeom prst="roundRect">
            <a:avLst>
              <a:gd name="adj" fmla="val 7833"/>
            </a:avLst>
          </a:prstGeom>
          <a:solidFill>
            <a:schemeClr val="bg1"/>
          </a:solidFill>
          <a:ln w="38100"/>
          <a:effectLst>
            <a:reflection blurRad="6350" stA="52000" endA="300" endPos="35000" dir="5400000" sy="-100000" algn="bl" rotWithShape="0"/>
          </a:effectLst>
          <a:scene3d>
            <a:camera prst="perspectiveFron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r>
              <a:rPr lang="en" sz="1800" b="1" dirty="0">
                <a:solidFill>
                  <a:srgbClr val="24292E"/>
                </a:solidFill>
                <a:highlight>
                  <a:srgbClr val="FFFFFF"/>
                </a:highlight>
                <a:latin typeface="Verdana" panose="020B0604030504040204" pitchFamily="34" charset="0"/>
                <a:ea typeface="Verdana" panose="020B0604030504040204" pitchFamily="34" charset="0"/>
              </a:rPr>
              <a:t>Impact of climate variables on Covid 19 cases for New York City and Sao Paulo</a:t>
            </a:r>
          </a:p>
          <a:p>
            <a:pPr algn="ctr"/>
            <a:r>
              <a:rPr lang="en" sz="1600" dirty="0">
                <a:solidFill>
                  <a:srgbClr val="24292E"/>
                </a:solidFill>
                <a:highlight>
                  <a:srgbClr val="FFFFFF"/>
                </a:highlight>
              </a:rPr>
              <a:t>(Does Covid spread faster in Colder and Drier weather?)</a:t>
            </a:r>
            <a:endParaRPr lang="en" b="1" dirty="0">
              <a:solidFill>
                <a:srgbClr val="24292E"/>
              </a:solidFill>
              <a:highlight>
                <a:srgbClr val="FFFFFF"/>
              </a:highlight>
              <a:latin typeface="Verdana" panose="020B0604030504040204" pitchFamily="34" charset="0"/>
              <a:ea typeface="Verdana" panose="020B0604030504040204" pitchFamily="34" charset="0"/>
            </a:endParaRPr>
          </a:p>
        </p:txBody>
      </p:sp>
      <p:sp>
        <p:nvSpPr>
          <p:cNvPr id="7" name="Rectangle: Rounded Corners 6" descr="Presented by&#10;&#10;Aisha Syed&#10;Archana Narula&#10;Maria Leon&#10;Sushmitha Maddali&#10;Kushal Sharma&#10;">
            <a:extLst>
              <a:ext uri="{FF2B5EF4-FFF2-40B4-BE49-F238E27FC236}">
                <a16:creationId xmlns:a16="http://schemas.microsoft.com/office/drawing/2014/main" id="{388AC072-D1C4-41C0-9482-0F6CE9075546}"/>
              </a:ext>
            </a:extLst>
          </p:cNvPr>
          <p:cNvSpPr/>
          <p:nvPr/>
        </p:nvSpPr>
        <p:spPr>
          <a:xfrm>
            <a:off x="6353092" y="3649649"/>
            <a:ext cx="2663687" cy="1399428"/>
          </a:xfrm>
          <a:prstGeom prst="roundRect">
            <a:avLst>
              <a:gd name="adj" fmla="val 21578"/>
            </a:avLst>
          </a:prstGeom>
          <a:solidFill>
            <a:schemeClr val="bg1"/>
          </a:solidFill>
          <a:ln w="38100">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4625">
              <a:lnSpc>
                <a:spcPct val="80000"/>
              </a:lnSpc>
              <a:buSzPts val="275"/>
            </a:pPr>
            <a:endParaRPr lang="en-IN" sz="1100" dirty="0">
              <a:solidFill>
                <a:schemeClr val="accent1">
                  <a:lumMod val="75000"/>
                </a:schemeClr>
              </a:solidFill>
              <a:latin typeface="Verdana" panose="020B0604030504040204" pitchFamily="34" charset="0"/>
              <a:ea typeface="Verdana" panose="020B0604030504040204" pitchFamily="34" charset="0"/>
            </a:endParaRPr>
          </a:p>
          <a:p>
            <a:pPr marL="174625">
              <a:lnSpc>
                <a:spcPct val="80000"/>
              </a:lnSpc>
              <a:buSzPts val="275"/>
            </a:pPr>
            <a:r>
              <a:rPr lang="en-IN" sz="1100" dirty="0">
                <a:solidFill>
                  <a:schemeClr val="accent1">
                    <a:lumMod val="75000"/>
                  </a:schemeClr>
                </a:solidFill>
                <a:latin typeface="Verdana" panose="020B0604030504040204" pitchFamily="34" charset="0"/>
                <a:ea typeface="Verdana" panose="020B0604030504040204" pitchFamily="34" charset="0"/>
              </a:rPr>
              <a:t>Presented by</a:t>
            </a:r>
          </a:p>
          <a:p>
            <a:pPr marL="174625">
              <a:lnSpc>
                <a:spcPct val="80000"/>
              </a:lnSpc>
              <a:buSzPts val="275"/>
            </a:pPr>
            <a:endParaRPr lang="en-IN" sz="900" dirty="0">
              <a:solidFill>
                <a:schemeClr val="accent1">
                  <a:lumMod val="75000"/>
                </a:schemeClr>
              </a:solidFill>
              <a:latin typeface="Verdana" panose="020B0604030504040204" pitchFamily="34" charset="0"/>
              <a:ea typeface="Verdana" panose="020B0604030504040204" pitchFamily="34" charset="0"/>
            </a:endParaRPr>
          </a:p>
          <a:p>
            <a:pPr marL="517525">
              <a:lnSpc>
                <a:spcPct val="80000"/>
              </a:lnSpc>
              <a:spcBef>
                <a:spcPts val="300"/>
              </a:spcBef>
              <a:buSzPts val="275"/>
            </a:pPr>
            <a:r>
              <a:rPr lang="en-IN" sz="1200" dirty="0">
                <a:solidFill>
                  <a:schemeClr val="accent1">
                    <a:lumMod val="75000"/>
                  </a:schemeClr>
                </a:solidFill>
                <a:latin typeface="Verdana" panose="020B0604030504040204" pitchFamily="34" charset="0"/>
                <a:ea typeface="Verdana" panose="020B0604030504040204" pitchFamily="34" charset="0"/>
              </a:rPr>
              <a:t>Aisha Syed</a:t>
            </a:r>
          </a:p>
          <a:p>
            <a:pPr marL="517525">
              <a:lnSpc>
                <a:spcPct val="80000"/>
              </a:lnSpc>
              <a:spcBef>
                <a:spcPts val="300"/>
              </a:spcBef>
              <a:buSzPts val="275"/>
            </a:pPr>
            <a:r>
              <a:rPr lang="en-IN" sz="1200" dirty="0">
                <a:solidFill>
                  <a:schemeClr val="accent1">
                    <a:lumMod val="75000"/>
                  </a:schemeClr>
                </a:solidFill>
                <a:latin typeface="Verdana" panose="020B0604030504040204" pitchFamily="34" charset="0"/>
                <a:ea typeface="Verdana" panose="020B0604030504040204" pitchFamily="34" charset="0"/>
              </a:rPr>
              <a:t>Archana Narula</a:t>
            </a:r>
          </a:p>
          <a:p>
            <a:pPr marL="517525">
              <a:lnSpc>
                <a:spcPct val="80000"/>
              </a:lnSpc>
              <a:spcBef>
                <a:spcPts val="300"/>
              </a:spcBef>
              <a:buSzPts val="275"/>
            </a:pPr>
            <a:r>
              <a:rPr lang="en-IN" sz="1200" dirty="0">
                <a:solidFill>
                  <a:schemeClr val="accent1">
                    <a:lumMod val="75000"/>
                  </a:schemeClr>
                </a:solidFill>
                <a:latin typeface="Verdana" panose="020B0604030504040204" pitchFamily="34" charset="0"/>
                <a:ea typeface="Verdana" panose="020B0604030504040204" pitchFamily="34" charset="0"/>
              </a:rPr>
              <a:t>Maria Leon</a:t>
            </a:r>
          </a:p>
          <a:p>
            <a:pPr marL="517525">
              <a:lnSpc>
                <a:spcPct val="80000"/>
              </a:lnSpc>
              <a:spcBef>
                <a:spcPts val="300"/>
              </a:spcBef>
              <a:buSzPts val="275"/>
            </a:pPr>
            <a:r>
              <a:rPr lang="en-IN" sz="1200" dirty="0">
                <a:solidFill>
                  <a:schemeClr val="accent1">
                    <a:lumMod val="75000"/>
                  </a:schemeClr>
                </a:solidFill>
                <a:latin typeface="Verdana" panose="020B0604030504040204" pitchFamily="34" charset="0"/>
                <a:ea typeface="Verdana" panose="020B0604030504040204" pitchFamily="34" charset="0"/>
              </a:rPr>
              <a:t>Sushmitha Maddali</a:t>
            </a:r>
          </a:p>
          <a:p>
            <a:pPr marL="517525">
              <a:lnSpc>
                <a:spcPct val="80000"/>
              </a:lnSpc>
              <a:spcBef>
                <a:spcPts val="300"/>
              </a:spcBef>
              <a:buSzPts val="275"/>
            </a:pPr>
            <a:r>
              <a:rPr lang="en-IN" sz="1200" dirty="0">
                <a:solidFill>
                  <a:schemeClr val="accent1">
                    <a:lumMod val="75000"/>
                  </a:schemeClr>
                </a:solidFill>
                <a:latin typeface="Verdana" panose="020B0604030504040204" pitchFamily="34" charset="0"/>
                <a:ea typeface="Verdana" panose="020B0604030504040204" pitchFamily="34" charset="0"/>
              </a:rPr>
              <a:t>Kushal Sharma</a:t>
            </a:r>
          </a:p>
          <a:p>
            <a:pPr algn="ctr"/>
            <a:endParaRPr lang="en-IN" sz="1100" dirty="0">
              <a:solidFill>
                <a:schemeClr val="accent1">
                  <a:lumMod val="75000"/>
                </a:schemeClr>
              </a:solidFill>
              <a:latin typeface="Verdana" panose="020B0604030504040204" pitchFamily="34" charset="0"/>
              <a:ea typeface="Verdana" panose="020B060403050404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76C5B-43A4-44F5-A856-EC666C35A2FA}"/>
              </a:ext>
            </a:extLst>
          </p:cNvPr>
          <p:cNvSpPr>
            <a:spLocks noGrp="1"/>
          </p:cNvSpPr>
          <p:nvPr>
            <p:ph type="title"/>
          </p:nvPr>
        </p:nvSpPr>
        <p:spPr>
          <a:xfrm>
            <a:off x="525283" y="61397"/>
            <a:ext cx="7886700" cy="994172"/>
          </a:xfrm>
        </p:spPr>
        <p:txBody>
          <a:bodyPr>
            <a:normAutofit/>
          </a:bodyPr>
          <a:lstStyle/>
          <a:p>
            <a:r>
              <a:rPr lang="en-US" dirty="0"/>
              <a:t>Data Exploration</a:t>
            </a:r>
          </a:p>
        </p:txBody>
      </p:sp>
      <p:sp>
        <p:nvSpPr>
          <p:cNvPr id="3" name="Content Placeholder 2">
            <a:extLst>
              <a:ext uri="{FF2B5EF4-FFF2-40B4-BE49-F238E27FC236}">
                <a16:creationId xmlns:a16="http://schemas.microsoft.com/office/drawing/2014/main" id="{BA067095-CD23-4602-AD78-C85A8C55338D}"/>
              </a:ext>
            </a:extLst>
          </p:cNvPr>
          <p:cNvSpPr>
            <a:spLocks noGrp="1"/>
          </p:cNvSpPr>
          <p:nvPr>
            <p:ph idx="1"/>
          </p:nvPr>
        </p:nvSpPr>
        <p:spPr/>
        <p:txBody>
          <a:bodyPr/>
          <a:lstStyle/>
          <a:p>
            <a:pPr marL="0" indent="0">
              <a:buNone/>
            </a:pPr>
            <a:r>
              <a:rPr lang="en-US" dirty="0"/>
              <a:t>Daily vs 7</a:t>
            </a:r>
            <a:r>
              <a:rPr lang="en-US" sz="2000" dirty="0"/>
              <a:t> Day Average Case Counts</a:t>
            </a:r>
            <a:endParaRPr lang="en-US" sz="1500" dirty="0"/>
          </a:p>
        </p:txBody>
      </p:sp>
      <p:pic>
        <p:nvPicPr>
          <p:cNvPr id="8" name="Content Placeholder 4" descr="Chart, line chart&#10;&#10;Description automatically generated">
            <a:extLst>
              <a:ext uri="{FF2B5EF4-FFF2-40B4-BE49-F238E27FC236}">
                <a16:creationId xmlns:a16="http://schemas.microsoft.com/office/drawing/2014/main" id="{5CFC9A4C-DCF1-42D7-BA06-29D26EC0DB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 y="2000250"/>
            <a:ext cx="7962900" cy="1295400"/>
          </a:xfrm>
          <a:prstGeom prst="rect">
            <a:avLst/>
          </a:prstGeom>
        </p:spPr>
      </p:pic>
      <p:pic>
        <p:nvPicPr>
          <p:cNvPr id="9" name="Content Placeholder 4" descr="Graphical user interface, application&#10;&#10;Description automatically generated">
            <a:extLst>
              <a:ext uri="{FF2B5EF4-FFF2-40B4-BE49-F238E27FC236}">
                <a16:creationId xmlns:a16="http://schemas.microsoft.com/office/drawing/2014/main" id="{51CEFD03-9F64-4371-8EB7-1B136C34C6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 y="3448051"/>
            <a:ext cx="7962900" cy="1371600"/>
          </a:xfrm>
          <a:prstGeom prst="rect">
            <a:avLst/>
          </a:prstGeom>
        </p:spPr>
      </p:pic>
    </p:spTree>
    <p:extLst>
      <p:ext uri="{BB962C8B-B14F-4D97-AF65-F5344CB8AC3E}">
        <p14:creationId xmlns:p14="http://schemas.microsoft.com/office/powerpoint/2010/main" val="3759880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76C5B-43A4-44F5-A856-EC666C35A2FA}"/>
              </a:ext>
            </a:extLst>
          </p:cNvPr>
          <p:cNvSpPr>
            <a:spLocks noGrp="1"/>
          </p:cNvSpPr>
          <p:nvPr>
            <p:ph type="title"/>
          </p:nvPr>
        </p:nvSpPr>
        <p:spPr>
          <a:xfrm>
            <a:off x="525283" y="61397"/>
            <a:ext cx="7886700" cy="994172"/>
          </a:xfrm>
        </p:spPr>
        <p:txBody>
          <a:bodyPr>
            <a:normAutofit/>
          </a:bodyPr>
          <a:lstStyle/>
          <a:p>
            <a:r>
              <a:rPr lang="en-US" dirty="0"/>
              <a:t>Data Exploration</a:t>
            </a:r>
          </a:p>
        </p:txBody>
      </p:sp>
      <p:sp>
        <p:nvSpPr>
          <p:cNvPr id="3" name="Content Placeholder 2">
            <a:extLst>
              <a:ext uri="{FF2B5EF4-FFF2-40B4-BE49-F238E27FC236}">
                <a16:creationId xmlns:a16="http://schemas.microsoft.com/office/drawing/2014/main" id="{BA067095-CD23-4602-AD78-C85A8C55338D}"/>
              </a:ext>
            </a:extLst>
          </p:cNvPr>
          <p:cNvSpPr>
            <a:spLocks noGrp="1"/>
          </p:cNvSpPr>
          <p:nvPr>
            <p:ph idx="1"/>
          </p:nvPr>
        </p:nvSpPr>
        <p:spPr/>
        <p:txBody>
          <a:bodyPr/>
          <a:lstStyle/>
          <a:p>
            <a:pPr marL="0" indent="0">
              <a:buNone/>
            </a:pPr>
            <a:r>
              <a:rPr lang="en-US" sz="2000" dirty="0"/>
              <a:t>7 Day Averages</a:t>
            </a:r>
            <a:endParaRPr lang="en-US" sz="1500" dirty="0"/>
          </a:p>
        </p:txBody>
      </p:sp>
      <p:pic>
        <p:nvPicPr>
          <p:cNvPr id="9" name="Graphic 8">
            <a:extLst>
              <a:ext uri="{FF2B5EF4-FFF2-40B4-BE49-F238E27FC236}">
                <a16:creationId xmlns:a16="http://schemas.microsoft.com/office/drawing/2014/main" id="{6D362BFD-BCF9-492D-8099-C7E4F1DA011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8650" y="2002931"/>
            <a:ext cx="8020050" cy="1316400"/>
          </a:xfrm>
          <a:prstGeom prst="rect">
            <a:avLst/>
          </a:prstGeom>
        </p:spPr>
      </p:pic>
      <p:pic>
        <p:nvPicPr>
          <p:cNvPr id="10" name="Graphic 9">
            <a:extLst>
              <a:ext uri="{FF2B5EF4-FFF2-40B4-BE49-F238E27FC236}">
                <a16:creationId xmlns:a16="http://schemas.microsoft.com/office/drawing/2014/main" id="{0BB3F333-0C47-4DF9-B1C8-A6CF138BE1C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28650" y="3454531"/>
            <a:ext cx="8020050" cy="1353601"/>
          </a:xfrm>
          <a:prstGeom prst="rect">
            <a:avLst/>
          </a:prstGeom>
        </p:spPr>
      </p:pic>
    </p:spTree>
    <p:extLst>
      <p:ext uri="{BB962C8B-B14F-4D97-AF65-F5344CB8AC3E}">
        <p14:creationId xmlns:p14="http://schemas.microsoft.com/office/powerpoint/2010/main" val="3823748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76C5B-43A4-44F5-A856-EC666C35A2FA}"/>
              </a:ext>
            </a:extLst>
          </p:cNvPr>
          <p:cNvSpPr>
            <a:spLocks noGrp="1"/>
          </p:cNvSpPr>
          <p:nvPr>
            <p:ph type="title"/>
          </p:nvPr>
        </p:nvSpPr>
        <p:spPr>
          <a:xfrm>
            <a:off x="525283" y="61397"/>
            <a:ext cx="7886700" cy="994172"/>
          </a:xfrm>
        </p:spPr>
        <p:txBody>
          <a:bodyPr>
            <a:normAutofit/>
          </a:bodyPr>
          <a:lstStyle/>
          <a:p>
            <a:r>
              <a:rPr lang="en-US" dirty="0"/>
              <a:t>Data Exploration</a:t>
            </a:r>
          </a:p>
        </p:txBody>
      </p:sp>
      <p:sp>
        <p:nvSpPr>
          <p:cNvPr id="3" name="Content Placeholder 2">
            <a:extLst>
              <a:ext uri="{FF2B5EF4-FFF2-40B4-BE49-F238E27FC236}">
                <a16:creationId xmlns:a16="http://schemas.microsoft.com/office/drawing/2014/main" id="{BA067095-CD23-4602-AD78-C85A8C55338D}"/>
              </a:ext>
            </a:extLst>
          </p:cNvPr>
          <p:cNvSpPr>
            <a:spLocks noGrp="1"/>
          </p:cNvSpPr>
          <p:nvPr>
            <p:ph idx="1"/>
          </p:nvPr>
        </p:nvSpPr>
        <p:spPr/>
        <p:txBody>
          <a:bodyPr/>
          <a:lstStyle/>
          <a:p>
            <a:pPr marL="0" indent="0">
              <a:buNone/>
            </a:pPr>
            <a:r>
              <a:rPr lang="en-US" dirty="0"/>
              <a:t>14</a:t>
            </a:r>
            <a:r>
              <a:rPr lang="en-US" sz="2000" dirty="0"/>
              <a:t> Day Averages</a:t>
            </a:r>
            <a:endParaRPr lang="en-US" sz="1500" dirty="0"/>
          </a:p>
        </p:txBody>
      </p:sp>
      <p:pic>
        <p:nvPicPr>
          <p:cNvPr id="6" name="Graphic 5">
            <a:extLst>
              <a:ext uri="{FF2B5EF4-FFF2-40B4-BE49-F238E27FC236}">
                <a16:creationId xmlns:a16="http://schemas.microsoft.com/office/drawing/2014/main" id="{F0CC2B2E-2EC1-4CE7-908B-4A50D4B12D0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8650" y="2000250"/>
            <a:ext cx="8020050" cy="1298475"/>
          </a:xfrm>
          <a:prstGeom prst="rect">
            <a:avLst/>
          </a:prstGeom>
        </p:spPr>
      </p:pic>
      <p:pic>
        <p:nvPicPr>
          <p:cNvPr id="7" name="Graphic 6">
            <a:extLst>
              <a:ext uri="{FF2B5EF4-FFF2-40B4-BE49-F238E27FC236}">
                <a16:creationId xmlns:a16="http://schemas.microsoft.com/office/drawing/2014/main" id="{85534C9A-D61F-462D-8281-89168EBC3C2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28650" y="3448050"/>
            <a:ext cx="8020050" cy="1371600"/>
          </a:xfrm>
          <a:prstGeom prst="rect">
            <a:avLst/>
          </a:prstGeom>
        </p:spPr>
      </p:pic>
    </p:spTree>
    <p:extLst>
      <p:ext uri="{BB962C8B-B14F-4D97-AF65-F5344CB8AC3E}">
        <p14:creationId xmlns:p14="http://schemas.microsoft.com/office/powerpoint/2010/main" val="3996145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76C5B-43A4-44F5-A856-EC666C35A2FA}"/>
              </a:ext>
            </a:extLst>
          </p:cNvPr>
          <p:cNvSpPr>
            <a:spLocks noGrp="1"/>
          </p:cNvSpPr>
          <p:nvPr>
            <p:ph type="title"/>
          </p:nvPr>
        </p:nvSpPr>
        <p:spPr>
          <a:xfrm>
            <a:off x="525283" y="61397"/>
            <a:ext cx="7886700" cy="994172"/>
          </a:xfrm>
        </p:spPr>
        <p:txBody>
          <a:bodyPr>
            <a:normAutofit/>
          </a:bodyPr>
          <a:lstStyle/>
          <a:p>
            <a:r>
              <a:rPr lang="en-US" dirty="0"/>
              <a:t>Data Exploration</a:t>
            </a:r>
          </a:p>
        </p:txBody>
      </p:sp>
      <p:sp>
        <p:nvSpPr>
          <p:cNvPr id="3" name="Content Placeholder 2">
            <a:extLst>
              <a:ext uri="{FF2B5EF4-FFF2-40B4-BE49-F238E27FC236}">
                <a16:creationId xmlns:a16="http://schemas.microsoft.com/office/drawing/2014/main" id="{BA067095-CD23-4602-AD78-C85A8C55338D}"/>
              </a:ext>
            </a:extLst>
          </p:cNvPr>
          <p:cNvSpPr>
            <a:spLocks noGrp="1"/>
          </p:cNvSpPr>
          <p:nvPr>
            <p:ph idx="1"/>
          </p:nvPr>
        </p:nvSpPr>
        <p:spPr/>
        <p:txBody>
          <a:bodyPr/>
          <a:lstStyle/>
          <a:p>
            <a:pPr marL="0" indent="0">
              <a:buNone/>
            </a:pPr>
            <a:r>
              <a:rPr lang="en-US" sz="2000" dirty="0"/>
              <a:t>Outlier Detection (Sao Paulo)</a:t>
            </a:r>
            <a:endParaRPr lang="en-US" sz="1500" dirty="0"/>
          </a:p>
        </p:txBody>
      </p:sp>
      <p:sp>
        <p:nvSpPr>
          <p:cNvPr id="4" name="Rectangle: Rounded Corners 3">
            <a:extLst>
              <a:ext uri="{FF2B5EF4-FFF2-40B4-BE49-F238E27FC236}">
                <a16:creationId xmlns:a16="http://schemas.microsoft.com/office/drawing/2014/main" id="{CFBA72FC-78F0-43DF-A690-608015A5E1AA}"/>
              </a:ext>
            </a:extLst>
          </p:cNvPr>
          <p:cNvSpPr/>
          <p:nvPr/>
        </p:nvSpPr>
        <p:spPr>
          <a:xfrm>
            <a:off x="1979875" y="1860605"/>
            <a:ext cx="1709530" cy="406345"/>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New case Count</a:t>
            </a:r>
            <a:endParaRPr lang="en-IN" sz="1200" dirty="0"/>
          </a:p>
        </p:txBody>
      </p:sp>
      <p:sp>
        <p:nvSpPr>
          <p:cNvPr id="8" name="Rectangle: Rounded Corners 7">
            <a:extLst>
              <a:ext uri="{FF2B5EF4-FFF2-40B4-BE49-F238E27FC236}">
                <a16:creationId xmlns:a16="http://schemas.microsoft.com/office/drawing/2014/main" id="{BDD986C2-C5F8-4F90-A939-B36A31DDA447}"/>
              </a:ext>
            </a:extLst>
          </p:cNvPr>
          <p:cNvSpPr/>
          <p:nvPr/>
        </p:nvSpPr>
        <p:spPr>
          <a:xfrm>
            <a:off x="6174933" y="1860605"/>
            <a:ext cx="1709530" cy="406345"/>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Case Count 7-day Average</a:t>
            </a:r>
            <a:endParaRPr lang="en-IN" sz="1200" dirty="0"/>
          </a:p>
        </p:txBody>
      </p:sp>
      <p:pic>
        <p:nvPicPr>
          <p:cNvPr id="9" name="Picture 4">
            <a:extLst>
              <a:ext uri="{FF2B5EF4-FFF2-40B4-BE49-F238E27FC236}">
                <a16:creationId xmlns:a16="http://schemas.microsoft.com/office/drawing/2014/main" id="{1840463A-5F03-40CA-88E8-C36932EEFC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500" y="2571751"/>
            <a:ext cx="3886199" cy="241839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83D41D62-8872-4077-8494-3974C61F87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 y="2571751"/>
            <a:ext cx="3886199" cy="2444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5989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76C5B-43A4-44F5-A856-EC666C35A2FA}"/>
              </a:ext>
            </a:extLst>
          </p:cNvPr>
          <p:cNvSpPr>
            <a:spLocks noGrp="1"/>
          </p:cNvSpPr>
          <p:nvPr>
            <p:ph type="title"/>
          </p:nvPr>
        </p:nvSpPr>
        <p:spPr>
          <a:xfrm>
            <a:off x="514350" y="70248"/>
            <a:ext cx="7886700" cy="994172"/>
          </a:xfrm>
        </p:spPr>
        <p:txBody>
          <a:bodyPr>
            <a:normAutofit/>
          </a:bodyPr>
          <a:lstStyle/>
          <a:p>
            <a:r>
              <a:rPr lang="en-US" dirty="0"/>
              <a:t>Data Exploration</a:t>
            </a:r>
          </a:p>
        </p:txBody>
      </p:sp>
      <p:sp>
        <p:nvSpPr>
          <p:cNvPr id="3" name="Content Placeholder 2">
            <a:extLst>
              <a:ext uri="{FF2B5EF4-FFF2-40B4-BE49-F238E27FC236}">
                <a16:creationId xmlns:a16="http://schemas.microsoft.com/office/drawing/2014/main" id="{BA067095-CD23-4602-AD78-C85A8C55338D}"/>
              </a:ext>
            </a:extLst>
          </p:cNvPr>
          <p:cNvSpPr>
            <a:spLocks noGrp="1"/>
          </p:cNvSpPr>
          <p:nvPr>
            <p:ph idx="1"/>
          </p:nvPr>
        </p:nvSpPr>
        <p:spPr/>
        <p:txBody>
          <a:bodyPr/>
          <a:lstStyle/>
          <a:p>
            <a:pPr marL="0" indent="0">
              <a:buNone/>
            </a:pPr>
            <a:r>
              <a:rPr lang="en-US" sz="2000" dirty="0"/>
              <a:t>Outlier Detection (7-Day Average Humidity)</a:t>
            </a:r>
            <a:endParaRPr lang="en-US" sz="1500" dirty="0"/>
          </a:p>
        </p:txBody>
      </p:sp>
      <p:sp>
        <p:nvSpPr>
          <p:cNvPr id="4" name="Rectangle: Rounded Corners 3">
            <a:extLst>
              <a:ext uri="{FF2B5EF4-FFF2-40B4-BE49-F238E27FC236}">
                <a16:creationId xmlns:a16="http://schemas.microsoft.com/office/drawing/2014/main" id="{CFBA72FC-78F0-43DF-A690-608015A5E1AA}"/>
              </a:ext>
            </a:extLst>
          </p:cNvPr>
          <p:cNvSpPr/>
          <p:nvPr/>
        </p:nvSpPr>
        <p:spPr>
          <a:xfrm>
            <a:off x="1979875" y="1860605"/>
            <a:ext cx="1709530" cy="406345"/>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New York</a:t>
            </a:r>
            <a:endParaRPr lang="en-IN" sz="1200" dirty="0"/>
          </a:p>
        </p:txBody>
      </p:sp>
      <p:sp>
        <p:nvSpPr>
          <p:cNvPr id="8" name="Rectangle: Rounded Corners 7">
            <a:extLst>
              <a:ext uri="{FF2B5EF4-FFF2-40B4-BE49-F238E27FC236}">
                <a16:creationId xmlns:a16="http://schemas.microsoft.com/office/drawing/2014/main" id="{BDD986C2-C5F8-4F90-A939-B36A31DDA447}"/>
              </a:ext>
            </a:extLst>
          </p:cNvPr>
          <p:cNvSpPr/>
          <p:nvPr/>
        </p:nvSpPr>
        <p:spPr>
          <a:xfrm>
            <a:off x="6174933" y="1860605"/>
            <a:ext cx="1709530" cy="406345"/>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Sao Paulo</a:t>
            </a:r>
            <a:endParaRPr lang="en-IN" sz="1200" dirty="0"/>
          </a:p>
        </p:txBody>
      </p:sp>
      <p:pic>
        <p:nvPicPr>
          <p:cNvPr id="11" name="Picture 2">
            <a:extLst>
              <a:ext uri="{FF2B5EF4-FFF2-40B4-BE49-F238E27FC236}">
                <a16:creationId xmlns:a16="http://schemas.microsoft.com/office/drawing/2014/main" id="{B93F8488-F8FE-4480-8996-DF7C0319B7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 y="2571749"/>
            <a:ext cx="3881217" cy="246666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a:extLst>
              <a:ext uri="{FF2B5EF4-FFF2-40B4-BE49-F238E27FC236}">
                <a16:creationId xmlns:a16="http://schemas.microsoft.com/office/drawing/2014/main" id="{114AA378-ECDC-47FA-A6F2-B31DBC57E0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9431" y="2571749"/>
            <a:ext cx="3943394" cy="2466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060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520957" y="298713"/>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Data Analysis - Compare new cases</a:t>
            </a:r>
            <a:endParaRPr dirty="0"/>
          </a:p>
        </p:txBody>
      </p:sp>
      <p:sp>
        <p:nvSpPr>
          <p:cNvPr id="92" name="Google Shape;92;p19"/>
          <p:cNvSpPr txBox="1"/>
          <p:nvPr/>
        </p:nvSpPr>
        <p:spPr>
          <a:xfrm>
            <a:off x="6313339" y="1107553"/>
            <a:ext cx="2759102" cy="4078009"/>
          </a:xfrm>
          <a:prstGeom prst="rect">
            <a:avLst/>
          </a:prstGeom>
          <a:noFill/>
          <a:ln>
            <a:noFill/>
          </a:ln>
        </p:spPr>
        <p:txBody>
          <a:bodyPr spcFirstLastPara="1" wrap="square" lIns="91425" tIns="91425" rIns="91425" bIns="91425" anchor="t" anchorCtr="0">
            <a:spAutoFit/>
          </a:bodyPr>
          <a:lstStyle/>
          <a:p>
            <a:pPr marL="457200" lvl="0" indent="-298450" algn="just" rtl="0">
              <a:spcBef>
                <a:spcPts val="0"/>
              </a:spcBef>
              <a:spcAft>
                <a:spcPts val="0"/>
              </a:spcAft>
              <a:buSzPts val="1100"/>
              <a:buChar char="●"/>
            </a:pPr>
            <a:r>
              <a:rPr lang="en" sz="1100" dirty="0"/>
              <a:t>The period between May 2020 to Nov 2020, we can see that the weather is a variable that can directly impact the number of confirmed Covid Cases, especifically Cold weather.</a:t>
            </a:r>
            <a:endParaRPr sz="1100" dirty="0"/>
          </a:p>
          <a:p>
            <a:pPr marL="457200" lvl="0" indent="0" algn="just" rtl="0">
              <a:spcBef>
                <a:spcPts val="0"/>
              </a:spcBef>
              <a:spcAft>
                <a:spcPts val="0"/>
              </a:spcAft>
              <a:buNone/>
            </a:pPr>
            <a:r>
              <a:rPr lang="en" sz="1100" dirty="0"/>
              <a:t> </a:t>
            </a:r>
            <a:endParaRPr sz="1100" dirty="0"/>
          </a:p>
          <a:p>
            <a:pPr marL="457200" lvl="0" indent="-298450" algn="just" rtl="0">
              <a:spcBef>
                <a:spcPts val="0"/>
              </a:spcBef>
              <a:spcAft>
                <a:spcPts val="0"/>
              </a:spcAft>
              <a:buSzPts val="1100"/>
              <a:buChar char="●"/>
            </a:pPr>
            <a:r>
              <a:rPr lang="en" sz="1100" dirty="0"/>
              <a:t>ZoneA: As New York was going through a hotter weather, Sao Paulo was going through winter and an increase on the number of cases.</a:t>
            </a:r>
            <a:endParaRPr sz="1100" dirty="0"/>
          </a:p>
          <a:p>
            <a:pPr marL="0" lvl="0" indent="0" algn="just" rtl="0">
              <a:spcBef>
                <a:spcPts val="0"/>
              </a:spcBef>
              <a:spcAft>
                <a:spcPts val="0"/>
              </a:spcAft>
              <a:buNone/>
            </a:pPr>
            <a:endParaRPr sz="1100" dirty="0"/>
          </a:p>
          <a:p>
            <a:pPr marL="457200" lvl="0" indent="-298450" algn="just" rtl="0">
              <a:spcBef>
                <a:spcPts val="0"/>
              </a:spcBef>
              <a:spcAft>
                <a:spcPts val="0"/>
              </a:spcAft>
              <a:buSzPts val="1100"/>
              <a:buChar char="●"/>
            </a:pPr>
            <a:r>
              <a:rPr lang="en" sz="1100" dirty="0"/>
              <a:t>Zone B doesn't follow the same trend as Zone A, possibly as result of the vaccination rate in both cities. NYC higher vaccination rate than Sao Paulo in the same period. </a:t>
            </a:r>
            <a:endParaRPr sz="1100" dirty="0"/>
          </a:p>
          <a:p>
            <a:pPr marL="457200" lvl="0" indent="0" algn="just" rtl="0">
              <a:spcBef>
                <a:spcPts val="0"/>
              </a:spcBef>
              <a:spcAft>
                <a:spcPts val="0"/>
              </a:spcAft>
              <a:buNone/>
            </a:pPr>
            <a:endParaRPr sz="1100" dirty="0"/>
          </a:p>
          <a:p>
            <a:pPr marL="457200" lvl="0" indent="-298450" algn="just" rtl="0">
              <a:spcBef>
                <a:spcPts val="0"/>
              </a:spcBef>
              <a:spcAft>
                <a:spcPts val="0"/>
              </a:spcAft>
              <a:buSzPts val="1100"/>
              <a:buChar char="●"/>
            </a:pPr>
            <a:r>
              <a:rPr lang="en" sz="1100" dirty="0"/>
              <a:t>Zone C: In this zone occurs a season transition for both cities; The temperatures are slightly similar. Therefore, the number of cases also follow  the same tendency. </a:t>
            </a:r>
            <a:endParaRPr sz="1100" dirty="0"/>
          </a:p>
        </p:txBody>
      </p:sp>
      <p:grpSp>
        <p:nvGrpSpPr>
          <p:cNvPr id="2" name="Group 1">
            <a:extLst>
              <a:ext uri="{FF2B5EF4-FFF2-40B4-BE49-F238E27FC236}">
                <a16:creationId xmlns:a16="http://schemas.microsoft.com/office/drawing/2014/main" id="{F62717B6-D58C-4E2C-AD26-FFB73973B6D1}"/>
              </a:ext>
            </a:extLst>
          </p:cNvPr>
          <p:cNvGrpSpPr/>
          <p:nvPr/>
        </p:nvGrpSpPr>
        <p:grpSpPr>
          <a:xfrm>
            <a:off x="1100259" y="2081264"/>
            <a:ext cx="5208104" cy="2713375"/>
            <a:chOff x="0" y="1095300"/>
            <a:chExt cx="6657424" cy="3892775"/>
          </a:xfrm>
        </p:grpSpPr>
        <p:pic>
          <p:nvPicPr>
            <p:cNvPr id="91" name="Google Shape;91;p19"/>
            <p:cNvPicPr preferRelativeResize="0"/>
            <p:nvPr/>
          </p:nvPicPr>
          <p:blipFill>
            <a:blip r:embed="rId3">
              <a:alphaModFix/>
            </a:blip>
            <a:stretch>
              <a:fillRect/>
            </a:stretch>
          </p:blipFill>
          <p:spPr>
            <a:xfrm>
              <a:off x="0" y="1095300"/>
              <a:ext cx="6657424" cy="3892775"/>
            </a:xfrm>
            <a:prstGeom prst="rect">
              <a:avLst/>
            </a:prstGeom>
            <a:noFill/>
            <a:ln>
              <a:noFill/>
            </a:ln>
          </p:spPr>
        </p:pic>
        <p:sp>
          <p:nvSpPr>
            <p:cNvPr id="93" name="Google Shape;93;p19"/>
            <p:cNvSpPr/>
            <p:nvPr/>
          </p:nvSpPr>
          <p:spPr>
            <a:xfrm>
              <a:off x="1324725" y="2064800"/>
              <a:ext cx="2331300" cy="25458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t>A</a:t>
              </a:r>
              <a:endParaRPr sz="2100"/>
            </a:p>
          </p:txBody>
        </p:sp>
        <p:sp>
          <p:nvSpPr>
            <p:cNvPr id="94" name="Google Shape;94;p19"/>
            <p:cNvSpPr/>
            <p:nvPr/>
          </p:nvSpPr>
          <p:spPr>
            <a:xfrm>
              <a:off x="4692050" y="1780100"/>
              <a:ext cx="1359900" cy="18177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 B</a:t>
              </a:r>
              <a:endParaRPr sz="1800"/>
            </a:p>
          </p:txBody>
        </p:sp>
        <p:sp>
          <p:nvSpPr>
            <p:cNvPr id="95" name="Google Shape;95;p19"/>
            <p:cNvSpPr/>
            <p:nvPr/>
          </p:nvSpPr>
          <p:spPr>
            <a:xfrm>
              <a:off x="3656025" y="2352675"/>
              <a:ext cx="1095300" cy="18177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 C</a:t>
              </a:r>
              <a:endParaRPr sz="1800"/>
            </a:p>
          </p:txBody>
        </p:sp>
      </p:grpSp>
      <p:sp>
        <p:nvSpPr>
          <p:cNvPr id="11" name="TextBox 10">
            <a:extLst>
              <a:ext uri="{FF2B5EF4-FFF2-40B4-BE49-F238E27FC236}">
                <a16:creationId xmlns:a16="http://schemas.microsoft.com/office/drawing/2014/main" id="{85AD5684-FD9C-409C-B0C5-595FC9BFD66D}"/>
              </a:ext>
            </a:extLst>
          </p:cNvPr>
          <p:cNvSpPr txBox="1"/>
          <p:nvPr/>
        </p:nvSpPr>
        <p:spPr>
          <a:xfrm>
            <a:off x="639435" y="1335403"/>
            <a:ext cx="7947312" cy="369332"/>
          </a:xfrm>
          <a:prstGeom prst="rect">
            <a:avLst/>
          </a:prstGeom>
          <a:noFill/>
        </p:spPr>
        <p:txBody>
          <a:bodyPr wrap="square">
            <a:spAutoFit/>
          </a:bodyPr>
          <a:lstStyle/>
          <a:p>
            <a:pPr marL="0" indent="0">
              <a:buNone/>
            </a:pPr>
            <a:r>
              <a:rPr lang="en-US" dirty="0">
                <a:latin typeface="Verdana" panose="020B0604030504040204" pitchFamily="34" charset="0"/>
                <a:ea typeface="Verdana" panose="020B0604030504040204" pitchFamily="34" charset="0"/>
              </a:rPr>
              <a:t>No. of cases per 100K population - 7 days avg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524882" y="295300"/>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Data Analysis - Compare Weather </a:t>
            </a:r>
            <a:endParaRPr dirty="0"/>
          </a:p>
        </p:txBody>
      </p:sp>
      <p:sp>
        <p:nvSpPr>
          <p:cNvPr id="103" name="Google Shape;103;p20"/>
          <p:cNvSpPr txBox="1">
            <a:spLocks noGrp="1"/>
          </p:cNvSpPr>
          <p:nvPr>
            <p:ph type="title" idx="4294967295"/>
          </p:nvPr>
        </p:nvSpPr>
        <p:spPr>
          <a:xfrm>
            <a:off x="1316537" y="1351510"/>
            <a:ext cx="4935538" cy="571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100" dirty="0"/>
              <a:t>2. Temperature - 15 days avg</a:t>
            </a:r>
            <a:endParaRPr sz="1100" dirty="0"/>
          </a:p>
        </p:txBody>
      </p:sp>
      <p:sp>
        <p:nvSpPr>
          <p:cNvPr id="106" name="Google Shape;106;p20"/>
          <p:cNvSpPr txBox="1">
            <a:spLocks noGrp="1"/>
          </p:cNvSpPr>
          <p:nvPr>
            <p:ph type="title" idx="4294967295"/>
          </p:nvPr>
        </p:nvSpPr>
        <p:spPr>
          <a:xfrm>
            <a:off x="5023602" y="2809319"/>
            <a:ext cx="4935537" cy="573088"/>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100" dirty="0"/>
              <a:t>3. Humidity - 15 days avg</a:t>
            </a:r>
            <a:endParaRPr sz="1100" dirty="0"/>
          </a:p>
        </p:txBody>
      </p:sp>
      <p:grpSp>
        <p:nvGrpSpPr>
          <p:cNvPr id="3" name="Group 2">
            <a:extLst>
              <a:ext uri="{FF2B5EF4-FFF2-40B4-BE49-F238E27FC236}">
                <a16:creationId xmlns:a16="http://schemas.microsoft.com/office/drawing/2014/main" id="{1A308E32-3CEE-45D7-A3AA-64929C8068F0}"/>
              </a:ext>
            </a:extLst>
          </p:cNvPr>
          <p:cNvGrpSpPr/>
          <p:nvPr/>
        </p:nvGrpSpPr>
        <p:grpSpPr>
          <a:xfrm>
            <a:off x="898497" y="1204913"/>
            <a:ext cx="7712103" cy="3706456"/>
            <a:chOff x="84552" y="293050"/>
            <a:chExt cx="9145129" cy="4776450"/>
          </a:xfrm>
        </p:grpSpPr>
        <p:grpSp>
          <p:nvGrpSpPr>
            <p:cNvPr id="2" name="Group 1">
              <a:extLst>
                <a:ext uri="{FF2B5EF4-FFF2-40B4-BE49-F238E27FC236}">
                  <a16:creationId xmlns:a16="http://schemas.microsoft.com/office/drawing/2014/main" id="{34342004-2E32-4735-BA5B-38CBF41D1575}"/>
                </a:ext>
              </a:extLst>
            </p:cNvPr>
            <p:cNvGrpSpPr/>
            <p:nvPr/>
          </p:nvGrpSpPr>
          <p:grpSpPr>
            <a:xfrm>
              <a:off x="84552" y="293050"/>
              <a:ext cx="9145129" cy="4776450"/>
              <a:chOff x="84552" y="293050"/>
              <a:chExt cx="9145129" cy="4776450"/>
            </a:xfrm>
          </p:grpSpPr>
          <p:sp>
            <p:nvSpPr>
              <p:cNvPr id="102" name="Google Shape;102;p20"/>
              <p:cNvSpPr txBox="1"/>
              <p:nvPr/>
            </p:nvSpPr>
            <p:spPr>
              <a:xfrm>
                <a:off x="84552" y="3456150"/>
                <a:ext cx="3046849" cy="1546805"/>
              </a:xfrm>
              <a:prstGeom prst="rect">
                <a:avLst/>
              </a:prstGeom>
              <a:noFill/>
              <a:ln>
                <a:noFill/>
              </a:ln>
            </p:spPr>
            <p:txBody>
              <a:bodyPr spcFirstLastPara="1" wrap="square" lIns="91425" tIns="91425" rIns="91425" bIns="91425" anchor="t" anchorCtr="0">
                <a:spAutoFit/>
              </a:bodyPr>
              <a:lstStyle/>
              <a:p>
                <a:pPr marL="457200" lvl="0" indent="-298450" algn="just" rtl="0">
                  <a:spcBef>
                    <a:spcPts val="0"/>
                  </a:spcBef>
                  <a:spcAft>
                    <a:spcPts val="0"/>
                  </a:spcAft>
                  <a:buSzPts val="1100"/>
                  <a:buChar char="●"/>
                </a:pPr>
                <a:r>
                  <a:rPr lang="en" sz="1100" dirty="0"/>
                  <a:t>Considering the period selected on zone A, we can see that humidity is quite similar in both cities, Therefore, this parameter does not impact the number of confirmed cases.</a:t>
                </a:r>
                <a:endParaRPr sz="1100" dirty="0"/>
              </a:p>
            </p:txBody>
          </p:sp>
          <p:pic>
            <p:nvPicPr>
              <p:cNvPr id="104" name="Google Shape;104;p20"/>
              <p:cNvPicPr preferRelativeResize="0"/>
              <p:nvPr/>
            </p:nvPicPr>
            <p:blipFill rotWithShape="1">
              <a:blip r:embed="rId3">
                <a:alphaModFix/>
              </a:blip>
              <a:srcRect t="4085"/>
              <a:stretch/>
            </p:blipFill>
            <p:spPr>
              <a:xfrm>
                <a:off x="401026" y="894016"/>
                <a:ext cx="4048651" cy="2214349"/>
              </a:xfrm>
              <a:prstGeom prst="rect">
                <a:avLst/>
              </a:prstGeom>
              <a:noFill/>
              <a:ln>
                <a:noFill/>
              </a:ln>
            </p:spPr>
          </p:pic>
          <p:pic>
            <p:nvPicPr>
              <p:cNvPr id="105" name="Google Shape;105;p20"/>
              <p:cNvPicPr preferRelativeResize="0"/>
              <p:nvPr/>
            </p:nvPicPr>
            <p:blipFill rotWithShape="1">
              <a:blip r:embed="rId4">
                <a:alphaModFix/>
              </a:blip>
              <a:srcRect t="3016"/>
              <a:stretch/>
            </p:blipFill>
            <p:spPr>
              <a:xfrm>
                <a:off x="4819700" y="2691250"/>
                <a:ext cx="4324301" cy="2378250"/>
              </a:xfrm>
              <a:prstGeom prst="rect">
                <a:avLst/>
              </a:prstGeom>
              <a:noFill/>
              <a:ln>
                <a:noFill/>
              </a:ln>
            </p:spPr>
          </p:pic>
          <p:sp>
            <p:nvSpPr>
              <p:cNvPr id="107" name="Google Shape;107;p20"/>
              <p:cNvSpPr txBox="1"/>
              <p:nvPr/>
            </p:nvSpPr>
            <p:spPr>
              <a:xfrm>
                <a:off x="5838425" y="293050"/>
                <a:ext cx="3391256" cy="1764949"/>
              </a:xfrm>
              <a:prstGeom prst="rect">
                <a:avLst/>
              </a:prstGeom>
              <a:noFill/>
              <a:ln>
                <a:noFill/>
              </a:ln>
            </p:spPr>
            <p:txBody>
              <a:bodyPr spcFirstLastPara="1" wrap="square" lIns="91425" tIns="91425" rIns="91425" bIns="91425" anchor="t" anchorCtr="0">
                <a:spAutoFit/>
              </a:bodyPr>
              <a:lstStyle/>
              <a:p>
                <a:pPr marL="457200" lvl="0" indent="-298450" algn="just" rtl="0">
                  <a:spcBef>
                    <a:spcPts val="0"/>
                  </a:spcBef>
                  <a:spcAft>
                    <a:spcPts val="0"/>
                  </a:spcAft>
                  <a:buSzPts val="1100"/>
                  <a:buChar char="●"/>
                </a:pPr>
                <a:r>
                  <a:rPr lang="en" sz="1100" dirty="0"/>
                  <a:t>NY curve shows that there is a relation between weather and no. cases. Although, for Sao Paulo the 15 days temp avg is slightly linear. The reason of this discrepancy is possibly due to external factors as vaccination rate, lockdown restrictions, etc. </a:t>
                </a:r>
                <a:endParaRPr sz="1100" dirty="0"/>
              </a:p>
            </p:txBody>
          </p:sp>
          <p:sp>
            <p:nvSpPr>
              <p:cNvPr id="108" name="Google Shape;108;p20"/>
              <p:cNvSpPr/>
              <p:nvPr/>
            </p:nvSpPr>
            <p:spPr>
              <a:xfrm>
                <a:off x="4514450" y="988825"/>
                <a:ext cx="1791000" cy="5727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0"/>
              <p:cNvSpPr/>
              <p:nvPr/>
            </p:nvSpPr>
            <p:spPr>
              <a:xfrm rot="10799424">
                <a:off x="3134945" y="4378351"/>
                <a:ext cx="1791000" cy="5727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20"/>
            <p:cNvSpPr/>
            <p:nvPr/>
          </p:nvSpPr>
          <p:spPr>
            <a:xfrm>
              <a:off x="5757000" y="2838175"/>
              <a:ext cx="1887900" cy="1987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A</a:t>
              </a:r>
              <a:endParaRPr sz="2400"/>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9" name="Google Shape;79;p17"/>
          <p:cNvSpPr txBox="1">
            <a:spLocks noGrp="1"/>
          </p:cNvSpPr>
          <p:nvPr>
            <p:ph type="body" idx="1"/>
          </p:nvPr>
        </p:nvSpPr>
        <p:spPr>
          <a:xfrm>
            <a:off x="623400" y="1357360"/>
            <a:ext cx="7987200" cy="3416400"/>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0"/>
              </a:spcAft>
              <a:buNone/>
            </a:pPr>
            <a:r>
              <a:rPr lang="en" dirty="0"/>
              <a:t>We are following the considerations below to complete the analysis:</a:t>
            </a:r>
            <a:endParaRPr dirty="0"/>
          </a:p>
          <a:p>
            <a:pPr marL="0" lvl="0" indent="0" algn="l" rtl="0">
              <a:spcBef>
                <a:spcPts val="1200"/>
              </a:spcBef>
              <a:spcAft>
                <a:spcPts val="0"/>
              </a:spcAft>
              <a:buNone/>
            </a:pPr>
            <a:endParaRPr dirty="0"/>
          </a:p>
          <a:p>
            <a:pPr marL="684213">
              <a:lnSpc>
                <a:spcPct val="160000"/>
              </a:lnSpc>
              <a:spcBef>
                <a:spcPts val="600"/>
              </a:spcBef>
              <a:buSzPct val="100000"/>
              <a:buFont typeface="Arial" panose="020B0604020202020204" pitchFamily="34" charset="0"/>
              <a:buChar char="•"/>
            </a:pPr>
            <a:r>
              <a:rPr lang="en" sz="1900" dirty="0">
                <a:solidFill>
                  <a:srgbClr val="24292E"/>
                </a:solidFill>
                <a:highlight>
                  <a:srgbClr val="FFFFFF"/>
                </a:highlight>
              </a:rPr>
              <a:t>15 days average temperature and humidity up to the day before as this is usually the virus incubation period</a:t>
            </a:r>
            <a:endParaRPr sz="1900" dirty="0">
              <a:solidFill>
                <a:srgbClr val="24292E"/>
              </a:solidFill>
              <a:highlight>
                <a:srgbClr val="FFFFFF"/>
              </a:highlight>
            </a:endParaRPr>
          </a:p>
          <a:p>
            <a:pPr marL="684213">
              <a:lnSpc>
                <a:spcPct val="160000"/>
              </a:lnSpc>
              <a:spcBef>
                <a:spcPts val="600"/>
              </a:spcBef>
              <a:buSzPct val="100000"/>
              <a:buFont typeface="Arial" panose="020B0604020202020204" pitchFamily="34" charset="0"/>
              <a:buChar char="•"/>
            </a:pPr>
            <a:r>
              <a:rPr lang="en" sz="1900" dirty="0">
                <a:solidFill>
                  <a:srgbClr val="24292E"/>
                </a:solidFill>
                <a:highlight>
                  <a:srgbClr val="FFFFFF"/>
                </a:highlight>
              </a:rPr>
              <a:t>New cases per 100K to compare same size of population</a:t>
            </a:r>
            <a:endParaRPr sz="1900" dirty="0">
              <a:solidFill>
                <a:srgbClr val="24292E"/>
              </a:solidFill>
              <a:highlight>
                <a:srgbClr val="FFFFFF"/>
              </a:highlight>
            </a:endParaRPr>
          </a:p>
          <a:p>
            <a:pPr marL="684213">
              <a:lnSpc>
                <a:spcPct val="160000"/>
              </a:lnSpc>
              <a:spcBef>
                <a:spcPts val="600"/>
              </a:spcBef>
              <a:buSzPct val="100000"/>
              <a:buFont typeface="Arial" panose="020B0604020202020204" pitchFamily="34" charset="0"/>
              <a:buChar char="•"/>
            </a:pPr>
            <a:r>
              <a:rPr lang="en" sz="1900" dirty="0">
                <a:solidFill>
                  <a:srgbClr val="24292E"/>
                </a:solidFill>
                <a:highlight>
                  <a:srgbClr val="FFFFFF"/>
                </a:highlight>
              </a:rPr>
              <a:t>Moving 7 days average of new cases per 100K to smooth out any reporting anomalies </a:t>
            </a:r>
            <a:endParaRPr sz="1900" dirty="0">
              <a:solidFill>
                <a:srgbClr val="24292E"/>
              </a:solidFill>
              <a:highlight>
                <a:srgbClr val="FFFFFF"/>
              </a:highlight>
            </a:endParaRPr>
          </a:p>
          <a:p>
            <a:pPr marL="684213">
              <a:lnSpc>
                <a:spcPct val="160000"/>
              </a:lnSpc>
              <a:spcBef>
                <a:spcPts val="600"/>
              </a:spcBef>
              <a:buSzPct val="100000"/>
              <a:buFont typeface="Arial" panose="020B0604020202020204" pitchFamily="34" charset="0"/>
              <a:buChar char="•"/>
            </a:pPr>
            <a:r>
              <a:rPr lang="en" sz="1900" dirty="0">
                <a:solidFill>
                  <a:srgbClr val="24292E"/>
                </a:solidFill>
                <a:highlight>
                  <a:srgbClr val="FFFFFF"/>
                </a:highlight>
              </a:rPr>
              <a:t>We ran correlations to validate the strength of the relationship between the variables. </a:t>
            </a:r>
            <a:endParaRPr sz="1900" dirty="0">
              <a:solidFill>
                <a:srgbClr val="24292E"/>
              </a:solidFill>
              <a:highlight>
                <a:srgbClr val="FFFFFF"/>
              </a:highlight>
            </a:endParaRPr>
          </a:p>
          <a:p>
            <a:pPr marL="684213">
              <a:lnSpc>
                <a:spcPct val="160000"/>
              </a:lnSpc>
              <a:spcBef>
                <a:spcPts val="600"/>
              </a:spcBef>
              <a:buSzPct val="100000"/>
              <a:buFont typeface="Arial" panose="020B0604020202020204" pitchFamily="34" charset="0"/>
              <a:buChar char="•"/>
            </a:pPr>
            <a:r>
              <a:rPr lang="en" sz="1900" dirty="0">
                <a:solidFill>
                  <a:srgbClr val="24292E"/>
                </a:solidFill>
                <a:highlight>
                  <a:srgbClr val="FFFFFF"/>
                </a:highlight>
              </a:rPr>
              <a:t>We ran 3 different regressions , one for each city and one combined. For the combined, we added “is_New York flag” (1= NY, 0=SP)</a:t>
            </a:r>
            <a:endParaRPr sz="1900" dirty="0">
              <a:solidFill>
                <a:srgbClr val="24292E"/>
              </a:solidFill>
              <a:highlight>
                <a:srgbClr val="FFFFFF"/>
              </a:highlight>
            </a:endParaRPr>
          </a:p>
          <a:p>
            <a:pPr marL="457200" lvl="0" indent="0" algn="l" rtl="0">
              <a:spcBef>
                <a:spcPts val="1200"/>
              </a:spcBef>
              <a:spcAft>
                <a:spcPts val="0"/>
              </a:spcAft>
              <a:buNone/>
            </a:pPr>
            <a:endParaRPr sz="2400" dirty="0">
              <a:solidFill>
                <a:srgbClr val="24292E"/>
              </a:solidFill>
              <a:highlight>
                <a:srgbClr val="FFFFFF"/>
              </a:highlight>
            </a:endParaRPr>
          </a:p>
          <a:p>
            <a:pPr marL="0" lvl="0" indent="0" algn="l" rtl="0">
              <a:spcBef>
                <a:spcPts val="1200"/>
              </a:spcBef>
              <a:spcAft>
                <a:spcPts val="1200"/>
              </a:spcAft>
              <a:buNone/>
            </a:pPr>
            <a:endParaRPr dirty="0"/>
          </a:p>
        </p:txBody>
      </p:sp>
      <p:sp>
        <p:nvSpPr>
          <p:cNvPr id="5" name="Title 4">
            <a:extLst>
              <a:ext uri="{FF2B5EF4-FFF2-40B4-BE49-F238E27FC236}">
                <a16:creationId xmlns:a16="http://schemas.microsoft.com/office/drawing/2014/main" id="{311A9F20-C30A-4A30-A24D-D3C9D420B4C1}"/>
              </a:ext>
            </a:extLst>
          </p:cNvPr>
          <p:cNvSpPr>
            <a:spLocks noGrp="1"/>
          </p:cNvSpPr>
          <p:nvPr>
            <p:ph type="title"/>
          </p:nvPr>
        </p:nvSpPr>
        <p:spPr>
          <a:xfrm>
            <a:off x="526384" y="301902"/>
            <a:ext cx="8520600" cy="572700"/>
          </a:xfrm>
        </p:spPr>
        <p:txBody>
          <a:bodyPr/>
          <a:lstStyle/>
          <a:p>
            <a:r>
              <a:rPr lang="en-US" dirty="0"/>
              <a:t>Methodology</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547045" y="301812"/>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Combined Data - Correlation Analysis</a:t>
            </a:r>
            <a:endParaRPr dirty="0"/>
          </a:p>
        </p:txBody>
      </p:sp>
      <p:sp>
        <p:nvSpPr>
          <p:cNvPr id="117" name="Google Shape;117;p21"/>
          <p:cNvSpPr txBox="1">
            <a:spLocks noGrp="1"/>
          </p:cNvSpPr>
          <p:nvPr>
            <p:ph type="title" idx="4294967295"/>
          </p:nvPr>
        </p:nvSpPr>
        <p:spPr>
          <a:xfrm>
            <a:off x="642730" y="1347618"/>
            <a:ext cx="4935538" cy="571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20" dirty="0"/>
              <a:t>Correlation Data for both cities</a:t>
            </a:r>
            <a:endParaRPr sz="1820" dirty="0"/>
          </a:p>
        </p:txBody>
      </p:sp>
      <p:sp>
        <p:nvSpPr>
          <p:cNvPr id="116" name="Google Shape;116;p21"/>
          <p:cNvSpPr txBox="1"/>
          <p:nvPr/>
        </p:nvSpPr>
        <p:spPr>
          <a:xfrm>
            <a:off x="6148900" y="2392225"/>
            <a:ext cx="2819700" cy="3540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endParaRPr sz="1100"/>
          </a:p>
        </p:txBody>
      </p:sp>
      <p:sp>
        <p:nvSpPr>
          <p:cNvPr id="118" name="Google Shape;118;p21"/>
          <p:cNvSpPr txBox="1"/>
          <p:nvPr/>
        </p:nvSpPr>
        <p:spPr>
          <a:xfrm>
            <a:off x="893527" y="2569225"/>
            <a:ext cx="2525534" cy="1369575"/>
          </a:xfrm>
          <a:prstGeom prst="rect">
            <a:avLst/>
          </a:prstGeom>
          <a:noFill/>
          <a:ln>
            <a:noFill/>
          </a:ln>
        </p:spPr>
        <p:txBody>
          <a:bodyPr spcFirstLastPara="1" wrap="square" lIns="91425" tIns="91425" rIns="91425" bIns="91425" anchor="t" anchorCtr="0">
            <a:spAutoFit/>
          </a:bodyPr>
          <a:lstStyle/>
          <a:p>
            <a:pPr marL="158750" lvl="0" algn="just" rtl="0">
              <a:spcBef>
                <a:spcPts val="0"/>
              </a:spcBef>
              <a:spcAft>
                <a:spcPts val="0"/>
              </a:spcAft>
              <a:buSzPts val="1100"/>
            </a:pPr>
            <a:r>
              <a:rPr lang="en" sz="1100" dirty="0"/>
              <a:t>The dataset built for the analysis is consistent, as all of them follows the same correlation.</a:t>
            </a:r>
            <a:endParaRPr sz="1100" dirty="0"/>
          </a:p>
          <a:p>
            <a:pPr marL="174625" lvl="0" algn="just" rtl="0">
              <a:spcBef>
                <a:spcPts val="0"/>
              </a:spcBef>
              <a:spcAft>
                <a:spcPts val="0"/>
              </a:spcAft>
              <a:buNone/>
            </a:pPr>
            <a:endParaRPr lang="en" sz="1100" dirty="0"/>
          </a:p>
          <a:p>
            <a:pPr marL="174625" lvl="0" algn="just" rtl="0">
              <a:spcBef>
                <a:spcPts val="0"/>
              </a:spcBef>
              <a:spcAft>
                <a:spcPts val="0"/>
              </a:spcAft>
              <a:buNone/>
            </a:pPr>
            <a:r>
              <a:rPr lang="en" sz="1100" dirty="0"/>
              <a:t>This can be seen through the color distribution for each parameters selected for the analysis. </a:t>
            </a:r>
            <a:endParaRPr sz="1100" dirty="0"/>
          </a:p>
        </p:txBody>
      </p:sp>
      <p:pic>
        <p:nvPicPr>
          <p:cNvPr id="119" name="Google Shape;119;p21"/>
          <p:cNvPicPr preferRelativeResize="0"/>
          <p:nvPr/>
        </p:nvPicPr>
        <p:blipFill rotWithShape="1">
          <a:blip r:embed="rId3">
            <a:alphaModFix/>
          </a:blip>
          <a:srcRect l="4639" t="3091" r="3126"/>
          <a:stretch/>
        </p:blipFill>
        <p:spPr>
          <a:xfrm>
            <a:off x="3583516" y="1707695"/>
            <a:ext cx="5385084" cy="343580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able&#10;&#10;Description automatically generated">
            <a:extLst>
              <a:ext uri="{FF2B5EF4-FFF2-40B4-BE49-F238E27FC236}">
                <a16:creationId xmlns:a16="http://schemas.microsoft.com/office/drawing/2014/main" id="{741B0043-36FD-4EBF-9DD8-E0A2EAADF5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2798" y="1992106"/>
            <a:ext cx="7228823" cy="1208132"/>
          </a:xfrm>
        </p:spPr>
      </p:pic>
      <p:sp>
        <p:nvSpPr>
          <p:cNvPr id="4" name="Google Shape;115;p21">
            <a:extLst>
              <a:ext uri="{FF2B5EF4-FFF2-40B4-BE49-F238E27FC236}">
                <a16:creationId xmlns:a16="http://schemas.microsoft.com/office/drawing/2014/main" id="{92F2DBA4-7A8C-424A-9136-3E49F49B80DB}"/>
              </a:ext>
            </a:extLst>
          </p:cNvPr>
          <p:cNvSpPr txBox="1">
            <a:spLocks/>
          </p:cNvSpPr>
          <p:nvPr/>
        </p:nvSpPr>
        <p:spPr>
          <a:xfrm>
            <a:off x="547045" y="301812"/>
            <a:ext cx="8520600" cy="572700"/>
          </a:xfrm>
          <a:prstGeom prst="rect">
            <a:avLst/>
          </a:prstGeom>
        </p:spPr>
        <p:txBody>
          <a:bodyPr spcFirstLastPara="1" vert="horz" wrap="square" lIns="91425" tIns="91425" rIns="91425" bIns="91425" rtlCol="0" anchor="t" anchorCtr="0">
            <a:normAutofit/>
          </a:bodyPr>
          <a:lstStyle>
            <a:lvl1pPr algn="l" defTabSz="685800" rtl="0" eaLnBrk="1" latinLnBrk="0" hangingPunct="1">
              <a:lnSpc>
                <a:spcPct val="90000"/>
              </a:lnSpc>
              <a:spcBef>
                <a:spcPct val="0"/>
              </a:spcBef>
              <a:buNone/>
              <a:defRPr sz="2500" kern="1200">
                <a:solidFill>
                  <a:schemeClr val="tx1"/>
                </a:solidFill>
                <a:latin typeface="Verdana" panose="020B0604030504040204" pitchFamily="34" charset="0"/>
                <a:ea typeface="Verdana" panose="020B0604030504040204" pitchFamily="34" charset="0"/>
                <a:cs typeface="+mj-cs"/>
              </a:defRPr>
            </a:lvl1pPr>
          </a:lstStyle>
          <a:p>
            <a:pPr>
              <a:spcBef>
                <a:spcPts val="0"/>
              </a:spcBef>
            </a:pPr>
            <a:r>
              <a:rPr lang="en-IN" dirty="0"/>
              <a:t>Combined Data - Correlation Analysis</a:t>
            </a:r>
          </a:p>
        </p:txBody>
      </p:sp>
      <p:pic>
        <p:nvPicPr>
          <p:cNvPr id="7" name="Content Placeholder 4" descr="Table&#10;&#10;Description automatically generated">
            <a:extLst>
              <a:ext uri="{FF2B5EF4-FFF2-40B4-BE49-F238E27FC236}">
                <a16:creationId xmlns:a16="http://schemas.microsoft.com/office/drawing/2014/main" id="{1173D964-AF62-4273-B6C2-38A82254A7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8699" y="3611518"/>
            <a:ext cx="7208851" cy="1208132"/>
          </a:xfrm>
          <a:prstGeom prst="rect">
            <a:avLst/>
          </a:prstGeom>
        </p:spPr>
      </p:pic>
      <p:sp>
        <p:nvSpPr>
          <p:cNvPr id="8" name="Google Shape;117;p21">
            <a:extLst>
              <a:ext uri="{FF2B5EF4-FFF2-40B4-BE49-F238E27FC236}">
                <a16:creationId xmlns:a16="http://schemas.microsoft.com/office/drawing/2014/main" id="{865C70B0-1786-4EA5-9B71-B702A800683D}"/>
              </a:ext>
            </a:extLst>
          </p:cNvPr>
          <p:cNvSpPr txBox="1">
            <a:spLocks/>
          </p:cNvSpPr>
          <p:nvPr/>
        </p:nvSpPr>
        <p:spPr>
          <a:xfrm>
            <a:off x="642730" y="1347618"/>
            <a:ext cx="4935538" cy="571500"/>
          </a:xfrm>
          <a:prstGeom prst="rect">
            <a:avLst/>
          </a:prstGeom>
        </p:spPr>
        <p:txBody>
          <a:bodyPr spcFirstLastPara="1" vert="horz" wrap="square" lIns="91425" tIns="91425" rIns="91425" bIns="91425" rtlCol="0" anchor="t" anchorCtr="0">
            <a:normAutofit/>
          </a:bodyPr>
          <a:lstStyle>
            <a:lvl1pPr algn="l" defTabSz="685800" rtl="0" eaLnBrk="1" latinLnBrk="0" hangingPunct="1">
              <a:lnSpc>
                <a:spcPct val="90000"/>
              </a:lnSpc>
              <a:spcBef>
                <a:spcPct val="0"/>
              </a:spcBef>
              <a:buNone/>
              <a:defRPr sz="2500" kern="1200">
                <a:solidFill>
                  <a:schemeClr val="tx1"/>
                </a:solidFill>
                <a:latin typeface="Verdana" panose="020B0604030504040204" pitchFamily="34" charset="0"/>
                <a:ea typeface="Verdana" panose="020B0604030504040204" pitchFamily="34" charset="0"/>
                <a:cs typeface="+mj-cs"/>
              </a:defRPr>
            </a:lvl1pPr>
          </a:lstStyle>
          <a:p>
            <a:pPr>
              <a:spcBef>
                <a:spcPts val="0"/>
              </a:spcBef>
            </a:pPr>
            <a:r>
              <a:rPr lang="en-US" sz="1820"/>
              <a:t>Correlation Data for both cities</a:t>
            </a:r>
            <a:endParaRPr lang="en-US" sz="1820" dirty="0"/>
          </a:p>
        </p:txBody>
      </p:sp>
      <p:sp>
        <p:nvSpPr>
          <p:cNvPr id="9" name="Rectangle: Rounded Corners 8">
            <a:extLst>
              <a:ext uri="{FF2B5EF4-FFF2-40B4-BE49-F238E27FC236}">
                <a16:creationId xmlns:a16="http://schemas.microsoft.com/office/drawing/2014/main" id="{3E090035-2259-44D9-8D30-AD87054F441B}"/>
              </a:ext>
            </a:extLst>
          </p:cNvPr>
          <p:cNvSpPr/>
          <p:nvPr/>
        </p:nvSpPr>
        <p:spPr>
          <a:xfrm>
            <a:off x="1028700" y="2000250"/>
            <a:ext cx="2358556" cy="330148"/>
          </a:xfrm>
          <a:prstGeom prst="roundRect">
            <a:avLst>
              <a:gd name="adj" fmla="val 0"/>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New York</a:t>
            </a:r>
            <a:endParaRPr lang="en-IN" sz="1200" dirty="0"/>
          </a:p>
        </p:txBody>
      </p:sp>
      <p:sp>
        <p:nvSpPr>
          <p:cNvPr id="10" name="Rectangle: Rounded Corners 9">
            <a:extLst>
              <a:ext uri="{FF2B5EF4-FFF2-40B4-BE49-F238E27FC236}">
                <a16:creationId xmlns:a16="http://schemas.microsoft.com/office/drawing/2014/main" id="{105DFA37-3AE1-4125-9E7D-B73F68080CEE}"/>
              </a:ext>
            </a:extLst>
          </p:cNvPr>
          <p:cNvSpPr/>
          <p:nvPr/>
        </p:nvSpPr>
        <p:spPr>
          <a:xfrm>
            <a:off x="1028700" y="3611518"/>
            <a:ext cx="2358555" cy="323587"/>
          </a:xfrm>
          <a:prstGeom prst="roundRect">
            <a:avLst>
              <a:gd name="adj" fmla="val 0"/>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Sao Paulo</a:t>
            </a:r>
            <a:endParaRPr lang="en-IN" sz="1200" dirty="0"/>
          </a:p>
        </p:txBody>
      </p:sp>
    </p:spTree>
    <p:extLst>
      <p:ext uri="{BB962C8B-B14F-4D97-AF65-F5344CB8AC3E}">
        <p14:creationId xmlns:p14="http://schemas.microsoft.com/office/powerpoint/2010/main" val="1768743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541492" y="293950"/>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Overview</a:t>
            </a:r>
            <a:endParaRPr dirty="0"/>
          </a:p>
        </p:txBody>
      </p:sp>
      <p:sp>
        <p:nvSpPr>
          <p:cNvPr id="61" name="Google Shape;61;p14"/>
          <p:cNvSpPr txBox="1">
            <a:spLocks noGrp="1"/>
          </p:cNvSpPr>
          <p:nvPr>
            <p:ph type="body" idx="1"/>
          </p:nvPr>
        </p:nvSpPr>
        <p:spPr>
          <a:xfrm>
            <a:off x="1033670" y="1129044"/>
            <a:ext cx="7633252" cy="1778100"/>
          </a:xfrm>
          <a:prstGeom prst="rect">
            <a:avLst/>
          </a:prstGeom>
        </p:spPr>
        <p:txBody>
          <a:bodyPr spcFirstLastPara="1" wrap="square" lIns="91425" tIns="91425" rIns="91425" bIns="91425" anchor="t" anchorCtr="0">
            <a:normAutofit/>
          </a:bodyPr>
          <a:lstStyle/>
          <a:p>
            <a:pPr marL="0" lvl="0" indent="0" algn="just" rtl="0">
              <a:spcBef>
                <a:spcPts val="600"/>
              </a:spcBef>
              <a:spcAft>
                <a:spcPts val="0"/>
              </a:spcAft>
              <a:buNone/>
            </a:pPr>
            <a:r>
              <a:rPr lang="en" sz="1200" dirty="0">
                <a:solidFill>
                  <a:srgbClr val="24292E"/>
                </a:solidFill>
                <a:highlight>
                  <a:srgbClr val="FFFFFF"/>
                </a:highlight>
                <a:latin typeface="Arial" panose="020B0604020202020204" pitchFamily="34" charset="0"/>
                <a:cs typeface="Arial" panose="020B0604020202020204" pitchFamily="34" charset="0"/>
              </a:rPr>
              <a:t>The new novel Coronavirus known as Covid19 (SARS CoV-2), has caused one of the most serious health crises globally. Since its global spread last year, we've seen multiple news article around the impact of temperature and humidity on the speed of spread and whether or not virus thrive in colder temperature. A simple Google search using term "covid spread cold and dry weather news" will lead to  multiple articles from credible sources (statistical and scientific) in favor or against.</a:t>
            </a:r>
            <a:endParaRPr sz="1200" dirty="0">
              <a:solidFill>
                <a:srgbClr val="24292E"/>
              </a:solidFill>
              <a:highlight>
                <a:srgbClr val="FFFFFF"/>
              </a:highlight>
              <a:latin typeface="Arial" panose="020B0604020202020204" pitchFamily="34" charset="0"/>
              <a:cs typeface="Arial" panose="020B0604020202020204" pitchFamily="34" charset="0"/>
            </a:endParaRPr>
          </a:p>
        </p:txBody>
      </p:sp>
      <p:sp>
        <p:nvSpPr>
          <p:cNvPr id="3" name="Rectangle: Rounded Corners 2">
            <a:extLst>
              <a:ext uri="{FF2B5EF4-FFF2-40B4-BE49-F238E27FC236}">
                <a16:creationId xmlns:a16="http://schemas.microsoft.com/office/drawing/2014/main" id="{8C480846-F906-4FAE-8B33-DBFB132BAE3A}"/>
              </a:ext>
            </a:extLst>
          </p:cNvPr>
          <p:cNvSpPr/>
          <p:nvPr/>
        </p:nvSpPr>
        <p:spPr>
          <a:xfrm>
            <a:off x="-79513" y="1"/>
            <a:ext cx="556591" cy="514350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Google Shape;60;p14">
            <a:extLst>
              <a:ext uri="{FF2B5EF4-FFF2-40B4-BE49-F238E27FC236}">
                <a16:creationId xmlns:a16="http://schemas.microsoft.com/office/drawing/2014/main" id="{F888253D-951D-4D29-8109-7DFF3D7643C5}"/>
              </a:ext>
            </a:extLst>
          </p:cNvPr>
          <p:cNvSpPr txBox="1">
            <a:spLocks/>
          </p:cNvSpPr>
          <p:nvPr/>
        </p:nvSpPr>
        <p:spPr>
          <a:xfrm>
            <a:off x="550633" y="2680668"/>
            <a:ext cx="8520600" cy="572700"/>
          </a:xfrm>
          <a:prstGeom prst="rect">
            <a:avLst/>
          </a:prstGeom>
        </p:spPr>
        <p:txBody>
          <a:bodyPr spcFirstLastPara="1" vert="horz" wrap="square" lIns="91425" tIns="91425" rIns="91425" bIns="91425" rtlCol="0" anchor="t" anchorCtr="0">
            <a:normAutofit/>
          </a:bodyPr>
          <a:lstStyle>
            <a:lvl1pPr lvl="0" algn="l" defTabSz="685800" rtl="0" eaLnBrk="1" latinLnBrk="0" hangingPunct="1">
              <a:lnSpc>
                <a:spcPct val="90000"/>
              </a:lnSpc>
              <a:spcBef>
                <a:spcPts val="0"/>
              </a:spcBef>
              <a:spcAft>
                <a:spcPts val="0"/>
              </a:spcAft>
              <a:buSzPts val="2800"/>
              <a:buNone/>
              <a:defRPr sz="2500" kern="1200">
                <a:solidFill>
                  <a:schemeClr val="tx1"/>
                </a:solidFill>
                <a:latin typeface="Verdana" panose="020B0604030504040204" pitchFamily="34" charset="0"/>
                <a:ea typeface="Verdana" panose="020B0604030504040204" pitchFamily="34" charset="0"/>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IN" dirty="0"/>
              <a:t>Purpose</a:t>
            </a:r>
          </a:p>
        </p:txBody>
      </p:sp>
      <p:sp>
        <p:nvSpPr>
          <p:cNvPr id="4" name="TextBox 3">
            <a:extLst>
              <a:ext uri="{FF2B5EF4-FFF2-40B4-BE49-F238E27FC236}">
                <a16:creationId xmlns:a16="http://schemas.microsoft.com/office/drawing/2014/main" id="{62E166CC-5D82-4AC8-8F98-AB44893A0D07}"/>
              </a:ext>
            </a:extLst>
          </p:cNvPr>
          <p:cNvSpPr txBox="1"/>
          <p:nvPr/>
        </p:nvSpPr>
        <p:spPr>
          <a:xfrm>
            <a:off x="1041626" y="3323645"/>
            <a:ext cx="7625296" cy="553998"/>
          </a:xfrm>
          <a:prstGeom prst="rect">
            <a:avLst/>
          </a:prstGeom>
          <a:noFill/>
        </p:spPr>
        <p:txBody>
          <a:bodyPr wrap="square" rtlCol="0">
            <a:spAutoFit/>
          </a:bodyPr>
          <a:lstStyle/>
          <a:p>
            <a:pPr algn="just"/>
            <a:r>
              <a:rPr lang="en-US" sz="1200" dirty="0">
                <a:solidFill>
                  <a:srgbClr val="24292E"/>
                </a:solidFill>
                <a:highlight>
                  <a:srgbClr val="FFFFFF"/>
                </a:highlight>
                <a:latin typeface="Arial" panose="020B0604020202020204" pitchFamily="34" charset="0"/>
                <a:ea typeface="Verdana" panose="020B0604030504040204" pitchFamily="34" charset="0"/>
                <a:cs typeface="Arial" panose="020B0604020202020204" pitchFamily="34" charset="0"/>
              </a:rPr>
              <a:t>The purpose of this study is to analyze if colder and dryer weather have any impact on Covid-19 virus </a:t>
            </a:r>
          </a:p>
          <a:p>
            <a:endParaRPr lang="en-IN" dirty="0"/>
          </a:p>
        </p:txBody>
      </p:sp>
      <p:sp>
        <p:nvSpPr>
          <p:cNvPr id="5" name="Star: 7 Points 4">
            <a:extLst>
              <a:ext uri="{FF2B5EF4-FFF2-40B4-BE49-F238E27FC236}">
                <a16:creationId xmlns:a16="http://schemas.microsoft.com/office/drawing/2014/main" id="{FD14E298-4D88-4CE9-94A8-14152A4B781B}"/>
              </a:ext>
            </a:extLst>
          </p:cNvPr>
          <p:cNvSpPr/>
          <p:nvPr/>
        </p:nvSpPr>
        <p:spPr>
          <a:xfrm>
            <a:off x="5494351" y="2409245"/>
            <a:ext cx="2743200" cy="914400"/>
          </a:xfrm>
          <a:prstGeom prst="star7">
            <a:avLst/>
          </a:prstGeom>
          <a:solidFill>
            <a:srgbClr val="FFC000"/>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Edited - Revalidate</a:t>
            </a:r>
            <a:endParaRPr lang="en-IN" dirty="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2" name="Group 1">
            <a:extLst>
              <a:ext uri="{FF2B5EF4-FFF2-40B4-BE49-F238E27FC236}">
                <a16:creationId xmlns:a16="http://schemas.microsoft.com/office/drawing/2014/main" id="{83CD3B6A-52A6-44FA-A243-0A54A97992D2}"/>
              </a:ext>
            </a:extLst>
          </p:cNvPr>
          <p:cNvGrpSpPr/>
          <p:nvPr/>
        </p:nvGrpSpPr>
        <p:grpSpPr>
          <a:xfrm>
            <a:off x="1220916" y="1598375"/>
            <a:ext cx="5116274" cy="3170116"/>
            <a:chOff x="362175" y="1179247"/>
            <a:chExt cx="6083546" cy="3700875"/>
          </a:xfrm>
        </p:grpSpPr>
        <p:pic>
          <p:nvPicPr>
            <p:cNvPr id="126" name="Google Shape;126;p22"/>
            <p:cNvPicPr preferRelativeResize="0"/>
            <p:nvPr/>
          </p:nvPicPr>
          <p:blipFill>
            <a:blip r:embed="rId3">
              <a:alphaModFix/>
            </a:blip>
            <a:stretch>
              <a:fillRect/>
            </a:stretch>
          </p:blipFill>
          <p:spPr>
            <a:xfrm>
              <a:off x="362175" y="1179247"/>
              <a:ext cx="3032376" cy="3700875"/>
            </a:xfrm>
            <a:prstGeom prst="rect">
              <a:avLst/>
            </a:prstGeom>
            <a:noFill/>
            <a:ln>
              <a:noFill/>
            </a:ln>
          </p:spPr>
        </p:pic>
        <p:pic>
          <p:nvPicPr>
            <p:cNvPr id="127" name="Google Shape;127;p22"/>
            <p:cNvPicPr preferRelativeResize="0"/>
            <p:nvPr/>
          </p:nvPicPr>
          <p:blipFill>
            <a:blip r:embed="rId4">
              <a:alphaModFix/>
            </a:blip>
            <a:stretch>
              <a:fillRect/>
            </a:stretch>
          </p:blipFill>
          <p:spPr>
            <a:xfrm>
              <a:off x="3661386" y="1179247"/>
              <a:ext cx="2784335" cy="3700875"/>
            </a:xfrm>
            <a:prstGeom prst="rect">
              <a:avLst/>
            </a:prstGeom>
            <a:noFill/>
            <a:ln>
              <a:noFill/>
            </a:ln>
          </p:spPr>
        </p:pic>
      </p:grpSp>
      <p:sp>
        <p:nvSpPr>
          <p:cNvPr id="130" name="Google Shape;130;p22"/>
          <p:cNvSpPr txBox="1"/>
          <p:nvPr/>
        </p:nvSpPr>
        <p:spPr>
          <a:xfrm>
            <a:off x="6630350" y="1598376"/>
            <a:ext cx="1980250" cy="1538853"/>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100" dirty="0">
                <a:latin typeface="Arial" panose="020B0604020202020204" pitchFamily="34" charset="0"/>
                <a:cs typeface="Arial" panose="020B0604020202020204" pitchFamily="34" charset="0"/>
              </a:rPr>
              <a:t>Temperature: The LR confirms that the no. of cases in SP do not follow a trend, especially when it is measured on a 15 days average period, while NY does. This confirms that the data makes sense.</a:t>
            </a:r>
            <a:endParaRPr sz="1100" dirty="0">
              <a:latin typeface="Arial" panose="020B0604020202020204" pitchFamily="34" charset="0"/>
              <a:cs typeface="Arial" panose="020B0604020202020204" pitchFamily="34" charset="0"/>
            </a:endParaRPr>
          </a:p>
        </p:txBody>
      </p:sp>
      <p:sp>
        <p:nvSpPr>
          <p:cNvPr id="131" name="Google Shape;131;p22"/>
          <p:cNvSpPr txBox="1"/>
          <p:nvPr/>
        </p:nvSpPr>
        <p:spPr>
          <a:xfrm>
            <a:off x="6630350" y="3235556"/>
            <a:ext cx="1774179" cy="1200298"/>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100" dirty="0">
                <a:latin typeface="Arial" panose="020B0604020202020204" pitchFamily="34" charset="0"/>
                <a:cs typeface="Arial" panose="020B0604020202020204" pitchFamily="34" charset="0"/>
              </a:rPr>
              <a:t>Humidity: The LR shows that there is not impact on the number of cases when humidity is considered for the analysis.  </a:t>
            </a:r>
            <a:endParaRPr sz="1100" dirty="0">
              <a:latin typeface="Arial" panose="020B0604020202020204" pitchFamily="34" charset="0"/>
              <a:cs typeface="Arial" panose="020B0604020202020204" pitchFamily="34" charset="0"/>
            </a:endParaRPr>
          </a:p>
        </p:txBody>
      </p:sp>
      <p:sp>
        <p:nvSpPr>
          <p:cNvPr id="15" name="Google Shape;115;p21">
            <a:extLst>
              <a:ext uri="{FF2B5EF4-FFF2-40B4-BE49-F238E27FC236}">
                <a16:creationId xmlns:a16="http://schemas.microsoft.com/office/drawing/2014/main" id="{DD8E0093-3374-4683-A2DE-4DC9F9CB48D4}"/>
              </a:ext>
            </a:extLst>
          </p:cNvPr>
          <p:cNvSpPr txBox="1">
            <a:spLocks/>
          </p:cNvSpPr>
          <p:nvPr/>
        </p:nvSpPr>
        <p:spPr>
          <a:xfrm>
            <a:off x="547045" y="301812"/>
            <a:ext cx="8520600" cy="572700"/>
          </a:xfrm>
          <a:prstGeom prst="rect">
            <a:avLst/>
          </a:prstGeom>
        </p:spPr>
        <p:txBody>
          <a:bodyPr spcFirstLastPara="1" vert="horz" wrap="square" lIns="91425" tIns="91425" rIns="91425" bIns="91425" rtlCol="0" anchor="t" anchorCtr="0">
            <a:normAutofit/>
          </a:bodyPr>
          <a:lstStyle>
            <a:lvl1pPr algn="l" defTabSz="685800" rtl="0" eaLnBrk="1" latinLnBrk="0" hangingPunct="1">
              <a:lnSpc>
                <a:spcPct val="90000"/>
              </a:lnSpc>
              <a:spcBef>
                <a:spcPct val="0"/>
              </a:spcBef>
              <a:buNone/>
              <a:defRPr sz="2500" kern="1200">
                <a:solidFill>
                  <a:schemeClr val="tx1"/>
                </a:solidFill>
                <a:latin typeface="Verdana" panose="020B0604030504040204" pitchFamily="34" charset="0"/>
                <a:ea typeface="Verdana" panose="020B0604030504040204" pitchFamily="34" charset="0"/>
                <a:cs typeface="+mj-cs"/>
              </a:defRPr>
            </a:lvl1pPr>
          </a:lstStyle>
          <a:p>
            <a:pPr>
              <a:spcBef>
                <a:spcPts val="0"/>
              </a:spcBef>
            </a:pPr>
            <a:r>
              <a:rPr lang="en-IN" dirty="0"/>
              <a:t>Combined Data - Correlation Analysis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55AF0-F751-4BD7-8783-13499F297CE0}"/>
              </a:ext>
            </a:extLst>
          </p:cNvPr>
          <p:cNvSpPr>
            <a:spLocks noGrp="1"/>
          </p:cNvSpPr>
          <p:nvPr>
            <p:ph type="title"/>
          </p:nvPr>
        </p:nvSpPr>
        <p:spPr>
          <a:xfrm>
            <a:off x="528762" y="63608"/>
            <a:ext cx="7886700" cy="994172"/>
          </a:xfrm>
        </p:spPr>
        <p:txBody>
          <a:bodyPr>
            <a:normAutofit/>
          </a:bodyPr>
          <a:lstStyle/>
          <a:p>
            <a:r>
              <a:rPr lang="en-US" dirty="0"/>
              <a:t>Analysis</a:t>
            </a:r>
          </a:p>
        </p:txBody>
      </p:sp>
      <p:pic>
        <p:nvPicPr>
          <p:cNvPr id="5" name="Content Placeholder 4" descr="A picture containing building, room, living, window&#10;&#10;Description automatically generated">
            <a:extLst>
              <a:ext uri="{FF2B5EF4-FFF2-40B4-BE49-F238E27FC236}">
                <a16:creationId xmlns:a16="http://schemas.microsoft.com/office/drawing/2014/main" id="{88A77DBB-4E15-42B8-BB73-4DDEB5AA32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0223" y="2152117"/>
            <a:ext cx="3303554" cy="2927775"/>
          </a:xfrm>
        </p:spPr>
      </p:pic>
      <p:sp>
        <p:nvSpPr>
          <p:cNvPr id="6" name="TextBox 5">
            <a:extLst>
              <a:ext uri="{FF2B5EF4-FFF2-40B4-BE49-F238E27FC236}">
                <a16:creationId xmlns:a16="http://schemas.microsoft.com/office/drawing/2014/main" id="{53A5968D-15E2-4B54-A597-AE2B0B9B89C0}"/>
              </a:ext>
            </a:extLst>
          </p:cNvPr>
          <p:cNvSpPr txBox="1"/>
          <p:nvPr/>
        </p:nvSpPr>
        <p:spPr>
          <a:xfrm>
            <a:off x="655980" y="1363428"/>
            <a:ext cx="8065936" cy="923330"/>
          </a:xfrm>
          <a:prstGeom prst="rect">
            <a:avLst/>
          </a:prstGeom>
          <a:noFill/>
        </p:spPr>
        <p:txBody>
          <a:bodyPr wrap="square">
            <a:spAutoFit/>
          </a:bodyPr>
          <a:lstStyle/>
          <a:p>
            <a:pPr algn="l"/>
            <a:r>
              <a:rPr lang="en-US" dirty="0">
                <a:solidFill>
                  <a:srgbClr val="24292E"/>
                </a:solidFill>
                <a:latin typeface="-apple-system"/>
              </a:rPr>
              <a:t>R</a:t>
            </a:r>
            <a:r>
              <a:rPr lang="en-US" b="0" i="0" dirty="0">
                <a:solidFill>
                  <a:srgbClr val="24292E"/>
                </a:solidFill>
                <a:effectLst/>
                <a:latin typeface="-apple-system"/>
              </a:rPr>
              <a:t>elationship of variables (Moving Average New Cases per 100k with Moving Avg 15 days Temperature and Humidity) for 2 cities</a:t>
            </a:r>
            <a:br>
              <a:rPr lang="en-US" dirty="0"/>
            </a:br>
            <a:endParaRPr lang="en-IN" dirty="0"/>
          </a:p>
        </p:txBody>
      </p:sp>
    </p:spTree>
    <p:extLst>
      <p:ext uri="{BB962C8B-B14F-4D97-AF65-F5344CB8AC3E}">
        <p14:creationId xmlns:p14="http://schemas.microsoft.com/office/powerpoint/2010/main" val="38023810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80F8A-28F3-4A6E-BB02-2A6252C2FADC}"/>
              </a:ext>
            </a:extLst>
          </p:cNvPr>
          <p:cNvSpPr>
            <a:spLocks noGrp="1"/>
          </p:cNvSpPr>
          <p:nvPr>
            <p:ph type="title"/>
          </p:nvPr>
        </p:nvSpPr>
        <p:spPr>
          <a:xfrm>
            <a:off x="525285" y="67109"/>
            <a:ext cx="7886700" cy="994172"/>
          </a:xfrm>
        </p:spPr>
        <p:txBody>
          <a:bodyPr>
            <a:normAutofit/>
          </a:bodyPr>
          <a:lstStyle/>
          <a:p>
            <a:r>
              <a:rPr lang="en-US" dirty="0"/>
              <a:t>Modeling Outputs</a:t>
            </a:r>
          </a:p>
        </p:txBody>
      </p:sp>
      <p:pic>
        <p:nvPicPr>
          <p:cNvPr id="5" name="Content Placeholder 4" descr="Table&#10;&#10;Description automatically generated">
            <a:extLst>
              <a:ext uri="{FF2B5EF4-FFF2-40B4-BE49-F238E27FC236}">
                <a16:creationId xmlns:a16="http://schemas.microsoft.com/office/drawing/2014/main" id="{494EF003-EEDC-4B46-BC03-D0891914CA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57700" y="3929885"/>
            <a:ext cx="4592363" cy="1088484"/>
          </a:xfrm>
        </p:spPr>
      </p:pic>
      <p:pic>
        <p:nvPicPr>
          <p:cNvPr id="7" name="Picture 6" descr="Table&#10;&#10;Description automatically generated">
            <a:extLst>
              <a:ext uri="{FF2B5EF4-FFF2-40B4-BE49-F238E27FC236}">
                <a16:creationId xmlns:a16="http://schemas.microsoft.com/office/drawing/2014/main" id="{5165D6D7-1FAE-4770-AEEB-D4823E4AAF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3607" y="2571750"/>
            <a:ext cx="4626059" cy="1088484"/>
          </a:xfrm>
          <a:prstGeom prst="rect">
            <a:avLst/>
          </a:prstGeom>
        </p:spPr>
      </p:pic>
      <p:pic>
        <p:nvPicPr>
          <p:cNvPr id="6" name="Content Placeholder 4" descr="Table&#10;&#10;Description automatically generated">
            <a:extLst>
              <a:ext uri="{FF2B5EF4-FFF2-40B4-BE49-F238E27FC236}">
                <a16:creationId xmlns:a16="http://schemas.microsoft.com/office/drawing/2014/main" id="{C89EF866-CFFA-493A-92DF-DDEBE1C42E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0577" y="1213615"/>
            <a:ext cx="4626059" cy="1088484"/>
          </a:xfrm>
          <a:prstGeom prst="rect">
            <a:avLst/>
          </a:prstGeom>
        </p:spPr>
      </p:pic>
    </p:spTree>
    <p:extLst>
      <p:ext uri="{BB962C8B-B14F-4D97-AF65-F5344CB8AC3E}">
        <p14:creationId xmlns:p14="http://schemas.microsoft.com/office/powerpoint/2010/main" val="20862507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5" name="Google Shape;115;p21">
            <a:extLst>
              <a:ext uri="{FF2B5EF4-FFF2-40B4-BE49-F238E27FC236}">
                <a16:creationId xmlns:a16="http://schemas.microsoft.com/office/drawing/2014/main" id="{DD8E0093-3374-4683-A2DE-4DC9F9CB48D4}"/>
              </a:ext>
            </a:extLst>
          </p:cNvPr>
          <p:cNvSpPr txBox="1">
            <a:spLocks/>
          </p:cNvSpPr>
          <p:nvPr/>
        </p:nvSpPr>
        <p:spPr>
          <a:xfrm>
            <a:off x="547045" y="301812"/>
            <a:ext cx="8520600" cy="572700"/>
          </a:xfrm>
          <a:prstGeom prst="rect">
            <a:avLst/>
          </a:prstGeom>
        </p:spPr>
        <p:txBody>
          <a:bodyPr spcFirstLastPara="1" vert="horz" wrap="square" lIns="91425" tIns="91425" rIns="91425" bIns="91425" rtlCol="0" anchor="t" anchorCtr="0">
            <a:normAutofit/>
          </a:bodyPr>
          <a:lstStyle>
            <a:lvl1pPr algn="l" defTabSz="685800" rtl="0" eaLnBrk="1" latinLnBrk="0" hangingPunct="1">
              <a:lnSpc>
                <a:spcPct val="90000"/>
              </a:lnSpc>
              <a:spcBef>
                <a:spcPct val="0"/>
              </a:spcBef>
              <a:buNone/>
              <a:defRPr sz="2500" kern="1200">
                <a:solidFill>
                  <a:schemeClr val="tx1"/>
                </a:solidFill>
                <a:latin typeface="Verdana" panose="020B0604030504040204" pitchFamily="34" charset="0"/>
                <a:ea typeface="Verdana" panose="020B0604030504040204" pitchFamily="34" charset="0"/>
                <a:cs typeface="+mj-cs"/>
              </a:defRPr>
            </a:lvl1pPr>
          </a:lstStyle>
          <a:p>
            <a:pPr>
              <a:spcBef>
                <a:spcPts val="0"/>
              </a:spcBef>
            </a:pPr>
            <a:r>
              <a:rPr lang="en-IN" dirty="0"/>
              <a:t>Conclusion</a:t>
            </a:r>
          </a:p>
        </p:txBody>
      </p:sp>
      <p:sp>
        <p:nvSpPr>
          <p:cNvPr id="8" name="Google Shape;142;p24">
            <a:extLst>
              <a:ext uri="{FF2B5EF4-FFF2-40B4-BE49-F238E27FC236}">
                <a16:creationId xmlns:a16="http://schemas.microsoft.com/office/drawing/2014/main" id="{2AF00EAE-93B2-4D0E-A57A-CF5F728DF2BA}"/>
              </a:ext>
            </a:extLst>
          </p:cNvPr>
          <p:cNvSpPr txBox="1"/>
          <p:nvPr/>
        </p:nvSpPr>
        <p:spPr>
          <a:xfrm>
            <a:off x="909296" y="1931040"/>
            <a:ext cx="8563200" cy="73863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t>Did we find any correlation between temperature and humidity or was our analysis inconclusive?</a:t>
            </a:r>
            <a:endParaRPr dirty="0"/>
          </a:p>
        </p:txBody>
      </p:sp>
      <p:sp>
        <p:nvSpPr>
          <p:cNvPr id="4" name="Star: 7 Points 3">
            <a:extLst>
              <a:ext uri="{FF2B5EF4-FFF2-40B4-BE49-F238E27FC236}">
                <a16:creationId xmlns:a16="http://schemas.microsoft.com/office/drawing/2014/main" id="{55A57579-298B-44CB-9DD2-BF7CADAD741F}"/>
              </a:ext>
            </a:extLst>
          </p:cNvPr>
          <p:cNvSpPr/>
          <p:nvPr/>
        </p:nvSpPr>
        <p:spPr>
          <a:xfrm>
            <a:off x="5251590" y="750377"/>
            <a:ext cx="2743200" cy="914400"/>
          </a:xfrm>
          <a:prstGeom prst="star7">
            <a:avLst/>
          </a:prstGeom>
          <a:solidFill>
            <a:srgbClr val="FFC000"/>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Need to </a:t>
            </a:r>
            <a:r>
              <a:rPr lang="en-US" dirty="0">
                <a:solidFill>
                  <a:schemeClr val="tx1"/>
                </a:solidFill>
              </a:rPr>
              <a:t>Revalidate</a:t>
            </a:r>
            <a:endParaRPr lang="en-IN" dirty="0">
              <a:solidFill>
                <a:schemeClr val="tx1"/>
              </a:solidFill>
            </a:endParaRPr>
          </a:p>
        </p:txBody>
      </p:sp>
    </p:spTree>
    <p:extLst>
      <p:ext uri="{BB962C8B-B14F-4D97-AF65-F5344CB8AC3E}">
        <p14:creationId xmlns:p14="http://schemas.microsoft.com/office/powerpoint/2010/main" val="30778570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540309" y="299368"/>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Refrences</a:t>
            </a:r>
            <a:endParaRPr dirty="0"/>
          </a:p>
        </p:txBody>
      </p:sp>
      <p:sp>
        <p:nvSpPr>
          <p:cNvPr id="2" name="Text Placeholder 1">
            <a:extLst>
              <a:ext uri="{FF2B5EF4-FFF2-40B4-BE49-F238E27FC236}">
                <a16:creationId xmlns:a16="http://schemas.microsoft.com/office/drawing/2014/main" id="{3B047838-3CAC-48A1-9397-E67B1F942C8C}"/>
              </a:ext>
            </a:extLst>
          </p:cNvPr>
          <p:cNvSpPr>
            <a:spLocks noGrp="1"/>
          </p:cNvSpPr>
          <p:nvPr>
            <p:ph type="body" idx="1"/>
          </p:nvPr>
        </p:nvSpPr>
        <p:spPr/>
        <p:txBody>
          <a:bodyPr>
            <a:normAutofit/>
          </a:bodyPr>
          <a:lstStyle/>
          <a:p>
            <a:pPr marL="114300" indent="0">
              <a:buNone/>
            </a:pPr>
            <a:r>
              <a:rPr lang="en-US" sz="1400" dirty="0"/>
              <a:t>[1] </a:t>
            </a:r>
            <a:r>
              <a:rPr lang="en-US" sz="1400" dirty="0" err="1"/>
              <a:t>Seade</a:t>
            </a:r>
            <a:r>
              <a:rPr lang="en-US" sz="1400" dirty="0"/>
              <a:t> Foundation Statistics Agency of the State of São Paulo : </a:t>
            </a:r>
            <a:r>
              <a:rPr lang="en-US" sz="1400" dirty="0">
                <a:hlinkClick r:id="rId3"/>
              </a:rPr>
              <a:t>https://saludata.saludcapital.gov.co/osb/index.php/datos-de-salud/enfermedades-trasmisibles/covid19/</a:t>
            </a:r>
            <a:endParaRPr lang="en-US" sz="1400" dirty="0"/>
          </a:p>
          <a:p>
            <a:pPr marL="114300" indent="0">
              <a:buNone/>
            </a:pPr>
            <a:endParaRPr lang="en-US" sz="1400" dirty="0"/>
          </a:p>
          <a:p>
            <a:pPr marL="114300" indent="0">
              <a:buNone/>
            </a:pPr>
            <a:endParaRPr lang="en-US" sz="1400" dirty="0"/>
          </a:p>
          <a:p>
            <a:pPr marL="114300" indent="0">
              <a:buNone/>
            </a:pPr>
            <a:r>
              <a:rPr lang="en-US" sz="1400" dirty="0"/>
              <a:t>[2] NYC Department of Health and Mental Hygiene: </a:t>
            </a:r>
            <a:r>
              <a:rPr lang="en-US" sz="1400" dirty="0">
                <a:hlinkClick r:id="rId4"/>
              </a:rPr>
              <a:t>https://github.com/nychealth/coronavirus-data</a:t>
            </a:r>
            <a:endParaRPr lang="en-US" sz="1400" dirty="0"/>
          </a:p>
          <a:p>
            <a:pPr marL="114300" indent="0">
              <a:buNone/>
            </a:pPr>
            <a:r>
              <a:rPr lang="en-US" sz="1400" dirty="0"/>
              <a:t> </a:t>
            </a:r>
          </a:p>
          <a:p>
            <a:pPr marL="114300" indent="0">
              <a:buNone/>
            </a:pPr>
            <a:endParaRPr lang="en-US" sz="1400" dirty="0"/>
          </a:p>
          <a:p>
            <a:pPr marL="114300" indent="0">
              <a:buNone/>
            </a:pPr>
            <a:r>
              <a:rPr lang="en-US" sz="1400" dirty="0"/>
              <a:t>[3] Open Weather Map: </a:t>
            </a:r>
            <a:r>
              <a:rPr lang="en-US" sz="1400" dirty="0">
                <a:hlinkClick r:id="rId5"/>
              </a:rPr>
              <a:t>www.openweathermap.org</a:t>
            </a:r>
            <a:endParaRPr lang="en-US" sz="1400" dirty="0"/>
          </a:p>
          <a:p>
            <a:pPr marL="114300" indent="0">
              <a:buNone/>
            </a:pPr>
            <a:endParaRPr lang="en-US" sz="1400" dirty="0"/>
          </a:p>
          <a:p>
            <a:pPr marL="114300" indent="0">
              <a:buNone/>
            </a:pPr>
            <a:r>
              <a:rPr lang="en-US" sz="1400" dirty="0"/>
              <a:t>[4] Bogota Health Observatory: </a:t>
            </a:r>
            <a:r>
              <a:rPr lang="en-US" sz="1400" dirty="0">
                <a:hlinkClick r:id="rId3"/>
              </a:rPr>
              <a:t>https://saludata.saludcapital.gov.co/osb/index.php/datos-de-salud/enfermedades-trasmisibles/covid19/</a:t>
            </a:r>
            <a:endParaRPr lang="en-US" sz="1400" dirty="0"/>
          </a:p>
          <a:p>
            <a:pPr marL="114300" indent="0">
              <a:buNone/>
            </a:pPr>
            <a:endParaRPr lang="en-US" sz="1400" dirty="0"/>
          </a:p>
          <a:p>
            <a:pPr marL="114300" indent="0">
              <a:buNone/>
            </a:pPr>
            <a:r>
              <a:rPr lang="en-US" sz="1400" dirty="0"/>
              <a:t>[5] </a:t>
            </a:r>
            <a:r>
              <a:rPr lang="en-US" sz="1400" dirty="0" err="1"/>
              <a:t>wCota</a:t>
            </a:r>
            <a:r>
              <a:rPr lang="en-US" sz="1400" dirty="0"/>
              <a:t> </a:t>
            </a:r>
            <a:r>
              <a:rPr lang="en-US" sz="1400" dirty="0" err="1"/>
              <a:t>Github</a:t>
            </a:r>
            <a:r>
              <a:rPr lang="en-US" sz="1400" dirty="0"/>
              <a:t>: </a:t>
            </a:r>
            <a:r>
              <a:rPr lang="en-US" sz="1400" dirty="0">
                <a:hlinkClick r:id="rId6"/>
              </a:rPr>
              <a:t>https://github.com/wcota/covid19br</a:t>
            </a:r>
            <a:endParaRPr lang="en-US" sz="1400" dirty="0"/>
          </a:p>
          <a:p>
            <a:pPr marL="114300" indent="0">
              <a:buNone/>
            </a:pPr>
            <a:endParaRPr lang="en-US" sz="1400" dirty="0"/>
          </a:p>
          <a:p>
            <a:pPr marL="114300" indent="0">
              <a:buNone/>
            </a:pPr>
            <a:endParaRPr lang="en-US" sz="1400" dirty="0"/>
          </a:p>
        </p:txBody>
      </p:sp>
      <p:sp>
        <p:nvSpPr>
          <p:cNvPr id="116" name="Google Shape;116;p21"/>
          <p:cNvSpPr txBox="1"/>
          <p:nvPr/>
        </p:nvSpPr>
        <p:spPr>
          <a:xfrm>
            <a:off x="6148900" y="2392225"/>
            <a:ext cx="2819700" cy="3540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endParaRPr sz="1100"/>
          </a:p>
        </p:txBody>
      </p:sp>
    </p:spTree>
    <p:extLst>
      <p:ext uri="{BB962C8B-B14F-4D97-AF65-F5344CB8AC3E}">
        <p14:creationId xmlns:p14="http://schemas.microsoft.com/office/powerpoint/2010/main" val="42476425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5" name="Google Shape;115;p21">
            <a:extLst>
              <a:ext uri="{FF2B5EF4-FFF2-40B4-BE49-F238E27FC236}">
                <a16:creationId xmlns:a16="http://schemas.microsoft.com/office/drawing/2014/main" id="{DD8E0093-3374-4683-A2DE-4DC9F9CB48D4}"/>
              </a:ext>
            </a:extLst>
          </p:cNvPr>
          <p:cNvSpPr txBox="1">
            <a:spLocks/>
          </p:cNvSpPr>
          <p:nvPr/>
        </p:nvSpPr>
        <p:spPr>
          <a:xfrm>
            <a:off x="547045" y="301812"/>
            <a:ext cx="8520600" cy="572700"/>
          </a:xfrm>
          <a:prstGeom prst="rect">
            <a:avLst/>
          </a:prstGeom>
        </p:spPr>
        <p:txBody>
          <a:bodyPr spcFirstLastPara="1" vert="horz" wrap="square" lIns="91425" tIns="91425" rIns="91425" bIns="91425" rtlCol="0" anchor="t" anchorCtr="0">
            <a:normAutofit/>
          </a:bodyPr>
          <a:lstStyle>
            <a:lvl1pPr algn="l" defTabSz="685800" rtl="0" eaLnBrk="1" latinLnBrk="0" hangingPunct="1">
              <a:lnSpc>
                <a:spcPct val="90000"/>
              </a:lnSpc>
              <a:spcBef>
                <a:spcPct val="0"/>
              </a:spcBef>
              <a:buNone/>
              <a:defRPr sz="2500" kern="1200">
                <a:solidFill>
                  <a:schemeClr val="tx1"/>
                </a:solidFill>
                <a:latin typeface="Verdana" panose="020B0604030504040204" pitchFamily="34" charset="0"/>
                <a:ea typeface="Verdana" panose="020B0604030504040204" pitchFamily="34" charset="0"/>
                <a:cs typeface="+mj-cs"/>
              </a:defRPr>
            </a:lvl1pPr>
          </a:lstStyle>
          <a:p>
            <a:pPr>
              <a:spcBef>
                <a:spcPts val="0"/>
              </a:spcBef>
            </a:pPr>
            <a:r>
              <a:rPr lang="en-IN" dirty="0"/>
              <a:t>Project Team Profile</a:t>
            </a:r>
          </a:p>
        </p:txBody>
      </p:sp>
      <p:sp>
        <p:nvSpPr>
          <p:cNvPr id="4" name="Google Shape;142;p24">
            <a:extLst>
              <a:ext uri="{FF2B5EF4-FFF2-40B4-BE49-F238E27FC236}">
                <a16:creationId xmlns:a16="http://schemas.microsoft.com/office/drawing/2014/main" id="{14185362-F0C5-4702-BFCA-40F91A7C52FE}"/>
              </a:ext>
            </a:extLst>
          </p:cNvPr>
          <p:cNvSpPr txBox="1"/>
          <p:nvPr/>
        </p:nvSpPr>
        <p:spPr>
          <a:xfrm>
            <a:off x="1016395" y="1352550"/>
            <a:ext cx="7581900" cy="236984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400" dirty="0">
                <a:latin typeface="Verdana" panose="020B0604030504040204" pitchFamily="34" charset="0"/>
                <a:ea typeface="Verdana" panose="020B0604030504040204" pitchFamily="34" charset="0"/>
              </a:rPr>
              <a:t>Aisha Syed 	</a:t>
            </a:r>
            <a:r>
              <a:rPr lang="en-IN" sz="1100" u="sng" dirty="0">
                <a:solidFill>
                  <a:schemeClr val="hlink"/>
                </a:solidFill>
                <a:latin typeface="Verdana" panose="020B0604030504040204" pitchFamily="34" charset="0"/>
                <a:ea typeface="Verdana" panose="020B0604030504040204" pitchFamily="34" charset="0"/>
                <a:hlinkClick r:id="rId3"/>
              </a:rPr>
              <a:t>https://www.linkedin.com/in/aisha-syed-27506a5/</a:t>
            </a:r>
            <a:endParaRPr lang="en-IN" sz="1100" dirty="0">
              <a:latin typeface="Verdana" panose="020B0604030504040204" pitchFamily="34" charset="0"/>
              <a:ea typeface="Verdana" panose="020B0604030504040204" pitchFamily="34" charset="0"/>
            </a:endParaRPr>
          </a:p>
          <a:p>
            <a:pPr marL="0" lvl="0" indent="0" algn="l" rtl="0">
              <a:spcBef>
                <a:spcPts val="1200"/>
              </a:spcBef>
              <a:spcAft>
                <a:spcPts val="0"/>
              </a:spcAft>
              <a:buNone/>
            </a:pPr>
            <a:r>
              <a:rPr lang="en-IN" sz="1400" dirty="0">
                <a:latin typeface="Verdana" panose="020B0604030504040204" pitchFamily="34" charset="0"/>
                <a:ea typeface="Verdana" panose="020B0604030504040204" pitchFamily="34" charset="0"/>
              </a:rPr>
              <a:t>Archana Narula 	</a:t>
            </a:r>
          </a:p>
          <a:p>
            <a:pPr marL="0" lvl="0" indent="0" algn="l" rtl="0">
              <a:spcBef>
                <a:spcPts val="1200"/>
              </a:spcBef>
              <a:spcAft>
                <a:spcPts val="0"/>
              </a:spcAft>
              <a:buNone/>
            </a:pPr>
            <a:r>
              <a:rPr lang="en-IN" sz="1400" dirty="0">
                <a:latin typeface="Verdana" panose="020B0604030504040204" pitchFamily="34" charset="0"/>
                <a:ea typeface="Verdana" panose="020B0604030504040204" pitchFamily="34" charset="0"/>
              </a:rPr>
              <a:t>Maria Leon 	</a:t>
            </a:r>
            <a:r>
              <a:rPr lang="en-IN" sz="1100" u="sng" dirty="0">
                <a:solidFill>
                  <a:schemeClr val="hlink"/>
                </a:solidFill>
                <a:latin typeface="Verdana" panose="020B0604030504040204" pitchFamily="34" charset="0"/>
                <a:ea typeface="Verdana" panose="020B0604030504040204" pitchFamily="34" charset="0"/>
                <a:hlinkClick r:id="rId4"/>
              </a:rPr>
              <a:t>https://www.linkedin.com/in/marialeon2009/</a:t>
            </a:r>
            <a:r>
              <a:rPr lang="en-IN" sz="1100" dirty="0">
                <a:latin typeface="Verdana" panose="020B0604030504040204" pitchFamily="34" charset="0"/>
                <a:ea typeface="Verdana" panose="020B0604030504040204" pitchFamily="34" charset="0"/>
              </a:rPr>
              <a:t> </a:t>
            </a:r>
          </a:p>
          <a:p>
            <a:pPr marL="0" lvl="0" indent="0" algn="l" rtl="0">
              <a:spcBef>
                <a:spcPts val="1200"/>
              </a:spcBef>
              <a:spcAft>
                <a:spcPts val="0"/>
              </a:spcAft>
              <a:buNone/>
            </a:pPr>
            <a:r>
              <a:rPr lang="en-IN" sz="1400" dirty="0">
                <a:latin typeface="Verdana" panose="020B0604030504040204" pitchFamily="34" charset="0"/>
                <a:ea typeface="Verdana" panose="020B0604030504040204" pitchFamily="34" charset="0"/>
              </a:rPr>
              <a:t>Sushmitha Maddali 	</a:t>
            </a:r>
            <a:r>
              <a:rPr lang="en-IN" sz="1100" u="sng" dirty="0">
                <a:solidFill>
                  <a:schemeClr val="hlink"/>
                </a:solidFill>
                <a:latin typeface="Verdana" panose="020B0604030504040204" pitchFamily="34" charset="0"/>
                <a:ea typeface="Verdana" panose="020B0604030504040204" pitchFamily="34" charset="0"/>
                <a:hlinkClick r:id="rId5"/>
              </a:rPr>
              <a:t>https://www.linkedin.com/in/sushmitha-maddali</a:t>
            </a:r>
            <a:endParaRPr lang="en-IN" sz="1100" u="sng" dirty="0">
              <a:solidFill>
                <a:schemeClr val="hlink"/>
              </a:solidFill>
              <a:latin typeface="Verdana" panose="020B0604030504040204" pitchFamily="34" charset="0"/>
              <a:ea typeface="Verdana" panose="020B0604030504040204" pitchFamily="34" charset="0"/>
            </a:endParaRPr>
          </a:p>
          <a:p>
            <a:pPr marL="0" lvl="0" indent="0" algn="l" rtl="0">
              <a:spcBef>
                <a:spcPts val="1200"/>
              </a:spcBef>
              <a:spcAft>
                <a:spcPts val="0"/>
              </a:spcAft>
              <a:buNone/>
            </a:pPr>
            <a:r>
              <a:rPr lang="en-IN" sz="1400" dirty="0">
                <a:latin typeface="Verdana" panose="020B0604030504040204" pitchFamily="34" charset="0"/>
                <a:ea typeface="Verdana" panose="020B0604030504040204" pitchFamily="34" charset="0"/>
              </a:rPr>
              <a:t>Kushal Sharma</a:t>
            </a:r>
            <a:r>
              <a:rPr lang="en-IN" sz="1100" dirty="0">
                <a:latin typeface="Verdana" panose="020B0604030504040204" pitchFamily="34" charset="0"/>
                <a:ea typeface="Verdana" panose="020B0604030504040204" pitchFamily="34" charset="0"/>
              </a:rPr>
              <a:t> 	</a:t>
            </a:r>
            <a:r>
              <a:rPr lang="en-IN" sz="1100" b="0" i="0" dirty="0">
                <a:effectLst/>
                <a:latin typeface="Verdana" panose="020B0604030504040204" pitchFamily="34" charset="0"/>
                <a:ea typeface="Verdana" panose="020B0604030504040204" pitchFamily="34" charset="0"/>
                <a:hlinkClick r:id="rId6"/>
              </a:rPr>
              <a:t>https://www.linkedin.com/in/kushca</a:t>
            </a:r>
            <a:endParaRPr lang="en-IN" sz="1100" b="0" i="0" dirty="0">
              <a:effectLst/>
              <a:latin typeface="Verdana" panose="020B0604030504040204" pitchFamily="34" charset="0"/>
              <a:ea typeface="Verdana" panose="020B0604030504040204" pitchFamily="34" charset="0"/>
            </a:endParaRPr>
          </a:p>
          <a:p>
            <a:pPr marL="0" lvl="0" indent="0" algn="l" rtl="0">
              <a:spcBef>
                <a:spcPts val="1200"/>
              </a:spcBef>
              <a:spcAft>
                <a:spcPts val="0"/>
              </a:spcAft>
              <a:buNone/>
            </a:pPr>
            <a:endParaRPr lang="en-IN" dirty="0"/>
          </a:p>
        </p:txBody>
      </p:sp>
    </p:spTree>
    <p:extLst>
      <p:ext uri="{BB962C8B-B14F-4D97-AF65-F5344CB8AC3E}">
        <p14:creationId xmlns:p14="http://schemas.microsoft.com/office/powerpoint/2010/main" val="41970339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Shape 158"/>
        <p:cNvGrpSpPr/>
        <p:nvPr/>
      </p:nvGrpSpPr>
      <p:grpSpPr>
        <a:xfrm>
          <a:off x="0" y="0"/>
          <a:ext cx="0" cy="0"/>
          <a:chOff x="0" y="0"/>
          <a:chExt cx="0" cy="0"/>
        </a:xfrm>
      </p:grpSpPr>
      <p:sp>
        <p:nvSpPr>
          <p:cNvPr id="159" name="Google Shape;159;p27"/>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Project Team Profiles</a:t>
            </a:r>
            <a:endParaRPr/>
          </a:p>
        </p:txBody>
      </p:sp>
      <p:sp>
        <p:nvSpPr>
          <p:cNvPr id="160" name="Google Shape;160;p27"/>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Aisha Syed </a:t>
            </a:r>
            <a:r>
              <a:rPr lang="en" u="sng" dirty="0">
                <a:solidFill>
                  <a:schemeClr val="hlink"/>
                </a:solidFill>
                <a:hlinkClick r:id="rId3"/>
              </a:rPr>
              <a:t>https://www.linkedin.com/in/aisha-syed-27506a5/</a:t>
            </a: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r>
              <a:rPr lang="en" dirty="0"/>
              <a:t>Maria Leon </a:t>
            </a:r>
            <a:r>
              <a:rPr lang="en" u="sng" dirty="0">
                <a:solidFill>
                  <a:schemeClr val="hlink"/>
                </a:solidFill>
                <a:hlinkClick r:id="rId4"/>
              </a:rPr>
              <a:t>https://www.linkedin.com/in/marialeon2009/</a:t>
            </a:r>
            <a:r>
              <a:rPr lang="en" dirty="0"/>
              <a:t> </a:t>
            </a:r>
            <a:endParaRPr dirty="0"/>
          </a:p>
          <a:p>
            <a:pPr marL="0" lvl="0" indent="0" algn="l" rtl="0">
              <a:spcBef>
                <a:spcPts val="1200"/>
              </a:spcBef>
              <a:spcAft>
                <a:spcPts val="0"/>
              </a:spcAft>
              <a:buNone/>
            </a:pPr>
            <a:r>
              <a:rPr lang="en" sz="2000" dirty="0"/>
              <a:t>Sushmitha </a:t>
            </a:r>
            <a:r>
              <a:rPr lang="en" sz="1600" u="sng" dirty="0">
                <a:solidFill>
                  <a:schemeClr val="hlink"/>
                </a:solidFill>
                <a:hlinkClick r:id="rId5"/>
              </a:rPr>
              <a:t>linkedin.com/in/sushmitha-maddali</a:t>
            </a:r>
            <a:endParaRPr sz="1600" u="sng" dirty="0">
              <a:solidFill>
                <a:schemeClr val="hlink"/>
              </a:solidFill>
            </a:endParaRPr>
          </a:p>
          <a:p>
            <a:pPr marL="0" lvl="0" indent="0" algn="l" rtl="0">
              <a:spcBef>
                <a:spcPts val="1200"/>
              </a:spcBef>
              <a:spcAft>
                <a:spcPts val="0"/>
              </a:spcAft>
              <a:buClr>
                <a:schemeClr val="dk1"/>
              </a:buClr>
              <a:buSzPts val="1100"/>
              <a:buFont typeface="Arial"/>
              <a:buNone/>
            </a:pPr>
            <a:endParaRPr sz="1200" dirty="0">
              <a:solidFill>
                <a:schemeClr val="dk1"/>
              </a:solidFill>
            </a:endParaRPr>
          </a:p>
          <a:p>
            <a:pPr marL="0" lvl="0" indent="0" algn="l" rtl="0">
              <a:spcBef>
                <a:spcPts val="0"/>
              </a:spcBef>
              <a:spcAft>
                <a:spcPts val="1200"/>
              </a:spcAft>
              <a:buNone/>
            </a:pP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Shape 146"/>
        <p:cNvGrpSpPr/>
        <p:nvPr/>
      </p:nvGrpSpPr>
      <p:grpSpPr>
        <a:xfrm>
          <a:off x="0" y="0"/>
          <a:ext cx="0" cy="0"/>
          <a:chOff x="0" y="0"/>
          <a:chExt cx="0" cy="0"/>
        </a:xfrm>
      </p:grpSpPr>
      <p:sp>
        <p:nvSpPr>
          <p:cNvPr id="147" name="Google Shape;147;p2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Next steps for our project</a:t>
            </a:r>
            <a:endParaRPr/>
          </a:p>
        </p:txBody>
      </p:sp>
      <p:sp>
        <p:nvSpPr>
          <p:cNvPr id="148" name="Google Shape;148;p25"/>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Make adjustments based on feedback from the reviewers</a:t>
            </a:r>
            <a:endParaRPr/>
          </a:p>
          <a:p>
            <a:pPr marL="457200" lvl="0" indent="-342900" algn="l" rtl="0">
              <a:spcBef>
                <a:spcPts val="0"/>
              </a:spcBef>
              <a:spcAft>
                <a:spcPts val="0"/>
              </a:spcAft>
              <a:buSzPts val="1800"/>
              <a:buChar char="●"/>
            </a:pPr>
            <a:r>
              <a:rPr lang="en"/>
              <a:t>Additional results interpretation (If required)</a:t>
            </a:r>
            <a:endParaRPr/>
          </a:p>
          <a:p>
            <a:pPr marL="457200" lvl="0" indent="-342900" algn="l" rtl="0">
              <a:spcBef>
                <a:spcPts val="0"/>
              </a:spcBef>
              <a:spcAft>
                <a:spcPts val="0"/>
              </a:spcAft>
              <a:buSzPts val="1800"/>
              <a:buChar char="●"/>
            </a:pPr>
            <a:r>
              <a:rPr lang="en"/>
              <a:t>Conclusion (Suggestions: Add slides with regression results - 3 models from readme -compare them and provide which is the best out of the 3)</a:t>
            </a:r>
            <a:endParaRPr/>
          </a:p>
          <a:p>
            <a:pPr marL="457200" lvl="0" indent="-342900" algn="l" rtl="0">
              <a:spcBef>
                <a:spcPts val="0"/>
              </a:spcBef>
              <a:spcAft>
                <a:spcPts val="0"/>
              </a:spcAft>
              <a:buClr>
                <a:schemeClr val="dk1"/>
              </a:buClr>
              <a:buSzPts val="1800"/>
              <a:buChar char="●"/>
            </a:pPr>
            <a:r>
              <a:rPr lang="en" strike="sngStrike">
                <a:solidFill>
                  <a:schemeClr val="dk1"/>
                </a:solidFill>
                <a:highlight>
                  <a:srgbClr val="B6D7A8"/>
                </a:highlight>
              </a:rPr>
              <a:t>Recommendation for expansion of project idea (DONE ON MAY 31,2021)</a:t>
            </a:r>
            <a:endParaRPr strike="sngStrike">
              <a:solidFill>
                <a:schemeClr val="dk1"/>
              </a:solidFill>
              <a:highlight>
                <a:srgbClr val="B6D7A8"/>
              </a:high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Shape 152"/>
        <p:cNvGrpSpPr/>
        <p:nvPr/>
      </p:nvGrpSpPr>
      <p:grpSpPr>
        <a:xfrm>
          <a:off x="0" y="0"/>
          <a:ext cx="0" cy="0"/>
          <a:chOff x="0" y="0"/>
          <a:chExt cx="0" cy="0"/>
        </a:xfrm>
      </p:grpSpPr>
      <p:sp>
        <p:nvSpPr>
          <p:cNvPr id="153" name="Google Shape;153;p26"/>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Recommendation to project expansion </a:t>
            </a:r>
            <a:endParaRPr/>
          </a:p>
        </p:txBody>
      </p:sp>
      <p:sp>
        <p:nvSpPr>
          <p:cNvPr id="154" name="Google Shape;154;p26"/>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Run 3 regression models excluding humidity</a:t>
            </a:r>
            <a:endParaRPr/>
          </a:p>
          <a:p>
            <a:pPr marL="457200" lvl="0" indent="-342900" algn="l" rtl="0">
              <a:spcBef>
                <a:spcPts val="0"/>
              </a:spcBef>
              <a:spcAft>
                <a:spcPts val="0"/>
              </a:spcAft>
              <a:buSzPts val="1800"/>
              <a:buChar char="●"/>
            </a:pPr>
            <a:r>
              <a:rPr lang="en"/>
              <a:t>Remove impact of other variables e.g</a:t>
            </a:r>
            <a:endParaRPr/>
          </a:p>
          <a:p>
            <a:pPr marL="914400" lvl="1" indent="-317500" algn="l" rtl="0">
              <a:spcBef>
                <a:spcPts val="0"/>
              </a:spcBef>
              <a:spcAft>
                <a:spcPts val="0"/>
              </a:spcAft>
              <a:buSzPts val="1400"/>
              <a:buChar char="○"/>
            </a:pPr>
            <a:r>
              <a:rPr lang="en"/>
              <a:t>Impact of vaccination rate</a:t>
            </a:r>
            <a:endParaRPr/>
          </a:p>
          <a:p>
            <a:pPr marL="914400" lvl="1" indent="-317500" algn="l" rtl="0">
              <a:spcBef>
                <a:spcPts val="0"/>
              </a:spcBef>
              <a:spcAft>
                <a:spcPts val="0"/>
              </a:spcAft>
              <a:buSzPts val="1400"/>
              <a:buChar char="○"/>
            </a:pPr>
            <a:r>
              <a:rPr lang="en"/>
              <a:t>Impact of the positive cases related to brazilain mutant, which spread faster than the original.</a:t>
            </a:r>
            <a:endParaRPr/>
          </a:p>
          <a:p>
            <a:pPr marL="914400" lvl="1" indent="-317500" algn="l" rtl="0">
              <a:spcBef>
                <a:spcPts val="0"/>
              </a:spcBef>
              <a:spcAft>
                <a:spcPts val="0"/>
              </a:spcAft>
              <a:buSzPts val="1400"/>
              <a:buChar char="○"/>
            </a:pPr>
            <a:r>
              <a:rPr lang="en"/>
              <a:t>Impact of Active cases in the city.</a:t>
            </a:r>
            <a:endParaRPr/>
          </a:p>
          <a:p>
            <a:pPr marL="457200" lvl="0" indent="-342900" algn="l" rtl="0">
              <a:spcBef>
                <a:spcPts val="0"/>
              </a:spcBef>
              <a:spcAft>
                <a:spcPts val="0"/>
              </a:spcAft>
              <a:buSzPts val="1800"/>
              <a:buChar char="●"/>
            </a:pPr>
            <a:r>
              <a:rPr lang="en"/>
              <a:t>Run the analysis using additional city data with similar cities.</a:t>
            </a:r>
            <a:endParaRPr/>
          </a:p>
          <a:p>
            <a:pPr marL="914400" lvl="1" indent="-317500" algn="l" rtl="0">
              <a:spcBef>
                <a:spcPts val="0"/>
              </a:spcBef>
              <a:spcAft>
                <a:spcPts val="0"/>
              </a:spcAft>
              <a:buSzPts val="1400"/>
              <a:buChar char="○"/>
            </a:pPr>
            <a:r>
              <a:rPr lang="en"/>
              <a:t>Add more cities with diverse conditions to understand the behaviour of Covid cases compare to different temperatures. </a:t>
            </a:r>
            <a:endParaRPr/>
          </a:p>
          <a:p>
            <a:pPr marL="457200" lvl="0" indent="-342900" algn="l" rtl="0">
              <a:spcBef>
                <a:spcPts val="0"/>
              </a:spcBef>
              <a:spcAft>
                <a:spcPts val="0"/>
              </a:spcAft>
              <a:buSzPts val="1800"/>
              <a:buChar char="●"/>
            </a:pPr>
            <a:r>
              <a:rPr lang="en"/>
              <a:t>Use time series methodologies on the new cases variable before running the regression</a:t>
            </a:r>
            <a:endParaRPr/>
          </a:p>
          <a:p>
            <a:pPr marL="0" lvl="0" indent="0" algn="l" rtl="0">
              <a:spcBef>
                <a:spcPts val="1200"/>
              </a:spcBef>
              <a:spcAft>
                <a:spcPts val="0"/>
              </a:spcAft>
              <a:buNone/>
            </a:pPr>
            <a:endParaRPr/>
          </a:p>
          <a:p>
            <a:pPr marL="91440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540309" y="299368"/>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Overview</a:t>
            </a:r>
            <a:endParaRPr dirty="0"/>
          </a:p>
        </p:txBody>
      </p:sp>
      <p:sp>
        <p:nvSpPr>
          <p:cNvPr id="2" name="Text Placeholder 1">
            <a:extLst>
              <a:ext uri="{FF2B5EF4-FFF2-40B4-BE49-F238E27FC236}">
                <a16:creationId xmlns:a16="http://schemas.microsoft.com/office/drawing/2014/main" id="{3B047838-3CAC-48A1-9397-E67B1F942C8C}"/>
              </a:ext>
            </a:extLst>
          </p:cNvPr>
          <p:cNvSpPr>
            <a:spLocks noGrp="1"/>
          </p:cNvSpPr>
          <p:nvPr>
            <p:ph type="body" idx="1"/>
          </p:nvPr>
        </p:nvSpPr>
        <p:spPr/>
        <p:txBody>
          <a:bodyPr>
            <a:normAutofit fontScale="92500"/>
          </a:bodyPr>
          <a:lstStyle/>
          <a:p>
            <a:pPr marL="114300" indent="0">
              <a:buNone/>
            </a:pPr>
            <a:r>
              <a:rPr lang="en-US" dirty="0"/>
              <a:t>Data Sources (Secondary Data)</a:t>
            </a:r>
          </a:p>
          <a:p>
            <a:pPr marL="1141413" indent="-238125">
              <a:lnSpc>
                <a:spcPct val="160000"/>
              </a:lnSpc>
            </a:pPr>
            <a:r>
              <a:rPr lang="en-US" sz="1400" dirty="0"/>
              <a:t>Covid cases data</a:t>
            </a:r>
          </a:p>
          <a:p>
            <a:pPr marL="1716088" lvl="1" indent="-238125">
              <a:lnSpc>
                <a:spcPct val="160000"/>
              </a:lnSpc>
            </a:pPr>
            <a:r>
              <a:rPr lang="en-US" sz="1200" dirty="0" err="1"/>
              <a:t>Seade</a:t>
            </a:r>
            <a:r>
              <a:rPr lang="en-US" sz="1200" dirty="0"/>
              <a:t> Foundation Statistics Agency of the State of Sao Paulo </a:t>
            </a:r>
            <a:r>
              <a:rPr lang="en-US" sz="800" baseline="100000" dirty="0"/>
              <a:t>[1]</a:t>
            </a:r>
          </a:p>
          <a:p>
            <a:pPr marL="1716088" lvl="1" indent="-238125">
              <a:lnSpc>
                <a:spcPct val="160000"/>
              </a:lnSpc>
            </a:pPr>
            <a:r>
              <a:rPr lang="en-US" sz="1200" dirty="0"/>
              <a:t>NYC Department of Health and Mental Hygiene </a:t>
            </a:r>
            <a:r>
              <a:rPr lang="en-US" sz="800" baseline="100000" dirty="0"/>
              <a:t>[2]</a:t>
            </a:r>
          </a:p>
          <a:p>
            <a:pPr marL="1141413" indent="-238125">
              <a:lnSpc>
                <a:spcPct val="160000"/>
              </a:lnSpc>
            </a:pPr>
            <a:r>
              <a:rPr lang="en-IN" sz="1400" dirty="0"/>
              <a:t>Weather data</a:t>
            </a:r>
          </a:p>
          <a:p>
            <a:pPr marL="1716088" lvl="1" indent="-238125">
              <a:lnSpc>
                <a:spcPct val="160000"/>
              </a:lnSpc>
            </a:pPr>
            <a:r>
              <a:rPr lang="en-IN" sz="1200" dirty="0" err="1"/>
              <a:t>OpenWeatherMap</a:t>
            </a:r>
            <a:r>
              <a:rPr lang="en-IN" sz="1200" dirty="0"/>
              <a:t> </a:t>
            </a:r>
            <a:r>
              <a:rPr lang="en-IN" sz="800" baseline="100000" dirty="0"/>
              <a:t>[3]</a:t>
            </a:r>
          </a:p>
          <a:p>
            <a:pPr marL="114300" indent="0">
              <a:buNone/>
            </a:pPr>
            <a:endParaRPr lang="en-US" sz="1600" dirty="0"/>
          </a:p>
          <a:p>
            <a:pPr marL="114300" indent="0">
              <a:buNone/>
            </a:pPr>
            <a:r>
              <a:rPr lang="en-US" dirty="0"/>
              <a:t>Project Scope</a:t>
            </a:r>
          </a:p>
          <a:p>
            <a:pPr marL="1141413" indent="-238125">
              <a:lnSpc>
                <a:spcPct val="200000"/>
              </a:lnSpc>
            </a:pPr>
            <a:r>
              <a:rPr lang="en-US" sz="1400" dirty="0"/>
              <a:t>Limited to 2 cities</a:t>
            </a:r>
            <a:endParaRPr lang="en-US" sz="1200" dirty="0"/>
          </a:p>
          <a:p>
            <a:pPr marL="1716088" lvl="1" indent="-238125">
              <a:lnSpc>
                <a:spcPct val="200000"/>
              </a:lnSpc>
            </a:pPr>
            <a:r>
              <a:rPr lang="en-US" sz="1200" dirty="0"/>
              <a:t>New York</a:t>
            </a:r>
          </a:p>
          <a:p>
            <a:pPr marL="1716088" lvl="1" indent="-238125">
              <a:lnSpc>
                <a:spcPct val="200000"/>
              </a:lnSpc>
            </a:pPr>
            <a:r>
              <a:rPr lang="en-US" sz="1200" dirty="0"/>
              <a:t>Sao Paulo</a:t>
            </a:r>
          </a:p>
          <a:p>
            <a:pPr marL="574675" indent="-238125">
              <a:lnSpc>
                <a:spcPct val="150000"/>
              </a:lnSpc>
            </a:pPr>
            <a:endParaRPr lang="en-IN" sz="1600" dirty="0"/>
          </a:p>
        </p:txBody>
      </p:sp>
      <p:sp>
        <p:nvSpPr>
          <p:cNvPr id="116" name="Google Shape;116;p21"/>
          <p:cNvSpPr txBox="1"/>
          <p:nvPr/>
        </p:nvSpPr>
        <p:spPr>
          <a:xfrm>
            <a:off x="6148900" y="2392225"/>
            <a:ext cx="2819700" cy="3540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endParaRPr sz="1100"/>
          </a:p>
        </p:txBody>
      </p:sp>
    </p:spTree>
    <p:extLst>
      <p:ext uri="{BB962C8B-B14F-4D97-AF65-F5344CB8AC3E}">
        <p14:creationId xmlns:p14="http://schemas.microsoft.com/office/powerpoint/2010/main" val="1472651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540309" y="299368"/>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Overview</a:t>
            </a:r>
            <a:endParaRPr dirty="0"/>
          </a:p>
        </p:txBody>
      </p:sp>
      <p:sp>
        <p:nvSpPr>
          <p:cNvPr id="2" name="Text Placeholder 1">
            <a:extLst>
              <a:ext uri="{FF2B5EF4-FFF2-40B4-BE49-F238E27FC236}">
                <a16:creationId xmlns:a16="http://schemas.microsoft.com/office/drawing/2014/main" id="{3B047838-3CAC-48A1-9397-E67B1F942C8C}"/>
              </a:ext>
            </a:extLst>
          </p:cNvPr>
          <p:cNvSpPr>
            <a:spLocks noGrp="1"/>
          </p:cNvSpPr>
          <p:nvPr>
            <p:ph type="body" idx="1"/>
          </p:nvPr>
        </p:nvSpPr>
        <p:spPr>
          <a:xfrm>
            <a:off x="556493" y="1302789"/>
            <a:ext cx="8520600" cy="3416400"/>
          </a:xfrm>
        </p:spPr>
        <p:txBody>
          <a:bodyPr>
            <a:normAutofit lnSpcReduction="10000"/>
          </a:bodyPr>
          <a:lstStyle/>
          <a:p>
            <a:pPr marL="114300" indent="0">
              <a:buNone/>
            </a:pPr>
            <a:r>
              <a:rPr lang="en-US" dirty="0"/>
              <a:t>Variables</a:t>
            </a:r>
          </a:p>
          <a:p>
            <a:pPr marL="1141413" indent="-238125">
              <a:lnSpc>
                <a:spcPct val="160000"/>
              </a:lnSpc>
            </a:pPr>
            <a:r>
              <a:rPr lang="en-US" sz="1500" dirty="0"/>
              <a:t>Target</a:t>
            </a:r>
          </a:p>
          <a:p>
            <a:pPr marL="1716088" lvl="1" indent="-238125">
              <a:lnSpc>
                <a:spcPct val="160000"/>
              </a:lnSpc>
            </a:pPr>
            <a:r>
              <a:rPr lang="en-US" sz="1200" dirty="0"/>
              <a:t>mavg_7day_per_100k_new_cases (</a:t>
            </a:r>
            <a:r>
              <a:rPr lang="en-US" sz="1000" dirty="0"/>
              <a:t>7 days moving average of  covid19 new cases for the city)</a:t>
            </a:r>
          </a:p>
          <a:p>
            <a:pPr marL="1258888" indent="-238125">
              <a:lnSpc>
                <a:spcPct val="160000"/>
              </a:lnSpc>
            </a:pPr>
            <a:r>
              <a:rPr lang="en-IN" sz="1500" dirty="0"/>
              <a:t>Weather data</a:t>
            </a:r>
          </a:p>
          <a:p>
            <a:pPr marL="1716088" lvl="1" indent="-238125">
              <a:lnSpc>
                <a:spcPct val="160000"/>
              </a:lnSpc>
            </a:pPr>
            <a:r>
              <a:rPr lang="en-IN" sz="1200" dirty="0"/>
              <a:t>mavg_15_temp (</a:t>
            </a:r>
            <a:r>
              <a:rPr lang="en-US" sz="1000" dirty="0"/>
              <a:t>15 days moving average of temperature for the city)</a:t>
            </a:r>
          </a:p>
          <a:p>
            <a:pPr marL="1716088" lvl="1" indent="-238125">
              <a:lnSpc>
                <a:spcPct val="160000"/>
              </a:lnSpc>
            </a:pPr>
            <a:r>
              <a:rPr lang="en-US" sz="1200" dirty="0"/>
              <a:t>mavg_15_humidity (</a:t>
            </a:r>
            <a:r>
              <a:rPr lang="en-US" sz="1000" dirty="0"/>
              <a:t>15 days moving average of humidity for the city)</a:t>
            </a:r>
          </a:p>
          <a:p>
            <a:pPr marL="2173288" lvl="2" indent="-238125">
              <a:lnSpc>
                <a:spcPct val="160000"/>
              </a:lnSpc>
            </a:pPr>
            <a:endParaRPr lang="en-US" dirty="0"/>
          </a:p>
          <a:p>
            <a:pPr marL="114300" indent="0">
              <a:buNone/>
            </a:pPr>
            <a:r>
              <a:rPr lang="en-US" dirty="0"/>
              <a:t>Limitations</a:t>
            </a:r>
          </a:p>
          <a:p>
            <a:pPr marL="1141413" indent="-238125">
              <a:lnSpc>
                <a:spcPct val="200000"/>
              </a:lnSpc>
            </a:pPr>
            <a:r>
              <a:rPr lang="en-US" sz="1500" dirty="0"/>
              <a:t>Standalone Study</a:t>
            </a:r>
            <a:r>
              <a:rPr lang="en-US" sz="1400" dirty="0"/>
              <a:t> </a:t>
            </a:r>
            <a:r>
              <a:rPr lang="en-US" sz="900" dirty="0"/>
              <a:t>(Considers all other parameters were constant like restriction, lockdowns, vaccinations, </a:t>
            </a:r>
            <a:r>
              <a:rPr lang="en-US" sz="900" dirty="0" err="1"/>
              <a:t>etc</a:t>
            </a:r>
            <a:r>
              <a:rPr lang="en-US" sz="900" dirty="0"/>
              <a:t>)</a:t>
            </a:r>
          </a:p>
          <a:p>
            <a:pPr marL="1141413" indent="-238125">
              <a:lnSpc>
                <a:spcPct val="200000"/>
              </a:lnSpc>
            </a:pPr>
            <a:r>
              <a:rPr lang="en-US" sz="1500" dirty="0"/>
              <a:t>Integrity of data sources </a:t>
            </a:r>
            <a:r>
              <a:rPr lang="en-US" sz="900" dirty="0"/>
              <a:t>(Data collections and reporting was reliable and neutral)</a:t>
            </a:r>
            <a:endParaRPr lang="en-US" sz="1400" dirty="0"/>
          </a:p>
          <a:p>
            <a:pPr marL="1141413" indent="-238125">
              <a:lnSpc>
                <a:spcPct val="200000"/>
              </a:lnSpc>
            </a:pPr>
            <a:endParaRPr lang="en-US" sz="1400" dirty="0"/>
          </a:p>
          <a:p>
            <a:pPr marL="1141413" indent="-238125">
              <a:lnSpc>
                <a:spcPct val="200000"/>
              </a:lnSpc>
            </a:pPr>
            <a:endParaRPr lang="en-US" sz="1200" dirty="0"/>
          </a:p>
        </p:txBody>
      </p:sp>
      <p:sp>
        <p:nvSpPr>
          <p:cNvPr id="116" name="Google Shape;116;p21"/>
          <p:cNvSpPr txBox="1"/>
          <p:nvPr/>
        </p:nvSpPr>
        <p:spPr>
          <a:xfrm>
            <a:off x="6148900" y="2392225"/>
            <a:ext cx="2819700" cy="3540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endParaRPr sz="1100"/>
          </a:p>
        </p:txBody>
      </p:sp>
    </p:spTree>
    <p:extLst>
      <p:ext uri="{BB962C8B-B14F-4D97-AF65-F5344CB8AC3E}">
        <p14:creationId xmlns:p14="http://schemas.microsoft.com/office/powerpoint/2010/main" val="155979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550239" y="301902"/>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solidFill>
                  <a:srgbClr val="24292E"/>
                </a:solidFill>
                <a:highlight>
                  <a:srgbClr val="FFFFFF"/>
                </a:highlight>
                <a:cs typeface="+mn-cs"/>
              </a:rPr>
              <a:t>Assumptions</a:t>
            </a:r>
            <a:r>
              <a:rPr lang="en" dirty="0"/>
              <a:t> and Constraints </a:t>
            </a:r>
            <a:endParaRPr dirty="0"/>
          </a:p>
        </p:txBody>
      </p:sp>
      <p:sp>
        <p:nvSpPr>
          <p:cNvPr id="85" name="Google Shape;85;p18"/>
          <p:cNvSpPr txBox="1">
            <a:spLocks noGrp="1"/>
          </p:cNvSpPr>
          <p:nvPr>
            <p:ph type="body" idx="1"/>
          </p:nvPr>
        </p:nvSpPr>
        <p:spPr>
          <a:xfrm>
            <a:off x="623400" y="1352550"/>
            <a:ext cx="8520600" cy="3416400"/>
          </a:xfrm>
          <a:prstGeom prst="rect">
            <a:avLst/>
          </a:prstGeom>
        </p:spPr>
        <p:txBody>
          <a:bodyPr spcFirstLastPara="1" wrap="square" lIns="91425" tIns="91425" rIns="91425" bIns="91425" anchor="t" anchorCtr="0">
            <a:normAutofit/>
          </a:bodyPr>
          <a:lstStyle/>
          <a:p>
            <a:pPr marL="457200" indent="-325755">
              <a:spcBef>
                <a:spcPts val="0"/>
              </a:spcBef>
              <a:buClr>
                <a:srgbClr val="24292E"/>
              </a:buClr>
              <a:buSzPct val="100000"/>
              <a:buFont typeface="Arial" panose="020B0604020202020204" pitchFamily="34" charset="0"/>
              <a:buChar char="•"/>
            </a:pPr>
            <a:r>
              <a:rPr lang="en" sz="1700" dirty="0">
                <a:solidFill>
                  <a:srgbClr val="24292E"/>
                </a:solidFill>
                <a:highlight>
                  <a:srgbClr val="FFFFFF"/>
                </a:highlight>
              </a:rPr>
              <a:t>There are no extreme deviations in daily average weather parameters</a:t>
            </a:r>
          </a:p>
          <a:p>
            <a:pPr marL="131445" indent="0">
              <a:spcBef>
                <a:spcPts val="0"/>
              </a:spcBef>
              <a:buClr>
                <a:srgbClr val="24292E"/>
              </a:buClr>
              <a:buSzPct val="100000"/>
              <a:buNone/>
            </a:pPr>
            <a:r>
              <a:rPr lang="en-US" sz="1050" dirty="0">
                <a:solidFill>
                  <a:srgbClr val="24292E"/>
                </a:solidFill>
                <a:highlight>
                  <a:srgbClr val="FFFFFF"/>
                </a:highlight>
              </a:rPr>
              <a:t>(We have taken 7 day moving average to avoid high variations, nullifies this limitation)</a:t>
            </a:r>
            <a:endParaRPr sz="1700" dirty="0">
              <a:solidFill>
                <a:srgbClr val="24292E"/>
              </a:solidFill>
              <a:highlight>
                <a:srgbClr val="FFFFFF"/>
              </a:highlight>
            </a:endParaRPr>
          </a:p>
          <a:p>
            <a:pPr marL="742950" indent="-285750">
              <a:spcBef>
                <a:spcPts val="1200"/>
              </a:spcBef>
              <a:buFont typeface="Arial" panose="020B0604020202020204" pitchFamily="34" charset="0"/>
              <a:buChar char="•"/>
            </a:pPr>
            <a:endParaRPr sz="1700" dirty="0">
              <a:solidFill>
                <a:srgbClr val="24292E"/>
              </a:solidFill>
              <a:highlight>
                <a:srgbClr val="FFFFFF"/>
              </a:highlight>
            </a:endParaRPr>
          </a:p>
          <a:p>
            <a:pPr marL="457200" indent="-325755">
              <a:spcBef>
                <a:spcPts val="1200"/>
              </a:spcBef>
              <a:buClr>
                <a:srgbClr val="24292E"/>
              </a:buClr>
              <a:buSzPct val="100000"/>
              <a:buFont typeface="Arial" panose="020B0604020202020204" pitchFamily="34" charset="0"/>
              <a:buChar char="•"/>
            </a:pPr>
            <a:r>
              <a:rPr lang="en" sz="1700" dirty="0">
                <a:solidFill>
                  <a:srgbClr val="24292E"/>
                </a:solidFill>
                <a:highlight>
                  <a:srgbClr val="FFFFFF"/>
                </a:highlight>
              </a:rPr>
              <a:t>Covid testing was available with similar opportunities to the residents of both cities</a:t>
            </a:r>
            <a:endParaRPr sz="1700" dirty="0">
              <a:solidFill>
                <a:srgbClr val="24292E"/>
              </a:solidFill>
              <a:highlight>
                <a:srgbClr val="FFFFFF"/>
              </a:highlight>
            </a:endParaRPr>
          </a:p>
          <a:p>
            <a:pPr marL="742950" indent="-285750">
              <a:spcBef>
                <a:spcPts val="1200"/>
              </a:spcBef>
              <a:buFont typeface="Arial" panose="020B0604020202020204" pitchFamily="34" charset="0"/>
              <a:buChar char="•"/>
            </a:pPr>
            <a:endParaRPr sz="1700" dirty="0">
              <a:solidFill>
                <a:srgbClr val="24292E"/>
              </a:solidFill>
              <a:highlight>
                <a:srgbClr val="FFFFFF"/>
              </a:highlight>
            </a:endParaRPr>
          </a:p>
          <a:p>
            <a:pPr marL="457200" indent="-325755">
              <a:spcBef>
                <a:spcPts val="1200"/>
              </a:spcBef>
              <a:buClr>
                <a:srgbClr val="24292E"/>
              </a:buClr>
              <a:buSzPct val="100000"/>
              <a:buFont typeface="Arial" panose="020B0604020202020204" pitchFamily="34" charset="0"/>
              <a:buChar char="•"/>
            </a:pPr>
            <a:r>
              <a:rPr lang="en" sz="1700" dirty="0">
                <a:solidFill>
                  <a:srgbClr val="24292E"/>
                </a:solidFill>
                <a:highlight>
                  <a:srgbClr val="FFFFFF"/>
                </a:highlight>
              </a:rPr>
              <a:t>All or none Covid19 precautions were followed by residents of both of the cities. Lockdown restrictions were similar in both cities</a:t>
            </a:r>
            <a:endParaRPr sz="1700" dirty="0">
              <a:solidFill>
                <a:srgbClr val="24292E"/>
              </a:solidFill>
              <a:highlight>
                <a:srgbClr val="FFFFFF"/>
              </a:highlight>
            </a:endParaRPr>
          </a:p>
          <a:p>
            <a:pPr marL="742950" indent="-285750">
              <a:spcBef>
                <a:spcPts val="1200"/>
              </a:spcBef>
              <a:buFont typeface="Arial" panose="020B0604020202020204" pitchFamily="34" charset="0"/>
              <a:buChar char="•"/>
            </a:pPr>
            <a:endParaRPr sz="1700" dirty="0">
              <a:solidFill>
                <a:srgbClr val="24292E"/>
              </a:solidFill>
              <a:highlight>
                <a:srgbClr val="FFFFFF"/>
              </a:highlight>
            </a:endParaRPr>
          </a:p>
          <a:p>
            <a:pPr marL="457200" indent="-293370">
              <a:spcBef>
                <a:spcPts val="1200"/>
              </a:spcBef>
              <a:buClr>
                <a:srgbClr val="24292E"/>
              </a:buClr>
              <a:buSzPct val="100000"/>
              <a:buFont typeface="Arial" panose="020B0604020202020204" pitchFamily="34" charset="0"/>
              <a:buChar char="•"/>
            </a:pPr>
            <a:r>
              <a:rPr lang="en" sz="1700" dirty="0">
                <a:solidFill>
                  <a:srgbClr val="24292E"/>
                </a:solidFill>
                <a:highlight>
                  <a:srgbClr val="FFFFFF"/>
                </a:highlight>
              </a:rPr>
              <a:t>Data sources selected has a similar reliability and integrity</a:t>
            </a:r>
            <a:endParaRPr sz="1700" dirty="0">
              <a:solidFill>
                <a:srgbClr val="24292E"/>
              </a:solidFill>
              <a:highlight>
                <a:srgbClr val="FFFFFF"/>
              </a:highlight>
            </a:endParaRPr>
          </a:p>
          <a:p>
            <a:pPr marL="0" lvl="0" indent="0" algn="l" rtl="0">
              <a:spcBef>
                <a:spcPts val="1200"/>
              </a:spcBef>
              <a:spcAft>
                <a:spcPts val="1200"/>
              </a:spcAft>
              <a:buNone/>
            </a:pPr>
            <a:endParaRPr dirty="0"/>
          </a:p>
        </p:txBody>
      </p:sp>
    </p:spTree>
    <p:extLst>
      <p:ext uri="{BB962C8B-B14F-4D97-AF65-F5344CB8AC3E}">
        <p14:creationId xmlns:p14="http://schemas.microsoft.com/office/powerpoint/2010/main" val="4098981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B7BF1-2C5C-4556-8F79-8A887D6D9C42}"/>
              </a:ext>
            </a:extLst>
          </p:cNvPr>
          <p:cNvSpPr>
            <a:spLocks noGrp="1"/>
          </p:cNvSpPr>
          <p:nvPr>
            <p:ph type="title"/>
          </p:nvPr>
        </p:nvSpPr>
        <p:spPr>
          <a:xfrm>
            <a:off x="525285" y="67113"/>
            <a:ext cx="7886700" cy="994172"/>
          </a:xfrm>
        </p:spPr>
        <p:txBody>
          <a:bodyPr>
            <a:normAutofit/>
          </a:bodyPr>
          <a:lstStyle/>
          <a:p>
            <a:r>
              <a:rPr lang="en-US" dirty="0"/>
              <a:t>Data </a:t>
            </a:r>
            <a:r>
              <a:rPr lang="en-US" dirty="0" err="1"/>
              <a:t>defnitions</a:t>
            </a:r>
            <a:endParaRPr lang="en-US" dirty="0"/>
          </a:p>
        </p:txBody>
      </p:sp>
      <p:pic>
        <p:nvPicPr>
          <p:cNvPr id="33" name="Content Placeholder 32" descr="Graphical user interface, application&#10;&#10;Description automatically generated">
            <a:extLst>
              <a:ext uri="{FF2B5EF4-FFF2-40B4-BE49-F238E27FC236}">
                <a16:creationId xmlns:a16="http://schemas.microsoft.com/office/drawing/2014/main" id="{11B22CA3-D22E-46B4-BD9C-915C89448F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7700" y="1352549"/>
            <a:ext cx="7964963" cy="2909349"/>
          </a:xfrm>
        </p:spPr>
      </p:pic>
    </p:spTree>
    <p:extLst>
      <p:ext uri="{BB962C8B-B14F-4D97-AF65-F5344CB8AC3E}">
        <p14:creationId xmlns:p14="http://schemas.microsoft.com/office/powerpoint/2010/main" val="1484241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526384" y="301902"/>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Exploratory Data Analysis</a:t>
            </a:r>
            <a:endParaRPr dirty="0"/>
          </a:p>
        </p:txBody>
      </p:sp>
      <p:sp>
        <p:nvSpPr>
          <p:cNvPr id="73" name="Google Shape;73;p16"/>
          <p:cNvSpPr txBox="1">
            <a:spLocks noGrp="1"/>
          </p:cNvSpPr>
          <p:nvPr>
            <p:ph type="body" idx="1"/>
          </p:nvPr>
        </p:nvSpPr>
        <p:spPr>
          <a:xfrm>
            <a:off x="824286" y="1227317"/>
            <a:ext cx="8068861" cy="3416400"/>
          </a:xfrm>
          <a:prstGeom prst="rect">
            <a:avLst/>
          </a:prstGeom>
        </p:spPr>
        <p:txBody>
          <a:bodyPr spcFirstLastPara="1" wrap="square" lIns="91425" tIns="91425" rIns="91425" bIns="91425" anchor="t" anchorCtr="0">
            <a:normAutofit fontScale="92500" lnSpcReduction="10000"/>
          </a:bodyPr>
          <a:lstStyle/>
          <a:p>
            <a:pPr marL="457200" lvl="0" indent="-334327" algn="l" rtl="0">
              <a:lnSpc>
                <a:spcPct val="150000"/>
              </a:lnSpc>
              <a:spcBef>
                <a:spcPts val="0"/>
              </a:spcBef>
              <a:spcAft>
                <a:spcPts val="0"/>
              </a:spcAft>
              <a:buSzPct val="100000"/>
              <a:buChar char="●"/>
            </a:pPr>
            <a:r>
              <a:rPr lang="en" dirty="0"/>
              <a:t>Initial data were loaded in python data structures </a:t>
            </a:r>
          </a:p>
          <a:p>
            <a:pPr marL="457200" lvl="0" indent="-334327" algn="l" rtl="0">
              <a:lnSpc>
                <a:spcPct val="150000"/>
              </a:lnSpc>
              <a:spcBef>
                <a:spcPts val="0"/>
              </a:spcBef>
              <a:spcAft>
                <a:spcPts val="0"/>
              </a:spcAft>
              <a:buSzPct val="100000"/>
              <a:buChar char="●"/>
            </a:pPr>
            <a:r>
              <a:rPr lang="en" dirty="0"/>
              <a:t>Some findings of initial data review  	</a:t>
            </a:r>
          </a:p>
          <a:p>
            <a:pPr lvl="1" indent="-334327">
              <a:lnSpc>
                <a:spcPct val="150000"/>
              </a:lnSpc>
              <a:buSzPct val="100000"/>
              <a:buChar char="●"/>
            </a:pPr>
            <a:r>
              <a:rPr lang="en" dirty="0"/>
              <a:t>Weather data extarcted from openwheathermap wa</a:t>
            </a:r>
            <a:r>
              <a:rPr lang="en-IN" dirty="0"/>
              <a:t>s </a:t>
            </a:r>
            <a:r>
              <a:rPr lang="en" dirty="0"/>
              <a:t>reliable </a:t>
            </a:r>
          </a:p>
          <a:p>
            <a:pPr lvl="1" indent="-334327">
              <a:lnSpc>
                <a:spcPct val="150000"/>
              </a:lnSpc>
              <a:buSzPct val="100000"/>
              <a:buChar char="●"/>
            </a:pPr>
            <a:r>
              <a:rPr lang="en" dirty="0"/>
              <a:t>Covid data had descrepencies for both cities</a:t>
            </a:r>
          </a:p>
          <a:p>
            <a:pPr lvl="1" indent="-334327">
              <a:lnSpc>
                <a:spcPct val="150000"/>
              </a:lnSpc>
              <a:buSzPct val="100000"/>
              <a:buChar char="●"/>
            </a:pPr>
            <a:r>
              <a:rPr lang="en" dirty="0"/>
              <a:t>Frequent changes in formats of recording data causing data jitters</a:t>
            </a:r>
          </a:p>
          <a:p>
            <a:pPr lvl="1" indent="-334327">
              <a:lnSpc>
                <a:spcPct val="150000"/>
              </a:lnSpc>
              <a:buSzPct val="100000"/>
              <a:buChar char="●"/>
            </a:pPr>
            <a:r>
              <a:rPr lang="en" dirty="0"/>
              <a:t>New sources were identified</a:t>
            </a:r>
          </a:p>
          <a:p>
            <a:pPr marL="457200" lvl="0" indent="-334327" algn="l" rtl="0">
              <a:lnSpc>
                <a:spcPct val="150000"/>
              </a:lnSpc>
              <a:spcBef>
                <a:spcPts val="0"/>
              </a:spcBef>
              <a:spcAft>
                <a:spcPts val="0"/>
              </a:spcAft>
              <a:buSzPct val="100000"/>
              <a:buChar char="●"/>
            </a:pPr>
            <a:r>
              <a:rPr lang="en" dirty="0"/>
              <a:t>Repeated exploratory analysis in MS Excel </a:t>
            </a:r>
            <a:endParaRPr dirty="0"/>
          </a:p>
          <a:p>
            <a:pPr lvl="1" indent="-334327">
              <a:lnSpc>
                <a:spcPct val="150000"/>
              </a:lnSpc>
              <a:buSzPct val="100000"/>
              <a:buChar char="●"/>
            </a:pPr>
            <a:r>
              <a:rPr lang="en-US" dirty="0"/>
              <a:t>Data for covid19 from government websites was reliable</a:t>
            </a:r>
          </a:p>
          <a:p>
            <a:pPr lvl="1" indent="-334327">
              <a:lnSpc>
                <a:spcPct val="150000"/>
              </a:lnSpc>
              <a:buSzPct val="100000"/>
              <a:buChar char="●"/>
            </a:pPr>
            <a:r>
              <a:rPr lang="en-US" dirty="0"/>
              <a:t>Actual metrices were decided based on new data</a:t>
            </a:r>
            <a:endParaRPr dirty="0"/>
          </a:p>
          <a:p>
            <a:pPr marL="0" lvl="0" indent="0" algn="l" rtl="0">
              <a:lnSpc>
                <a:spcPct val="150000"/>
              </a:lnSpc>
              <a:spcBef>
                <a:spcPts val="1200"/>
              </a:spcBef>
              <a:spcAft>
                <a:spcPts val="120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76C5B-43A4-44F5-A856-EC666C35A2FA}"/>
              </a:ext>
            </a:extLst>
          </p:cNvPr>
          <p:cNvSpPr>
            <a:spLocks noGrp="1"/>
          </p:cNvSpPr>
          <p:nvPr>
            <p:ph type="title"/>
          </p:nvPr>
        </p:nvSpPr>
        <p:spPr>
          <a:xfrm>
            <a:off x="525283" y="61397"/>
            <a:ext cx="7886700" cy="994172"/>
          </a:xfrm>
        </p:spPr>
        <p:txBody>
          <a:bodyPr>
            <a:normAutofit/>
          </a:bodyPr>
          <a:lstStyle/>
          <a:p>
            <a:r>
              <a:rPr lang="en-US" dirty="0"/>
              <a:t>Data Exploration</a:t>
            </a:r>
          </a:p>
        </p:txBody>
      </p:sp>
      <p:sp>
        <p:nvSpPr>
          <p:cNvPr id="3" name="Content Placeholder 2">
            <a:extLst>
              <a:ext uri="{FF2B5EF4-FFF2-40B4-BE49-F238E27FC236}">
                <a16:creationId xmlns:a16="http://schemas.microsoft.com/office/drawing/2014/main" id="{BA067095-CD23-4602-AD78-C85A8C55338D}"/>
              </a:ext>
            </a:extLst>
          </p:cNvPr>
          <p:cNvSpPr>
            <a:spLocks noGrp="1"/>
          </p:cNvSpPr>
          <p:nvPr>
            <p:ph idx="1"/>
          </p:nvPr>
        </p:nvSpPr>
        <p:spPr/>
        <p:txBody>
          <a:bodyPr/>
          <a:lstStyle/>
          <a:p>
            <a:pPr marL="0" indent="0">
              <a:buNone/>
            </a:pPr>
            <a:r>
              <a:rPr lang="en-US" sz="2000" dirty="0"/>
              <a:t>Total Confirmed Cases</a:t>
            </a:r>
            <a:endParaRPr lang="en-US" sz="1500" dirty="0"/>
          </a:p>
        </p:txBody>
      </p:sp>
      <p:pic>
        <p:nvPicPr>
          <p:cNvPr id="6" name="Content Placeholder 4" descr="Icon&#10;&#10;Description automatically generated with medium confidence">
            <a:extLst>
              <a:ext uri="{FF2B5EF4-FFF2-40B4-BE49-F238E27FC236}">
                <a16:creationId xmlns:a16="http://schemas.microsoft.com/office/drawing/2014/main" id="{1E5F53CF-05C5-445B-97F0-744D540AD9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175" y="2266950"/>
            <a:ext cx="3895238" cy="2504762"/>
          </a:xfrm>
          <a:prstGeom prst="rect">
            <a:avLst/>
          </a:prstGeom>
        </p:spPr>
      </p:pic>
      <p:pic>
        <p:nvPicPr>
          <p:cNvPr id="7" name="Content Placeholder 3" descr="Chart, line chart&#10;&#10;Description automatically generated">
            <a:extLst>
              <a:ext uri="{FF2B5EF4-FFF2-40B4-BE49-F238E27FC236}">
                <a16:creationId xmlns:a16="http://schemas.microsoft.com/office/drawing/2014/main" id="{9DBFDF0B-C78C-4AAA-B7E5-2E51E2AFC3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9364" y="2266950"/>
            <a:ext cx="3895238" cy="2504762"/>
          </a:xfrm>
          <a:prstGeom prst="rect">
            <a:avLst/>
          </a:prstGeom>
        </p:spPr>
      </p:pic>
      <p:sp>
        <p:nvSpPr>
          <p:cNvPr id="4" name="Rectangle: Rounded Corners 3">
            <a:extLst>
              <a:ext uri="{FF2B5EF4-FFF2-40B4-BE49-F238E27FC236}">
                <a16:creationId xmlns:a16="http://schemas.microsoft.com/office/drawing/2014/main" id="{CFBA72FC-78F0-43DF-A690-608015A5E1AA}"/>
              </a:ext>
            </a:extLst>
          </p:cNvPr>
          <p:cNvSpPr/>
          <p:nvPr/>
        </p:nvSpPr>
        <p:spPr>
          <a:xfrm>
            <a:off x="1979875" y="1860605"/>
            <a:ext cx="1709530" cy="406345"/>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New York</a:t>
            </a:r>
            <a:endParaRPr lang="en-IN" dirty="0"/>
          </a:p>
        </p:txBody>
      </p:sp>
      <p:sp>
        <p:nvSpPr>
          <p:cNvPr id="8" name="Rectangle: Rounded Corners 7">
            <a:extLst>
              <a:ext uri="{FF2B5EF4-FFF2-40B4-BE49-F238E27FC236}">
                <a16:creationId xmlns:a16="http://schemas.microsoft.com/office/drawing/2014/main" id="{BDD986C2-C5F8-4F90-A939-B36A31DDA447}"/>
              </a:ext>
            </a:extLst>
          </p:cNvPr>
          <p:cNvSpPr/>
          <p:nvPr/>
        </p:nvSpPr>
        <p:spPr>
          <a:xfrm>
            <a:off x="6174933" y="1860605"/>
            <a:ext cx="1709530" cy="406345"/>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Sao Paulo</a:t>
            </a:r>
            <a:endParaRPr lang="en-IN" dirty="0"/>
          </a:p>
        </p:txBody>
      </p:sp>
    </p:spTree>
    <p:extLst>
      <p:ext uri="{BB962C8B-B14F-4D97-AF65-F5344CB8AC3E}">
        <p14:creationId xmlns:p14="http://schemas.microsoft.com/office/powerpoint/2010/main" val="1232467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76C5B-43A4-44F5-A856-EC666C35A2FA}"/>
              </a:ext>
            </a:extLst>
          </p:cNvPr>
          <p:cNvSpPr>
            <a:spLocks noGrp="1"/>
          </p:cNvSpPr>
          <p:nvPr>
            <p:ph type="title"/>
          </p:nvPr>
        </p:nvSpPr>
        <p:spPr>
          <a:xfrm>
            <a:off x="525283" y="61397"/>
            <a:ext cx="7886700" cy="994172"/>
          </a:xfrm>
        </p:spPr>
        <p:txBody>
          <a:bodyPr>
            <a:normAutofit/>
          </a:bodyPr>
          <a:lstStyle/>
          <a:p>
            <a:r>
              <a:rPr lang="en-US" dirty="0"/>
              <a:t>Data Exploration</a:t>
            </a:r>
          </a:p>
        </p:txBody>
      </p:sp>
      <p:sp>
        <p:nvSpPr>
          <p:cNvPr id="3" name="Content Placeholder 2">
            <a:extLst>
              <a:ext uri="{FF2B5EF4-FFF2-40B4-BE49-F238E27FC236}">
                <a16:creationId xmlns:a16="http://schemas.microsoft.com/office/drawing/2014/main" id="{BA067095-CD23-4602-AD78-C85A8C55338D}"/>
              </a:ext>
            </a:extLst>
          </p:cNvPr>
          <p:cNvSpPr>
            <a:spLocks noGrp="1"/>
          </p:cNvSpPr>
          <p:nvPr>
            <p:ph idx="1"/>
          </p:nvPr>
        </p:nvSpPr>
        <p:spPr/>
        <p:txBody>
          <a:bodyPr/>
          <a:lstStyle/>
          <a:p>
            <a:pPr marL="0" indent="0">
              <a:buNone/>
            </a:pPr>
            <a:r>
              <a:rPr lang="en-US" sz="2000" dirty="0"/>
              <a:t>New Average case count per 100k trends </a:t>
            </a:r>
            <a:endParaRPr lang="en-US" sz="1500" dirty="0"/>
          </a:p>
          <a:p>
            <a:r>
              <a:rPr lang="en-US" sz="1500" dirty="0"/>
              <a:t>Converted the new covid cases to 7-day average per 100k to remove the anomalies.</a:t>
            </a:r>
            <a:endParaRPr lang="en-US" dirty="0"/>
          </a:p>
        </p:txBody>
      </p:sp>
      <p:pic>
        <p:nvPicPr>
          <p:cNvPr id="5" name="Graphic 4">
            <a:extLst>
              <a:ext uri="{FF2B5EF4-FFF2-40B4-BE49-F238E27FC236}">
                <a16:creationId xmlns:a16="http://schemas.microsoft.com/office/drawing/2014/main" id="{4BE1C184-9240-4677-B2F0-87C4518F514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7700" y="2268322"/>
            <a:ext cx="8001000" cy="2501467"/>
          </a:xfrm>
          <a:prstGeom prst="rect">
            <a:avLst/>
          </a:prstGeom>
        </p:spPr>
      </p:pic>
    </p:spTree>
    <p:extLst>
      <p:ext uri="{BB962C8B-B14F-4D97-AF65-F5344CB8AC3E}">
        <p14:creationId xmlns:p14="http://schemas.microsoft.com/office/powerpoint/2010/main" val="40763985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1542</Words>
  <Application>Microsoft Office PowerPoint</Application>
  <PresentationFormat>On-screen Show (16:9)</PresentationFormat>
  <Paragraphs>164</Paragraphs>
  <Slides>28</Slides>
  <Notes>17</Notes>
  <HiddenSlides>5</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-apple-system</vt:lpstr>
      <vt:lpstr>Arial</vt:lpstr>
      <vt:lpstr>Calibri</vt:lpstr>
      <vt:lpstr>Verdana</vt:lpstr>
      <vt:lpstr>Office Theme</vt:lpstr>
      <vt:lpstr>PowerPoint Presentation</vt:lpstr>
      <vt:lpstr>Overview</vt:lpstr>
      <vt:lpstr>Overview</vt:lpstr>
      <vt:lpstr>Overview</vt:lpstr>
      <vt:lpstr>Assumptions and Constraints </vt:lpstr>
      <vt:lpstr>Data defnitions</vt:lpstr>
      <vt:lpstr>Exploratory Data Analysis</vt:lpstr>
      <vt:lpstr>Data Exploration</vt:lpstr>
      <vt:lpstr>Data Exploration</vt:lpstr>
      <vt:lpstr>Data Exploration</vt:lpstr>
      <vt:lpstr>Data Exploration</vt:lpstr>
      <vt:lpstr>Data Exploration</vt:lpstr>
      <vt:lpstr>Data Exploration</vt:lpstr>
      <vt:lpstr>Data Exploration</vt:lpstr>
      <vt:lpstr>Data Analysis - Compare new cases</vt:lpstr>
      <vt:lpstr>Data Analysis - Compare Weather </vt:lpstr>
      <vt:lpstr>Methodology</vt:lpstr>
      <vt:lpstr>Combined Data - Correlation Analysis</vt:lpstr>
      <vt:lpstr>PowerPoint Presentation</vt:lpstr>
      <vt:lpstr>PowerPoint Presentation</vt:lpstr>
      <vt:lpstr>Analysis</vt:lpstr>
      <vt:lpstr>Modeling Outputs</vt:lpstr>
      <vt:lpstr>PowerPoint Presentation</vt:lpstr>
      <vt:lpstr>Refrences</vt:lpstr>
      <vt:lpstr>PowerPoint Presentation</vt:lpstr>
      <vt:lpstr>Project Team Profiles</vt:lpstr>
      <vt:lpstr>Next steps for our project</vt:lpstr>
      <vt:lpstr>Recommendation to project expansion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climate variables on Covid 19 cases for New York City and Sao Paulo (Does Covid spread faster in Colder and Drier weather?)</dc:title>
  <dc:creator>Mayuri</dc:creator>
  <cp:lastModifiedBy>Mayuri Sharma</cp:lastModifiedBy>
  <cp:revision>35</cp:revision>
  <dcterms:modified xsi:type="dcterms:W3CDTF">2021-06-02T22:25:57Z</dcterms:modified>
</cp:coreProperties>
</file>