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1" r:id="rId1"/>
  </p:sldMasterIdLst>
  <p:notesMasterIdLst>
    <p:notesMasterId r:id="rId28"/>
  </p:notesMasterIdLst>
  <p:sldIdLst>
    <p:sldId id="256" r:id="rId2"/>
    <p:sldId id="257" r:id="rId3"/>
    <p:sldId id="258" r:id="rId4"/>
    <p:sldId id="259" r:id="rId5"/>
    <p:sldId id="271" r:id="rId6"/>
    <p:sldId id="289" r:id="rId7"/>
    <p:sldId id="290" r:id="rId8"/>
    <p:sldId id="291" r:id="rId9"/>
    <p:sldId id="294" r:id="rId10"/>
    <p:sldId id="292" r:id="rId11"/>
    <p:sldId id="293" r:id="rId12"/>
    <p:sldId id="281" r:id="rId13"/>
    <p:sldId id="262" r:id="rId14"/>
    <p:sldId id="263" r:id="rId15"/>
    <p:sldId id="260" r:id="rId16"/>
    <p:sldId id="261" r:id="rId17"/>
    <p:sldId id="264" r:id="rId18"/>
    <p:sldId id="285" r:id="rId19"/>
    <p:sldId id="265" r:id="rId20"/>
    <p:sldId id="284" r:id="rId21"/>
    <p:sldId id="288" r:id="rId22"/>
    <p:sldId id="295" r:id="rId23"/>
    <p:sldId id="296" r:id="rId24"/>
    <p:sldId id="270" r:id="rId25"/>
    <p:sldId id="268" r:id="rId26"/>
    <p:sldId id="269"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userDrawn="1">
          <p15:clr>
            <a:srgbClr val="A4A3A4"/>
          </p15:clr>
        </p15:guide>
        <p15:guide id="2" pos="288" userDrawn="1">
          <p15:clr>
            <a:srgbClr val="A4A3A4"/>
          </p15:clr>
        </p15:guide>
        <p15:guide id="3" orient="horz" pos="420" userDrawn="1">
          <p15:clr>
            <a:srgbClr val="A4A3A4"/>
          </p15:clr>
        </p15:guide>
        <p15:guide id="4" pos="648" userDrawn="1">
          <p15:clr>
            <a:srgbClr val="A4A3A4"/>
          </p15:clr>
        </p15:guide>
        <p15:guide id="5" pos="5424" userDrawn="1">
          <p15:clr>
            <a:srgbClr val="A4A3A4"/>
          </p15:clr>
        </p15:guide>
        <p15:guide id="6" orient="horz" pos="2076" userDrawn="1">
          <p15:clr>
            <a:srgbClr val="A4A3A4"/>
          </p15:clr>
        </p15:guide>
        <p15:guide id="7" orient="horz" pos="852" userDrawn="1">
          <p15:clr>
            <a:srgbClr val="A4A3A4"/>
          </p15:clr>
        </p15:guide>
        <p15:guide id="8" orient="horz" pos="2196" userDrawn="1">
          <p15:clr>
            <a:srgbClr val="A4A3A4"/>
          </p15:clr>
        </p15:guide>
        <p15:guide id="9" orient="horz" pos="1260" userDrawn="1">
          <p15:clr>
            <a:srgbClr val="A4A3A4"/>
          </p15:clr>
        </p15:guide>
        <p15:guide id="10" orient="horz" pos="3036" userDrawn="1">
          <p15:clr>
            <a:srgbClr val="A4A3A4"/>
          </p15:clr>
        </p15:guide>
        <p15:guide id="11" pos="3072" userDrawn="1">
          <p15:clr>
            <a:srgbClr val="A4A3A4"/>
          </p15:clr>
        </p15:guide>
        <p15:guide id="12" pos="2808" userDrawn="1">
          <p15:clr>
            <a:srgbClr val="A4A3A4"/>
          </p15:clr>
        </p15:guide>
        <p15:guide id="13" pos="4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a Leon" initials="" lastIdx="1" clrIdx="0"/>
  <p:cmAuthor id="1" name="Mayuri Sharma" initials="MS" lastIdx="3" clrIdx="1">
    <p:extLst>
      <p:ext uri="{19B8F6BF-5375-455C-9EA6-DF929625EA0E}">
        <p15:presenceInfo xmlns:p15="http://schemas.microsoft.com/office/powerpoint/2012/main" userId="6128d08a9933c5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2" autoAdjust="0"/>
  </p:normalViewPr>
  <p:slideViewPr>
    <p:cSldViewPr snapToGrid="0">
      <p:cViewPr varScale="1">
        <p:scale>
          <a:sx n="79" d="100"/>
          <a:sy n="79" d="100"/>
        </p:scale>
        <p:origin x="848" y="60"/>
      </p:cViewPr>
      <p:guideLst>
        <p:guide orient="horz" pos="708"/>
        <p:guide pos="288"/>
        <p:guide orient="horz" pos="420"/>
        <p:guide pos="648"/>
        <p:guide pos="5424"/>
        <p:guide orient="horz" pos="2076"/>
        <p:guide orient="horz" pos="852"/>
        <p:guide orient="horz" pos="2196"/>
        <p:guide orient="horz" pos="1260"/>
        <p:guide orient="horz" pos="3036"/>
        <p:guide pos="3072"/>
        <p:guide pos="2808"/>
        <p:guide pos="4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5-27T01:16:06.990" idx="1">
    <p:pos x="196" y="135"/>
    <p:text>this is from github</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extLst>
      <p:ext uri="{BB962C8B-B14F-4D97-AF65-F5344CB8AC3E}">
        <p14:creationId xmlns:p14="http://schemas.microsoft.com/office/powerpoint/2010/main" val="3621404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extLst>
      <p:ext uri="{BB962C8B-B14F-4D97-AF65-F5344CB8AC3E}">
        <p14:creationId xmlns:p14="http://schemas.microsoft.com/office/powerpoint/2010/main" val="1945339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e171d7bf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e171d7bf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d011ce51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d011ce51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d61b57fa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d61b57fa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d011ce5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d011ce5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d011ce51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d011ce51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d011ce51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d011ce51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d011ce51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d011ce51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cff532cd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cff532cd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d011ce51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d011ce51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ff532c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ff532c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AB43-108F-43FB-A586-269026B03FCD}"/>
              </a:ext>
            </a:extLst>
          </p:cNvPr>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0A11996B-6666-402E-8BD9-BD4C1E84A0F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CA02C-E776-479B-9C93-88D4887345F2}"/>
              </a:ext>
            </a:extLst>
          </p:cNvPr>
          <p:cNvSpPr>
            <a:spLocks noGrp="1"/>
          </p:cNvSpPr>
          <p:nvPr>
            <p:ph type="dt" sz="half" idx="10"/>
          </p:nvPr>
        </p:nvSpPr>
        <p:spPr/>
        <p:txBody>
          <a:bodyPr/>
          <a:lstStyle/>
          <a:p>
            <a:fld id="{6AD6EE87-EBD5-4F12-A48A-63ACA297AC8F}" type="datetimeFigureOut">
              <a:rPr lang="en-US" smtClean="0"/>
              <a:t>06/02/21</a:t>
            </a:fld>
            <a:endParaRPr lang="en-US" dirty="0"/>
          </a:p>
        </p:txBody>
      </p:sp>
      <p:sp>
        <p:nvSpPr>
          <p:cNvPr id="5" name="Footer Placeholder 4">
            <a:extLst>
              <a:ext uri="{FF2B5EF4-FFF2-40B4-BE49-F238E27FC236}">
                <a16:creationId xmlns:a16="http://schemas.microsoft.com/office/drawing/2014/main" id="{E2218B85-DAAA-4E14-AAB4-F03FEBA427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3C5845-7358-4952-848A-917ACAED27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54415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1066-5307-4E5D-B7BA-7BFC7B5342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352C06-34E1-4F7F-BA02-94ACEA5D4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7E209-6035-496F-853A-BD02DB4C2373}"/>
              </a:ext>
            </a:extLst>
          </p:cNvPr>
          <p:cNvSpPr>
            <a:spLocks noGrp="1"/>
          </p:cNvSpPr>
          <p:nvPr>
            <p:ph type="dt" sz="half" idx="10"/>
          </p:nvPr>
        </p:nvSpPr>
        <p:spPr/>
        <p:txBody>
          <a:bodyPr/>
          <a:lstStyle/>
          <a:p>
            <a:fld id="{4CD73815-2707-4475-8F1A-B873CB631BB4}" type="datetimeFigureOut">
              <a:rPr lang="en-US" smtClean="0"/>
              <a:t>06/02/21</a:t>
            </a:fld>
            <a:endParaRPr lang="en-US" dirty="0"/>
          </a:p>
        </p:txBody>
      </p:sp>
      <p:sp>
        <p:nvSpPr>
          <p:cNvPr id="5" name="Footer Placeholder 4">
            <a:extLst>
              <a:ext uri="{FF2B5EF4-FFF2-40B4-BE49-F238E27FC236}">
                <a16:creationId xmlns:a16="http://schemas.microsoft.com/office/drawing/2014/main" id="{9F3C6773-9C08-4421-9A97-D3780AEC88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0CAA89-3422-4ACB-8A12-1CAE063AD2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865B86CA-F6E2-49C0-ABF8-93676972E0DA}"/>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48465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5D0EA-680E-49A8-8BC4-FA8F9F23A7D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5B7CD0-67F8-4D25-B3D3-1C9FE1B3296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E4694-1E1C-44F9-A62C-33DBDEED1D2E}"/>
              </a:ext>
            </a:extLst>
          </p:cNvPr>
          <p:cNvSpPr>
            <a:spLocks noGrp="1"/>
          </p:cNvSpPr>
          <p:nvPr>
            <p:ph type="dt" sz="half" idx="10"/>
          </p:nvPr>
        </p:nvSpPr>
        <p:spPr/>
        <p:txBody>
          <a:bodyPr/>
          <a:lstStyle/>
          <a:p>
            <a:fld id="{2A4AFB99-0EAB-4182-AFF8-E214C82A68F6}" type="datetimeFigureOut">
              <a:rPr lang="en-US" smtClean="0"/>
              <a:t>06/02/21</a:t>
            </a:fld>
            <a:endParaRPr lang="en-US" dirty="0"/>
          </a:p>
        </p:txBody>
      </p:sp>
      <p:sp>
        <p:nvSpPr>
          <p:cNvPr id="5" name="Footer Placeholder 4">
            <a:extLst>
              <a:ext uri="{FF2B5EF4-FFF2-40B4-BE49-F238E27FC236}">
                <a16:creationId xmlns:a16="http://schemas.microsoft.com/office/drawing/2014/main" id="{27AAE462-897F-4295-ADBF-874FC77A80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5B7B19-8FDC-4AE6-AB40-A6AE640681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FBCC23CF-3DBC-4198-922C-E54209BA5CB2}"/>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10225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 name="Rectangle: Rounded Corners 4">
            <a:extLst>
              <a:ext uri="{FF2B5EF4-FFF2-40B4-BE49-F238E27FC236}">
                <a16:creationId xmlns:a16="http://schemas.microsoft.com/office/drawing/2014/main" id="{7BCFF170-DF3E-41CD-B631-1D18A14FCDC0}"/>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35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A1E9-95BD-44AF-A73B-4B930E2F745F}"/>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741FD9B-BAB9-40D1-B601-7C4394D8B0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FCAA0-5F26-4DBD-9FB7-E7A681BCB2C8}"/>
              </a:ext>
            </a:extLst>
          </p:cNvPr>
          <p:cNvSpPr>
            <a:spLocks noGrp="1"/>
          </p:cNvSpPr>
          <p:nvPr>
            <p:ph type="dt" sz="half" idx="10"/>
          </p:nvPr>
        </p:nvSpPr>
        <p:spPr/>
        <p:txBody>
          <a:bodyPr/>
          <a:lstStyle/>
          <a:p>
            <a:fld id="{CFE2B4AB-9FBA-4D9D-84B0-DDE2CD5A07E3}" type="datetimeFigureOut">
              <a:rPr lang="en-US" smtClean="0"/>
              <a:t>06/02/21</a:t>
            </a:fld>
            <a:endParaRPr lang="en-US"/>
          </a:p>
        </p:txBody>
      </p:sp>
      <p:sp>
        <p:nvSpPr>
          <p:cNvPr id="5" name="Footer Placeholder 4">
            <a:extLst>
              <a:ext uri="{FF2B5EF4-FFF2-40B4-BE49-F238E27FC236}">
                <a16:creationId xmlns:a16="http://schemas.microsoft.com/office/drawing/2014/main" id="{78DF98E4-F887-4892-9743-280CE8730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A3769-6CB9-431E-A290-BEE71EF338A1}"/>
              </a:ext>
            </a:extLst>
          </p:cNvPr>
          <p:cNvSpPr>
            <a:spLocks noGrp="1"/>
          </p:cNvSpPr>
          <p:nvPr>
            <p:ph type="sldNum" sz="quarter" idx="12"/>
          </p:nvPr>
        </p:nvSpPr>
        <p:spPr/>
        <p:txBody>
          <a:bodyPr/>
          <a:lstStyle/>
          <a:p>
            <a:fld id="{7276241E-B76B-42F6-908B-4191C32FBE45}" type="slidenum">
              <a:rPr lang="en-US" smtClean="0"/>
              <a:t>‹#›</a:t>
            </a:fld>
            <a:endParaRPr lang="en-US"/>
          </a:p>
        </p:txBody>
      </p:sp>
      <p:sp>
        <p:nvSpPr>
          <p:cNvPr id="7" name="Rectangle: Rounded Corners 6">
            <a:extLst>
              <a:ext uri="{FF2B5EF4-FFF2-40B4-BE49-F238E27FC236}">
                <a16:creationId xmlns:a16="http://schemas.microsoft.com/office/drawing/2014/main" id="{9CCF748B-5460-4EA6-BB32-FB4A617EB0D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745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96EB-C655-4FFD-A1BA-E8B8117E52A0}"/>
              </a:ext>
            </a:extLst>
          </p:cNvPr>
          <p:cNvSpPr>
            <a:spLocks noGrp="1"/>
          </p:cNvSpPr>
          <p:nvPr>
            <p:ph type="title"/>
          </p:nvPr>
        </p:nvSpPr>
        <p:spPr>
          <a:xfrm>
            <a:off x="623888" y="1282304"/>
            <a:ext cx="7886700" cy="2139553"/>
          </a:xfrm>
        </p:spPr>
        <p:txBody>
          <a:bodyPr anchor="b"/>
          <a:lstStyle>
            <a:lvl1pPr>
              <a:defRPr sz="45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A81E8AC-EC4C-4C77-ADAF-9E5AC9577BC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0BD79-3B9F-41BE-8BC9-38F5F39E641D}"/>
              </a:ext>
            </a:extLst>
          </p:cNvPr>
          <p:cNvSpPr>
            <a:spLocks noGrp="1"/>
          </p:cNvSpPr>
          <p:nvPr>
            <p:ph type="dt" sz="half" idx="10"/>
          </p:nvPr>
        </p:nvSpPr>
        <p:spPr/>
        <p:txBody>
          <a:bodyPr/>
          <a:lstStyle/>
          <a:p>
            <a:fld id="{5A61015F-7CC6-4D0A-9D87-873EA4C304CC}" type="datetimeFigureOut">
              <a:rPr lang="en-US" smtClean="0"/>
              <a:t>06/02/21</a:t>
            </a:fld>
            <a:endParaRPr lang="en-US" dirty="0"/>
          </a:p>
        </p:txBody>
      </p:sp>
      <p:sp>
        <p:nvSpPr>
          <p:cNvPr id="5" name="Footer Placeholder 4">
            <a:extLst>
              <a:ext uri="{FF2B5EF4-FFF2-40B4-BE49-F238E27FC236}">
                <a16:creationId xmlns:a16="http://schemas.microsoft.com/office/drawing/2014/main" id="{67463066-1A57-4167-A674-4ECFAFBE4F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A0156E-FDBA-4400-9F2A-60A99510FF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5B9D101A-8CEE-41FA-8E1D-F1E16E1359AF}"/>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162624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E603-26E2-4C0B-B488-9608C0A44E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CC2BC-52FF-4494-B985-299B6D672F9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57548A-0FB6-4BF3-A73E-66E36FDFB5A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5BDD9B-3D00-454A-939B-85DA6F19E326}"/>
              </a:ext>
            </a:extLst>
          </p:cNvPr>
          <p:cNvSpPr>
            <a:spLocks noGrp="1"/>
          </p:cNvSpPr>
          <p:nvPr>
            <p:ph type="dt" sz="half" idx="10"/>
          </p:nvPr>
        </p:nvSpPr>
        <p:spPr/>
        <p:txBody>
          <a:bodyPr/>
          <a:lstStyle/>
          <a:p>
            <a:fld id="{93C6A301-0538-44EC-B09D-202E1042A48B}" type="datetimeFigureOut">
              <a:rPr lang="en-US" smtClean="0"/>
              <a:t>06/02/21</a:t>
            </a:fld>
            <a:endParaRPr lang="en-US" dirty="0"/>
          </a:p>
        </p:txBody>
      </p:sp>
      <p:sp>
        <p:nvSpPr>
          <p:cNvPr id="6" name="Footer Placeholder 5">
            <a:extLst>
              <a:ext uri="{FF2B5EF4-FFF2-40B4-BE49-F238E27FC236}">
                <a16:creationId xmlns:a16="http://schemas.microsoft.com/office/drawing/2014/main" id="{58FEB714-E8DD-47C1-BE43-733CA05CA2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1FC3B4-CB52-445D-9F47-14BE4F7A3D3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DAE38C3F-566B-4EFF-A52B-FEDEABCE806B}"/>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06642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0AF7-C043-4850-844E-4AE16EA8AFAB}"/>
              </a:ext>
            </a:extLst>
          </p:cNvPr>
          <p:cNvSpPr>
            <a:spLocks noGrp="1"/>
          </p:cNvSpPr>
          <p:nvPr>
            <p:ph type="title"/>
          </p:nvPr>
        </p:nvSpPr>
        <p:spPr>
          <a:xfrm>
            <a:off x="629841" y="273844"/>
            <a:ext cx="7886700" cy="994172"/>
          </a:xfrm>
        </p:spPr>
        <p:txBody>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007BEB0-5572-48B2-A8D4-FE30D90B219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49C7916-3DF9-4B67-A4ED-24D64C3678FC}"/>
              </a:ext>
            </a:extLst>
          </p:cNvPr>
          <p:cNvSpPr>
            <a:spLocks noGrp="1"/>
          </p:cNvSpPr>
          <p:nvPr>
            <p:ph sz="half" idx="2"/>
          </p:nvPr>
        </p:nvSpPr>
        <p:spPr>
          <a:xfrm>
            <a:off x="629842" y="1878806"/>
            <a:ext cx="3868340"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a:extLst>
              <a:ext uri="{FF2B5EF4-FFF2-40B4-BE49-F238E27FC236}">
                <a16:creationId xmlns:a16="http://schemas.microsoft.com/office/drawing/2014/main" id="{A1487137-0B2B-4411-BCBC-65BAA762534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923E742-5B28-4BB5-A124-2284C5451CED}"/>
              </a:ext>
            </a:extLst>
          </p:cNvPr>
          <p:cNvSpPr>
            <a:spLocks noGrp="1"/>
          </p:cNvSpPr>
          <p:nvPr>
            <p:ph sz="quarter" idx="4"/>
          </p:nvPr>
        </p:nvSpPr>
        <p:spPr>
          <a:xfrm>
            <a:off x="4629150" y="1878806"/>
            <a:ext cx="3887391"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6">
            <a:extLst>
              <a:ext uri="{FF2B5EF4-FFF2-40B4-BE49-F238E27FC236}">
                <a16:creationId xmlns:a16="http://schemas.microsoft.com/office/drawing/2014/main" id="{BF7E8B76-6031-4644-9018-A28B35C736B9}"/>
              </a:ext>
            </a:extLst>
          </p:cNvPr>
          <p:cNvSpPr>
            <a:spLocks noGrp="1"/>
          </p:cNvSpPr>
          <p:nvPr>
            <p:ph type="dt" sz="half" idx="10"/>
          </p:nvPr>
        </p:nvSpPr>
        <p:spPr/>
        <p:txBody>
          <a:bodyPr/>
          <a:lstStyle/>
          <a:p>
            <a:fld id="{D789574A-8875-45EF-8EA2-3CAA0F7ABC4C}" type="datetimeFigureOut">
              <a:rPr lang="en-US" smtClean="0"/>
              <a:t>06/02/21</a:t>
            </a:fld>
            <a:endParaRPr lang="en-US" dirty="0"/>
          </a:p>
        </p:txBody>
      </p:sp>
      <p:sp>
        <p:nvSpPr>
          <p:cNvPr id="8" name="Footer Placeholder 7">
            <a:extLst>
              <a:ext uri="{FF2B5EF4-FFF2-40B4-BE49-F238E27FC236}">
                <a16:creationId xmlns:a16="http://schemas.microsoft.com/office/drawing/2014/main" id="{D931665C-A6A0-447C-9266-7EE84BE746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3D4FE6-3ECF-40E7-8408-3C571FFA79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Rectangle: Rounded Corners 9">
            <a:extLst>
              <a:ext uri="{FF2B5EF4-FFF2-40B4-BE49-F238E27FC236}">
                <a16:creationId xmlns:a16="http://schemas.microsoft.com/office/drawing/2014/main" id="{5F01D95C-F4B6-47A8-A689-DC520489CF0D}"/>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34325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085E-236C-4D44-8B25-BB3EB9D947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7D9244-77D0-4630-A216-CD0661339D66}"/>
              </a:ext>
            </a:extLst>
          </p:cNvPr>
          <p:cNvSpPr>
            <a:spLocks noGrp="1"/>
          </p:cNvSpPr>
          <p:nvPr>
            <p:ph type="dt" sz="half" idx="10"/>
          </p:nvPr>
        </p:nvSpPr>
        <p:spPr/>
        <p:txBody>
          <a:bodyPr/>
          <a:lstStyle/>
          <a:p>
            <a:fld id="{67EF4D4C-5367-4C26-9E2B-D8088D7FCA81}" type="datetimeFigureOut">
              <a:rPr lang="en-US" smtClean="0"/>
              <a:t>06/02/21</a:t>
            </a:fld>
            <a:endParaRPr lang="en-US" dirty="0"/>
          </a:p>
        </p:txBody>
      </p:sp>
      <p:sp>
        <p:nvSpPr>
          <p:cNvPr id="4" name="Footer Placeholder 3">
            <a:extLst>
              <a:ext uri="{FF2B5EF4-FFF2-40B4-BE49-F238E27FC236}">
                <a16:creationId xmlns:a16="http://schemas.microsoft.com/office/drawing/2014/main" id="{26B574AB-C42E-4E7E-A017-78F2AD61531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EF8C9D-4FBD-4AAD-8694-E02C66CC6A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 name="Rectangle: Rounded Corners 5">
            <a:extLst>
              <a:ext uri="{FF2B5EF4-FFF2-40B4-BE49-F238E27FC236}">
                <a16:creationId xmlns:a16="http://schemas.microsoft.com/office/drawing/2014/main" id="{F13AF9FF-DEC5-4CB4-9976-953964A046C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39870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1DC8A-5994-44EB-9512-EBF683A72625}"/>
              </a:ext>
            </a:extLst>
          </p:cNvPr>
          <p:cNvSpPr>
            <a:spLocks noGrp="1"/>
          </p:cNvSpPr>
          <p:nvPr>
            <p:ph type="dt" sz="half" idx="10"/>
          </p:nvPr>
        </p:nvSpPr>
        <p:spPr/>
        <p:txBody>
          <a:bodyPr/>
          <a:lstStyle/>
          <a:p>
            <a:fld id="{56E91E96-98B0-4413-9547-46F3504108EF}" type="datetimeFigureOut">
              <a:rPr lang="en-US" smtClean="0"/>
              <a:t>06/02/21</a:t>
            </a:fld>
            <a:endParaRPr lang="en-US" dirty="0"/>
          </a:p>
        </p:txBody>
      </p:sp>
      <p:sp>
        <p:nvSpPr>
          <p:cNvPr id="3" name="Footer Placeholder 2">
            <a:extLst>
              <a:ext uri="{FF2B5EF4-FFF2-40B4-BE49-F238E27FC236}">
                <a16:creationId xmlns:a16="http://schemas.microsoft.com/office/drawing/2014/main" id="{87330398-6BC3-475A-A187-D493E59BD5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9787C7-2074-4A56-A7AB-0A2DCB18CC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Rectangle: Rounded Corners 4">
            <a:extLst>
              <a:ext uri="{FF2B5EF4-FFF2-40B4-BE49-F238E27FC236}">
                <a16:creationId xmlns:a16="http://schemas.microsoft.com/office/drawing/2014/main" id="{185E40C6-787E-4BF5-B8AC-CAD26737B32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855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497E-9714-4D09-8B83-9492B276708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C4539B-9868-4EF6-BB91-174B4580C80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FD1F23-85A7-49E1-BDB7-B145B88A87F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498C291-4ED4-4139-8FDC-6150217B6228}"/>
              </a:ext>
            </a:extLst>
          </p:cNvPr>
          <p:cNvSpPr>
            <a:spLocks noGrp="1"/>
          </p:cNvSpPr>
          <p:nvPr>
            <p:ph type="dt" sz="half" idx="10"/>
          </p:nvPr>
        </p:nvSpPr>
        <p:spPr/>
        <p:txBody>
          <a:bodyPr/>
          <a:lstStyle/>
          <a:p>
            <a:fld id="{05C68B11-C5A8-448C-8CE9-B1A273C79CFC}" type="datetimeFigureOut">
              <a:rPr lang="en-US" smtClean="0"/>
              <a:t>06/02/21</a:t>
            </a:fld>
            <a:endParaRPr lang="en-US" dirty="0"/>
          </a:p>
        </p:txBody>
      </p:sp>
      <p:sp>
        <p:nvSpPr>
          <p:cNvPr id="6" name="Footer Placeholder 5">
            <a:extLst>
              <a:ext uri="{FF2B5EF4-FFF2-40B4-BE49-F238E27FC236}">
                <a16:creationId xmlns:a16="http://schemas.microsoft.com/office/drawing/2014/main" id="{C98E594D-6B93-4B1B-9DBD-CA508A44A5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E2FB3B-F8EA-4EA7-B289-7B03AA6836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EE6CD2DD-5D03-41E1-91EB-9A91E70A5AF7}"/>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69265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5946-C6AF-4BE5-AE9F-CF2FAFF4063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B7C045-2944-42A9-BD80-6902C78F718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6C14295-165B-40A8-B091-0576FDB0F44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A4F1263-BCF9-4436-A0E9-7FEFB69C64D8}"/>
              </a:ext>
            </a:extLst>
          </p:cNvPr>
          <p:cNvSpPr>
            <a:spLocks noGrp="1"/>
          </p:cNvSpPr>
          <p:nvPr>
            <p:ph type="dt" sz="half" idx="10"/>
          </p:nvPr>
        </p:nvSpPr>
        <p:spPr/>
        <p:txBody>
          <a:bodyPr/>
          <a:lstStyle/>
          <a:p>
            <a:fld id="{C7616CA0-919D-4A49-9C8A-62FDFB3A5183}" type="datetimeFigureOut">
              <a:rPr lang="en-US" smtClean="0"/>
              <a:t>06/02/21</a:t>
            </a:fld>
            <a:endParaRPr lang="en-US" dirty="0"/>
          </a:p>
        </p:txBody>
      </p:sp>
      <p:sp>
        <p:nvSpPr>
          <p:cNvPr id="6" name="Footer Placeholder 5">
            <a:extLst>
              <a:ext uri="{FF2B5EF4-FFF2-40B4-BE49-F238E27FC236}">
                <a16:creationId xmlns:a16="http://schemas.microsoft.com/office/drawing/2014/main" id="{766BD06E-7B94-4B5B-84ED-7020A1C46F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D52F0E-6E62-4143-98D1-CA8B7BD75C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35616783-575F-4EF2-B5C4-95F05C563E71}"/>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91172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E9FC9-AE71-4D43-BCE0-9C9F082CDFE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10F865EA-21A0-4036-9C17-B0685551A9F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4BB16F1E-7AA3-47F2-81B1-CF9F26DAA76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0298CD5-6C1E-4009-B41F-6DF62E31D3BE}" type="datetimeFigureOut">
              <a:rPr lang="en-US" smtClean="0"/>
              <a:pPr/>
              <a:t>06/02/21</a:t>
            </a:fld>
            <a:endParaRPr lang="en-US" dirty="0"/>
          </a:p>
        </p:txBody>
      </p:sp>
      <p:sp>
        <p:nvSpPr>
          <p:cNvPr id="5" name="Footer Placeholder 4">
            <a:extLst>
              <a:ext uri="{FF2B5EF4-FFF2-40B4-BE49-F238E27FC236}">
                <a16:creationId xmlns:a16="http://schemas.microsoft.com/office/drawing/2014/main" id="{606BFD48-A0A8-42DF-A781-EEEAA5C92AE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C601C95-961E-4A8F-A275-EDB47207D1A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826599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sldNum="0" hdr="0" ftr="0" dt="0"/>
  <p:txStyles>
    <p:title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www.linkedin.com/in/aisha-syed-27506a5/"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www.linkedin.com/in/kushca" TargetMode="External"/><Relationship Id="rId5" Type="http://schemas.openxmlformats.org/officeDocument/2006/relationships/hyperlink" Target="https://www.linkedin.com/in/sushmitha-maddali" TargetMode="External"/><Relationship Id="rId4" Type="http://schemas.openxmlformats.org/officeDocument/2006/relationships/hyperlink" Target="https://www.linkedin.com/in/marialeon200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aisha-syed-27506a5/"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https://www.linkedin.com/in/sushmitha-maddali" TargetMode="External"/><Relationship Id="rId4" Type="http://schemas.openxmlformats.org/officeDocument/2006/relationships/hyperlink" Target="https://www.linkedin.com/in/marialeon2009/"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history.openweathermap.org/storage/fa037ddb81b7f7f0a0d1a0ebd131858e.csv"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comments" Target="../comments/comment1.xml"/><Relationship Id="rId5" Type="http://schemas.openxmlformats.org/officeDocument/2006/relationships/hyperlink" Target="https://raw.githubusercontent.com/seade-R/dados-covid-sp/master/data/dados_covid_sp.csv" TargetMode="External"/><Relationship Id="rId4" Type="http://schemas.openxmlformats.org/officeDocument/2006/relationships/hyperlink" Target="https://github.com/nychealth/coronavirus-data/blob/master/trends/data-by-day.cs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53"/>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8064492-6866-438C-A162-7672BB2D5FC5}"/>
              </a:ext>
            </a:extLst>
          </p:cNvPr>
          <p:cNvSpPr/>
          <p:nvPr/>
        </p:nvSpPr>
        <p:spPr>
          <a:xfrm>
            <a:off x="523187" y="915233"/>
            <a:ext cx="8309113" cy="1295230"/>
          </a:xfrm>
          <a:prstGeom prst="roundRect">
            <a:avLst>
              <a:gd name="adj" fmla="val 7833"/>
            </a:avLst>
          </a:prstGeom>
          <a:solidFill>
            <a:schemeClr val="bg1"/>
          </a:solidFill>
          <a:ln w="38100"/>
          <a:effectLst>
            <a:reflection blurRad="6350" stA="52000" endA="300" endPos="35000" dir="5400000" sy="-100000" algn="bl" rotWithShape="0"/>
          </a:effectLst>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en" sz="1800" b="1" dirty="0">
                <a:solidFill>
                  <a:srgbClr val="24292E"/>
                </a:solidFill>
                <a:highlight>
                  <a:srgbClr val="FFFFFF"/>
                </a:highlight>
                <a:latin typeface="Verdana" panose="020B0604030504040204" pitchFamily="34" charset="0"/>
                <a:ea typeface="Verdana" panose="020B0604030504040204" pitchFamily="34" charset="0"/>
              </a:rPr>
              <a:t>Impact of climate variables on Covid 19 cases for New York City and Sao Paulo</a:t>
            </a:r>
          </a:p>
          <a:p>
            <a:pPr algn="ctr"/>
            <a:r>
              <a:rPr lang="en" sz="1600" dirty="0">
                <a:solidFill>
                  <a:srgbClr val="24292E"/>
                </a:solidFill>
                <a:highlight>
                  <a:srgbClr val="FFFFFF"/>
                </a:highlight>
              </a:rPr>
              <a:t>(Does Covid spread faster in Colder and Drier weather?)</a:t>
            </a:r>
            <a:endParaRPr lang="en" b="1" dirty="0">
              <a:solidFill>
                <a:srgbClr val="24292E"/>
              </a:solidFill>
              <a:highlight>
                <a:srgbClr val="FFFFFF"/>
              </a:highlight>
              <a:latin typeface="Verdana" panose="020B0604030504040204" pitchFamily="34" charset="0"/>
              <a:ea typeface="Verdana" panose="020B0604030504040204" pitchFamily="34" charset="0"/>
            </a:endParaRPr>
          </a:p>
        </p:txBody>
      </p:sp>
      <p:sp>
        <p:nvSpPr>
          <p:cNvPr id="7" name="Rectangle: Rounded Corners 6" descr="Presented by&#10;&#10;Aisha Syed&#10;Archana Narula&#10;Maria Leon&#10;Sushmitha Maddali&#10;Kushal Sharma&#10;">
            <a:extLst>
              <a:ext uri="{FF2B5EF4-FFF2-40B4-BE49-F238E27FC236}">
                <a16:creationId xmlns:a16="http://schemas.microsoft.com/office/drawing/2014/main" id="{388AC072-D1C4-41C0-9482-0F6CE9075546}"/>
              </a:ext>
            </a:extLst>
          </p:cNvPr>
          <p:cNvSpPr/>
          <p:nvPr/>
        </p:nvSpPr>
        <p:spPr>
          <a:xfrm>
            <a:off x="6353092" y="3649649"/>
            <a:ext cx="2663687" cy="1399428"/>
          </a:xfrm>
          <a:prstGeom prst="roundRect">
            <a:avLst>
              <a:gd name="adj" fmla="val 21578"/>
            </a:avLst>
          </a:prstGeom>
          <a:solidFill>
            <a:schemeClr val="bg1"/>
          </a:solidFill>
          <a:ln w="3810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lnSpc>
                <a:spcPct val="80000"/>
              </a:lnSpc>
              <a:buSzPts val="275"/>
            </a:pPr>
            <a:endParaRPr lang="en-IN" sz="1100" dirty="0">
              <a:solidFill>
                <a:schemeClr val="accent1">
                  <a:lumMod val="75000"/>
                </a:schemeClr>
              </a:solidFill>
              <a:latin typeface="Verdana" panose="020B0604030504040204" pitchFamily="34" charset="0"/>
              <a:ea typeface="Verdana" panose="020B0604030504040204" pitchFamily="34" charset="0"/>
            </a:endParaRPr>
          </a:p>
          <a:p>
            <a:pPr marL="174625">
              <a:lnSpc>
                <a:spcPct val="80000"/>
              </a:lnSpc>
              <a:buSzPts val="275"/>
            </a:pPr>
            <a:r>
              <a:rPr lang="en-IN" sz="1100" dirty="0">
                <a:solidFill>
                  <a:schemeClr val="accent1">
                    <a:lumMod val="75000"/>
                  </a:schemeClr>
                </a:solidFill>
                <a:latin typeface="Verdana" panose="020B0604030504040204" pitchFamily="34" charset="0"/>
                <a:ea typeface="Verdana" panose="020B0604030504040204" pitchFamily="34" charset="0"/>
              </a:rPr>
              <a:t>Presented by</a:t>
            </a:r>
          </a:p>
          <a:p>
            <a:pPr marL="174625">
              <a:lnSpc>
                <a:spcPct val="80000"/>
              </a:lnSpc>
              <a:buSzPts val="275"/>
            </a:pPr>
            <a:endParaRPr lang="en-IN" sz="900" dirty="0">
              <a:solidFill>
                <a:schemeClr val="accent1">
                  <a:lumMod val="75000"/>
                </a:schemeClr>
              </a:solidFill>
              <a:latin typeface="Verdana" panose="020B0604030504040204" pitchFamily="34" charset="0"/>
              <a:ea typeface="Verdana" panose="020B0604030504040204" pitchFamily="34" charset="0"/>
            </a:endParaRP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Aisha Syed</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Archana Narula</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Maria Leon</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Sushmitha Maddali</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Kushal Sharma</a:t>
            </a:r>
          </a:p>
          <a:p>
            <a:pPr algn="ctr"/>
            <a:endParaRPr lang="en-IN" sz="1100" dirty="0">
              <a:solidFill>
                <a:schemeClr val="accent1">
                  <a:lumMod val="75000"/>
                </a:schemeClr>
              </a:solidFill>
              <a:latin typeface="Verdana" panose="020B0604030504040204" pitchFamily="34" charset="0"/>
              <a:ea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Outlier Detection (Sao Paulo)</a:t>
            </a:r>
            <a:endParaRPr lang="en-US" sz="1500" dirty="0"/>
          </a:p>
        </p:txBody>
      </p:sp>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case Count</a:t>
            </a:r>
            <a:endParaRPr lang="en-IN" sz="1200"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Case Count 7-day Average</a:t>
            </a:r>
            <a:endParaRPr lang="en-IN" sz="1200" dirty="0"/>
          </a:p>
        </p:txBody>
      </p:sp>
      <p:pic>
        <p:nvPicPr>
          <p:cNvPr id="9" name="Picture 4">
            <a:extLst>
              <a:ext uri="{FF2B5EF4-FFF2-40B4-BE49-F238E27FC236}">
                <a16:creationId xmlns:a16="http://schemas.microsoft.com/office/drawing/2014/main" id="{1840463A-5F03-40CA-88E8-C36932EEF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2571751"/>
            <a:ext cx="3886199" cy="24183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83D41D62-8872-4077-8494-3974C61F8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571751"/>
            <a:ext cx="3886199" cy="244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98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14350" y="70248"/>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Outlier Detection (7-Day Average Humidity)</a:t>
            </a:r>
            <a:endParaRPr lang="en-US" sz="1500" dirty="0"/>
          </a:p>
        </p:txBody>
      </p:sp>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York</a:t>
            </a:r>
            <a:endParaRPr lang="en-IN" sz="1200"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Sao Paulo</a:t>
            </a:r>
            <a:endParaRPr lang="en-IN" sz="1200" dirty="0"/>
          </a:p>
        </p:txBody>
      </p:sp>
      <p:pic>
        <p:nvPicPr>
          <p:cNvPr id="11" name="Picture 2">
            <a:extLst>
              <a:ext uri="{FF2B5EF4-FFF2-40B4-BE49-F238E27FC236}">
                <a16:creationId xmlns:a16="http://schemas.microsoft.com/office/drawing/2014/main" id="{B93F8488-F8FE-4480-8996-DF7C0319B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571749"/>
            <a:ext cx="3881217" cy="24666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114AA378-ECDC-47FA-A6F2-B31DBC57E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431" y="2571749"/>
            <a:ext cx="3943394" cy="246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60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7BF1-2C5C-4556-8F79-8A887D6D9C42}"/>
              </a:ext>
            </a:extLst>
          </p:cNvPr>
          <p:cNvSpPr>
            <a:spLocks noGrp="1"/>
          </p:cNvSpPr>
          <p:nvPr>
            <p:ph type="title"/>
          </p:nvPr>
        </p:nvSpPr>
        <p:spPr>
          <a:xfrm>
            <a:off x="525285" y="67113"/>
            <a:ext cx="7886700" cy="994172"/>
          </a:xfrm>
        </p:spPr>
        <p:txBody>
          <a:bodyPr>
            <a:normAutofit/>
          </a:bodyPr>
          <a:lstStyle/>
          <a:p>
            <a:r>
              <a:rPr lang="en-US" dirty="0"/>
              <a:t>Data </a:t>
            </a:r>
            <a:r>
              <a:rPr lang="en-US" dirty="0" err="1"/>
              <a:t>defnitions</a:t>
            </a:r>
            <a:endParaRPr lang="en-US" dirty="0"/>
          </a:p>
        </p:txBody>
      </p:sp>
      <p:pic>
        <p:nvPicPr>
          <p:cNvPr id="33" name="Content Placeholder 32" descr="Graphical user interface, application&#10;&#10;Description automatically generated">
            <a:extLst>
              <a:ext uri="{FF2B5EF4-FFF2-40B4-BE49-F238E27FC236}">
                <a16:creationId xmlns:a16="http://schemas.microsoft.com/office/drawing/2014/main" id="{11B22CA3-D22E-46B4-BD9C-915C89448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700" y="1352549"/>
            <a:ext cx="7964963" cy="2909349"/>
          </a:xfrm>
        </p:spPr>
      </p:pic>
    </p:spTree>
    <p:extLst>
      <p:ext uri="{BB962C8B-B14F-4D97-AF65-F5344CB8AC3E}">
        <p14:creationId xmlns:p14="http://schemas.microsoft.com/office/powerpoint/2010/main" val="148424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520957" y="29871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Analysis - Compare new cases</a:t>
            </a:r>
            <a:endParaRPr dirty="0"/>
          </a:p>
        </p:txBody>
      </p:sp>
      <p:sp>
        <p:nvSpPr>
          <p:cNvPr id="92" name="Google Shape;92;p19"/>
          <p:cNvSpPr txBox="1"/>
          <p:nvPr/>
        </p:nvSpPr>
        <p:spPr>
          <a:xfrm>
            <a:off x="6313339" y="1107553"/>
            <a:ext cx="2759102" cy="4078009"/>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The period between May 2020 to Nov 2020, we can see that the weather is a variable that can directly impact the number of confirmed Covid Cases, especifically Cold weather.</a:t>
            </a:r>
            <a:endParaRPr sz="1100" dirty="0"/>
          </a:p>
          <a:p>
            <a:pPr marL="457200" lvl="0" indent="0" algn="just" rtl="0">
              <a:spcBef>
                <a:spcPts val="0"/>
              </a:spcBef>
              <a:spcAft>
                <a:spcPts val="0"/>
              </a:spcAft>
              <a:buNone/>
            </a:pPr>
            <a:r>
              <a:rPr lang="en" sz="1100" dirty="0"/>
              <a:t> </a:t>
            </a:r>
            <a:endParaRPr sz="1100" dirty="0"/>
          </a:p>
          <a:p>
            <a:pPr marL="457200" lvl="0" indent="-298450" algn="just" rtl="0">
              <a:spcBef>
                <a:spcPts val="0"/>
              </a:spcBef>
              <a:spcAft>
                <a:spcPts val="0"/>
              </a:spcAft>
              <a:buSzPts val="1100"/>
              <a:buChar char="●"/>
            </a:pPr>
            <a:r>
              <a:rPr lang="en" sz="1100" dirty="0"/>
              <a:t>ZoneA: As New York was going through a hotter weather, Sao Paulo was going through winter and an increase on the number of cases.</a:t>
            </a:r>
            <a:endParaRPr sz="1100" dirty="0"/>
          </a:p>
          <a:p>
            <a:pPr marL="0" lvl="0" indent="0" algn="just" rtl="0">
              <a:spcBef>
                <a:spcPts val="0"/>
              </a:spcBef>
              <a:spcAft>
                <a:spcPts val="0"/>
              </a:spcAft>
              <a:buNone/>
            </a:pPr>
            <a:endParaRPr sz="1100" dirty="0"/>
          </a:p>
          <a:p>
            <a:pPr marL="457200" lvl="0" indent="-298450" algn="just" rtl="0">
              <a:spcBef>
                <a:spcPts val="0"/>
              </a:spcBef>
              <a:spcAft>
                <a:spcPts val="0"/>
              </a:spcAft>
              <a:buSzPts val="1100"/>
              <a:buChar char="●"/>
            </a:pPr>
            <a:r>
              <a:rPr lang="en" sz="1100" dirty="0"/>
              <a:t>Zone B doesn't follow the same trend as Zone A, possibly as result of the vaccination rate in both cities. NYC higher vaccination rate than Sao Paulo in the same period. </a:t>
            </a:r>
            <a:endParaRPr sz="1100" dirty="0"/>
          </a:p>
          <a:p>
            <a:pPr marL="457200" lvl="0" indent="0" algn="just" rtl="0">
              <a:spcBef>
                <a:spcPts val="0"/>
              </a:spcBef>
              <a:spcAft>
                <a:spcPts val="0"/>
              </a:spcAft>
              <a:buNone/>
            </a:pPr>
            <a:endParaRPr sz="1100" dirty="0"/>
          </a:p>
          <a:p>
            <a:pPr marL="457200" lvl="0" indent="-298450" algn="just" rtl="0">
              <a:spcBef>
                <a:spcPts val="0"/>
              </a:spcBef>
              <a:spcAft>
                <a:spcPts val="0"/>
              </a:spcAft>
              <a:buSzPts val="1100"/>
              <a:buChar char="●"/>
            </a:pPr>
            <a:r>
              <a:rPr lang="en" sz="1100" dirty="0"/>
              <a:t>Zone C: In this zone occurs a season transition for both cities; The temperatures are slightly similar. Therefore, the number of cases also follow  the same tendency. </a:t>
            </a:r>
            <a:endParaRPr sz="1100" dirty="0"/>
          </a:p>
        </p:txBody>
      </p:sp>
      <p:grpSp>
        <p:nvGrpSpPr>
          <p:cNvPr id="2" name="Group 1">
            <a:extLst>
              <a:ext uri="{FF2B5EF4-FFF2-40B4-BE49-F238E27FC236}">
                <a16:creationId xmlns:a16="http://schemas.microsoft.com/office/drawing/2014/main" id="{F62717B6-D58C-4E2C-AD26-FFB73973B6D1}"/>
              </a:ext>
            </a:extLst>
          </p:cNvPr>
          <p:cNvGrpSpPr/>
          <p:nvPr/>
        </p:nvGrpSpPr>
        <p:grpSpPr>
          <a:xfrm>
            <a:off x="1100259" y="2081264"/>
            <a:ext cx="5208104" cy="2713375"/>
            <a:chOff x="0" y="1095300"/>
            <a:chExt cx="6657424" cy="3892775"/>
          </a:xfrm>
        </p:grpSpPr>
        <p:pic>
          <p:nvPicPr>
            <p:cNvPr id="91" name="Google Shape;91;p19"/>
            <p:cNvPicPr preferRelativeResize="0"/>
            <p:nvPr/>
          </p:nvPicPr>
          <p:blipFill>
            <a:blip r:embed="rId3">
              <a:alphaModFix/>
            </a:blip>
            <a:stretch>
              <a:fillRect/>
            </a:stretch>
          </p:blipFill>
          <p:spPr>
            <a:xfrm>
              <a:off x="0" y="1095300"/>
              <a:ext cx="6657424" cy="3892775"/>
            </a:xfrm>
            <a:prstGeom prst="rect">
              <a:avLst/>
            </a:prstGeom>
            <a:noFill/>
            <a:ln>
              <a:noFill/>
            </a:ln>
          </p:spPr>
        </p:pic>
        <p:sp>
          <p:nvSpPr>
            <p:cNvPr id="93" name="Google Shape;93;p19"/>
            <p:cNvSpPr/>
            <p:nvPr/>
          </p:nvSpPr>
          <p:spPr>
            <a:xfrm>
              <a:off x="1324725" y="2064800"/>
              <a:ext cx="2331300" cy="25458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t>A</a:t>
              </a:r>
              <a:endParaRPr sz="2100"/>
            </a:p>
          </p:txBody>
        </p:sp>
        <p:sp>
          <p:nvSpPr>
            <p:cNvPr id="94" name="Google Shape;94;p19"/>
            <p:cNvSpPr/>
            <p:nvPr/>
          </p:nvSpPr>
          <p:spPr>
            <a:xfrm>
              <a:off x="4692050" y="1780100"/>
              <a:ext cx="1359900" cy="181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 B</a:t>
              </a:r>
              <a:endParaRPr sz="1800"/>
            </a:p>
          </p:txBody>
        </p:sp>
        <p:sp>
          <p:nvSpPr>
            <p:cNvPr id="95" name="Google Shape;95;p19"/>
            <p:cNvSpPr/>
            <p:nvPr/>
          </p:nvSpPr>
          <p:spPr>
            <a:xfrm>
              <a:off x="3656025" y="2352675"/>
              <a:ext cx="1095300" cy="181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 C</a:t>
              </a:r>
              <a:endParaRPr sz="1800"/>
            </a:p>
          </p:txBody>
        </p:sp>
      </p:grpSp>
      <p:sp>
        <p:nvSpPr>
          <p:cNvPr id="11" name="TextBox 10">
            <a:extLst>
              <a:ext uri="{FF2B5EF4-FFF2-40B4-BE49-F238E27FC236}">
                <a16:creationId xmlns:a16="http://schemas.microsoft.com/office/drawing/2014/main" id="{85AD5684-FD9C-409C-B0C5-595FC9BFD66D}"/>
              </a:ext>
            </a:extLst>
          </p:cNvPr>
          <p:cNvSpPr txBox="1"/>
          <p:nvPr/>
        </p:nvSpPr>
        <p:spPr>
          <a:xfrm>
            <a:off x="639435" y="1335403"/>
            <a:ext cx="7947312" cy="369332"/>
          </a:xfrm>
          <a:prstGeom prst="rect">
            <a:avLst/>
          </a:prstGeom>
          <a:noFill/>
        </p:spPr>
        <p:txBody>
          <a:bodyPr wrap="square">
            <a:spAutoFit/>
          </a:bodyPr>
          <a:lstStyle/>
          <a:p>
            <a:pPr marL="0" indent="0">
              <a:buNone/>
            </a:pPr>
            <a:r>
              <a:rPr lang="en-US" dirty="0">
                <a:latin typeface="Verdana" panose="020B0604030504040204" pitchFamily="34" charset="0"/>
                <a:ea typeface="Verdana" panose="020B0604030504040204" pitchFamily="34" charset="0"/>
              </a:rPr>
              <a:t>No. of cases per 100K population - 7 days avg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524882" y="295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Analysis - Compare Weather </a:t>
            </a:r>
            <a:endParaRPr dirty="0"/>
          </a:p>
        </p:txBody>
      </p:sp>
      <p:sp>
        <p:nvSpPr>
          <p:cNvPr id="103" name="Google Shape;103;p20"/>
          <p:cNvSpPr txBox="1">
            <a:spLocks noGrp="1"/>
          </p:cNvSpPr>
          <p:nvPr>
            <p:ph type="title" idx="4294967295"/>
          </p:nvPr>
        </p:nvSpPr>
        <p:spPr>
          <a:xfrm>
            <a:off x="1316537" y="1351510"/>
            <a:ext cx="4935538" cy="5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t>2. Temperature - 15 days avg</a:t>
            </a:r>
            <a:endParaRPr sz="1100" dirty="0"/>
          </a:p>
        </p:txBody>
      </p:sp>
      <p:sp>
        <p:nvSpPr>
          <p:cNvPr id="106" name="Google Shape;106;p20"/>
          <p:cNvSpPr txBox="1">
            <a:spLocks noGrp="1"/>
          </p:cNvSpPr>
          <p:nvPr>
            <p:ph type="title" idx="4294967295"/>
          </p:nvPr>
        </p:nvSpPr>
        <p:spPr>
          <a:xfrm>
            <a:off x="5023602" y="2809319"/>
            <a:ext cx="4935537" cy="57308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t>3. Humidity - 15 days avg</a:t>
            </a:r>
            <a:endParaRPr sz="1100" dirty="0"/>
          </a:p>
        </p:txBody>
      </p:sp>
      <p:grpSp>
        <p:nvGrpSpPr>
          <p:cNvPr id="3" name="Group 2">
            <a:extLst>
              <a:ext uri="{FF2B5EF4-FFF2-40B4-BE49-F238E27FC236}">
                <a16:creationId xmlns:a16="http://schemas.microsoft.com/office/drawing/2014/main" id="{1A308E32-3CEE-45D7-A3AA-64929C8068F0}"/>
              </a:ext>
            </a:extLst>
          </p:cNvPr>
          <p:cNvGrpSpPr/>
          <p:nvPr/>
        </p:nvGrpSpPr>
        <p:grpSpPr>
          <a:xfrm>
            <a:off x="898497" y="1204913"/>
            <a:ext cx="7712103" cy="3706456"/>
            <a:chOff x="84552" y="293050"/>
            <a:chExt cx="9145129" cy="4776450"/>
          </a:xfrm>
        </p:grpSpPr>
        <p:grpSp>
          <p:nvGrpSpPr>
            <p:cNvPr id="2" name="Group 1">
              <a:extLst>
                <a:ext uri="{FF2B5EF4-FFF2-40B4-BE49-F238E27FC236}">
                  <a16:creationId xmlns:a16="http://schemas.microsoft.com/office/drawing/2014/main" id="{34342004-2E32-4735-BA5B-38CBF41D1575}"/>
                </a:ext>
              </a:extLst>
            </p:cNvPr>
            <p:cNvGrpSpPr/>
            <p:nvPr/>
          </p:nvGrpSpPr>
          <p:grpSpPr>
            <a:xfrm>
              <a:off x="84552" y="293050"/>
              <a:ext cx="9145129" cy="4776450"/>
              <a:chOff x="84552" y="293050"/>
              <a:chExt cx="9145129" cy="4776450"/>
            </a:xfrm>
          </p:grpSpPr>
          <p:sp>
            <p:nvSpPr>
              <p:cNvPr id="102" name="Google Shape;102;p20"/>
              <p:cNvSpPr txBox="1"/>
              <p:nvPr/>
            </p:nvSpPr>
            <p:spPr>
              <a:xfrm>
                <a:off x="84552" y="3456150"/>
                <a:ext cx="3046849" cy="1546805"/>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Considering the period selected on zone A, we can see that humidity is quite similar in both cities, Therefore, this parameter does not impact the number of confirmed cases.</a:t>
                </a:r>
                <a:endParaRPr sz="1100" dirty="0"/>
              </a:p>
            </p:txBody>
          </p:sp>
          <p:pic>
            <p:nvPicPr>
              <p:cNvPr id="104" name="Google Shape;104;p20"/>
              <p:cNvPicPr preferRelativeResize="0"/>
              <p:nvPr/>
            </p:nvPicPr>
            <p:blipFill rotWithShape="1">
              <a:blip r:embed="rId3">
                <a:alphaModFix/>
              </a:blip>
              <a:srcRect t="4085"/>
              <a:stretch/>
            </p:blipFill>
            <p:spPr>
              <a:xfrm>
                <a:off x="401026" y="894016"/>
                <a:ext cx="4048651" cy="2214349"/>
              </a:xfrm>
              <a:prstGeom prst="rect">
                <a:avLst/>
              </a:prstGeom>
              <a:noFill/>
              <a:ln>
                <a:noFill/>
              </a:ln>
            </p:spPr>
          </p:pic>
          <p:pic>
            <p:nvPicPr>
              <p:cNvPr id="105" name="Google Shape;105;p20"/>
              <p:cNvPicPr preferRelativeResize="0"/>
              <p:nvPr/>
            </p:nvPicPr>
            <p:blipFill rotWithShape="1">
              <a:blip r:embed="rId4">
                <a:alphaModFix/>
              </a:blip>
              <a:srcRect t="3016"/>
              <a:stretch/>
            </p:blipFill>
            <p:spPr>
              <a:xfrm>
                <a:off x="4819700" y="2691250"/>
                <a:ext cx="4324301" cy="2378250"/>
              </a:xfrm>
              <a:prstGeom prst="rect">
                <a:avLst/>
              </a:prstGeom>
              <a:noFill/>
              <a:ln>
                <a:noFill/>
              </a:ln>
            </p:spPr>
          </p:pic>
          <p:sp>
            <p:nvSpPr>
              <p:cNvPr id="107" name="Google Shape;107;p20"/>
              <p:cNvSpPr txBox="1"/>
              <p:nvPr/>
            </p:nvSpPr>
            <p:spPr>
              <a:xfrm>
                <a:off x="5838425" y="293050"/>
                <a:ext cx="3391256" cy="1764949"/>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NY curve shows that there is a relation between weather and no. cases. Although, for Sao Paulo the 15 days temp avg is slightly linear. The reason of this discrepancy is possibly due to external factors as vaccination rate, lockdown restrictions, etc. </a:t>
                </a:r>
                <a:endParaRPr sz="1100" dirty="0"/>
              </a:p>
            </p:txBody>
          </p:sp>
          <p:sp>
            <p:nvSpPr>
              <p:cNvPr id="108" name="Google Shape;108;p20"/>
              <p:cNvSpPr/>
              <p:nvPr/>
            </p:nvSpPr>
            <p:spPr>
              <a:xfrm>
                <a:off x="4514450" y="988825"/>
                <a:ext cx="1791000" cy="57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rot="10799424">
                <a:off x="3134945" y="4378351"/>
                <a:ext cx="1791000" cy="57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20"/>
            <p:cNvSpPr/>
            <p:nvPr/>
          </p:nvSpPr>
          <p:spPr>
            <a:xfrm>
              <a:off x="5757000" y="2838175"/>
              <a:ext cx="1887900" cy="1987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240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7"/>
          <p:cNvSpPr txBox="1">
            <a:spLocks noGrp="1"/>
          </p:cNvSpPr>
          <p:nvPr>
            <p:ph type="body" idx="1"/>
          </p:nvPr>
        </p:nvSpPr>
        <p:spPr>
          <a:xfrm>
            <a:off x="623400" y="1357360"/>
            <a:ext cx="79872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t>We are following the considerations below to complete the analysis:</a:t>
            </a:r>
            <a:endParaRPr dirty="0"/>
          </a:p>
          <a:p>
            <a:pPr marL="0" lvl="0" indent="0" algn="l" rtl="0">
              <a:spcBef>
                <a:spcPts val="1200"/>
              </a:spcBef>
              <a:spcAft>
                <a:spcPts val="0"/>
              </a:spcAft>
              <a:buNone/>
            </a:pPr>
            <a:endParaRPr dirty="0"/>
          </a:p>
          <a:p>
            <a:pPr marL="684213">
              <a:lnSpc>
                <a:spcPct val="110000"/>
              </a:lnSpc>
              <a:spcBef>
                <a:spcPts val="600"/>
              </a:spcBef>
              <a:buSzPct val="100000"/>
              <a:buFont typeface="Arial" panose="020B0604020202020204" pitchFamily="34" charset="0"/>
              <a:buChar char="•"/>
            </a:pPr>
            <a:r>
              <a:rPr lang="en" dirty="0">
                <a:solidFill>
                  <a:srgbClr val="24292E"/>
                </a:solidFill>
                <a:highlight>
                  <a:srgbClr val="FFFFFF"/>
                </a:highlight>
              </a:rPr>
              <a:t>15 days average temperature and humidity up to the day before as this is usually the virus incubation period</a:t>
            </a:r>
            <a:endParaRPr dirty="0">
              <a:solidFill>
                <a:srgbClr val="24292E"/>
              </a:solidFill>
              <a:highlight>
                <a:srgbClr val="FFFFFF"/>
              </a:highlight>
            </a:endParaRPr>
          </a:p>
          <a:p>
            <a:pPr marL="684213">
              <a:lnSpc>
                <a:spcPct val="110000"/>
              </a:lnSpc>
              <a:spcBef>
                <a:spcPts val="600"/>
              </a:spcBef>
              <a:buSzPct val="100000"/>
              <a:buFont typeface="Arial" panose="020B0604020202020204" pitchFamily="34" charset="0"/>
              <a:buChar char="•"/>
            </a:pPr>
            <a:r>
              <a:rPr lang="en" dirty="0">
                <a:solidFill>
                  <a:srgbClr val="24292E"/>
                </a:solidFill>
                <a:highlight>
                  <a:srgbClr val="FFFFFF"/>
                </a:highlight>
              </a:rPr>
              <a:t>New cases per 100K to compare same size of population</a:t>
            </a:r>
            <a:endParaRPr dirty="0">
              <a:solidFill>
                <a:srgbClr val="24292E"/>
              </a:solidFill>
              <a:highlight>
                <a:srgbClr val="FFFFFF"/>
              </a:highlight>
            </a:endParaRPr>
          </a:p>
          <a:p>
            <a:pPr marL="684213">
              <a:lnSpc>
                <a:spcPct val="110000"/>
              </a:lnSpc>
              <a:spcBef>
                <a:spcPts val="600"/>
              </a:spcBef>
              <a:buSzPct val="100000"/>
              <a:buFont typeface="Arial" panose="020B0604020202020204" pitchFamily="34" charset="0"/>
              <a:buChar char="•"/>
            </a:pPr>
            <a:r>
              <a:rPr lang="en" dirty="0">
                <a:solidFill>
                  <a:srgbClr val="24292E"/>
                </a:solidFill>
                <a:highlight>
                  <a:srgbClr val="FFFFFF"/>
                </a:highlight>
              </a:rPr>
              <a:t>Moving 7 days average of new cases per 100K to smooth out any reporting anomalies </a:t>
            </a:r>
            <a:endParaRPr dirty="0">
              <a:solidFill>
                <a:srgbClr val="24292E"/>
              </a:solidFill>
              <a:highlight>
                <a:srgbClr val="FFFFFF"/>
              </a:highlight>
            </a:endParaRPr>
          </a:p>
          <a:p>
            <a:pPr marL="684213">
              <a:lnSpc>
                <a:spcPct val="110000"/>
              </a:lnSpc>
              <a:spcBef>
                <a:spcPts val="600"/>
              </a:spcBef>
              <a:buSzPct val="100000"/>
              <a:buFont typeface="Arial" panose="020B0604020202020204" pitchFamily="34" charset="0"/>
              <a:buChar char="•"/>
            </a:pPr>
            <a:r>
              <a:rPr lang="en" dirty="0">
                <a:solidFill>
                  <a:srgbClr val="24292E"/>
                </a:solidFill>
                <a:highlight>
                  <a:srgbClr val="FFFFFF"/>
                </a:highlight>
              </a:rPr>
              <a:t>We ran correlations to validate the strength of the relationship between the variables. </a:t>
            </a:r>
            <a:endParaRPr dirty="0">
              <a:solidFill>
                <a:srgbClr val="24292E"/>
              </a:solidFill>
              <a:highlight>
                <a:srgbClr val="FFFFFF"/>
              </a:highlight>
            </a:endParaRPr>
          </a:p>
          <a:p>
            <a:pPr marL="684213">
              <a:lnSpc>
                <a:spcPct val="110000"/>
              </a:lnSpc>
              <a:spcBef>
                <a:spcPts val="600"/>
              </a:spcBef>
              <a:buSzPct val="100000"/>
              <a:buFont typeface="Arial" panose="020B0604020202020204" pitchFamily="34" charset="0"/>
              <a:buChar char="•"/>
            </a:pPr>
            <a:r>
              <a:rPr lang="en" dirty="0">
                <a:solidFill>
                  <a:srgbClr val="24292E"/>
                </a:solidFill>
                <a:highlight>
                  <a:srgbClr val="FFFFFF"/>
                </a:highlight>
              </a:rPr>
              <a:t>We ran 3 different regressions , one for each city and one combined. For the combined, we added “is_New York flag” (1= NY, 0=SP)</a:t>
            </a:r>
            <a:endParaRPr dirty="0">
              <a:solidFill>
                <a:srgbClr val="24292E"/>
              </a:solidFill>
              <a:highlight>
                <a:srgbClr val="FFFFFF"/>
              </a:highlight>
            </a:endParaRPr>
          </a:p>
          <a:p>
            <a:pPr marL="457200" lvl="0" indent="0" algn="l" rtl="0">
              <a:spcBef>
                <a:spcPts val="1200"/>
              </a:spcBef>
              <a:spcAft>
                <a:spcPts val="0"/>
              </a:spcAft>
              <a:buNone/>
            </a:pPr>
            <a:endParaRPr sz="2400" dirty="0">
              <a:solidFill>
                <a:srgbClr val="24292E"/>
              </a:solidFill>
              <a:highlight>
                <a:srgbClr val="FFFFFF"/>
              </a:highlight>
            </a:endParaRPr>
          </a:p>
          <a:p>
            <a:pPr marL="0" lvl="0" indent="0" algn="ctr" rtl="0">
              <a:spcBef>
                <a:spcPts val="1200"/>
              </a:spcBef>
              <a:spcAft>
                <a:spcPts val="0"/>
              </a:spcAft>
              <a:buNone/>
            </a:pPr>
            <a:r>
              <a:rPr lang="en" sz="1300" dirty="0"/>
              <a:t>Note: We will not be using a database due to </a:t>
            </a:r>
            <a:r>
              <a:rPr lang="en" dirty="0">
                <a:solidFill>
                  <a:srgbClr val="24292E"/>
                </a:solidFill>
                <a:highlight>
                  <a:srgbClr val="FFFFFF"/>
                </a:highlight>
              </a:rPr>
              <a:t>the</a:t>
            </a:r>
            <a:r>
              <a:rPr lang="en" sz="1300" dirty="0"/>
              <a:t> small size of the dataset.</a:t>
            </a:r>
            <a:endParaRPr dirty="0"/>
          </a:p>
          <a:p>
            <a:pPr marL="0" lvl="0" indent="0" algn="l" rtl="0">
              <a:spcBef>
                <a:spcPts val="1200"/>
              </a:spcBef>
              <a:spcAft>
                <a:spcPts val="1200"/>
              </a:spcAft>
              <a:buNone/>
            </a:pPr>
            <a:endParaRPr dirty="0"/>
          </a:p>
        </p:txBody>
      </p:sp>
      <p:sp>
        <p:nvSpPr>
          <p:cNvPr id="5" name="Title 4">
            <a:extLst>
              <a:ext uri="{FF2B5EF4-FFF2-40B4-BE49-F238E27FC236}">
                <a16:creationId xmlns:a16="http://schemas.microsoft.com/office/drawing/2014/main" id="{311A9F20-C30A-4A30-A24D-D3C9D420B4C1}"/>
              </a:ext>
            </a:extLst>
          </p:cNvPr>
          <p:cNvSpPr>
            <a:spLocks noGrp="1"/>
          </p:cNvSpPr>
          <p:nvPr>
            <p:ph type="title"/>
          </p:nvPr>
        </p:nvSpPr>
        <p:spPr>
          <a:xfrm>
            <a:off x="526384" y="301902"/>
            <a:ext cx="8520600" cy="572700"/>
          </a:xfrm>
        </p:spPr>
        <p:txBody>
          <a:bodyPr/>
          <a:lstStyle/>
          <a:p>
            <a:r>
              <a:rPr lang="en-US" dirty="0"/>
              <a:t>Methodology</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550239" y="30190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24292E"/>
                </a:solidFill>
                <a:highlight>
                  <a:srgbClr val="FFFFFF"/>
                </a:highlight>
                <a:cs typeface="+mn-cs"/>
              </a:rPr>
              <a:t>Assumptions</a:t>
            </a:r>
            <a:r>
              <a:rPr lang="en" dirty="0"/>
              <a:t> and Constraints </a:t>
            </a:r>
            <a:endParaRPr dirty="0"/>
          </a:p>
        </p:txBody>
      </p:sp>
      <p:sp>
        <p:nvSpPr>
          <p:cNvPr id="85" name="Google Shape;85;p18"/>
          <p:cNvSpPr txBox="1">
            <a:spLocks noGrp="1"/>
          </p:cNvSpPr>
          <p:nvPr>
            <p:ph type="body" idx="1"/>
          </p:nvPr>
        </p:nvSpPr>
        <p:spPr>
          <a:xfrm>
            <a:off x="623400" y="1352550"/>
            <a:ext cx="8520600" cy="3416400"/>
          </a:xfrm>
          <a:prstGeom prst="rect">
            <a:avLst/>
          </a:prstGeom>
        </p:spPr>
        <p:txBody>
          <a:bodyPr spcFirstLastPara="1" wrap="square" lIns="91425" tIns="91425" rIns="91425" bIns="91425" anchor="t" anchorCtr="0">
            <a:normAutofit/>
          </a:bodyPr>
          <a:lstStyle/>
          <a:p>
            <a:pPr marL="457200" indent="-325755">
              <a:spcBef>
                <a:spcPts val="0"/>
              </a:spcBef>
              <a:buClr>
                <a:srgbClr val="24292E"/>
              </a:buClr>
              <a:buSzPct val="100000"/>
              <a:buFont typeface="Arial" panose="020B0604020202020204" pitchFamily="34" charset="0"/>
              <a:buChar char="•"/>
            </a:pPr>
            <a:r>
              <a:rPr lang="en" sz="1700" dirty="0">
                <a:solidFill>
                  <a:srgbClr val="24292E"/>
                </a:solidFill>
                <a:highlight>
                  <a:srgbClr val="FFFFFF"/>
                </a:highlight>
              </a:rPr>
              <a:t>There are no extreme deviations in daily average weather parameters</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325755">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Covid testing was available with similar opportunities to the residents of both cities</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325755">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All or none Covid19 precautions were followed by residents of both of the cities. Lockdown restrictions were similar in both cities</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293370">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Data sources selected has a similar reliability and integrity</a:t>
            </a:r>
            <a:endParaRPr sz="1700" dirty="0">
              <a:solidFill>
                <a:srgbClr val="24292E"/>
              </a:solidFill>
              <a:highlight>
                <a:srgbClr val="FFFFFF"/>
              </a:highlight>
            </a:endParaRPr>
          </a:p>
          <a:p>
            <a:pPr marL="0" lvl="0" indent="0" algn="l" rtl="0">
              <a:spcBef>
                <a:spcPts val="120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7045" y="30181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Combined Data - Correlation Analysis</a:t>
            </a:r>
            <a:endParaRPr dirty="0"/>
          </a:p>
        </p:txBody>
      </p:sp>
      <p:sp>
        <p:nvSpPr>
          <p:cNvPr id="117" name="Google Shape;117;p21"/>
          <p:cNvSpPr txBox="1">
            <a:spLocks noGrp="1"/>
          </p:cNvSpPr>
          <p:nvPr>
            <p:ph type="title" idx="4294967295"/>
          </p:nvPr>
        </p:nvSpPr>
        <p:spPr>
          <a:xfrm>
            <a:off x="642730" y="1347618"/>
            <a:ext cx="4935538" cy="5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20" dirty="0"/>
              <a:t>Correlation Data for both cities</a:t>
            </a:r>
            <a:endParaRPr sz="1820" dirty="0"/>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
        <p:nvSpPr>
          <p:cNvPr id="118" name="Google Shape;118;p21"/>
          <p:cNvSpPr txBox="1"/>
          <p:nvPr/>
        </p:nvSpPr>
        <p:spPr>
          <a:xfrm>
            <a:off x="893527" y="2569225"/>
            <a:ext cx="2525534" cy="1369575"/>
          </a:xfrm>
          <a:prstGeom prst="rect">
            <a:avLst/>
          </a:prstGeom>
          <a:noFill/>
          <a:ln>
            <a:noFill/>
          </a:ln>
        </p:spPr>
        <p:txBody>
          <a:bodyPr spcFirstLastPara="1" wrap="square" lIns="91425" tIns="91425" rIns="91425" bIns="91425" anchor="t" anchorCtr="0">
            <a:spAutoFit/>
          </a:bodyPr>
          <a:lstStyle/>
          <a:p>
            <a:pPr marL="158750" lvl="0" algn="just" rtl="0">
              <a:spcBef>
                <a:spcPts val="0"/>
              </a:spcBef>
              <a:spcAft>
                <a:spcPts val="0"/>
              </a:spcAft>
              <a:buSzPts val="1100"/>
            </a:pPr>
            <a:r>
              <a:rPr lang="en" sz="1100" dirty="0"/>
              <a:t>The dataset built for the analysis is consistent, as all of them follows the same correlation (1).</a:t>
            </a:r>
            <a:endParaRPr sz="1100" dirty="0"/>
          </a:p>
          <a:p>
            <a:pPr marL="174625" lvl="0" algn="just" rtl="0">
              <a:spcBef>
                <a:spcPts val="0"/>
              </a:spcBef>
              <a:spcAft>
                <a:spcPts val="0"/>
              </a:spcAft>
              <a:buNone/>
            </a:pPr>
            <a:endParaRPr lang="en" sz="1100" dirty="0"/>
          </a:p>
          <a:p>
            <a:pPr marL="174625" lvl="0" algn="just" rtl="0">
              <a:spcBef>
                <a:spcPts val="0"/>
              </a:spcBef>
              <a:spcAft>
                <a:spcPts val="0"/>
              </a:spcAft>
              <a:buNone/>
            </a:pPr>
            <a:r>
              <a:rPr lang="en" sz="1100" dirty="0"/>
              <a:t>This can be seen through the color distribution for each parameters selected for the analysis. </a:t>
            </a:r>
            <a:endParaRPr sz="1100" dirty="0"/>
          </a:p>
        </p:txBody>
      </p:sp>
      <p:pic>
        <p:nvPicPr>
          <p:cNvPr id="119" name="Google Shape;119;p21"/>
          <p:cNvPicPr preferRelativeResize="0"/>
          <p:nvPr/>
        </p:nvPicPr>
        <p:blipFill rotWithShape="1">
          <a:blip r:embed="rId3">
            <a:alphaModFix/>
          </a:blip>
          <a:srcRect l="4639" t="3091" r="3126"/>
          <a:stretch/>
        </p:blipFill>
        <p:spPr>
          <a:xfrm>
            <a:off x="3583516" y="1707695"/>
            <a:ext cx="5385084" cy="34358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741B0043-36FD-4EBF-9DD8-E0A2EAADF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798" y="1992106"/>
            <a:ext cx="7228823" cy="1208132"/>
          </a:xfrm>
        </p:spPr>
      </p:pic>
      <p:sp>
        <p:nvSpPr>
          <p:cNvPr id="4" name="Google Shape;115;p21">
            <a:extLst>
              <a:ext uri="{FF2B5EF4-FFF2-40B4-BE49-F238E27FC236}">
                <a16:creationId xmlns:a16="http://schemas.microsoft.com/office/drawing/2014/main" id="{92F2DBA4-7A8C-424A-9136-3E49F49B80DB}"/>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Combined Data - Correlation Analysis</a:t>
            </a:r>
          </a:p>
        </p:txBody>
      </p:sp>
      <p:pic>
        <p:nvPicPr>
          <p:cNvPr id="7" name="Content Placeholder 4" descr="Table&#10;&#10;Description automatically generated">
            <a:extLst>
              <a:ext uri="{FF2B5EF4-FFF2-40B4-BE49-F238E27FC236}">
                <a16:creationId xmlns:a16="http://schemas.microsoft.com/office/drawing/2014/main" id="{1173D964-AF62-4273-B6C2-38A82254A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699" y="3611518"/>
            <a:ext cx="7208851" cy="1208132"/>
          </a:xfrm>
          <a:prstGeom prst="rect">
            <a:avLst/>
          </a:prstGeom>
        </p:spPr>
      </p:pic>
      <p:sp>
        <p:nvSpPr>
          <p:cNvPr id="8" name="Google Shape;117;p21">
            <a:extLst>
              <a:ext uri="{FF2B5EF4-FFF2-40B4-BE49-F238E27FC236}">
                <a16:creationId xmlns:a16="http://schemas.microsoft.com/office/drawing/2014/main" id="{865C70B0-1786-4EA5-9B71-B702A800683D}"/>
              </a:ext>
            </a:extLst>
          </p:cNvPr>
          <p:cNvSpPr txBox="1">
            <a:spLocks/>
          </p:cNvSpPr>
          <p:nvPr/>
        </p:nvSpPr>
        <p:spPr>
          <a:xfrm>
            <a:off x="642730" y="1347618"/>
            <a:ext cx="4935538" cy="5715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US" sz="1820"/>
              <a:t>Correlation Data for both cities</a:t>
            </a:r>
            <a:endParaRPr lang="en-US" sz="1820" dirty="0"/>
          </a:p>
        </p:txBody>
      </p:sp>
      <p:sp>
        <p:nvSpPr>
          <p:cNvPr id="9" name="Rectangle: Rounded Corners 8">
            <a:extLst>
              <a:ext uri="{FF2B5EF4-FFF2-40B4-BE49-F238E27FC236}">
                <a16:creationId xmlns:a16="http://schemas.microsoft.com/office/drawing/2014/main" id="{3E090035-2259-44D9-8D30-AD87054F441B}"/>
              </a:ext>
            </a:extLst>
          </p:cNvPr>
          <p:cNvSpPr/>
          <p:nvPr/>
        </p:nvSpPr>
        <p:spPr>
          <a:xfrm>
            <a:off x="1028700" y="2000250"/>
            <a:ext cx="2358556" cy="330148"/>
          </a:xfrm>
          <a:prstGeom prst="roundRect">
            <a:avLst>
              <a:gd name="adj" fmla="val 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York</a:t>
            </a:r>
            <a:endParaRPr lang="en-IN" sz="1200" dirty="0"/>
          </a:p>
        </p:txBody>
      </p:sp>
      <p:sp>
        <p:nvSpPr>
          <p:cNvPr id="10" name="Rectangle: Rounded Corners 9">
            <a:extLst>
              <a:ext uri="{FF2B5EF4-FFF2-40B4-BE49-F238E27FC236}">
                <a16:creationId xmlns:a16="http://schemas.microsoft.com/office/drawing/2014/main" id="{105DFA37-3AE1-4125-9E7D-B73F68080CEE}"/>
              </a:ext>
            </a:extLst>
          </p:cNvPr>
          <p:cNvSpPr/>
          <p:nvPr/>
        </p:nvSpPr>
        <p:spPr>
          <a:xfrm>
            <a:off x="1028700" y="3611518"/>
            <a:ext cx="2358555" cy="323587"/>
          </a:xfrm>
          <a:prstGeom prst="roundRect">
            <a:avLst>
              <a:gd name="adj" fmla="val 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Sao Paulo</a:t>
            </a:r>
            <a:endParaRPr lang="en-IN" sz="1200" dirty="0"/>
          </a:p>
        </p:txBody>
      </p:sp>
    </p:spTree>
    <p:extLst>
      <p:ext uri="{BB962C8B-B14F-4D97-AF65-F5344CB8AC3E}">
        <p14:creationId xmlns:p14="http://schemas.microsoft.com/office/powerpoint/2010/main" val="1768743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2" name="Group 1">
            <a:extLst>
              <a:ext uri="{FF2B5EF4-FFF2-40B4-BE49-F238E27FC236}">
                <a16:creationId xmlns:a16="http://schemas.microsoft.com/office/drawing/2014/main" id="{83CD3B6A-52A6-44FA-A243-0A54A97992D2}"/>
              </a:ext>
            </a:extLst>
          </p:cNvPr>
          <p:cNvGrpSpPr/>
          <p:nvPr/>
        </p:nvGrpSpPr>
        <p:grpSpPr>
          <a:xfrm>
            <a:off x="1220916" y="1598375"/>
            <a:ext cx="5116274" cy="3170116"/>
            <a:chOff x="362175" y="1179247"/>
            <a:chExt cx="6083546" cy="3700875"/>
          </a:xfrm>
        </p:grpSpPr>
        <p:pic>
          <p:nvPicPr>
            <p:cNvPr id="126" name="Google Shape;126;p22"/>
            <p:cNvPicPr preferRelativeResize="0"/>
            <p:nvPr/>
          </p:nvPicPr>
          <p:blipFill>
            <a:blip r:embed="rId3">
              <a:alphaModFix/>
            </a:blip>
            <a:stretch>
              <a:fillRect/>
            </a:stretch>
          </p:blipFill>
          <p:spPr>
            <a:xfrm>
              <a:off x="362175" y="1179247"/>
              <a:ext cx="3032376" cy="3700875"/>
            </a:xfrm>
            <a:prstGeom prst="rect">
              <a:avLst/>
            </a:prstGeom>
            <a:noFill/>
            <a:ln>
              <a:noFill/>
            </a:ln>
          </p:spPr>
        </p:pic>
        <p:pic>
          <p:nvPicPr>
            <p:cNvPr id="127" name="Google Shape;127;p22"/>
            <p:cNvPicPr preferRelativeResize="0"/>
            <p:nvPr/>
          </p:nvPicPr>
          <p:blipFill>
            <a:blip r:embed="rId4">
              <a:alphaModFix/>
            </a:blip>
            <a:stretch>
              <a:fillRect/>
            </a:stretch>
          </p:blipFill>
          <p:spPr>
            <a:xfrm>
              <a:off x="3661386" y="1179247"/>
              <a:ext cx="2784335" cy="3700875"/>
            </a:xfrm>
            <a:prstGeom prst="rect">
              <a:avLst/>
            </a:prstGeom>
            <a:noFill/>
            <a:ln>
              <a:noFill/>
            </a:ln>
          </p:spPr>
        </p:pic>
      </p:grpSp>
      <p:sp>
        <p:nvSpPr>
          <p:cNvPr id="130" name="Google Shape;130;p22"/>
          <p:cNvSpPr txBox="1"/>
          <p:nvPr/>
        </p:nvSpPr>
        <p:spPr>
          <a:xfrm>
            <a:off x="6630350" y="1598376"/>
            <a:ext cx="1980250" cy="153885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dirty="0">
                <a:latin typeface="Arial" panose="020B0604020202020204" pitchFamily="34" charset="0"/>
                <a:cs typeface="Arial" panose="020B0604020202020204" pitchFamily="34" charset="0"/>
              </a:rPr>
              <a:t>Temperature: The LR confirms that the no. of cases in SP do not follow a trend, especially when it is measured on a 15 days average period, while NY does. This confirms that the data makes sense.</a:t>
            </a:r>
            <a:endParaRPr sz="1100" dirty="0">
              <a:latin typeface="Arial" panose="020B0604020202020204" pitchFamily="34" charset="0"/>
              <a:cs typeface="Arial" panose="020B0604020202020204" pitchFamily="34" charset="0"/>
            </a:endParaRPr>
          </a:p>
        </p:txBody>
      </p:sp>
      <p:sp>
        <p:nvSpPr>
          <p:cNvPr id="131" name="Google Shape;131;p22"/>
          <p:cNvSpPr txBox="1"/>
          <p:nvPr/>
        </p:nvSpPr>
        <p:spPr>
          <a:xfrm>
            <a:off x="6630350" y="3235556"/>
            <a:ext cx="1774179"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dirty="0">
                <a:latin typeface="Arial" panose="020B0604020202020204" pitchFamily="34" charset="0"/>
                <a:cs typeface="Arial" panose="020B0604020202020204" pitchFamily="34" charset="0"/>
              </a:rPr>
              <a:t>Humidity: The LR shows that there is not impact on the number of cases when humidity is considered for the analysis.  </a:t>
            </a:r>
            <a:endParaRPr sz="1100" dirty="0">
              <a:latin typeface="Arial" panose="020B0604020202020204" pitchFamily="34" charset="0"/>
              <a:cs typeface="Arial" panose="020B0604020202020204" pitchFamily="34" charset="0"/>
            </a:endParaRPr>
          </a:p>
        </p:txBody>
      </p:sp>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Combined Data - Correlation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533400" y="2939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p:txBody>
      </p:sp>
      <p:sp>
        <p:nvSpPr>
          <p:cNvPr id="61" name="Google Shape;61;p14"/>
          <p:cNvSpPr txBox="1">
            <a:spLocks noGrp="1"/>
          </p:cNvSpPr>
          <p:nvPr>
            <p:ph type="body" idx="1"/>
          </p:nvPr>
        </p:nvSpPr>
        <p:spPr>
          <a:xfrm>
            <a:off x="1033670" y="1129044"/>
            <a:ext cx="7633252" cy="1778100"/>
          </a:xfrm>
          <a:prstGeom prst="rect">
            <a:avLst/>
          </a:prstGeom>
        </p:spPr>
        <p:txBody>
          <a:bodyPr spcFirstLastPara="1" wrap="square" lIns="91425" tIns="91425" rIns="91425" bIns="91425" anchor="t" anchorCtr="0">
            <a:normAutofit/>
          </a:bodyPr>
          <a:lstStyle/>
          <a:p>
            <a:pPr marL="0" lvl="0" indent="0" algn="just" rtl="0">
              <a:spcBef>
                <a:spcPts val="600"/>
              </a:spcBef>
              <a:spcAft>
                <a:spcPts val="0"/>
              </a:spcAft>
              <a:buNone/>
            </a:pPr>
            <a:r>
              <a:rPr lang="en" sz="1200" dirty="0">
                <a:solidFill>
                  <a:srgbClr val="24292E"/>
                </a:solidFill>
                <a:highlight>
                  <a:srgbClr val="FFFFFF"/>
                </a:highlight>
                <a:latin typeface="Arial" panose="020B0604020202020204" pitchFamily="34" charset="0"/>
                <a:cs typeface="Arial" panose="020B0604020202020204" pitchFamily="34" charset="0"/>
              </a:rPr>
              <a:t>The new novel Coronavirus known as Covid19 (SARS CoV-2), has caused one of the most serious health crises globally. Since its global spread last year, we've seen multiple news article around the impact of temperature and humidity on the speed of spread and whether or not virus thrive in colder temperature. A simple Google search using term "covid spread cold and dry weather news" will lead to  multiple articles from credible sources (statistical and scientific) in favor or against.</a:t>
            </a:r>
            <a:endParaRPr sz="1200" dirty="0">
              <a:solidFill>
                <a:srgbClr val="24292E"/>
              </a:solidFill>
              <a:highlight>
                <a:srgbClr val="FFFFFF"/>
              </a:highlight>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8C480846-F906-4FAE-8B33-DBFB132BAE3A}"/>
              </a:ext>
            </a:extLst>
          </p:cNvPr>
          <p:cNvSpPr/>
          <p:nvPr/>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Google Shape;60;p14">
            <a:extLst>
              <a:ext uri="{FF2B5EF4-FFF2-40B4-BE49-F238E27FC236}">
                <a16:creationId xmlns:a16="http://schemas.microsoft.com/office/drawing/2014/main" id="{F888253D-951D-4D29-8109-7DFF3D7643C5}"/>
              </a:ext>
            </a:extLst>
          </p:cNvPr>
          <p:cNvSpPr txBox="1">
            <a:spLocks/>
          </p:cNvSpPr>
          <p:nvPr/>
        </p:nvSpPr>
        <p:spPr>
          <a:xfrm>
            <a:off x="550633" y="2680668"/>
            <a:ext cx="8520600" cy="572700"/>
          </a:xfrm>
          <a:prstGeom prst="rect">
            <a:avLst/>
          </a:prstGeom>
        </p:spPr>
        <p:txBody>
          <a:bodyPr spcFirstLastPara="1" vert="horz" wrap="square" lIns="91425" tIns="91425" rIns="91425" bIns="91425" rtlCol="0" anchor="t" anchorCtr="0">
            <a:normAutofit/>
          </a:bodyPr>
          <a:lstStyle>
            <a:lvl1pPr lvl="0" algn="l" defTabSz="685800" rtl="0" eaLnBrk="1" latinLnBrk="0" hangingPunct="1">
              <a:lnSpc>
                <a:spcPct val="90000"/>
              </a:lnSpc>
              <a:spcBef>
                <a:spcPts val="0"/>
              </a:spcBef>
              <a:spcAft>
                <a:spcPts val="0"/>
              </a:spcAft>
              <a:buSzPts val="2800"/>
              <a:buNone/>
              <a:defRPr sz="2500" kern="1200">
                <a:solidFill>
                  <a:schemeClr val="tx1"/>
                </a:solidFill>
                <a:latin typeface="Verdana" panose="020B0604030504040204" pitchFamily="34" charset="0"/>
                <a:ea typeface="Verdana" panose="020B0604030504040204" pitchFamily="34" charset="0"/>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IN" dirty="0"/>
              <a:t>Purpose</a:t>
            </a:r>
          </a:p>
        </p:txBody>
      </p:sp>
      <p:sp>
        <p:nvSpPr>
          <p:cNvPr id="4" name="TextBox 3">
            <a:extLst>
              <a:ext uri="{FF2B5EF4-FFF2-40B4-BE49-F238E27FC236}">
                <a16:creationId xmlns:a16="http://schemas.microsoft.com/office/drawing/2014/main" id="{62E166CC-5D82-4AC8-8F98-AB44893A0D07}"/>
              </a:ext>
            </a:extLst>
          </p:cNvPr>
          <p:cNvSpPr txBox="1"/>
          <p:nvPr/>
        </p:nvSpPr>
        <p:spPr>
          <a:xfrm>
            <a:off x="1041626" y="3323645"/>
            <a:ext cx="7625296" cy="553998"/>
          </a:xfrm>
          <a:prstGeom prst="rect">
            <a:avLst/>
          </a:prstGeom>
          <a:noFill/>
        </p:spPr>
        <p:txBody>
          <a:bodyPr wrap="square" rtlCol="0">
            <a:spAutoFit/>
          </a:bodyPr>
          <a:lstStyle/>
          <a:p>
            <a:pPr algn="just"/>
            <a:r>
              <a:rPr lang="en-US" sz="1200" dirty="0">
                <a:solidFill>
                  <a:srgbClr val="24292E"/>
                </a:solidFill>
                <a:highlight>
                  <a:srgbClr val="FFFFFF"/>
                </a:highlight>
                <a:latin typeface="Arial" panose="020B0604020202020204" pitchFamily="34" charset="0"/>
                <a:ea typeface="Verdana" panose="020B0604030504040204" pitchFamily="34" charset="0"/>
                <a:cs typeface="Arial" panose="020B0604020202020204" pitchFamily="34" charset="0"/>
              </a:rPr>
              <a:t>The purpose of this study is to analyze if colder and dryer weather have any impact on Covid-19 virus </a:t>
            </a:r>
          </a:p>
          <a:p>
            <a:endParaRPr lang="en-IN" dirty="0"/>
          </a:p>
        </p:txBody>
      </p:sp>
      <p:sp>
        <p:nvSpPr>
          <p:cNvPr id="5" name="Star: 7 Points 4">
            <a:extLst>
              <a:ext uri="{FF2B5EF4-FFF2-40B4-BE49-F238E27FC236}">
                <a16:creationId xmlns:a16="http://schemas.microsoft.com/office/drawing/2014/main" id="{FD14E298-4D88-4CE9-94A8-14152A4B781B}"/>
              </a:ext>
            </a:extLst>
          </p:cNvPr>
          <p:cNvSpPr/>
          <p:nvPr/>
        </p:nvSpPr>
        <p:spPr>
          <a:xfrm>
            <a:off x="5494351" y="2409245"/>
            <a:ext cx="2743200" cy="914400"/>
          </a:xfrm>
          <a:prstGeom prst="star7">
            <a:avLst/>
          </a:prstGeom>
          <a:solidFill>
            <a:srgbClr val="FFC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Edited - Revalidate</a:t>
            </a:r>
            <a:endParaRPr lang="en-IN"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5AF0-F751-4BD7-8783-13499F297CE0}"/>
              </a:ext>
            </a:extLst>
          </p:cNvPr>
          <p:cNvSpPr>
            <a:spLocks noGrp="1"/>
          </p:cNvSpPr>
          <p:nvPr>
            <p:ph type="title"/>
          </p:nvPr>
        </p:nvSpPr>
        <p:spPr>
          <a:xfrm>
            <a:off x="528762" y="63608"/>
            <a:ext cx="7886700" cy="994172"/>
          </a:xfrm>
        </p:spPr>
        <p:txBody>
          <a:bodyPr>
            <a:normAutofit/>
          </a:bodyPr>
          <a:lstStyle/>
          <a:p>
            <a:r>
              <a:rPr lang="en-US" dirty="0"/>
              <a:t>Analysis</a:t>
            </a:r>
          </a:p>
        </p:txBody>
      </p:sp>
      <p:pic>
        <p:nvPicPr>
          <p:cNvPr id="5" name="Content Placeholder 4" descr="A picture containing building, room, living, window&#10;&#10;Description automatically generated">
            <a:extLst>
              <a:ext uri="{FF2B5EF4-FFF2-40B4-BE49-F238E27FC236}">
                <a16:creationId xmlns:a16="http://schemas.microsoft.com/office/drawing/2014/main" id="{88A77DBB-4E15-42B8-BB73-4DDEB5AA3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223" y="2152117"/>
            <a:ext cx="3303554" cy="2927775"/>
          </a:xfrm>
        </p:spPr>
      </p:pic>
      <p:sp>
        <p:nvSpPr>
          <p:cNvPr id="6" name="TextBox 5">
            <a:extLst>
              <a:ext uri="{FF2B5EF4-FFF2-40B4-BE49-F238E27FC236}">
                <a16:creationId xmlns:a16="http://schemas.microsoft.com/office/drawing/2014/main" id="{53A5968D-15E2-4B54-A597-AE2B0B9B89C0}"/>
              </a:ext>
            </a:extLst>
          </p:cNvPr>
          <p:cNvSpPr txBox="1"/>
          <p:nvPr/>
        </p:nvSpPr>
        <p:spPr>
          <a:xfrm>
            <a:off x="655980" y="1363428"/>
            <a:ext cx="8065936" cy="923330"/>
          </a:xfrm>
          <a:prstGeom prst="rect">
            <a:avLst/>
          </a:prstGeom>
          <a:noFill/>
        </p:spPr>
        <p:txBody>
          <a:bodyPr wrap="square">
            <a:spAutoFit/>
          </a:bodyPr>
          <a:lstStyle/>
          <a:p>
            <a:pPr algn="l"/>
            <a:r>
              <a:rPr lang="en-US" dirty="0">
                <a:solidFill>
                  <a:srgbClr val="24292E"/>
                </a:solidFill>
                <a:latin typeface="-apple-system"/>
              </a:rPr>
              <a:t>R</a:t>
            </a:r>
            <a:r>
              <a:rPr lang="en-US" b="0" i="0" dirty="0">
                <a:solidFill>
                  <a:srgbClr val="24292E"/>
                </a:solidFill>
                <a:effectLst/>
                <a:latin typeface="-apple-system"/>
              </a:rPr>
              <a:t>elationship of variables (Moving Average New Cases per 100k with Moving Avg 15 days Temperature and Humidity) for 2 cities</a:t>
            </a:r>
            <a:br>
              <a:rPr lang="en-US" dirty="0"/>
            </a:br>
            <a:endParaRPr lang="en-IN" dirty="0"/>
          </a:p>
        </p:txBody>
      </p:sp>
    </p:spTree>
    <p:extLst>
      <p:ext uri="{BB962C8B-B14F-4D97-AF65-F5344CB8AC3E}">
        <p14:creationId xmlns:p14="http://schemas.microsoft.com/office/powerpoint/2010/main" val="3802381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0F8A-28F3-4A6E-BB02-2A6252C2FADC}"/>
              </a:ext>
            </a:extLst>
          </p:cNvPr>
          <p:cNvSpPr>
            <a:spLocks noGrp="1"/>
          </p:cNvSpPr>
          <p:nvPr>
            <p:ph type="title"/>
          </p:nvPr>
        </p:nvSpPr>
        <p:spPr>
          <a:xfrm>
            <a:off x="525285" y="67109"/>
            <a:ext cx="7886700" cy="994172"/>
          </a:xfrm>
        </p:spPr>
        <p:txBody>
          <a:bodyPr>
            <a:normAutofit/>
          </a:bodyPr>
          <a:lstStyle/>
          <a:p>
            <a:r>
              <a:rPr lang="en-US" dirty="0"/>
              <a:t>Modeling Outputs</a:t>
            </a:r>
          </a:p>
        </p:txBody>
      </p:sp>
      <p:pic>
        <p:nvPicPr>
          <p:cNvPr id="5" name="Content Placeholder 4" descr="Table&#10;&#10;Description automatically generated">
            <a:extLst>
              <a:ext uri="{FF2B5EF4-FFF2-40B4-BE49-F238E27FC236}">
                <a16:creationId xmlns:a16="http://schemas.microsoft.com/office/drawing/2014/main" id="{494EF003-EEDC-4B46-BC03-D0891914C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7700" y="3929885"/>
            <a:ext cx="4592363" cy="1088484"/>
          </a:xfrm>
        </p:spPr>
      </p:pic>
      <p:pic>
        <p:nvPicPr>
          <p:cNvPr id="7" name="Picture 6" descr="Table&#10;&#10;Description automatically generated">
            <a:extLst>
              <a:ext uri="{FF2B5EF4-FFF2-40B4-BE49-F238E27FC236}">
                <a16:creationId xmlns:a16="http://schemas.microsoft.com/office/drawing/2014/main" id="{5165D6D7-1FAE-4770-AEEB-D4823E4AA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607" y="2571750"/>
            <a:ext cx="4626059" cy="1088484"/>
          </a:xfrm>
          <a:prstGeom prst="rect">
            <a:avLst/>
          </a:prstGeom>
        </p:spPr>
      </p:pic>
      <p:pic>
        <p:nvPicPr>
          <p:cNvPr id="6" name="Content Placeholder 4" descr="Table&#10;&#10;Description automatically generated">
            <a:extLst>
              <a:ext uri="{FF2B5EF4-FFF2-40B4-BE49-F238E27FC236}">
                <a16:creationId xmlns:a16="http://schemas.microsoft.com/office/drawing/2014/main" id="{C89EF866-CFFA-493A-92DF-DDEBE1C42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577" y="1213615"/>
            <a:ext cx="4626059" cy="1088484"/>
          </a:xfrm>
          <a:prstGeom prst="rect">
            <a:avLst/>
          </a:prstGeom>
        </p:spPr>
      </p:pic>
    </p:spTree>
    <p:extLst>
      <p:ext uri="{BB962C8B-B14F-4D97-AF65-F5344CB8AC3E}">
        <p14:creationId xmlns:p14="http://schemas.microsoft.com/office/powerpoint/2010/main" val="2086250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Conclusion</a:t>
            </a:r>
          </a:p>
        </p:txBody>
      </p:sp>
      <p:sp>
        <p:nvSpPr>
          <p:cNvPr id="8" name="Google Shape;142;p24">
            <a:extLst>
              <a:ext uri="{FF2B5EF4-FFF2-40B4-BE49-F238E27FC236}">
                <a16:creationId xmlns:a16="http://schemas.microsoft.com/office/drawing/2014/main" id="{2AF00EAE-93B2-4D0E-A57A-CF5F728DF2BA}"/>
              </a:ext>
            </a:extLst>
          </p:cNvPr>
          <p:cNvSpPr txBox="1"/>
          <p:nvPr/>
        </p:nvSpPr>
        <p:spPr>
          <a:xfrm>
            <a:off x="909296" y="1931040"/>
            <a:ext cx="85632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t>Did we find any correlation between temperature and humidity or was our analysis inconclusive?</a:t>
            </a:r>
            <a:endParaRPr dirty="0"/>
          </a:p>
        </p:txBody>
      </p:sp>
    </p:spTree>
    <p:extLst>
      <p:ext uri="{BB962C8B-B14F-4D97-AF65-F5344CB8AC3E}">
        <p14:creationId xmlns:p14="http://schemas.microsoft.com/office/powerpoint/2010/main" val="3077857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Project Team Profile</a:t>
            </a:r>
          </a:p>
        </p:txBody>
      </p:sp>
      <p:sp>
        <p:nvSpPr>
          <p:cNvPr id="4" name="Google Shape;142;p24">
            <a:extLst>
              <a:ext uri="{FF2B5EF4-FFF2-40B4-BE49-F238E27FC236}">
                <a16:creationId xmlns:a16="http://schemas.microsoft.com/office/drawing/2014/main" id="{14185362-F0C5-4702-BFCA-40F91A7C52FE}"/>
              </a:ext>
            </a:extLst>
          </p:cNvPr>
          <p:cNvSpPr txBox="1"/>
          <p:nvPr/>
        </p:nvSpPr>
        <p:spPr>
          <a:xfrm>
            <a:off x="1016395" y="1352550"/>
            <a:ext cx="7581900" cy="23698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dirty="0">
                <a:latin typeface="Verdana" panose="020B0604030504040204" pitchFamily="34" charset="0"/>
                <a:ea typeface="Verdana" panose="020B0604030504040204" pitchFamily="34" charset="0"/>
              </a:rPr>
              <a:t>Aisha Syed 	</a:t>
            </a:r>
            <a:r>
              <a:rPr lang="en-IN" sz="1100" u="sng" dirty="0">
                <a:solidFill>
                  <a:schemeClr val="hlink"/>
                </a:solidFill>
                <a:latin typeface="Verdana" panose="020B0604030504040204" pitchFamily="34" charset="0"/>
                <a:ea typeface="Verdana" panose="020B0604030504040204" pitchFamily="34" charset="0"/>
                <a:hlinkClick r:id="rId3"/>
              </a:rPr>
              <a:t>https://www.linkedin.com/in/aisha-syed-27506a5/</a:t>
            </a:r>
            <a:endParaRPr lang="en-IN" sz="1100" dirty="0">
              <a:latin typeface="Verdana" panose="020B0604030504040204" pitchFamily="34" charset="0"/>
              <a:ea typeface="Verdana" panose="020B0604030504040204" pitchFamily="34" charset="0"/>
            </a:endParaRP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Archana Narula 	</a:t>
            </a: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Maria Leon 	</a:t>
            </a:r>
            <a:r>
              <a:rPr lang="en-IN" sz="1100" u="sng" dirty="0">
                <a:solidFill>
                  <a:schemeClr val="hlink"/>
                </a:solidFill>
                <a:latin typeface="Verdana" panose="020B0604030504040204" pitchFamily="34" charset="0"/>
                <a:ea typeface="Verdana" panose="020B0604030504040204" pitchFamily="34" charset="0"/>
                <a:hlinkClick r:id="rId4"/>
              </a:rPr>
              <a:t>https://www.linkedin.com/in/marialeon2009/</a:t>
            </a:r>
            <a:r>
              <a:rPr lang="en-IN" sz="1100" dirty="0">
                <a:latin typeface="Verdana" panose="020B0604030504040204" pitchFamily="34" charset="0"/>
                <a:ea typeface="Verdana" panose="020B0604030504040204" pitchFamily="34" charset="0"/>
              </a:rPr>
              <a:t> </a:t>
            </a: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Sushmitha Maddali 	</a:t>
            </a:r>
            <a:r>
              <a:rPr lang="en-IN" sz="1100" u="sng" dirty="0">
                <a:solidFill>
                  <a:schemeClr val="hlink"/>
                </a:solidFill>
                <a:latin typeface="Verdana" panose="020B0604030504040204" pitchFamily="34" charset="0"/>
                <a:ea typeface="Verdana" panose="020B0604030504040204" pitchFamily="34" charset="0"/>
                <a:hlinkClick r:id="rId5"/>
              </a:rPr>
              <a:t>https://www.linkedin.com/in/sushmitha-maddali</a:t>
            </a:r>
            <a:endParaRPr lang="en-IN" sz="1100" u="sng" dirty="0">
              <a:solidFill>
                <a:schemeClr val="hlink"/>
              </a:solidFill>
              <a:latin typeface="Verdana" panose="020B0604030504040204" pitchFamily="34" charset="0"/>
              <a:ea typeface="Verdana" panose="020B0604030504040204" pitchFamily="34" charset="0"/>
            </a:endParaRP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Kushal Sharma</a:t>
            </a:r>
            <a:r>
              <a:rPr lang="en-IN" sz="1100" dirty="0">
                <a:latin typeface="Verdana" panose="020B0604030504040204" pitchFamily="34" charset="0"/>
                <a:ea typeface="Verdana" panose="020B0604030504040204" pitchFamily="34" charset="0"/>
              </a:rPr>
              <a:t> 	</a:t>
            </a:r>
            <a:r>
              <a:rPr lang="en-IN" sz="1100" b="0" i="0" dirty="0">
                <a:effectLst/>
                <a:latin typeface="Verdana" panose="020B0604030504040204" pitchFamily="34" charset="0"/>
                <a:ea typeface="Verdana" panose="020B0604030504040204" pitchFamily="34" charset="0"/>
                <a:hlinkClick r:id="rId6"/>
              </a:rPr>
              <a:t>https://www.linkedin.com/in/kushca</a:t>
            </a:r>
            <a:endParaRPr lang="en-IN" sz="1100" b="0" i="0" dirty="0">
              <a:effectLst/>
              <a:latin typeface="Verdana" panose="020B0604030504040204" pitchFamily="34" charset="0"/>
              <a:ea typeface="Verdana" panose="020B0604030504040204" pitchFamily="34" charset="0"/>
            </a:endParaRPr>
          </a:p>
          <a:p>
            <a:pPr marL="0" lvl="0" indent="0" algn="l" rtl="0">
              <a:spcBef>
                <a:spcPts val="1200"/>
              </a:spcBef>
              <a:spcAft>
                <a:spcPts val="0"/>
              </a:spcAft>
              <a:buNone/>
            </a:pPr>
            <a:endParaRPr lang="en-IN" dirty="0"/>
          </a:p>
        </p:txBody>
      </p:sp>
    </p:spTree>
    <p:extLst>
      <p:ext uri="{BB962C8B-B14F-4D97-AF65-F5344CB8AC3E}">
        <p14:creationId xmlns:p14="http://schemas.microsoft.com/office/powerpoint/2010/main" val="4197033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Team Profiles</a:t>
            </a:r>
            <a:endParaRPr/>
          </a:p>
        </p:txBody>
      </p:sp>
      <p:sp>
        <p:nvSpPr>
          <p:cNvPr id="160" name="Google Shape;160;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Aisha Syed </a:t>
            </a:r>
            <a:r>
              <a:rPr lang="en" u="sng" dirty="0">
                <a:solidFill>
                  <a:schemeClr val="hlink"/>
                </a:solidFill>
                <a:hlinkClick r:id="rId3"/>
              </a:rPr>
              <a:t>https://www.linkedin.com/in/aisha-syed-27506a5/</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Maria Leon </a:t>
            </a:r>
            <a:r>
              <a:rPr lang="en" u="sng" dirty="0">
                <a:solidFill>
                  <a:schemeClr val="hlink"/>
                </a:solidFill>
                <a:hlinkClick r:id="rId4"/>
              </a:rPr>
              <a:t>https://www.linkedin.com/in/marialeon2009/</a:t>
            </a:r>
            <a:r>
              <a:rPr lang="en" dirty="0"/>
              <a:t> </a:t>
            </a:r>
            <a:endParaRPr dirty="0"/>
          </a:p>
          <a:p>
            <a:pPr marL="0" lvl="0" indent="0" algn="l" rtl="0">
              <a:spcBef>
                <a:spcPts val="1200"/>
              </a:spcBef>
              <a:spcAft>
                <a:spcPts val="0"/>
              </a:spcAft>
              <a:buNone/>
            </a:pPr>
            <a:r>
              <a:rPr lang="en" sz="2000" dirty="0"/>
              <a:t>Sushmitha </a:t>
            </a:r>
            <a:r>
              <a:rPr lang="en" sz="1600" u="sng" dirty="0">
                <a:solidFill>
                  <a:schemeClr val="hlink"/>
                </a:solidFill>
                <a:hlinkClick r:id="rId5"/>
              </a:rPr>
              <a:t>linkedin.com/in/sushmitha-maddali</a:t>
            </a:r>
            <a:endParaRPr sz="1600" u="sng" dirty="0">
              <a:solidFill>
                <a:schemeClr val="hlink"/>
              </a:solidFill>
            </a:endParaRPr>
          </a:p>
          <a:p>
            <a:pPr marL="0" lvl="0" indent="0" algn="l" rtl="0">
              <a:spcBef>
                <a:spcPts val="120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Next steps for our project</a:t>
            </a:r>
            <a:endParaRPr/>
          </a:p>
        </p:txBody>
      </p:sp>
      <p:sp>
        <p:nvSpPr>
          <p:cNvPr id="148" name="Google Shape;148;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Make adjustments based on feedback from the reviewers</a:t>
            </a:r>
            <a:endParaRPr/>
          </a:p>
          <a:p>
            <a:pPr marL="457200" lvl="0" indent="-342900" algn="l" rtl="0">
              <a:spcBef>
                <a:spcPts val="0"/>
              </a:spcBef>
              <a:spcAft>
                <a:spcPts val="0"/>
              </a:spcAft>
              <a:buSzPts val="1800"/>
              <a:buChar char="●"/>
            </a:pPr>
            <a:r>
              <a:rPr lang="en"/>
              <a:t>Additional results interpretation (If required)</a:t>
            </a:r>
            <a:endParaRPr/>
          </a:p>
          <a:p>
            <a:pPr marL="457200" lvl="0" indent="-342900" algn="l" rtl="0">
              <a:spcBef>
                <a:spcPts val="0"/>
              </a:spcBef>
              <a:spcAft>
                <a:spcPts val="0"/>
              </a:spcAft>
              <a:buSzPts val="1800"/>
              <a:buChar char="●"/>
            </a:pPr>
            <a:r>
              <a:rPr lang="en"/>
              <a:t>Conclusion (Suggestions: Add slides with regression results - 3 models from readme -compare them and provide which is the best out of the 3)</a:t>
            </a:r>
            <a:endParaRPr/>
          </a:p>
          <a:p>
            <a:pPr marL="457200" lvl="0" indent="-342900" algn="l" rtl="0">
              <a:spcBef>
                <a:spcPts val="0"/>
              </a:spcBef>
              <a:spcAft>
                <a:spcPts val="0"/>
              </a:spcAft>
              <a:buClr>
                <a:schemeClr val="dk1"/>
              </a:buClr>
              <a:buSzPts val="1800"/>
              <a:buChar char="●"/>
            </a:pPr>
            <a:r>
              <a:rPr lang="en" strike="sngStrike">
                <a:solidFill>
                  <a:schemeClr val="dk1"/>
                </a:solidFill>
                <a:highlight>
                  <a:srgbClr val="B6D7A8"/>
                </a:highlight>
              </a:rPr>
              <a:t>Recommendation for expansion of project idea (DONE ON MAY 31,2021)</a:t>
            </a:r>
            <a:endParaRPr strike="sngStrike">
              <a:solidFill>
                <a:schemeClr val="dk1"/>
              </a:solidFill>
              <a:highlight>
                <a:srgbClr val="B6D7A8"/>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 to project expansion </a:t>
            </a:r>
            <a:endParaRPr/>
          </a:p>
        </p:txBody>
      </p:sp>
      <p:sp>
        <p:nvSpPr>
          <p:cNvPr id="154" name="Google Shape;154;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Run 3 regression models excluding humidity</a:t>
            </a:r>
            <a:endParaRPr/>
          </a:p>
          <a:p>
            <a:pPr marL="457200" lvl="0" indent="-342900" algn="l" rtl="0">
              <a:spcBef>
                <a:spcPts val="0"/>
              </a:spcBef>
              <a:spcAft>
                <a:spcPts val="0"/>
              </a:spcAft>
              <a:buSzPts val="1800"/>
              <a:buChar char="●"/>
            </a:pPr>
            <a:r>
              <a:rPr lang="en"/>
              <a:t>Remove impact of other variables e.g</a:t>
            </a:r>
            <a:endParaRPr/>
          </a:p>
          <a:p>
            <a:pPr marL="914400" lvl="1" indent="-317500" algn="l" rtl="0">
              <a:spcBef>
                <a:spcPts val="0"/>
              </a:spcBef>
              <a:spcAft>
                <a:spcPts val="0"/>
              </a:spcAft>
              <a:buSzPts val="1400"/>
              <a:buChar char="○"/>
            </a:pPr>
            <a:r>
              <a:rPr lang="en"/>
              <a:t>Impact of vaccination rate</a:t>
            </a:r>
            <a:endParaRPr/>
          </a:p>
          <a:p>
            <a:pPr marL="914400" lvl="1" indent="-317500" algn="l" rtl="0">
              <a:spcBef>
                <a:spcPts val="0"/>
              </a:spcBef>
              <a:spcAft>
                <a:spcPts val="0"/>
              </a:spcAft>
              <a:buSzPts val="1400"/>
              <a:buChar char="○"/>
            </a:pPr>
            <a:r>
              <a:rPr lang="en"/>
              <a:t>Impact of the positive cases related to brazilain mutant, which spread faster than the original.</a:t>
            </a:r>
            <a:endParaRPr/>
          </a:p>
          <a:p>
            <a:pPr marL="914400" lvl="1" indent="-317500" algn="l" rtl="0">
              <a:spcBef>
                <a:spcPts val="0"/>
              </a:spcBef>
              <a:spcAft>
                <a:spcPts val="0"/>
              </a:spcAft>
              <a:buSzPts val="1400"/>
              <a:buChar char="○"/>
            </a:pPr>
            <a:r>
              <a:rPr lang="en"/>
              <a:t>Impact of Active cases in the city.</a:t>
            </a:r>
            <a:endParaRPr/>
          </a:p>
          <a:p>
            <a:pPr marL="457200" lvl="0" indent="-342900" algn="l" rtl="0">
              <a:spcBef>
                <a:spcPts val="0"/>
              </a:spcBef>
              <a:spcAft>
                <a:spcPts val="0"/>
              </a:spcAft>
              <a:buSzPts val="1800"/>
              <a:buChar char="●"/>
            </a:pPr>
            <a:r>
              <a:rPr lang="en"/>
              <a:t>Run the analysis using additional city data with similar cities.</a:t>
            </a:r>
            <a:endParaRPr/>
          </a:p>
          <a:p>
            <a:pPr marL="914400" lvl="1" indent="-317500" algn="l" rtl="0">
              <a:spcBef>
                <a:spcPts val="0"/>
              </a:spcBef>
              <a:spcAft>
                <a:spcPts val="0"/>
              </a:spcAft>
              <a:buSzPts val="1400"/>
              <a:buChar char="○"/>
            </a:pPr>
            <a:r>
              <a:rPr lang="en"/>
              <a:t>Add more cities with diverse conditions to understand the behaviour of Covid cases compare to different temperatures. </a:t>
            </a:r>
            <a:endParaRPr/>
          </a:p>
          <a:p>
            <a:pPr marL="457200" lvl="0" indent="-342900" algn="l" rtl="0">
              <a:spcBef>
                <a:spcPts val="0"/>
              </a:spcBef>
              <a:spcAft>
                <a:spcPts val="0"/>
              </a:spcAft>
              <a:buSzPts val="1800"/>
              <a:buChar char="●"/>
            </a:pPr>
            <a:r>
              <a:rPr lang="en"/>
              <a:t>Use time series methodologies on the new cases variable before running the regression</a:t>
            </a:r>
            <a:endParaRPr/>
          </a:p>
          <a:p>
            <a:pPr marL="0" lvl="0" indent="0" algn="l" rtl="0">
              <a:spcBef>
                <a:spcPts val="1200"/>
              </a:spcBef>
              <a:spcAft>
                <a:spcPts val="0"/>
              </a:spcAft>
              <a:buNone/>
            </a:pPr>
            <a:endParaRPr/>
          </a:p>
          <a:p>
            <a:pPr marL="9144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527984" y="294297"/>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Sources &amp; Data Definition</a:t>
            </a:r>
            <a:endParaRPr dirty="0"/>
          </a:p>
        </p:txBody>
      </p:sp>
      <p:sp>
        <p:nvSpPr>
          <p:cNvPr id="67" name="Google Shape;67;p15"/>
          <p:cNvSpPr txBox="1">
            <a:spLocks noGrp="1"/>
          </p:cNvSpPr>
          <p:nvPr>
            <p:ph type="body" idx="1"/>
          </p:nvPr>
        </p:nvSpPr>
        <p:spPr>
          <a:xfrm>
            <a:off x="609600" y="1123949"/>
            <a:ext cx="8520600" cy="4019551"/>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Clr>
                <a:schemeClr val="dk1"/>
              </a:buClr>
              <a:buSzPct val="40000"/>
              <a:buFont typeface="Arial"/>
              <a:buNone/>
            </a:pPr>
            <a:r>
              <a:rPr lang="en-US" sz="2200" b="1" dirty="0">
                <a:solidFill>
                  <a:srgbClr val="24292E"/>
                </a:solidFill>
                <a:highlight>
                  <a:srgbClr val="FFFFFF"/>
                </a:highlight>
              </a:rPr>
              <a:t>Data Source:</a:t>
            </a:r>
            <a:endParaRPr lang="en-US" sz="2750" b="1" dirty="0">
              <a:solidFill>
                <a:srgbClr val="24292E"/>
              </a:solidFill>
              <a:highlight>
                <a:srgbClr val="FFFFFF"/>
              </a:highlight>
            </a:endParaRPr>
          </a:p>
          <a:p>
            <a:pPr>
              <a:buSzPct val="100000"/>
              <a:buFont typeface="Arial" panose="020B0604020202020204" pitchFamily="34" charset="0"/>
              <a:buChar char="•"/>
            </a:pPr>
            <a:endParaRPr lang="en-US" sz="1400" b="0" i="0" u="none" strike="noStrike" dirty="0">
              <a:solidFill>
                <a:srgbClr val="24292E"/>
              </a:solidFill>
              <a:effectLst/>
              <a:hlinkClick r:id="rId3"/>
            </a:endParaRPr>
          </a:p>
          <a:p>
            <a:pPr marL="285750" indent="-111125">
              <a:buSzPct val="100000"/>
              <a:buFont typeface="Arial" panose="020B0604020202020204" pitchFamily="34" charset="0"/>
              <a:buChar char="•"/>
            </a:pPr>
            <a:r>
              <a:rPr lang="en-US" sz="1800" b="0" i="0" u="none" strike="noStrike" dirty="0">
                <a:solidFill>
                  <a:srgbClr val="24292E"/>
                </a:solidFill>
                <a:effectLst/>
                <a:hlinkClick r:id="rId3"/>
              </a:rPr>
              <a:t>Weather Data One time history bulk data for New York City and Sao Paulo City</a:t>
            </a:r>
            <a:endParaRPr lang="en-US" sz="1800" b="0" i="0" dirty="0">
              <a:solidFill>
                <a:srgbClr val="24292E"/>
              </a:solidFill>
              <a:effectLst/>
            </a:endParaRPr>
          </a:p>
          <a:p>
            <a:pPr marL="285750" indent="-111125">
              <a:buSzPct val="100000"/>
              <a:buFont typeface="Arial" panose="020B0604020202020204" pitchFamily="34" charset="0"/>
              <a:buChar char="•"/>
            </a:pPr>
            <a:r>
              <a:rPr lang="en-US" sz="1800" b="0" i="0" u="none" strike="noStrike" dirty="0">
                <a:solidFill>
                  <a:srgbClr val="24292E"/>
                </a:solidFill>
                <a:effectLst/>
                <a:hlinkClick r:id="rId4"/>
              </a:rPr>
              <a:t>New York daily Covid data from NYC Health</a:t>
            </a:r>
            <a:endParaRPr lang="en-US" sz="1800" b="0" i="0" dirty="0">
              <a:solidFill>
                <a:srgbClr val="24292E"/>
              </a:solidFill>
              <a:effectLst/>
            </a:endParaRPr>
          </a:p>
          <a:p>
            <a:pPr marL="285750" indent="-111125">
              <a:buSzPct val="100000"/>
              <a:buFont typeface="Arial" panose="020B0604020202020204" pitchFamily="34" charset="0"/>
              <a:buChar char="•"/>
            </a:pPr>
            <a:r>
              <a:rPr lang="en-US" sz="1800" b="0" i="0" u="none" strike="noStrike" dirty="0">
                <a:solidFill>
                  <a:srgbClr val="24292E"/>
                </a:solidFill>
                <a:effectLst/>
                <a:hlinkClick r:id="rId5"/>
              </a:rPr>
              <a:t>Sao Paulo daily Covid data from </a:t>
            </a:r>
            <a:r>
              <a:rPr lang="en-US" sz="1800" b="0" i="0" u="none" strike="noStrike" dirty="0" err="1">
                <a:solidFill>
                  <a:srgbClr val="24292E"/>
                </a:solidFill>
                <a:effectLst/>
                <a:hlinkClick r:id="rId5"/>
              </a:rPr>
              <a:t>SEADE</a:t>
            </a:r>
            <a:endParaRPr lang="en-US" sz="1800" b="0" i="0" dirty="0">
              <a:solidFill>
                <a:srgbClr val="24292E"/>
              </a:solidFill>
              <a:effectLst/>
            </a:endParaRPr>
          </a:p>
          <a:p>
            <a:pPr marL="0" lvl="0" indent="0" algn="l" rtl="0">
              <a:spcBef>
                <a:spcPts val="1200"/>
              </a:spcBef>
              <a:spcAft>
                <a:spcPts val="0"/>
              </a:spcAft>
              <a:buClr>
                <a:schemeClr val="dk1"/>
              </a:buClr>
              <a:buSzPct val="55000"/>
              <a:buFont typeface="Arial"/>
              <a:buNone/>
            </a:pPr>
            <a:r>
              <a:rPr lang="en" sz="2200" b="1" dirty="0">
                <a:solidFill>
                  <a:srgbClr val="24292E"/>
                </a:solidFill>
                <a:highlight>
                  <a:srgbClr val="FFFFFF"/>
                </a:highlight>
              </a:rPr>
              <a:t>Variables:</a:t>
            </a:r>
            <a:endParaRPr sz="2200" b="1" dirty="0">
              <a:solidFill>
                <a:srgbClr val="24292E"/>
              </a:solidFill>
              <a:highlight>
                <a:srgbClr val="FFFFFF"/>
              </a:highlight>
            </a:endParaRPr>
          </a:p>
          <a:p>
            <a:pPr marL="285750" lvl="0" indent="-115888" algn="l" rtl="0">
              <a:spcBef>
                <a:spcPts val="1200"/>
              </a:spcBef>
              <a:spcAft>
                <a:spcPts val="0"/>
              </a:spcAft>
              <a:buClr>
                <a:srgbClr val="24292E"/>
              </a:buClr>
              <a:buSzPct val="100000"/>
              <a:buAutoNum type="arabicPeriod"/>
            </a:pPr>
            <a:r>
              <a:rPr lang="en" sz="1800" dirty="0">
                <a:solidFill>
                  <a:srgbClr val="24292E"/>
                </a:solidFill>
                <a:highlight>
                  <a:srgbClr val="FFFFFF"/>
                </a:highlight>
              </a:rPr>
              <a:t>Dependent: One of the following:</a:t>
            </a:r>
            <a:endParaRPr sz="1800" dirty="0">
              <a:solidFill>
                <a:srgbClr val="24292E"/>
              </a:solidFill>
              <a:highlight>
                <a:srgbClr val="FFFFFF"/>
              </a:highlight>
            </a:endParaRPr>
          </a:p>
          <a:p>
            <a:pPr marL="461963" lvl="2" indent="-115888">
              <a:buClr>
                <a:srgbClr val="24292E"/>
              </a:buClr>
              <a:buSzPct val="100000"/>
              <a:buChar char="○"/>
            </a:pPr>
            <a:r>
              <a:rPr lang="en" sz="1600" dirty="0">
                <a:solidFill>
                  <a:srgbClr val="24292E"/>
                </a:solidFill>
                <a:highlight>
                  <a:srgbClr val="FFFFFF"/>
                </a:highlight>
              </a:rPr>
              <a:t>Covid 19 new cases per 100,000 population</a:t>
            </a:r>
            <a:endParaRPr sz="1600" dirty="0">
              <a:solidFill>
                <a:srgbClr val="24292E"/>
              </a:solidFill>
              <a:highlight>
                <a:srgbClr val="FFFFFF"/>
              </a:highlight>
            </a:endParaRPr>
          </a:p>
          <a:p>
            <a:pPr marL="285750" lvl="0" indent="-111125">
              <a:spcBef>
                <a:spcPts val="0"/>
              </a:spcBef>
              <a:buClr>
                <a:srgbClr val="24292E"/>
              </a:buClr>
              <a:buSzPct val="100000"/>
              <a:buFont typeface="Arial" panose="020B0604020202020204" pitchFamily="34" charset="0"/>
              <a:buAutoNum type="arabicPeriod"/>
            </a:pPr>
            <a:r>
              <a:rPr lang="en" sz="1800" dirty="0">
                <a:solidFill>
                  <a:srgbClr val="24292E"/>
                </a:solidFill>
                <a:highlight>
                  <a:srgbClr val="FFFFFF"/>
                </a:highlight>
              </a:rPr>
              <a:t>Independent Variables:</a:t>
            </a:r>
            <a:endParaRPr sz="1800" dirty="0">
              <a:solidFill>
                <a:srgbClr val="24292E"/>
              </a:solidFill>
              <a:highlight>
                <a:srgbClr val="FFFFFF"/>
              </a:highlight>
            </a:endParaRPr>
          </a:p>
          <a:p>
            <a:pPr marL="461963" lvl="2" indent="-115888">
              <a:buClr>
                <a:srgbClr val="24292E"/>
              </a:buClr>
              <a:buSzPct val="100000"/>
              <a:buFont typeface="Arial" panose="020B0604020202020204" pitchFamily="34" charset="0"/>
              <a:buChar char="○"/>
            </a:pPr>
            <a:r>
              <a:rPr lang="en" sz="1600" dirty="0">
                <a:solidFill>
                  <a:srgbClr val="24292E"/>
                </a:solidFill>
                <a:highlight>
                  <a:srgbClr val="FFFFFF"/>
                </a:highlight>
              </a:rPr>
              <a:t>Average daily temperature in celsius</a:t>
            </a:r>
            <a:endParaRPr sz="1600" dirty="0">
              <a:solidFill>
                <a:srgbClr val="24292E"/>
              </a:solidFill>
              <a:highlight>
                <a:srgbClr val="FFFFFF"/>
              </a:highlight>
            </a:endParaRPr>
          </a:p>
          <a:p>
            <a:pPr marL="461963" lvl="2" indent="-115888">
              <a:buClr>
                <a:srgbClr val="24292E"/>
              </a:buClr>
              <a:buSzPct val="100000"/>
              <a:buFont typeface="Arial" panose="020B0604020202020204" pitchFamily="34" charset="0"/>
              <a:buChar char="○"/>
            </a:pPr>
            <a:r>
              <a:rPr lang="en" sz="1600" dirty="0">
                <a:solidFill>
                  <a:srgbClr val="24292E"/>
                </a:solidFill>
                <a:highlight>
                  <a:srgbClr val="FFFFFF"/>
                </a:highlight>
              </a:rPr>
              <a:t>Average daily humidity</a:t>
            </a:r>
            <a:endParaRPr sz="1600" dirty="0">
              <a:solidFill>
                <a:srgbClr val="24292E"/>
              </a:solidFill>
              <a:highlight>
                <a:srgbClr val="FFFFFF"/>
              </a:highlight>
            </a:endParaRPr>
          </a:p>
          <a:p>
            <a:pPr marL="0" lvl="0" indent="0" algn="l" rtl="0">
              <a:spcBef>
                <a:spcPts val="1200"/>
              </a:spcBef>
              <a:spcAft>
                <a:spcPts val="0"/>
              </a:spcAft>
              <a:buNone/>
            </a:pPr>
            <a:r>
              <a:rPr lang="en" sz="2200" b="1" dirty="0">
                <a:solidFill>
                  <a:srgbClr val="24292E"/>
                </a:solidFill>
                <a:highlight>
                  <a:srgbClr val="FFFFFF"/>
                </a:highlight>
              </a:rPr>
              <a:t>Scope of project:</a:t>
            </a:r>
            <a:r>
              <a:rPr lang="en" sz="2200" dirty="0">
                <a:solidFill>
                  <a:srgbClr val="24292E"/>
                </a:solidFill>
                <a:highlight>
                  <a:srgbClr val="FFFFFF"/>
                </a:highlight>
              </a:rPr>
              <a:t> </a:t>
            </a:r>
          </a:p>
          <a:p>
            <a:pPr marL="174625" lvl="1" indent="0">
              <a:spcBef>
                <a:spcPts val="1200"/>
              </a:spcBef>
              <a:buSzPct val="100000"/>
              <a:buNone/>
            </a:pPr>
            <a:r>
              <a:rPr lang="en" sz="1800" dirty="0">
                <a:solidFill>
                  <a:srgbClr val="24292E"/>
                </a:solidFill>
                <a:highlight>
                  <a:srgbClr val="FFFFFF"/>
                </a:highlight>
              </a:rPr>
              <a:t>Limitted to Two </a:t>
            </a:r>
            <a:r>
              <a:rPr lang="en-IN" sz="1800" dirty="0">
                <a:solidFill>
                  <a:srgbClr val="24292E"/>
                </a:solidFill>
                <a:highlight>
                  <a:srgbClr val="FFFFFF"/>
                </a:highlight>
              </a:rPr>
              <a:t>Cities</a:t>
            </a:r>
            <a:r>
              <a:rPr lang="en" sz="1800" dirty="0">
                <a:solidFill>
                  <a:srgbClr val="24292E"/>
                </a:solidFill>
                <a:highlight>
                  <a:srgbClr val="FFFFFF"/>
                </a:highlight>
              </a:rPr>
              <a:t> </a:t>
            </a:r>
          </a:p>
          <a:p>
            <a:pPr marL="461963" lvl="1" indent="-120650">
              <a:spcBef>
                <a:spcPts val="600"/>
              </a:spcBef>
              <a:buSzPct val="100000"/>
              <a:buFont typeface="+mj-lt"/>
              <a:buAutoNum type="arabicPeriod"/>
            </a:pPr>
            <a:r>
              <a:rPr lang="en" dirty="0">
                <a:solidFill>
                  <a:srgbClr val="24292E"/>
                </a:solidFill>
                <a:highlight>
                  <a:srgbClr val="FFFFFF"/>
                </a:highlight>
              </a:rPr>
              <a:t>New York</a:t>
            </a:r>
          </a:p>
          <a:p>
            <a:pPr marL="461963" lvl="1" indent="-120650">
              <a:spcBef>
                <a:spcPts val="600"/>
              </a:spcBef>
              <a:buSzPct val="100000"/>
              <a:buFont typeface="+mj-lt"/>
              <a:buAutoNum type="arabicPeriod"/>
            </a:pPr>
            <a:r>
              <a:rPr lang="en" dirty="0">
                <a:solidFill>
                  <a:srgbClr val="24292E"/>
                </a:solidFill>
                <a:highlight>
                  <a:srgbClr val="FFFFFF"/>
                </a:highlight>
              </a:rPr>
              <a:t>Sao Paulo</a:t>
            </a:r>
            <a:endParaRPr lang="en" sz="1723" dirty="0">
              <a:solidFill>
                <a:srgbClr val="24292E"/>
              </a:solidFill>
              <a:highlight>
                <a:srgbClr val="FFFFFF"/>
              </a:highlight>
            </a:endParaRPr>
          </a:p>
          <a:p>
            <a:pPr marL="0" lvl="1" indent="0">
              <a:spcBef>
                <a:spcPts val="1200"/>
              </a:spcBef>
              <a:buSzPct val="100000"/>
              <a:buNone/>
            </a:pPr>
            <a:r>
              <a:rPr lang="en" sz="2100" b="1" dirty="0">
                <a:solidFill>
                  <a:srgbClr val="24292E"/>
                </a:solidFill>
                <a:highlight>
                  <a:srgbClr val="FFFFFF"/>
                </a:highlight>
              </a:rPr>
              <a:t>Data Definition</a:t>
            </a:r>
            <a:endParaRPr sz="2100" b="1" dirty="0">
              <a:solidFill>
                <a:srgbClr val="24292E"/>
              </a:solidFill>
              <a:highlight>
                <a:srgbClr val="FFFFFF"/>
              </a:highlight>
            </a:endParaRPr>
          </a:p>
          <a:p>
            <a:pPr marL="285750" lvl="1" indent="-111125">
              <a:spcBef>
                <a:spcPts val="600"/>
              </a:spcBef>
              <a:buClr>
                <a:srgbClr val="24292E"/>
              </a:buClr>
              <a:buSzPct val="100000"/>
              <a:buFont typeface="+mj-lt"/>
              <a:buAutoNum type="arabicPeriod"/>
              <a:tabLst>
                <a:tab pos="517525" algn="l"/>
              </a:tabLst>
            </a:pPr>
            <a:r>
              <a:rPr lang="en" sz="1800" dirty="0">
                <a:solidFill>
                  <a:srgbClr val="24292E"/>
                </a:solidFill>
                <a:highlight>
                  <a:srgbClr val="FFFFFF"/>
                </a:highlight>
              </a:rPr>
              <a:t>Covid metrics:</a:t>
            </a:r>
            <a:endParaRPr sz="1800" dirty="0">
              <a:solidFill>
                <a:srgbClr val="24292E"/>
              </a:solidFill>
              <a:highlight>
                <a:srgbClr val="FFFFFF"/>
              </a:highlight>
            </a:endParaRPr>
          </a:p>
          <a:p>
            <a:pPr marL="461963" lvl="2" indent="-120650">
              <a:spcBef>
                <a:spcPts val="600"/>
              </a:spcBef>
              <a:buClr>
                <a:srgbClr val="24292E"/>
              </a:buClr>
              <a:buSzPct val="100000"/>
              <a:tabLst>
                <a:tab pos="517525" algn="l"/>
              </a:tabLst>
            </a:pPr>
            <a:r>
              <a:rPr lang="en" sz="1700" dirty="0">
                <a:solidFill>
                  <a:srgbClr val="24292E"/>
                </a:solidFill>
                <a:highlight>
                  <a:srgbClr val="FFFFFF"/>
                </a:highlight>
              </a:rPr>
              <a:t>Covid19 rate: New daily covid19 cases reported in selected cities per capita population (New daily case / City Population) Or option 2 is Total number of cases by 100k inhabitants</a:t>
            </a:r>
            <a:endParaRPr sz="1700" dirty="0">
              <a:solidFill>
                <a:srgbClr val="24292E"/>
              </a:solidFill>
              <a:highlight>
                <a:srgbClr val="FFFFFF"/>
              </a:highlight>
            </a:endParaRPr>
          </a:p>
          <a:p>
            <a:pPr marL="461963" lvl="2" indent="-120650">
              <a:spcBef>
                <a:spcPts val="600"/>
              </a:spcBef>
              <a:buClr>
                <a:srgbClr val="24292E"/>
              </a:buClr>
              <a:buSzPct val="100000"/>
              <a:tabLst>
                <a:tab pos="517525" algn="l"/>
              </a:tabLst>
            </a:pPr>
            <a:r>
              <a:rPr lang="en" sz="1700" dirty="0">
                <a:solidFill>
                  <a:srgbClr val="24292E"/>
                </a:solidFill>
                <a:highlight>
                  <a:srgbClr val="FFFFFF"/>
                </a:highlight>
              </a:rPr>
              <a:t>Covid positivity rate: The percentage of all coronavirus tests performed that are actually positive, or: (positive tests)/(total tests) x 100%. This rate helps public health officials answer questions such as:</a:t>
            </a:r>
            <a:endParaRPr sz="1700" dirty="0">
              <a:solidFill>
                <a:srgbClr val="24292E"/>
              </a:solidFill>
              <a:highlight>
                <a:srgbClr val="FFFFFF"/>
              </a:highlight>
            </a:endParaRPr>
          </a:p>
          <a:p>
            <a:pPr marL="858838" lvl="3" indent="-119063">
              <a:spcBef>
                <a:spcPts val="600"/>
              </a:spcBef>
              <a:buClr>
                <a:srgbClr val="24292E"/>
              </a:buClr>
              <a:buSzPct val="100000"/>
              <a:tabLst>
                <a:tab pos="517525" algn="l"/>
              </a:tabLst>
            </a:pPr>
            <a:r>
              <a:rPr lang="en" sz="1500" dirty="0">
                <a:solidFill>
                  <a:srgbClr val="24292E"/>
                </a:solidFill>
                <a:highlight>
                  <a:srgbClr val="FFFFFF"/>
                </a:highlight>
              </a:rPr>
              <a:t>What is the current level of SARS-CoV-2 (coronavirus) transmission in the community?</a:t>
            </a:r>
            <a:endParaRPr sz="1500" dirty="0">
              <a:solidFill>
                <a:srgbClr val="24292E"/>
              </a:solidFill>
              <a:highlight>
                <a:srgbClr val="FFFFFF"/>
              </a:highlight>
            </a:endParaRPr>
          </a:p>
          <a:p>
            <a:pPr marL="858838" lvl="3" indent="-119063">
              <a:spcBef>
                <a:spcPts val="600"/>
              </a:spcBef>
              <a:buClr>
                <a:srgbClr val="24292E"/>
              </a:buClr>
              <a:buSzPct val="100000"/>
              <a:tabLst>
                <a:tab pos="517525" algn="l"/>
              </a:tabLst>
            </a:pPr>
            <a:r>
              <a:rPr lang="en" sz="1500" dirty="0">
                <a:solidFill>
                  <a:srgbClr val="24292E"/>
                </a:solidFill>
                <a:highlight>
                  <a:srgbClr val="FFFFFF"/>
                </a:highlight>
              </a:rPr>
              <a:t>Are we doing enough testing for the amount of people who are getting infected?</a:t>
            </a:r>
            <a:endParaRPr sz="1700" dirty="0">
              <a:solidFill>
                <a:srgbClr val="24292E"/>
              </a:solidFill>
              <a:highlight>
                <a:srgbClr val="FFFFFF"/>
              </a:highlight>
            </a:endParaRPr>
          </a:p>
          <a:p>
            <a:pPr marL="285750" lvl="1" indent="-111125">
              <a:spcBef>
                <a:spcPts val="600"/>
              </a:spcBef>
              <a:buClr>
                <a:srgbClr val="24292E"/>
              </a:buClr>
              <a:buSzPct val="100000"/>
              <a:buFont typeface="+mj-lt"/>
              <a:buAutoNum type="arabicPeriod"/>
              <a:tabLst>
                <a:tab pos="517525" algn="l"/>
              </a:tabLst>
            </a:pPr>
            <a:r>
              <a:rPr lang="en" sz="1900" dirty="0">
                <a:solidFill>
                  <a:srgbClr val="24292E"/>
                </a:solidFill>
                <a:highlight>
                  <a:srgbClr val="FFFFFF"/>
                </a:highlight>
              </a:rPr>
              <a:t>Weather metrics: </a:t>
            </a:r>
          </a:p>
          <a:p>
            <a:pPr marL="461963" lvl="2" indent="-120650">
              <a:spcBef>
                <a:spcPts val="600"/>
              </a:spcBef>
              <a:buClr>
                <a:srgbClr val="24292E"/>
              </a:buClr>
              <a:buSzPct val="100000"/>
              <a:tabLst>
                <a:tab pos="517525" algn="l"/>
              </a:tabLst>
            </a:pPr>
            <a:r>
              <a:rPr lang="en" sz="1700" dirty="0">
                <a:solidFill>
                  <a:srgbClr val="24292E"/>
                </a:solidFill>
                <a:highlight>
                  <a:srgbClr val="FFFFFF"/>
                </a:highlight>
              </a:rPr>
              <a:t>A combination of variables like daily Average Temperature,Average Humidity</a:t>
            </a:r>
            <a:endParaRPr sz="1500" dirty="0">
              <a:solidFill>
                <a:srgbClr val="24292E"/>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526384" y="30190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Exploration</a:t>
            </a:r>
            <a:endParaRPr dirty="0"/>
          </a:p>
        </p:txBody>
      </p:sp>
      <p:sp>
        <p:nvSpPr>
          <p:cNvPr id="73" name="Google Shape;73;p16"/>
          <p:cNvSpPr txBox="1">
            <a:spLocks noGrp="1"/>
          </p:cNvSpPr>
          <p:nvPr>
            <p:ph type="body" idx="1"/>
          </p:nvPr>
        </p:nvSpPr>
        <p:spPr>
          <a:xfrm>
            <a:off x="824286" y="1227317"/>
            <a:ext cx="8520600" cy="3416400"/>
          </a:xfrm>
          <a:prstGeom prst="rect">
            <a:avLst/>
          </a:prstGeom>
        </p:spPr>
        <p:txBody>
          <a:bodyPr spcFirstLastPara="1" wrap="square" lIns="91425" tIns="91425" rIns="91425" bIns="91425" anchor="t" anchorCtr="0">
            <a:normAutofit fontScale="70000" lnSpcReduction="20000"/>
          </a:bodyPr>
          <a:lstStyle/>
          <a:p>
            <a:pPr marL="457200" lvl="0" indent="-334327" algn="l" rtl="0">
              <a:lnSpc>
                <a:spcPct val="150000"/>
              </a:lnSpc>
              <a:spcBef>
                <a:spcPts val="0"/>
              </a:spcBef>
              <a:spcAft>
                <a:spcPts val="0"/>
              </a:spcAft>
              <a:buSzPct val="100000"/>
              <a:buChar char="●"/>
            </a:pPr>
            <a:r>
              <a:rPr lang="en" dirty="0"/>
              <a:t>We started with 4 different sources</a:t>
            </a:r>
            <a:endParaRPr dirty="0"/>
          </a:p>
          <a:p>
            <a:pPr marL="457200" lvl="0" indent="-334327" algn="l" rtl="0">
              <a:lnSpc>
                <a:spcPct val="150000"/>
              </a:lnSpc>
              <a:spcBef>
                <a:spcPts val="0"/>
              </a:spcBef>
              <a:spcAft>
                <a:spcPts val="0"/>
              </a:spcAft>
              <a:buSzPct val="100000"/>
              <a:buChar char="●"/>
            </a:pPr>
            <a:r>
              <a:rPr lang="en" dirty="0"/>
              <a:t>We finalized on different variables like covid cases, temperature, humidity</a:t>
            </a:r>
            <a:endParaRPr dirty="0"/>
          </a:p>
          <a:p>
            <a:pPr marL="457200" lvl="0" indent="-334327" algn="l" rtl="0">
              <a:lnSpc>
                <a:spcPct val="150000"/>
              </a:lnSpc>
              <a:spcBef>
                <a:spcPts val="0"/>
              </a:spcBef>
              <a:spcAft>
                <a:spcPts val="0"/>
              </a:spcAft>
              <a:buSzPct val="100000"/>
              <a:buChar char="●"/>
            </a:pPr>
            <a:r>
              <a:rPr lang="en" dirty="0"/>
              <a:t>We performed exploratory analysis for data integrity and data consistency</a:t>
            </a:r>
            <a:endParaRPr dirty="0"/>
          </a:p>
          <a:p>
            <a:pPr marL="457200" lvl="0" indent="-334327" algn="l" rtl="0">
              <a:lnSpc>
                <a:spcPct val="150000"/>
              </a:lnSpc>
              <a:spcBef>
                <a:spcPts val="0"/>
              </a:spcBef>
              <a:spcAft>
                <a:spcPts val="0"/>
              </a:spcAft>
              <a:buSzPct val="100000"/>
              <a:buChar char="●"/>
            </a:pPr>
            <a:r>
              <a:rPr lang="en" dirty="0"/>
              <a:t>We realized issues with data in our first data sources 	</a:t>
            </a:r>
          </a:p>
          <a:p>
            <a:pPr lvl="1" indent="-334327">
              <a:lnSpc>
                <a:spcPct val="150000"/>
              </a:lnSpc>
              <a:buSzPct val="100000"/>
              <a:buChar char="●"/>
            </a:pPr>
            <a:r>
              <a:rPr lang="en" dirty="0"/>
              <a:t>Data descrepencies for cities</a:t>
            </a:r>
          </a:p>
          <a:p>
            <a:pPr lvl="1" indent="-334327">
              <a:lnSpc>
                <a:spcPct val="150000"/>
              </a:lnSpc>
              <a:buSzPct val="100000"/>
              <a:buChar char="●"/>
            </a:pPr>
            <a:r>
              <a:rPr lang="en" dirty="0"/>
              <a:t>Cumulative data not making sense as it has dip in some months</a:t>
            </a:r>
          </a:p>
          <a:p>
            <a:pPr lvl="1" indent="-334327">
              <a:lnSpc>
                <a:spcPct val="150000"/>
              </a:lnSpc>
              <a:buSzPct val="100000"/>
              <a:buChar char="●"/>
            </a:pPr>
            <a:r>
              <a:rPr lang="en-US" dirty="0"/>
              <a:t>Data format change leading to calculation issues</a:t>
            </a:r>
            <a:endParaRPr dirty="0"/>
          </a:p>
          <a:p>
            <a:pPr marL="457200" lvl="0" indent="-334327" algn="l" rtl="0">
              <a:lnSpc>
                <a:spcPct val="150000"/>
              </a:lnSpc>
              <a:spcBef>
                <a:spcPts val="0"/>
              </a:spcBef>
              <a:spcAft>
                <a:spcPts val="0"/>
              </a:spcAft>
              <a:buSzPct val="100000"/>
              <a:buChar char="●"/>
            </a:pPr>
            <a:r>
              <a:rPr lang="en" dirty="0"/>
              <a:t>We explored more data sources like government websites for more reliable data</a:t>
            </a:r>
            <a:endParaRPr dirty="0"/>
          </a:p>
          <a:p>
            <a:pPr marL="457200" lvl="0" indent="-334327" algn="l" rtl="0">
              <a:lnSpc>
                <a:spcPct val="150000"/>
              </a:lnSpc>
              <a:spcBef>
                <a:spcPts val="0"/>
              </a:spcBef>
              <a:spcAft>
                <a:spcPts val="0"/>
              </a:spcAft>
              <a:buSzPct val="100000"/>
              <a:buChar char="●"/>
            </a:pPr>
            <a:r>
              <a:rPr lang="en" dirty="0"/>
              <a:t>Repeated exploratory analysis in MS Excel</a:t>
            </a:r>
            <a:endParaRPr dirty="0"/>
          </a:p>
          <a:p>
            <a:pPr marL="457200" lvl="0" indent="-334327" algn="l" rtl="0">
              <a:lnSpc>
                <a:spcPct val="150000"/>
              </a:lnSpc>
              <a:spcBef>
                <a:spcPts val="0"/>
              </a:spcBef>
              <a:spcAft>
                <a:spcPts val="0"/>
              </a:spcAft>
              <a:buSzPct val="100000"/>
              <a:buChar char="●"/>
            </a:pPr>
            <a:r>
              <a:rPr lang="en" dirty="0"/>
              <a:t>FInalized with 2 different data sources and started for data analysis</a:t>
            </a:r>
            <a:endParaRPr dirty="0"/>
          </a:p>
          <a:p>
            <a:pPr marL="0" lvl="0" indent="0" algn="l" rtl="0">
              <a:lnSpc>
                <a:spcPct val="150000"/>
              </a:lnSpc>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New Average case count per </a:t>
            </a:r>
            <a:r>
              <a:rPr lang="en-US" sz="2000"/>
              <a:t>100k trends</a:t>
            </a:r>
            <a:endParaRPr lang="en-US" sz="1500" dirty="0"/>
          </a:p>
          <a:p>
            <a:r>
              <a:rPr lang="en-US" sz="1500" dirty="0"/>
              <a:t>Converted the new covid cases to 7-day average per 100k to remove the anomalies.</a:t>
            </a:r>
            <a:endParaRPr lang="en-US" dirty="0"/>
          </a:p>
        </p:txBody>
      </p:sp>
      <p:pic>
        <p:nvPicPr>
          <p:cNvPr id="5" name="Graphic 4">
            <a:extLst>
              <a:ext uri="{FF2B5EF4-FFF2-40B4-BE49-F238E27FC236}">
                <a16:creationId xmlns:a16="http://schemas.microsoft.com/office/drawing/2014/main" id="{4BE1C184-9240-4677-B2F0-87C4518F51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700" y="2268322"/>
            <a:ext cx="8001000" cy="2501467"/>
          </a:xfrm>
          <a:prstGeom prst="rect">
            <a:avLst/>
          </a:prstGeom>
        </p:spPr>
      </p:pic>
    </p:spTree>
    <p:extLst>
      <p:ext uri="{BB962C8B-B14F-4D97-AF65-F5344CB8AC3E}">
        <p14:creationId xmlns:p14="http://schemas.microsoft.com/office/powerpoint/2010/main" val="4076398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Total Confirmed Cases</a:t>
            </a:r>
            <a:endParaRPr lang="en-US" sz="1500" dirty="0"/>
          </a:p>
        </p:txBody>
      </p:sp>
      <p:pic>
        <p:nvPicPr>
          <p:cNvPr id="6" name="Content Placeholder 4" descr="Icon&#10;&#10;Description automatically generated with medium confidence">
            <a:extLst>
              <a:ext uri="{FF2B5EF4-FFF2-40B4-BE49-F238E27FC236}">
                <a16:creationId xmlns:a16="http://schemas.microsoft.com/office/drawing/2014/main" id="{1E5F53CF-05C5-445B-97F0-744D540AD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75" y="2266950"/>
            <a:ext cx="3895238" cy="2504762"/>
          </a:xfrm>
          <a:prstGeom prst="rect">
            <a:avLst/>
          </a:prstGeom>
        </p:spPr>
      </p:pic>
      <p:pic>
        <p:nvPicPr>
          <p:cNvPr id="7" name="Content Placeholder 3" descr="Chart, line chart&#10;&#10;Description automatically generated">
            <a:extLst>
              <a:ext uri="{FF2B5EF4-FFF2-40B4-BE49-F238E27FC236}">
                <a16:creationId xmlns:a16="http://schemas.microsoft.com/office/drawing/2014/main" id="{9DBFDF0B-C78C-4AAA-B7E5-2E51E2AFC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9364" y="2266950"/>
            <a:ext cx="3895238" cy="2504762"/>
          </a:xfrm>
          <a:prstGeom prst="rect">
            <a:avLst/>
          </a:prstGeom>
        </p:spPr>
      </p:pic>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York</a:t>
            </a:r>
            <a:endParaRPr lang="en-IN"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Sao Paulo</a:t>
            </a:r>
            <a:endParaRPr lang="en-IN" dirty="0"/>
          </a:p>
        </p:txBody>
      </p:sp>
    </p:spTree>
    <p:extLst>
      <p:ext uri="{BB962C8B-B14F-4D97-AF65-F5344CB8AC3E}">
        <p14:creationId xmlns:p14="http://schemas.microsoft.com/office/powerpoint/2010/main" val="123246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7 Day Averages</a:t>
            </a:r>
            <a:endParaRPr lang="en-US" sz="1500" dirty="0"/>
          </a:p>
        </p:txBody>
      </p:sp>
      <p:pic>
        <p:nvPicPr>
          <p:cNvPr id="9" name="Graphic 8">
            <a:extLst>
              <a:ext uri="{FF2B5EF4-FFF2-40B4-BE49-F238E27FC236}">
                <a16:creationId xmlns:a16="http://schemas.microsoft.com/office/drawing/2014/main" id="{6D362BFD-BCF9-492D-8099-C7E4F1DA01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002931"/>
            <a:ext cx="8020050" cy="1316400"/>
          </a:xfrm>
          <a:prstGeom prst="rect">
            <a:avLst/>
          </a:prstGeom>
        </p:spPr>
      </p:pic>
      <p:pic>
        <p:nvPicPr>
          <p:cNvPr id="10" name="Graphic 9">
            <a:extLst>
              <a:ext uri="{FF2B5EF4-FFF2-40B4-BE49-F238E27FC236}">
                <a16:creationId xmlns:a16="http://schemas.microsoft.com/office/drawing/2014/main" id="{0BB3F333-0C47-4DF9-B1C8-A6CF138BE1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650" y="3454531"/>
            <a:ext cx="8020050" cy="1353601"/>
          </a:xfrm>
          <a:prstGeom prst="rect">
            <a:avLst/>
          </a:prstGeom>
        </p:spPr>
      </p:pic>
    </p:spTree>
    <p:extLst>
      <p:ext uri="{BB962C8B-B14F-4D97-AF65-F5344CB8AC3E}">
        <p14:creationId xmlns:p14="http://schemas.microsoft.com/office/powerpoint/2010/main" val="3823748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dirty="0"/>
              <a:t>14</a:t>
            </a:r>
            <a:r>
              <a:rPr lang="en-US" sz="2000" dirty="0"/>
              <a:t> Day Averages</a:t>
            </a:r>
            <a:endParaRPr lang="en-US" sz="1500" dirty="0"/>
          </a:p>
        </p:txBody>
      </p:sp>
      <p:pic>
        <p:nvPicPr>
          <p:cNvPr id="6" name="Graphic 5">
            <a:extLst>
              <a:ext uri="{FF2B5EF4-FFF2-40B4-BE49-F238E27FC236}">
                <a16:creationId xmlns:a16="http://schemas.microsoft.com/office/drawing/2014/main" id="{F0CC2B2E-2EC1-4CE7-908B-4A50D4B12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000250"/>
            <a:ext cx="8020050" cy="1298475"/>
          </a:xfrm>
          <a:prstGeom prst="rect">
            <a:avLst/>
          </a:prstGeom>
        </p:spPr>
      </p:pic>
      <p:pic>
        <p:nvPicPr>
          <p:cNvPr id="7" name="Graphic 6">
            <a:extLst>
              <a:ext uri="{FF2B5EF4-FFF2-40B4-BE49-F238E27FC236}">
                <a16:creationId xmlns:a16="http://schemas.microsoft.com/office/drawing/2014/main" id="{85534C9A-D61F-462D-8281-89168EBC3C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650" y="3448050"/>
            <a:ext cx="8020050" cy="1371600"/>
          </a:xfrm>
          <a:prstGeom prst="rect">
            <a:avLst/>
          </a:prstGeom>
        </p:spPr>
      </p:pic>
    </p:spTree>
    <p:extLst>
      <p:ext uri="{BB962C8B-B14F-4D97-AF65-F5344CB8AC3E}">
        <p14:creationId xmlns:p14="http://schemas.microsoft.com/office/powerpoint/2010/main" val="399614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dirty="0"/>
              <a:t>Daily vs 7</a:t>
            </a:r>
            <a:r>
              <a:rPr lang="en-US" sz="2000" dirty="0"/>
              <a:t> Day Average Case Counts</a:t>
            </a:r>
            <a:endParaRPr lang="en-US" sz="1500" dirty="0"/>
          </a:p>
        </p:txBody>
      </p:sp>
      <p:pic>
        <p:nvPicPr>
          <p:cNvPr id="8" name="Content Placeholder 4" descr="Chart, line chart&#10;&#10;Description automatically generated">
            <a:extLst>
              <a:ext uri="{FF2B5EF4-FFF2-40B4-BE49-F238E27FC236}">
                <a16:creationId xmlns:a16="http://schemas.microsoft.com/office/drawing/2014/main" id="{5CFC9A4C-DCF1-42D7-BA06-29D26EC0D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2000250"/>
            <a:ext cx="7962900" cy="1295400"/>
          </a:xfrm>
          <a:prstGeom prst="rect">
            <a:avLst/>
          </a:prstGeom>
        </p:spPr>
      </p:pic>
      <p:pic>
        <p:nvPicPr>
          <p:cNvPr id="9" name="Content Placeholder 4" descr="Graphical user interface, application&#10;&#10;Description automatically generated">
            <a:extLst>
              <a:ext uri="{FF2B5EF4-FFF2-40B4-BE49-F238E27FC236}">
                <a16:creationId xmlns:a16="http://schemas.microsoft.com/office/drawing/2014/main" id="{51CEFD03-9F64-4371-8EB7-1B136C34C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3448051"/>
            <a:ext cx="7962900" cy="1371600"/>
          </a:xfrm>
          <a:prstGeom prst="rect">
            <a:avLst/>
          </a:prstGeom>
        </p:spPr>
      </p:pic>
    </p:spTree>
    <p:extLst>
      <p:ext uri="{BB962C8B-B14F-4D97-AF65-F5344CB8AC3E}">
        <p14:creationId xmlns:p14="http://schemas.microsoft.com/office/powerpoint/2010/main" val="3759880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1507</Words>
  <Application>Microsoft Office PowerPoint</Application>
  <PresentationFormat>On-screen Show (16:9)</PresentationFormat>
  <Paragraphs>154</Paragraphs>
  <Slides>26</Slides>
  <Notes>15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-apple-system</vt:lpstr>
      <vt:lpstr>Arial</vt:lpstr>
      <vt:lpstr>Calibri</vt:lpstr>
      <vt:lpstr>Verdana</vt:lpstr>
      <vt:lpstr>Office Theme</vt:lpstr>
      <vt:lpstr>PowerPoint Presentation</vt:lpstr>
      <vt:lpstr>Overview</vt:lpstr>
      <vt:lpstr>Data Sources &amp; Data Definition</vt:lpstr>
      <vt:lpstr>Data Exploration</vt:lpstr>
      <vt:lpstr>Data Exploration</vt:lpstr>
      <vt:lpstr>Data Exploration</vt:lpstr>
      <vt:lpstr>Data Exploration</vt:lpstr>
      <vt:lpstr>Data Exploration</vt:lpstr>
      <vt:lpstr>Data Exploration</vt:lpstr>
      <vt:lpstr>Data Exploration</vt:lpstr>
      <vt:lpstr>Data Exploration</vt:lpstr>
      <vt:lpstr>Data defnitions</vt:lpstr>
      <vt:lpstr>Data Analysis - Compare new cases</vt:lpstr>
      <vt:lpstr>Data Analysis - Compare Weather </vt:lpstr>
      <vt:lpstr>Methodology</vt:lpstr>
      <vt:lpstr>Assumptions and Constraints </vt:lpstr>
      <vt:lpstr>Combined Data - Correlation Analysis</vt:lpstr>
      <vt:lpstr>PowerPoint Presentation</vt:lpstr>
      <vt:lpstr>PowerPoint Presentation</vt:lpstr>
      <vt:lpstr>Analysis</vt:lpstr>
      <vt:lpstr>Modeling Outputs</vt:lpstr>
      <vt:lpstr>PowerPoint Presentation</vt:lpstr>
      <vt:lpstr>PowerPoint Presentation</vt:lpstr>
      <vt:lpstr>Project Team Profiles</vt:lpstr>
      <vt:lpstr>Next steps for our project</vt:lpstr>
      <vt:lpstr>Recommendation to project expansion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climate variables on Covid 19 cases for New York City and Sao Paulo (Does Covid spread faster in Colder and Drier weather?)</dc:title>
  <dc:creator>Mayuri</dc:creator>
  <cp:lastModifiedBy>Mayuri Sharma</cp:lastModifiedBy>
  <cp:revision>24</cp:revision>
  <dcterms:modified xsi:type="dcterms:W3CDTF">2021-06-02T22:32:03Z</dcterms:modified>
</cp:coreProperties>
</file>