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67CBF-F98E-DA48-B89E-832229A56617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</dgm:pt>
    <dgm:pt modelId="{B90B67D1-61BC-624C-9C16-C63578A884CC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A75B8-E853-2749-9ABD-54C24DE6CDCB}" type="parTrans" cxnId="{AF496F79-4B08-3442-901F-29BEDAD9842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CC236-E563-4A47-AC67-ACB805B2F28A}" type="sibTrans" cxnId="{AF496F79-4B08-3442-901F-29BEDAD9842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793A3-D24A-DF4D-ABBB-EE78235433FD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01CFE-39FD-4B47-9F61-BEC1E4CB53CE}" type="parTrans" cxnId="{8F430332-AEA3-4243-A85B-78362D88858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1C036F-8551-8B42-81FC-6DF3C2CEC39F}" type="sibTrans" cxnId="{8F430332-AEA3-4243-A85B-78362D88858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BC851-4E86-DA4B-8D41-3C3B58318A00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Feature Analysis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9FF79C-21D8-6C47-B743-0F1210027607}" type="parTrans" cxnId="{CF03DC58-0B1A-E74E-B5FF-040169EC09B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7224CB-65F1-F846-819D-8F4B372D25A0}" type="sibTrans" cxnId="{CF03DC58-0B1A-E74E-B5FF-040169EC09B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2CD680-699C-524C-A1EC-AF5B98B238C8}" type="pres">
      <dgm:prSet presAssocID="{5C067CBF-F98E-DA48-B89E-832229A56617}" presName="Name0" presStyleCnt="0">
        <dgm:presLayoutVars>
          <dgm:dir/>
          <dgm:resizeHandles val="exact"/>
        </dgm:presLayoutVars>
      </dgm:prSet>
      <dgm:spPr/>
    </dgm:pt>
    <dgm:pt modelId="{0CB9B3D0-2B95-6140-AD2A-F2349631D6AB}" type="pres">
      <dgm:prSet presAssocID="{B90B67D1-61BC-624C-9C16-C63578A884CC}" presName="composite" presStyleCnt="0"/>
      <dgm:spPr/>
    </dgm:pt>
    <dgm:pt modelId="{056AC95B-091F-5B42-B9B9-F0936DA498FD}" type="pres">
      <dgm:prSet presAssocID="{B90B67D1-61BC-624C-9C16-C63578A884CC}" presName="imagSh" presStyleLbl="bgImgPlace1" presStyleIdx="0" presStyleCnt="3"/>
      <dgm:spPr/>
    </dgm:pt>
    <dgm:pt modelId="{26B5A4D1-29EC-AA4C-9F15-66645AF88A9F}" type="pres">
      <dgm:prSet presAssocID="{B90B67D1-61BC-624C-9C16-C63578A884CC}" presName="txNode" presStyleLbl="node1" presStyleIdx="0" presStyleCnt="3">
        <dgm:presLayoutVars>
          <dgm:bulletEnabled val="1"/>
        </dgm:presLayoutVars>
      </dgm:prSet>
      <dgm:spPr/>
    </dgm:pt>
    <dgm:pt modelId="{B1BB36D7-8E5A-3D46-8C06-222ECB261C91}" type="pres">
      <dgm:prSet presAssocID="{B72CC236-E563-4A47-AC67-ACB805B2F28A}" presName="sibTrans" presStyleLbl="sibTrans2D1" presStyleIdx="0" presStyleCnt="2"/>
      <dgm:spPr/>
    </dgm:pt>
    <dgm:pt modelId="{FDD322CD-B681-8D4E-B682-AE1A2EC5B1A9}" type="pres">
      <dgm:prSet presAssocID="{B72CC236-E563-4A47-AC67-ACB805B2F28A}" presName="connTx" presStyleLbl="sibTrans2D1" presStyleIdx="0" presStyleCnt="2"/>
      <dgm:spPr/>
    </dgm:pt>
    <dgm:pt modelId="{FA938E7F-2F09-0147-AFBD-0DFEC5505B8E}" type="pres">
      <dgm:prSet presAssocID="{03A793A3-D24A-DF4D-ABBB-EE78235433FD}" presName="composite" presStyleCnt="0"/>
      <dgm:spPr/>
    </dgm:pt>
    <dgm:pt modelId="{96F1E099-1D59-D441-88ED-5CB39453B24E}" type="pres">
      <dgm:prSet presAssocID="{03A793A3-D24A-DF4D-ABBB-EE78235433FD}" presName="imagSh" presStyleLbl="bgImgPlace1" presStyleIdx="1" presStyleCnt="3"/>
      <dgm:spPr/>
    </dgm:pt>
    <dgm:pt modelId="{A6B59042-D28B-5940-BA44-D4CEE4218368}" type="pres">
      <dgm:prSet presAssocID="{03A793A3-D24A-DF4D-ABBB-EE78235433FD}" presName="txNode" presStyleLbl="node1" presStyleIdx="1" presStyleCnt="3">
        <dgm:presLayoutVars>
          <dgm:bulletEnabled val="1"/>
        </dgm:presLayoutVars>
      </dgm:prSet>
      <dgm:spPr/>
    </dgm:pt>
    <dgm:pt modelId="{7A734267-7811-024E-BF8F-72BBBF13380C}" type="pres">
      <dgm:prSet presAssocID="{D11C036F-8551-8B42-81FC-6DF3C2CEC39F}" presName="sibTrans" presStyleLbl="sibTrans2D1" presStyleIdx="1" presStyleCnt="2"/>
      <dgm:spPr/>
    </dgm:pt>
    <dgm:pt modelId="{3DCCDA71-0337-DE47-BC15-E8B5E60642F1}" type="pres">
      <dgm:prSet presAssocID="{D11C036F-8551-8B42-81FC-6DF3C2CEC39F}" presName="connTx" presStyleLbl="sibTrans2D1" presStyleIdx="1" presStyleCnt="2"/>
      <dgm:spPr/>
    </dgm:pt>
    <dgm:pt modelId="{24D65836-0CB7-FC4D-8F02-1E082C5AEC5F}" type="pres">
      <dgm:prSet presAssocID="{AD7BC851-4E86-DA4B-8D41-3C3B58318A00}" presName="composite" presStyleCnt="0"/>
      <dgm:spPr/>
    </dgm:pt>
    <dgm:pt modelId="{D43503C7-DDC9-4848-80C4-130E15ED0E17}" type="pres">
      <dgm:prSet presAssocID="{AD7BC851-4E86-DA4B-8D41-3C3B58318A00}" presName="imagSh" presStyleLbl="bgImgPlace1" presStyleIdx="2" presStyleCnt="3"/>
      <dgm:spPr/>
    </dgm:pt>
    <dgm:pt modelId="{72A6422A-986F-BA47-90EC-FEA02A6F458A}" type="pres">
      <dgm:prSet presAssocID="{AD7BC851-4E86-DA4B-8D41-3C3B58318A00}" presName="txNode" presStyleLbl="node1" presStyleIdx="2" presStyleCnt="3">
        <dgm:presLayoutVars>
          <dgm:bulletEnabled val="1"/>
        </dgm:presLayoutVars>
      </dgm:prSet>
      <dgm:spPr/>
    </dgm:pt>
  </dgm:ptLst>
  <dgm:cxnLst>
    <dgm:cxn modelId="{A03A3E24-7E9F-AF4E-ADD4-E6AEA9B0D675}" type="presOf" srcId="{B72CC236-E563-4A47-AC67-ACB805B2F28A}" destId="{B1BB36D7-8E5A-3D46-8C06-222ECB261C91}" srcOrd="0" destOrd="0" presId="urn:microsoft.com/office/officeart/2005/8/layout/hProcess10"/>
    <dgm:cxn modelId="{0C0B8527-C8EE-D94C-AA61-DCABDAD19049}" type="presOf" srcId="{5C067CBF-F98E-DA48-B89E-832229A56617}" destId="{B22CD680-699C-524C-A1EC-AF5B98B238C8}" srcOrd="0" destOrd="0" presId="urn:microsoft.com/office/officeart/2005/8/layout/hProcess10"/>
    <dgm:cxn modelId="{8F430332-AEA3-4243-A85B-78362D888580}" srcId="{5C067CBF-F98E-DA48-B89E-832229A56617}" destId="{03A793A3-D24A-DF4D-ABBB-EE78235433FD}" srcOrd="1" destOrd="0" parTransId="{97101CFE-39FD-4B47-9F61-BEC1E4CB53CE}" sibTransId="{D11C036F-8551-8B42-81FC-6DF3C2CEC39F}"/>
    <dgm:cxn modelId="{217FAA48-8795-E44C-9F89-921CCB8C2A6C}" type="presOf" srcId="{D11C036F-8551-8B42-81FC-6DF3C2CEC39F}" destId="{3DCCDA71-0337-DE47-BC15-E8B5E60642F1}" srcOrd="1" destOrd="0" presId="urn:microsoft.com/office/officeart/2005/8/layout/hProcess10"/>
    <dgm:cxn modelId="{CF03DC58-0B1A-E74E-B5FF-040169EC09B4}" srcId="{5C067CBF-F98E-DA48-B89E-832229A56617}" destId="{AD7BC851-4E86-DA4B-8D41-3C3B58318A00}" srcOrd="2" destOrd="0" parTransId="{869FF79C-21D8-6C47-B743-0F1210027607}" sibTransId="{B47224CB-65F1-F846-819D-8F4B372D25A0}"/>
    <dgm:cxn modelId="{AF496F79-4B08-3442-901F-29BEDAD98427}" srcId="{5C067CBF-F98E-DA48-B89E-832229A56617}" destId="{B90B67D1-61BC-624C-9C16-C63578A884CC}" srcOrd="0" destOrd="0" parTransId="{64AA75B8-E853-2749-9ABD-54C24DE6CDCB}" sibTransId="{B72CC236-E563-4A47-AC67-ACB805B2F28A}"/>
    <dgm:cxn modelId="{337D6489-DEDE-3B42-8340-CAEACBD61CAC}" type="presOf" srcId="{D11C036F-8551-8B42-81FC-6DF3C2CEC39F}" destId="{7A734267-7811-024E-BF8F-72BBBF13380C}" srcOrd="0" destOrd="0" presId="urn:microsoft.com/office/officeart/2005/8/layout/hProcess10"/>
    <dgm:cxn modelId="{14400F92-E4CA-1945-8E81-34E921FADD21}" type="presOf" srcId="{B72CC236-E563-4A47-AC67-ACB805B2F28A}" destId="{FDD322CD-B681-8D4E-B682-AE1A2EC5B1A9}" srcOrd="1" destOrd="0" presId="urn:microsoft.com/office/officeart/2005/8/layout/hProcess10"/>
    <dgm:cxn modelId="{C6978A9D-2C65-754E-A885-5E51CEF908EB}" type="presOf" srcId="{03A793A3-D24A-DF4D-ABBB-EE78235433FD}" destId="{A6B59042-D28B-5940-BA44-D4CEE4218368}" srcOrd="0" destOrd="0" presId="urn:microsoft.com/office/officeart/2005/8/layout/hProcess10"/>
    <dgm:cxn modelId="{1681DBEE-F62A-A641-A0F0-E3097607BE25}" type="presOf" srcId="{B90B67D1-61BC-624C-9C16-C63578A884CC}" destId="{26B5A4D1-29EC-AA4C-9F15-66645AF88A9F}" srcOrd="0" destOrd="0" presId="urn:microsoft.com/office/officeart/2005/8/layout/hProcess10"/>
    <dgm:cxn modelId="{DA6F15F2-7B79-DE4A-8B61-74FD9BE5984A}" type="presOf" srcId="{AD7BC851-4E86-DA4B-8D41-3C3B58318A00}" destId="{72A6422A-986F-BA47-90EC-FEA02A6F458A}" srcOrd="0" destOrd="0" presId="urn:microsoft.com/office/officeart/2005/8/layout/hProcess10"/>
    <dgm:cxn modelId="{2B3E5207-1C5F-EB4E-847C-AAECEC4C0EF6}" type="presParOf" srcId="{B22CD680-699C-524C-A1EC-AF5B98B238C8}" destId="{0CB9B3D0-2B95-6140-AD2A-F2349631D6AB}" srcOrd="0" destOrd="0" presId="urn:microsoft.com/office/officeart/2005/8/layout/hProcess10"/>
    <dgm:cxn modelId="{D1776CE5-DA19-2248-BAE2-6421C78EA90D}" type="presParOf" srcId="{0CB9B3D0-2B95-6140-AD2A-F2349631D6AB}" destId="{056AC95B-091F-5B42-B9B9-F0936DA498FD}" srcOrd="0" destOrd="0" presId="urn:microsoft.com/office/officeart/2005/8/layout/hProcess10"/>
    <dgm:cxn modelId="{312FC52A-5A65-9B45-9C1D-2D3FAD40525E}" type="presParOf" srcId="{0CB9B3D0-2B95-6140-AD2A-F2349631D6AB}" destId="{26B5A4D1-29EC-AA4C-9F15-66645AF88A9F}" srcOrd="1" destOrd="0" presId="urn:microsoft.com/office/officeart/2005/8/layout/hProcess10"/>
    <dgm:cxn modelId="{22308B05-E122-8243-A4A8-C0041C16A0E8}" type="presParOf" srcId="{B22CD680-699C-524C-A1EC-AF5B98B238C8}" destId="{B1BB36D7-8E5A-3D46-8C06-222ECB261C91}" srcOrd="1" destOrd="0" presId="urn:microsoft.com/office/officeart/2005/8/layout/hProcess10"/>
    <dgm:cxn modelId="{07FD20DE-FAC7-4D49-85B0-10E035138868}" type="presParOf" srcId="{B1BB36D7-8E5A-3D46-8C06-222ECB261C91}" destId="{FDD322CD-B681-8D4E-B682-AE1A2EC5B1A9}" srcOrd="0" destOrd="0" presId="urn:microsoft.com/office/officeart/2005/8/layout/hProcess10"/>
    <dgm:cxn modelId="{029F049F-E18D-064C-89C0-1AEA67831963}" type="presParOf" srcId="{B22CD680-699C-524C-A1EC-AF5B98B238C8}" destId="{FA938E7F-2F09-0147-AFBD-0DFEC5505B8E}" srcOrd="2" destOrd="0" presId="urn:microsoft.com/office/officeart/2005/8/layout/hProcess10"/>
    <dgm:cxn modelId="{2750B0D7-7CA3-8243-803F-A85BF158D649}" type="presParOf" srcId="{FA938E7F-2F09-0147-AFBD-0DFEC5505B8E}" destId="{96F1E099-1D59-D441-88ED-5CB39453B24E}" srcOrd="0" destOrd="0" presId="urn:microsoft.com/office/officeart/2005/8/layout/hProcess10"/>
    <dgm:cxn modelId="{160FA307-6117-2744-87D1-60D191733653}" type="presParOf" srcId="{FA938E7F-2F09-0147-AFBD-0DFEC5505B8E}" destId="{A6B59042-D28B-5940-BA44-D4CEE4218368}" srcOrd="1" destOrd="0" presId="urn:microsoft.com/office/officeart/2005/8/layout/hProcess10"/>
    <dgm:cxn modelId="{60476CA3-1F91-774D-A868-E9DE869AA827}" type="presParOf" srcId="{B22CD680-699C-524C-A1EC-AF5B98B238C8}" destId="{7A734267-7811-024E-BF8F-72BBBF13380C}" srcOrd="3" destOrd="0" presId="urn:microsoft.com/office/officeart/2005/8/layout/hProcess10"/>
    <dgm:cxn modelId="{7C2F31A9-13B6-C449-8513-4CC3B7D36C25}" type="presParOf" srcId="{7A734267-7811-024E-BF8F-72BBBF13380C}" destId="{3DCCDA71-0337-DE47-BC15-E8B5E60642F1}" srcOrd="0" destOrd="0" presId="urn:microsoft.com/office/officeart/2005/8/layout/hProcess10"/>
    <dgm:cxn modelId="{557D3BE2-E0A8-8A4A-89DF-BA74FBAEE97D}" type="presParOf" srcId="{B22CD680-699C-524C-A1EC-AF5B98B238C8}" destId="{24D65836-0CB7-FC4D-8F02-1E082C5AEC5F}" srcOrd="4" destOrd="0" presId="urn:microsoft.com/office/officeart/2005/8/layout/hProcess10"/>
    <dgm:cxn modelId="{9255EBF6-645C-0D4B-AEEA-871F415A398A}" type="presParOf" srcId="{24D65836-0CB7-FC4D-8F02-1E082C5AEC5F}" destId="{D43503C7-DDC9-4848-80C4-130E15ED0E17}" srcOrd="0" destOrd="0" presId="urn:microsoft.com/office/officeart/2005/8/layout/hProcess10"/>
    <dgm:cxn modelId="{D499F7D1-84CD-0144-9EFC-F85E50F450A4}" type="presParOf" srcId="{24D65836-0CB7-FC4D-8F02-1E082C5AEC5F}" destId="{72A6422A-986F-BA47-90EC-FEA02A6F458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31680-274D-BF42-B065-166C227E86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AF850E5-F695-0B40-A177-068EE8D98808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Data Overview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Understand the general structure of the dataset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ACB7B3F4-F9F9-A346-97EA-787BB4CC7DC4}" type="parTrans" cxnId="{8E1E33A6-AFCB-E94A-8B56-881A7476CB07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68F0AC21-F507-8D48-B250-44AEE7CDE95D}" type="sibTrans" cxnId="{8E1E33A6-AFCB-E94A-8B56-881A7476CB07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9B1798D1-7D9C-F549-9F84-A36264CCAA1E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Data Types and Conversion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Check the data types of each column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D2AF6455-ACAB-0542-8B1F-2D9E986B780A}" type="parTrans" cxnId="{A73F8FCF-09C7-AE4D-A905-FCA6CB112B1F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68E574C7-CD93-974A-92F9-002038CA17E4}" type="sibTrans" cxnId="{A73F8FCF-09C7-AE4D-A905-FCA6CB112B1F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8DCCFEE0-C6FF-A347-8679-3057EDB3439C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Unique Values and Cardinality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Identify unique values in categorical columns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9BF1A137-469F-E247-A2B7-C39870CD3373}" type="parTrans" cxnId="{A484D152-9725-234F-BA69-6AAC35361420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CF91E4FA-A2DD-2A4C-BCD3-86DAC7B06131}" type="sibTrans" cxnId="{A484D152-9725-234F-BA69-6AAC35361420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4C064663-9E57-7A4B-8157-FF2771C9E329}" type="pres">
      <dgm:prSet presAssocID="{ED831680-274D-BF42-B065-166C227E869F}" presName="linear" presStyleCnt="0">
        <dgm:presLayoutVars>
          <dgm:animLvl val="lvl"/>
          <dgm:resizeHandles val="exact"/>
        </dgm:presLayoutVars>
      </dgm:prSet>
      <dgm:spPr/>
    </dgm:pt>
    <dgm:pt modelId="{2E59CE2B-6312-5147-961A-5582009FAC50}" type="pres">
      <dgm:prSet presAssocID="{0AF850E5-F695-0B40-A177-068EE8D988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6E67F2-DF34-7E45-8022-A41FF48CD0C3}" type="pres">
      <dgm:prSet presAssocID="{68F0AC21-F507-8D48-B250-44AEE7CDE95D}" presName="spacer" presStyleCnt="0"/>
      <dgm:spPr/>
    </dgm:pt>
    <dgm:pt modelId="{B9CDC511-616E-574D-A646-F8D1D3F51145}" type="pres">
      <dgm:prSet presAssocID="{9B1798D1-7D9C-F549-9F84-A36264CCAA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266A0A-69F6-1844-89F0-3EA5F03110E1}" type="pres">
      <dgm:prSet presAssocID="{68E574C7-CD93-974A-92F9-002038CA17E4}" presName="spacer" presStyleCnt="0"/>
      <dgm:spPr/>
    </dgm:pt>
    <dgm:pt modelId="{8DB89AD3-B73B-4D46-BF1E-62E4745674F2}" type="pres">
      <dgm:prSet presAssocID="{8DCCFEE0-C6FF-A347-8679-3057EDB343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84D152-9725-234F-BA69-6AAC35361420}" srcId="{ED831680-274D-BF42-B065-166C227E869F}" destId="{8DCCFEE0-C6FF-A347-8679-3057EDB3439C}" srcOrd="2" destOrd="0" parTransId="{9BF1A137-469F-E247-A2B7-C39870CD3373}" sibTransId="{CF91E4FA-A2DD-2A4C-BCD3-86DAC7B06131}"/>
    <dgm:cxn modelId="{90C54179-40F5-EC48-B230-593640A891D1}" type="presOf" srcId="{8DCCFEE0-C6FF-A347-8679-3057EDB3439C}" destId="{8DB89AD3-B73B-4D46-BF1E-62E4745674F2}" srcOrd="0" destOrd="0" presId="urn:microsoft.com/office/officeart/2005/8/layout/vList2"/>
    <dgm:cxn modelId="{8E1E33A6-AFCB-E94A-8B56-881A7476CB07}" srcId="{ED831680-274D-BF42-B065-166C227E869F}" destId="{0AF850E5-F695-0B40-A177-068EE8D98808}" srcOrd="0" destOrd="0" parTransId="{ACB7B3F4-F9F9-A346-97EA-787BB4CC7DC4}" sibTransId="{68F0AC21-F507-8D48-B250-44AEE7CDE95D}"/>
    <dgm:cxn modelId="{75125FC1-6072-7C45-BD63-C5B08930D8F4}" type="presOf" srcId="{0AF850E5-F695-0B40-A177-068EE8D98808}" destId="{2E59CE2B-6312-5147-961A-5582009FAC50}" srcOrd="0" destOrd="0" presId="urn:microsoft.com/office/officeart/2005/8/layout/vList2"/>
    <dgm:cxn modelId="{A73F8FCF-09C7-AE4D-A905-FCA6CB112B1F}" srcId="{ED831680-274D-BF42-B065-166C227E869F}" destId="{9B1798D1-7D9C-F549-9F84-A36264CCAA1E}" srcOrd="1" destOrd="0" parTransId="{D2AF6455-ACAB-0542-8B1F-2D9E986B780A}" sibTransId="{68E574C7-CD93-974A-92F9-002038CA17E4}"/>
    <dgm:cxn modelId="{DC9826F7-5E75-3F42-AF99-04E5CF115E08}" type="presOf" srcId="{9B1798D1-7D9C-F549-9F84-A36264CCAA1E}" destId="{B9CDC511-616E-574D-A646-F8D1D3F51145}" srcOrd="0" destOrd="0" presId="urn:microsoft.com/office/officeart/2005/8/layout/vList2"/>
    <dgm:cxn modelId="{F14AA9F7-C55A-4A45-9747-DC618B651156}" type="presOf" srcId="{ED831680-274D-BF42-B065-166C227E869F}" destId="{4C064663-9E57-7A4B-8157-FF2771C9E329}" srcOrd="0" destOrd="0" presId="urn:microsoft.com/office/officeart/2005/8/layout/vList2"/>
    <dgm:cxn modelId="{D3802C94-4DCE-CE4D-A0B2-FB213580CC41}" type="presParOf" srcId="{4C064663-9E57-7A4B-8157-FF2771C9E329}" destId="{2E59CE2B-6312-5147-961A-5582009FAC50}" srcOrd="0" destOrd="0" presId="urn:microsoft.com/office/officeart/2005/8/layout/vList2"/>
    <dgm:cxn modelId="{5E64949A-1D43-7B4C-8F4B-927CAC92C5CE}" type="presParOf" srcId="{4C064663-9E57-7A4B-8157-FF2771C9E329}" destId="{6E6E67F2-DF34-7E45-8022-A41FF48CD0C3}" srcOrd="1" destOrd="0" presId="urn:microsoft.com/office/officeart/2005/8/layout/vList2"/>
    <dgm:cxn modelId="{45C6AD18-6B14-DD45-A338-F952D3500DD6}" type="presParOf" srcId="{4C064663-9E57-7A4B-8157-FF2771C9E329}" destId="{B9CDC511-616E-574D-A646-F8D1D3F51145}" srcOrd="2" destOrd="0" presId="urn:microsoft.com/office/officeart/2005/8/layout/vList2"/>
    <dgm:cxn modelId="{223559F5-D9EB-ED48-85B2-95DA13C0237E}" type="presParOf" srcId="{4C064663-9E57-7A4B-8157-FF2771C9E329}" destId="{37266A0A-69F6-1844-89F0-3EA5F03110E1}" srcOrd="3" destOrd="0" presId="urn:microsoft.com/office/officeart/2005/8/layout/vList2"/>
    <dgm:cxn modelId="{5021B5B0-BD76-694F-A061-F15E89A58B19}" type="presParOf" srcId="{4C064663-9E57-7A4B-8157-FF2771C9E329}" destId="{8DB89AD3-B73B-4D46-BF1E-62E4745674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31680-274D-BF42-B065-166C227E86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AF850E5-F695-0B40-A177-068EE8D98808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Missing Values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Identify columns with missing values and decide on an appropriate strategy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ACB7B3F4-F9F9-A346-97EA-787BB4CC7DC4}" type="parTrans" cxnId="{8E1E33A6-AFCB-E94A-8B56-881A7476CB07}">
      <dgm:prSet/>
      <dgm:spPr/>
      <dgm:t>
        <a:bodyPr/>
        <a:lstStyle/>
        <a:p>
          <a:endParaRPr lang="en-GB"/>
        </a:p>
      </dgm:t>
    </dgm:pt>
    <dgm:pt modelId="{68F0AC21-F507-8D48-B250-44AEE7CDE95D}" type="sibTrans" cxnId="{8E1E33A6-AFCB-E94A-8B56-881A7476CB07}">
      <dgm:prSet phldrT="1" phldr="0"/>
      <dgm:spPr/>
      <dgm:t>
        <a:bodyPr/>
        <a:lstStyle/>
        <a:p>
          <a:r>
            <a:rPr lang="en-GB" dirty="0"/>
            <a:t>1</a:t>
          </a:r>
        </a:p>
      </dgm:t>
    </dgm:pt>
    <dgm:pt modelId="{9B1798D1-7D9C-F549-9F84-A36264CCAA1E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Irrelevant or Redundant Features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Identify and remove irrelevant or redundant columns that do not contribute meaningful information to the analysis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D2AF6455-ACAB-0542-8B1F-2D9E986B780A}" type="parTrans" cxnId="{A73F8FCF-09C7-AE4D-A905-FCA6CB112B1F}">
      <dgm:prSet/>
      <dgm:spPr/>
      <dgm:t>
        <a:bodyPr/>
        <a:lstStyle/>
        <a:p>
          <a:endParaRPr lang="en-GB"/>
        </a:p>
      </dgm:t>
    </dgm:pt>
    <dgm:pt modelId="{68E574C7-CD93-974A-92F9-002038CA17E4}" type="sibTrans" cxnId="{A73F8FCF-09C7-AE4D-A905-FCA6CB112B1F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8DCCFEE0-C6FF-A347-8679-3057EDB3439C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Data Types 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Ensure that data types for each column are appropriate for the analysis.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9BF1A137-469F-E247-A2B7-C39870CD3373}" type="parTrans" cxnId="{A484D152-9725-234F-BA69-6AAC35361420}">
      <dgm:prSet/>
      <dgm:spPr/>
      <dgm:t>
        <a:bodyPr/>
        <a:lstStyle/>
        <a:p>
          <a:endParaRPr lang="en-GB"/>
        </a:p>
      </dgm:t>
    </dgm:pt>
    <dgm:pt modelId="{CF91E4FA-A2DD-2A4C-BCD3-86DAC7B06131}" type="sibTrans" cxnId="{A484D152-9725-234F-BA69-6AAC35361420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D77E3574-010B-2346-B525-6664679148B9}" type="pres">
      <dgm:prSet presAssocID="{ED831680-274D-BF42-B065-166C227E869F}" presName="Name0" presStyleCnt="0">
        <dgm:presLayoutVars>
          <dgm:animLvl val="lvl"/>
          <dgm:resizeHandles val="exact"/>
        </dgm:presLayoutVars>
      </dgm:prSet>
      <dgm:spPr/>
    </dgm:pt>
    <dgm:pt modelId="{70711560-A522-B342-B3A5-1E037B6C655B}" type="pres">
      <dgm:prSet presAssocID="{0AF850E5-F695-0B40-A177-068EE8D98808}" presName="compositeNode" presStyleCnt="0">
        <dgm:presLayoutVars>
          <dgm:bulletEnabled val="1"/>
        </dgm:presLayoutVars>
      </dgm:prSet>
      <dgm:spPr/>
    </dgm:pt>
    <dgm:pt modelId="{C92BD16A-345A-8B42-B769-FDAC99417B0A}" type="pres">
      <dgm:prSet presAssocID="{0AF850E5-F695-0B40-A177-068EE8D98808}" presName="bgRect" presStyleLbl="bgAccFollowNode1" presStyleIdx="0" presStyleCnt="3"/>
      <dgm:spPr/>
    </dgm:pt>
    <dgm:pt modelId="{0A020044-6274-7C42-B3D6-66B05BA5953F}" type="pres">
      <dgm:prSet presAssocID="{68F0AC21-F507-8D48-B250-44AEE7CDE9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3BDE62B-CF87-1E4B-927B-8F5D0AB81F88}" type="pres">
      <dgm:prSet presAssocID="{0AF850E5-F695-0B40-A177-068EE8D98808}" presName="bottomLine" presStyleLbl="alignNode1" presStyleIdx="1" presStyleCnt="6">
        <dgm:presLayoutVars/>
      </dgm:prSet>
      <dgm:spPr/>
    </dgm:pt>
    <dgm:pt modelId="{DE402FE0-6DDF-5441-85C5-D87BDE4C4C35}" type="pres">
      <dgm:prSet presAssocID="{0AF850E5-F695-0B40-A177-068EE8D98808}" presName="nodeText" presStyleLbl="bgAccFollowNode1" presStyleIdx="0" presStyleCnt="3">
        <dgm:presLayoutVars>
          <dgm:bulletEnabled val="1"/>
        </dgm:presLayoutVars>
      </dgm:prSet>
      <dgm:spPr/>
    </dgm:pt>
    <dgm:pt modelId="{114657DE-7B59-AE46-B76E-A05AC526E716}" type="pres">
      <dgm:prSet presAssocID="{68F0AC21-F507-8D48-B250-44AEE7CDE95D}" presName="sibTrans" presStyleCnt="0"/>
      <dgm:spPr/>
    </dgm:pt>
    <dgm:pt modelId="{B25141A2-D599-5544-BAC6-D13B10CBD6E2}" type="pres">
      <dgm:prSet presAssocID="{9B1798D1-7D9C-F549-9F84-A36264CCAA1E}" presName="compositeNode" presStyleCnt="0">
        <dgm:presLayoutVars>
          <dgm:bulletEnabled val="1"/>
        </dgm:presLayoutVars>
      </dgm:prSet>
      <dgm:spPr/>
    </dgm:pt>
    <dgm:pt modelId="{8AF878E5-7E4F-344D-8BB4-9D02E4738E48}" type="pres">
      <dgm:prSet presAssocID="{9B1798D1-7D9C-F549-9F84-A36264CCAA1E}" presName="bgRect" presStyleLbl="bgAccFollowNode1" presStyleIdx="1" presStyleCnt="3"/>
      <dgm:spPr/>
    </dgm:pt>
    <dgm:pt modelId="{BFE9B1F7-20D7-E54A-ACCF-8E9C0A062E9E}" type="pres">
      <dgm:prSet presAssocID="{68E574C7-CD93-974A-92F9-002038CA17E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8432206-ABD2-544E-B123-0F79D7840B20}" type="pres">
      <dgm:prSet presAssocID="{9B1798D1-7D9C-F549-9F84-A36264CCAA1E}" presName="bottomLine" presStyleLbl="alignNode1" presStyleIdx="3" presStyleCnt="6">
        <dgm:presLayoutVars/>
      </dgm:prSet>
      <dgm:spPr/>
    </dgm:pt>
    <dgm:pt modelId="{42C30949-40A5-0642-8250-D8586F6AD8B0}" type="pres">
      <dgm:prSet presAssocID="{9B1798D1-7D9C-F549-9F84-A36264CCAA1E}" presName="nodeText" presStyleLbl="bgAccFollowNode1" presStyleIdx="1" presStyleCnt="3">
        <dgm:presLayoutVars>
          <dgm:bulletEnabled val="1"/>
        </dgm:presLayoutVars>
      </dgm:prSet>
      <dgm:spPr/>
    </dgm:pt>
    <dgm:pt modelId="{AD0B7A03-9799-7849-B4EF-F481DAE3CFA6}" type="pres">
      <dgm:prSet presAssocID="{68E574C7-CD93-974A-92F9-002038CA17E4}" presName="sibTrans" presStyleCnt="0"/>
      <dgm:spPr/>
    </dgm:pt>
    <dgm:pt modelId="{7EF3199A-BB76-C343-A8A9-6ACD495D8F0B}" type="pres">
      <dgm:prSet presAssocID="{8DCCFEE0-C6FF-A347-8679-3057EDB3439C}" presName="compositeNode" presStyleCnt="0">
        <dgm:presLayoutVars>
          <dgm:bulletEnabled val="1"/>
        </dgm:presLayoutVars>
      </dgm:prSet>
      <dgm:spPr/>
    </dgm:pt>
    <dgm:pt modelId="{A3635423-3A24-7F44-975D-325021E45809}" type="pres">
      <dgm:prSet presAssocID="{8DCCFEE0-C6FF-A347-8679-3057EDB3439C}" presName="bgRect" presStyleLbl="bgAccFollowNode1" presStyleIdx="2" presStyleCnt="3"/>
      <dgm:spPr/>
    </dgm:pt>
    <dgm:pt modelId="{06DD4F86-8A9B-CC4D-A52C-D4255A93972D}" type="pres">
      <dgm:prSet presAssocID="{CF91E4FA-A2DD-2A4C-BCD3-86DAC7B0613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46F7D97-A946-5549-9710-5B58F72A1550}" type="pres">
      <dgm:prSet presAssocID="{8DCCFEE0-C6FF-A347-8679-3057EDB3439C}" presName="bottomLine" presStyleLbl="alignNode1" presStyleIdx="5" presStyleCnt="6">
        <dgm:presLayoutVars/>
      </dgm:prSet>
      <dgm:spPr/>
    </dgm:pt>
    <dgm:pt modelId="{FD115338-55E5-304F-B97F-EB655D8A8391}" type="pres">
      <dgm:prSet presAssocID="{8DCCFEE0-C6FF-A347-8679-3057EDB3439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9C06937-3937-9740-8785-F8A62DFA6383}" type="presOf" srcId="{ED831680-274D-BF42-B065-166C227E869F}" destId="{D77E3574-010B-2346-B525-6664679148B9}" srcOrd="0" destOrd="0" presId="urn:microsoft.com/office/officeart/2016/7/layout/BasicLinearProcessNumbered"/>
    <dgm:cxn modelId="{2C29D15D-2210-CE46-9ABB-B705BF851703}" type="presOf" srcId="{9B1798D1-7D9C-F549-9F84-A36264CCAA1E}" destId="{42C30949-40A5-0642-8250-D8586F6AD8B0}" srcOrd="1" destOrd="0" presId="urn:microsoft.com/office/officeart/2016/7/layout/BasicLinearProcessNumbered"/>
    <dgm:cxn modelId="{A484D152-9725-234F-BA69-6AAC35361420}" srcId="{ED831680-274D-BF42-B065-166C227E869F}" destId="{8DCCFEE0-C6FF-A347-8679-3057EDB3439C}" srcOrd="2" destOrd="0" parTransId="{9BF1A137-469F-E247-A2B7-C39870CD3373}" sibTransId="{CF91E4FA-A2DD-2A4C-BCD3-86DAC7B06131}"/>
    <dgm:cxn modelId="{ED99E47E-FF2C-BD4B-8B32-3B92A8BA0FE3}" type="presOf" srcId="{CF91E4FA-A2DD-2A4C-BCD3-86DAC7B06131}" destId="{06DD4F86-8A9B-CC4D-A52C-D4255A93972D}" srcOrd="0" destOrd="0" presId="urn:microsoft.com/office/officeart/2016/7/layout/BasicLinearProcessNumbered"/>
    <dgm:cxn modelId="{894D3985-2DCF-A443-8AE9-838780784A9C}" type="presOf" srcId="{0AF850E5-F695-0B40-A177-068EE8D98808}" destId="{C92BD16A-345A-8B42-B769-FDAC99417B0A}" srcOrd="0" destOrd="0" presId="urn:microsoft.com/office/officeart/2016/7/layout/BasicLinearProcessNumbered"/>
    <dgm:cxn modelId="{57C25596-737F-F24C-B575-A2620F8ACCE6}" type="presOf" srcId="{8DCCFEE0-C6FF-A347-8679-3057EDB3439C}" destId="{A3635423-3A24-7F44-975D-325021E45809}" srcOrd="0" destOrd="0" presId="urn:microsoft.com/office/officeart/2016/7/layout/BasicLinearProcessNumbered"/>
    <dgm:cxn modelId="{6D007EA4-CA57-3A44-A762-EEA95A61CE4C}" type="presOf" srcId="{0AF850E5-F695-0B40-A177-068EE8D98808}" destId="{DE402FE0-6DDF-5441-85C5-D87BDE4C4C35}" srcOrd="1" destOrd="0" presId="urn:microsoft.com/office/officeart/2016/7/layout/BasicLinearProcessNumbered"/>
    <dgm:cxn modelId="{8E1E33A6-AFCB-E94A-8B56-881A7476CB07}" srcId="{ED831680-274D-BF42-B065-166C227E869F}" destId="{0AF850E5-F695-0B40-A177-068EE8D98808}" srcOrd="0" destOrd="0" parTransId="{ACB7B3F4-F9F9-A346-97EA-787BB4CC7DC4}" sibTransId="{68F0AC21-F507-8D48-B250-44AEE7CDE95D}"/>
    <dgm:cxn modelId="{5AB988AE-E3E8-B74D-9226-261B6E30EAB7}" type="presOf" srcId="{9B1798D1-7D9C-F549-9F84-A36264CCAA1E}" destId="{8AF878E5-7E4F-344D-8BB4-9D02E4738E48}" srcOrd="0" destOrd="0" presId="urn:microsoft.com/office/officeart/2016/7/layout/BasicLinearProcessNumbered"/>
    <dgm:cxn modelId="{267F66CD-2F85-A044-89C3-994DEE2A4BC1}" type="presOf" srcId="{68E574C7-CD93-974A-92F9-002038CA17E4}" destId="{BFE9B1F7-20D7-E54A-ACCF-8E9C0A062E9E}" srcOrd="0" destOrd="0" presId="urn:microsoft.com/office/officeart/2016/7/layout/BasicLinearProcessNumbered"/>
    <dgm:cxn modelId="{A73F8FCF-09C7-AE4D-A905-FCA6CB112B1F}" srcId="{ED831680-274D-BF42-B065-166C227E869F}" destId="{9B1798D1-7D9C-F549-9F84-A36264CCAA1E}" srcOrd="1" destOrd="0" parTransId="{D2AF6455-ACAB-0542-8B1F-2D9E986B780A}" sibTransId="{68E574C7-CD93-974A-92F9-002038CA17E4}"/>
    <dgm:cxn modelId="{D52D9DDF-61BD-DF4A-AF82-290D028C3454}" type="presOf" srcId="{68F0AC21-F507-8D48-B250-44AEE7CDE95D}" destId="{0A020044-6274-7C42-B3D6-66B05BA5953F}" srcOrd="0" destOrd="0" presId="urn:microsoft.com/office/officeart/2016/7/layout/BasicLinearProcessNumbered"/>
    <dgm:cxn modelId="{B522ADEB-C2D0-434B-B802-A999510669A0}" type="presOf" srcId="{8DCCFEE0-C6FF-A347-8679-3057EDB3439C}" destId="{FD115338-55E5-304F-B97F-EB655D8A8391}" srcOrd="1" destOrd="0" presId="urn:microsoft.com/office/officeart/2016/7/layout/BasicLinearProcessNumbered"/>
    <dgm:cxn modelId="{F375157B-583A-E842-8A74-952E9454307E}" type="presParOf" srcId="{D77E3574-010B-2346-B525-6664679148B9}" destId="{70711560-A522-B342-B3A5-1E037B6C655B}" srcOrd="0" destOrd="0" presId="urn:microsoft.com/office/officeart/2016/7/layout/BasicLinearProcessNumbered"/>
    <dgm:cxn modelId="{E4C400B0-8A10-5D4B-AEB9-EFA56E82BCD5}" type="presParOf" srcId="{70711560-A522-B342-B3A5-1E037B6C655B}" destId="{C92BD16A-345A-8B42-B769-FDAC99417B0A}" srcOrd="0" destOrd="0" presId="urn:microsoft.com/office/officeart/2016/7/layout/BasicLinearProcessNumbered"/>
    <dgm:cxn modelId="{E0479BDF-23B1-1147-AB73-F7DE993B9D95}" type="presParOf" srcId="{70711560-A522-B342-B3A5-1E037B6C655B}" destId="{0A020044-6274-7C42-B3D6-66B05BA5953F}" srcOrd="1" destOrd="0" presId="urn:microsoft.com/office/officeart/2016/7/layout/BasicLinearProcessNumbered"/>
    <dgm:cxn modelId="{AB05EA81-7322-1843-AB03-F7DAF4ACB6C9}" type="presParOf" srcId="{70711560-A522-B342-B3A5-1E037B6C655B}" destId="{33BDE62B-CF87-1E4B-927B-8F5D0AB81F88}" srcOrd="2" destOrd="0" presId="urn:microsoft.com/office/officeart/2016/7/layout/BasicLinearProcessNumbered"/>
    <dgm:cxn modelId="{B5990044-5C91-C244-8724-CA096D5D2902}" type="presParOf" srcId="{70711560-A522-B342-B3A5-1E037B6C655B}" destId="{DE402FE0-6DDF-5441-85C5-D87BDE4C4C35}" srcOrd="3" destOrd="0" presId="urn:microsoft.com/office/officeart/2016/7/layout/BasicLinearProcessNumbered"/>
    <dgm:cxn modelId="{A61F97F4-DE89-5642-8AD8-AC12B92B5B9F}" type="presParOf" srcId="{D77E3574-010B-2346-B525-6664679148B9}" destId="{114657DE-7B59-AE46-B76E-A05AC526E716}" srcOrd="1" destOrd="0" presId="urn:microsoft.com/office/officeart/2016/7/layout/BasicLinearProcessNumbered"/>
    <dgm:cxn modelId="{AF170471-A6AF-2C43-863B-260CE7C8479D}" type="presParOf" srcId="{D77E3574-010B-2346-B525-6664679148B9}" destId="{B25141A2-D599-5544-BAC6-D13B10CBD6E2}" srcOrd="2" destOrd="0" presId="urn:microsoft.com/office/officeart/2016/7/layout/BasicLinearProcessNumbered"/>
    <dgm:cxn modelId="{CE2463DB-0612-6148-B3E4-5BBD23103026}" type="presParOf" srcId="{B25141A2-D599-5544-BAC6-D13B10CBD6E2}" destId="{8AF878E5-7E4F-344D-8BB4-9D02E4738E48}" srcOrd="0" destOrd="0" presId="urn:microsoft.com/office/officeart/2016/7/layout/BasicLinearProcessNumbered"/>
    <dgm:cxn modelId="{C04C8703-9BC3-6040-AD81-3EEFFA1EB8CD}" type="presParOf" srcId="{B25141A2-D599-5544-BAC6-D13B10CBD6E2}" destId="{BFE9B1F7-20D7-E54A-ACCF-8E9C0A062E9E}" srcOrd="1" destOrd="0" presId="urn:microsoft.com/office/officeart/2016/7/layout/BasicLinearProcessNumbered"/>
    <dgm:cxn modelId="{D40C4F6C-4DCC-1D42-A16D-8892595BA78A}" type="presParOf" srcId="{B25141A2-D599-5544-BAC6-D13B10CBD6E2}" destId="{F8432206-ABD2-544E-B123-0F79D7840B20}" srcOrd="2" destOrd="0" presId="urn:microsoft.com/office/officeart/2016/7/layout/BasicLinearProcessNumbered"/>
    <dgm:cxn modelId="{16477127-ECC2-8D4A-851B-568AF3006328}" type="presParOf" srcId="{B25141A2-D599-5544-BAC6-D13B10CBD6E2}" destId="{42C30949-40A5-0642-8250-D8586F6AD8B0}" srcOrd="3" destOrd="0" presId="urn:microsoft.com/office/officeart/2016/7/layout/BasicLinearProcessNumbered"/>
    <dgm:cxn modelId="{D58ADCED-6836-5B49-AE8D-941B8936BE13}" type="presParOf" srcId="{D77E3574-010B-2346-B525-6664679148B9}" destId="{AD0B7A03-9799-7849-B4EF-F481DAE3CFA6}" srcOrd="3" destOrd="0" presId="urn:microsoft.com/office/officeart/2016/7/layout/BasicLinearProcessNumbered"/>
    <dgm:cxn modelId="{B880A857-4552-A340-B6BC-A3561218F95B}" type="presParOf" srcId="{D77E3574-010B-2346-B525-6664679148B9}" destId="{7EF3199A-BB76-C343-A8A9-6ACD495D8F0B}" srcOrd="4" destOrd="0" presId="urn:microsoft.com/office/officeart/2016/7/layout/BasicLinearProcessNumbered"/>
    <dgm:cxn modelId="{2620655D-1DD4-084C-B358-E92EF61DA71B}" type="presParOf" srcId="{7EF3199A-BB76-C343-A8A9-6ACD495D8F0B}" destId="{A3635423-3A24-7F44-975D-325021E45809}" srcOrd="0" destOrd="0" presId="urn:microsoft.com/office/officeart/2016/7/layout/BasicLinearProcessNumbered"/>
    <dgm:cxn modelId="{5FED698F-6C1B-1A4F-A311-B47C2B35E533}" type="presParOf" srcId="{7EF3199A-BB76-C343-A8A9-6ACD495D8F0B}" destId="{06DD4F86-8A9B-CC4D-A52C-D4255A93972D}" srcOrd="1" destOrd="0" presId="urn:microsoft.com/office/officeart/2016/7/layout/BasicLinearProcessNumbered"/>
    <dgm:cxn modelId="{D3FEF710-29CC-5445-BBA7-0914F14F896E}" type="presParOf" srcId="{7EF3199A-BB76-C343-A8A9-6ACD495D8F0B}" destId="{246F7D97-A946-5549-9710-5B58F72A1550}" srcOrd="2" destOrd="0" presId="urn:microsoft.com/office/officeart/2016/7/layout/BasicLinearProcessNumbered"/>
    <dgm:cxn modelId="{948877AD-BE2A-744C-AD7F-2952FE45FCDC}" type="presParOf" srcId="{7EF3199A-BB76-C343-A8A9-6ACD495D8F0B}" destId="{FD115338-55E5-304F-B97F-EB655D8A83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A9694-92C8-402C-801E-818A444BDA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0C95E9-C19E-474F-B912-2592E12A8C8F}">
      <dgm:prSet custT="1"/>
      <dgm:spPr/>
      <dgm:t>
        <a:bodyPr/>
        <a:lstStyle/>
        <a:p>
          <a:r>
            <a:rPr lang="en-US" sz="6000" dirty="0">
              <a:latin typeface="Arial Hebrew" pitchFamily="2" charset="-79"/>
              <a:cs typeface="Arial Hebrew" pitchFamily="2" charset="-79"/>
            </a:rPr>
            <a:t>Univariate Analysis</a:t>
          </a:r>
        </a:p>
      </dgm:t>
    </dgm:pt>
    <dgm:pt modelId="{0BEDD2CD-D6DA-495C-8412-8D9A0EABB42F}" type="parTrans" cxnId="{35D6210D-0BB9-4257-9618-E17BD2E5DDE7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871B8D41-D0CC-4AF8-B172-68EA04F66061}" type="sibTrans" cxnId="{35D6210D-0BB9-4257-9618-E17BD2E5DDE7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AD5B910C-6DEF-4711-BB74-3D708D4A008F}">
      <dgm:prSet custT="1"/>
      <dgm:spPr/>
      <dgm:t>
        <a:bodyPr/>
        <a:lstStyle/>
        <a:p>
          <a:r>
            <a:rPr lang="en-US" sz="6000" dirty="0">
              <a:latin typeface="Arial Hebrew" pitchFamily="2" charset="-79"/>
              <a:cs typeface="Arial Hebrew" pitchFamily="2" charset="-79"/>
            </a:rPr>
            <a:t>Bi-variate Analysis</a:t>
          </a:r>
        </a:p>
      </dgm:t>
    </dgm:pt>
    <dgm:pt modelId="{3D2305DF-C7CD-446A-AEF6-CC7AAC53B573}" type="parTrans" cxnId="{4C38FF96-23AC-463F-832D-232A71A1F7A5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AA2CA3CD-1CD2-45E7-A63F-ECA29B27784B}" type="sibTrans" cxnId="{4C38FF96-23AC-463F-832D-232A71A1F7A5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718B1C0E-9406-0543-BCBC-63508950696F}" type="pres">
      <dgm:prSet presAssocID="{1A4A9694-92C8-402C-801E-818A444BDA72}" presName="linear" presStyleCnt="0">
        <dgm:presLayoutVars>
          <dgm:animLvl val="lvl"/>
          <dgm:resizeHandles val="exact"/>
        </dgm:presLayoutVars>
      </dgm:prSet>
      <dgm:spPr/>
    </dgm:pt>
    <dgm:pt modelId="{FEC4A5A7-E210-FE4E-B90A-B4FCBA2FFB79}" type="pres">
      <dgm:prSet presAssocID="{940C95E9-C19E-474F-B912-2592E12A8C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2EE51B-F51D-5942-8BA5-F8F3518E6DE6}" type="pres">
      <dgm:prSet presAssocID="{871B8D41-D0CC-4AF8-B172-68EA04F66061}" presName="spacer" presStyleCnt="0"/>
      <dgm:spPr/>
    </dgm:pt>
    <dgm:pt modelId="{3B8726F6-05E2-E94E-A6F5-0442D43AB818}" type="pres">
      <dgm:prSet presAssocID="{AD5B910C-6DEF-4711-BB74-3D708D4A00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D6210D-0BB9-4257-9618-E17BD2E5DDE7}" srcId="{1A4A9694-92C8-402C-801E-818A444BDA72}" destId="{940C95E9-C19E-474F-B912-2592E12A8C8F}" srcOrd="0" destOrd="0" parTransId="{0BEDD2CD-D6DA-495C-8412-8D9A0EABB42F}" sibTransId="{871B8D41-D0CC-4AF8-B172-68EA04F66061}"/>
    <dgm:cxn modelId="{F65E9828-56AB-744A-966F-396C32C6A575}" type="presOf" srcId="{AD5B910C-6DEF-4711-BB74-3D708D4A008F}" destId="{3B8726F6-05E2-E94E-A6F5-0442D43AB818}" srcOrd="0" destOrd="0" presId="urn:microsoft.com/office/officeart/2005/8/layout/vList2"/>
    <dgm:cxn modelId="{4C38FF96-23AC-463F-832D-232A71A1F7A5}" srcId="{1A4A9694-92C8-402C-801E-818A444BDA72}" destId="{AD5B910C-6DEF-4711-BB74-3D708D4A008F}" srcOrd="1" destOrd="0" parTransId="{3D2305DF-C7CD-446A-AEF6-CC7AAC53B573}" sibTransId="{AA2CA3CD-1CD2-45E7-A63F-ECA29B27784B}"/>
    <dgm:cxn modelId="{445AACBE-3B05-1040-8585-97DFD1C02350}" type="presOf" srcId="{940C95E9-C19E-474F-B912-2592E12A8C8F}" destId="{FEC4A5A7-E210-FE4E-B90A-B4FCBA2FFB79}" srcOrd="0" destOrd="0" presId="urn:microsoft.com/office/officeart/2005/8/layout/vList2"/>
    <dgm:cxn modelId="{C69622C9-9A28-D142-B0E4-EA3912C05BD0}" type="presOf" srcId="{1A4A9694-92C8-402C-801E-818A444BDA72}" destId="{718B1C0E-9406-0543-BCBC-63508950696F}" srcOrd="0" destOrd="0" presId="urn:microsoft.com/office/officeart/2005/8/layout/vList2"/>
    <dgm:cxn modelId="{BCC962B8-7296-8347-BE5F-C1DDF51AB0B7}" type="presParOf" srcId="{718B1C0E-9406-0543-BCBC-63508950696F}" destId="{FEC4A5A7-E210-FE4E-B90A-B4FCBA2FFB79}" srcOrd="0" destOrd="0" presId="urn:microsoft.com/office/officeart/2005/8/layout/vList2"/>
    <dgm:cxn modelId="{5A66844F-68F8-974A-A18E-4E7732FDEA48}" type="presParOf" srcId="{718B1C0E-9406-0543-BCBC-63508950696F}" destId="{872EE51B-F51D-5942-8BA5-F8F3518E6DE6}" srcOrd="1" destOrd="0" presId="urn:microsoft.com/office/officeart/2005/8/layout/vList2"/>
    <dgm:cxn modelId="{330C579F-CC48-2244-A8FD-9E561D99317B}" type="presParOf" srcId="{718B1C0E-9406-0543-BCBC-63508950696F}" destId="{3B8726F6-05E2-E94E-A6F5-0442D43AB8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AC95B-091F-5B42-B9B9-F0936DA498FD}">
      <dsp:nvSpPr>
        <dsp:cNvPr id="0" name=""/>
        <dsp:cNvSpPr/>
      </dsp:nvSpPr>
      <dsp:spPr>
        <a:xfrm>
          <a:off x="3914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A4D1-29EC-AA4C-9F15-66645AF88A9F}">
      <dsp:nvSpPr>
        <dsp:cNvPr id="0" name=""/>
        <dsp:cNvSpPr/>
      </dsp:nvSpPr>
      <dsp:spPr>
        <a:xfrm>
          <a:off x="304125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138" y="1990232"/>
        <a:ext cx="1736127" cy="1736127"/>
      </dsp:txXfrm>
    </dsp:sp>
    <dsp:sp modelId="{B1BB36D7-8E5A-3D46-8C06-222ECB261C91}">
      <dsp:nvSpPr>
        <dsp:cNvPr id="0" name=""/>
        <dsp:cNvSpPr/>
      </dsp:nvSpPr>
      <dsp:spPr>
        <a:xfrm>
          <a:off x="2203292" y="1530241"/>
          <a:ext cx="355224" cy="44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3292" y="1618866"/>
        <a:ext cx="248657" cy="265874"/>
      </dsp:txXfrm>
    </dsp:sp>
    <dsp:sp modelId="{96F1E099-1D59-D441-88ED-5CB39453B24E}">
      <dsp:nvSpPr>
        <dsp:cNvPr id="0" name=""/>
        <dsp:cNvSpPr/>
      </dsp:nvSpPr>
      <dsp:spPr>
        <a:xfrm>
          <a:off x="2862995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59042-D28B-5940-BA44-D4CEE4218368}">
      <dsp:nvSpPr>
        <dsp:cNvPr id="0" name=""/>
        <dsp:cNvSpPr/>
      </dsp:nvSpPr>
      <dsp:spPr>
        <a:xfrm>
          <a:off x="3163206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7219" y="1990232"/>
        <a:ext cx="1736127" cy="1736127"/>
      </dsp:txXfrm>
    </dsp:sp>
    <dsp:sp modelId="{7A734267-7811-024E-BF8F-72BBBF13380C}">
      <dsp:nvSpPr>
        <dsp:cNvPr id="0" name=""/>
        <dsp:cNvSpPr/>
      </dsp:nvSpPr>
      <dsp:spPr>
        <a:xfrm>
          <a:off x="5062373" y="1530241"/>
          <a:ext cx="355224" cy="44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62373" y="1618866"/>
        <a:ext cx="248657" cy="265874"/>
      </dsp:txXfrm>
    </dsp:sp>
    <dsp:sp modelId="{D43503C7-DDC9-4848-80C4-130E15ED0E17}">
      <dsp:nvSpPr>
        <dsp:cNvPr id="0" name=""/>
        <dsp:cNvSpPr/>
      </dsp:nvSpPr>
      <dsp:spPr>
        <a:xfrm>
          <a:off x="5722076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6422A-986F-BA47-90EC-FEA02A6F458A}">
      <dsp:nvSpPr>
        <dsp:cNvPr id="0" name=""/>
        <dsp:cNvSpPr/>
      </dsp:nvSpPr>
      <dsp:spPr>
        <a:xfrm>
          <a:off x="6022288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Analysis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6301" y="1990232"/>
        <a:ext cx="1736127" cy="1736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9CE2B-6312-5147-961A-5582009FAC50}">
      <dsp:nvSpPr>
        <dsp:cNvPr id="0" name=""/>
        <dsp:cNvSpPr/>
      </dsp:nvSpPr>
      <dsp:spPr>
        <a:xfrm>
          <a:off x="0" y="45137"/>
          <a:ext cx="7158497" cy="1751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dirty="0">
              <a:latin typeface="Arial Hebrew" pitchFamily="2" charset="-79"/>
              <a:cs typeface="Arial Hebrew" pitchFamily="2" charset="-79"/>
            </a:rPr>
            <a:t>Data Overview - </a:t>
          </a:r>
          <a:r>
            <a:rPr lang="en-IN" sz="3300" b="0" i="0" kern="1200" dirty="0">
              <a:latin typeface="Arial Hebrew" pitchFamily="2" charset="-79"/>
              <a:cs typeface="Arial Hebrew" pitchFamily="2" charset="-79"/>
            </a:rPr>
            <a:t>Understand the general structure of the dataset</a:t>
          </a:r>
          <a:endParaRPr lang="en-GB" sz="3300" kern="1200" dirty="0">
            <a:latin typeface="Arial Hebrew" pitchFamily="2" charset="-79"/>
            <a:cs typeface="Arial Hebrew" pitchFamily="2" charset="-79"/>
          </a:endParaRPr>
        </a:p>
      </dsp:txBody>
      <dsp:txXfrm>
        <a:off x="85522" y="130659"/>
        <a:ext cx="6987453" cy="1580884"/>
      </dsp:txXfrm>
    </dsp:sp>
    <dsp:sp modelId="{B9CDC511-616E-574D-A646-F8D1D3F51145}">
      <dsp:nvSpPr>
        <dsp:cNvPr id="0" name=""/>
        <dsp:cNvSpPr/>
      </dsp:nvSpPr>
      <dsp:spPr>
        <a:xfrm>
          <a:off x="0" y="1892106"/>
          <a:ext cx="7158497" cy="1751928"/>
        </a:xfrm>
        <a:prstGeom prst="roundRect">
          <a:avLst/>
        </a:prstGeom>
        <a:solidFill>
          <a:schemeClr val="accent2">
            <a:hueOff val="1506720"/>
            <a:satOff val="313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dirty="0">
              <a:latin typeface="Arial Hebrew" pitchFamily="2" charset="-79"/>
              <a:cs typeface="Arial Hebrew" pitchFamily="2" charset="-79"/>
            </a:rPr>
            <a:t>Data Types and Conversion - </a:t>
          </a:r>
          <a:r>
            <a:rPr lang="en-IN" sz="3300" b="0" i="0" kern="1200" dirty="0">
              <a:latin typeface="Arial Hebrew" pitchFamily="2" charset="-79"/>
              <a:cs typeface="Arial Hebrew" pitchFamily="2" charset="-79"/>
            </a:rPr>
            <a:t>Check the data types of each column</a:t>
          </a:r>
          <a:endParaRPr lang="en-GB" sz="3300" kern="1200" dirty="0">
            <a:latin typeface="Arial Hebrew" pitchFamily="2" charset="-79"/>
            <a:cs typeface="Arial Hebrew" pitchFamily="2" charset="-79"/>
          </a:endParaRPr>
        </a:p>
      </dsp:txBody>
      <dsp:txXfrm>
        <a:off x="85522" y="1977628"/>
        <a:ext cx="6987453" cy="1580884"/>
      </dsp:txXfrm>
    </dsp:sp>
    <dsp:sp modelId="{8DB89AD3-B73B-4D46-BF1E-62E4745674F2}">
      <dsp:nvSpPr>
        <dsp:cNvPr id="0" name=""/>
        <dsp:cNvSpPr/>
      </dsp:nvSpPr>
      <dsp:spPr>
        <a:xfrm>
          <a:off x="0" y="3739074"/>
          <a:ext cx="7158497" cy="1751928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dirty="0">
              <a:latin typeface="Arial Hebrew" pitchFamily="2" charset="-79"/>
              <a:cs typeface="Arial Hebrew" pitchFamily="2" charset="-79"/>
            </a:rPr>
            <a:t>Unique Values and Cardinality - </a:t>
          </a:r>
          <a:r>
            <a:rPr lang="en-IN" sz="3300" b="0" i="0" kern="1200" dirty="0">
              <a:latin typeface="Arial Hebrew" pitchFamily="2" charset="-79"/>
              <a:cs typeface="Arial Hebrew" pitchFamily="2" charset="-79"/>
            </a:rPr>
            <a:t>Identify unique values in categorical columns</a:t>
          </a:r>
          <a:endParaRPr lang="en-GB" sz="3300" kern="1200" dirty="0">
            <a:latin typeface="Arial Hebrew" pitchFamily="2" charset="-79"/>
            <a:cs typeface="Arial Hebrew" pitchFamily="2" charset="-79"/>
          </a:endParaRPr>
        </a:p>
      </dsp:txBody>
      <dsp:txXfrm>
        <a:off x="85522" y="3824596"/>
        <a:ext cx="6987453" cy="1580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D16A-345A-8B42-B769-FDAC99417B0A}">
      <dsp:nvSpPr>
        <dsp:cNvPr id="0" name=""/>
        <dsp:cNvSpPr/>
      </dsp:nvSpPr>
      <dsp:spPr>
        <a:xfrm>
          <a:off x="0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Arial Hebrew" pitchFamily="2" charset="-79"/>
              <a:cs typeface="Arial Hebrew" pitchFamily="2" charset="-79"/>
            </a:rPr>
            <a:t>Handling Missing Values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 Hebrew" pitchFamily="2" charset="-79"/>
              <a:cs typeface="Arial Hebrew" pitchFamily="2" charset="-79"/>
            </a:rPr>
            <a:t>Identify columns with missing values and decide on an appropriate strategy</a:t>
          </a:r>
          <a:endParaRPr lang="en-GB" sz="1800" kern="1200" dirty="0">
            <a:latin typeface="Arial Hebrew" pitchFamily="2" charset="-79"/>
            <a:cs typeface="Arial Hebrew" pitchFamily="2" charset="-79"/>
          </a:endParaRPr>
        </a:p>
      </dsp:txBody>
      <dsp:txXfrm>
        <a:off x="0" y="1616106"/>
        <a:ext cx="3286125" cy="2551747"/>
      </dsp:txXfrm>
    </dsp:sp>
    <dsp:sp modelId="{0A020044-6274-7C42-B3D6-66B05BA5953F}">
      <dsp:nvSpPr>
        <dsp:cNvPr id="0" name=""/>
        <dsp:cNvSpPr/>
      </dsp:nvSpPr>
      <dsp:spPr>
        <a:xfrm>
          <a:off x="1005125" y="425291"/>
          <a:ext cx="1275873" cy="1275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1</a:t>
          </a:r>
        </a:p>
      </dsp:txBody>
      <dsp:txXfrm>
        <a:off x="1191972" y="612138"/>
        <a:ext cx="902179" cy="902179"/>
      </dsp:txXfrm>
    </dsp:sp>
    <dsp:sp modelId="{33BDE62B-CF87-1E4B-927B-8F5D0AB81F88}">
      <dsp:nvSpPr>
        <dsp:cNvPr id="0" name=""/>
        <dsp:cNvSpPr/>
      </dsp:nvSpPr>
      <dsp:spPr>
        <a:xfrm>
          <a:off x="0" y="4252840"/>
          <a:ext cx="3286125" cy="72"/>
        </a:xfrm>
        <a:prstGeom prst="rect">
          <a:avLst/>
        </a:prstGeom>
        <a:solidFill>
          <a:schemeClr val="accent2">
            <a:hueOff val="602688"/>
            <a:satOff val="1252"/>
            <a:lumOff val="980"/>
            <a:alphaOff val="0"/>
          </a:schemeClr>
        </a:solidFill>
        <a:ln w="12700" cap="flat" cmpd="sng" algn="ctr">
          <a:solidFill>
            <a:schemeClr val="accent2">
              <a:hueOff val="602688"/>
              <a:satOff val="1252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878E5-7E4F-344D-8BB4-9D02E4738E48}">
      <dsp:nvSpPr>
        <dsp:cNvPr id="0" name=""/>
        <dsp:cNvSpPr/>
      </dsp:nvSpPr>
      <dsp:spPr>
        <a:xfrm>
          <a:off x="3614737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1872786"/>
            <a:satOff val="4654"/>
            <a:lumOff val="6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2786"/>
              <a:satOff val="4654"/>
              <a:lumOff val="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Arial Hebrew" pitchFamily="2" charset="-79"/>
              <a:cs typeface="Arial Hebrew" pitchFamily="2" charset="-79"/>
            </a:rPr>
            <a:t>Handling Irrelevant or Redundant Features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 Hebrew" pitchFamily="2" charset="-79"/>
              <a:cs typeface="Arial Hebrew" pitchFamily="2" charset="-79"/>
            </a:rPr>
            <a:t>Identify and remove irrelevant or redundant columns that do not contribute meaningful information to the analysis</a:t>
          </a:r>
          <a:endParaRPr lang="en-GB" sz="1800" kern="1200" dirty="0">
            <a:latin typeface="Arial Hebrew" pitchFamily="2" charset="-79"/>
            <a:cs typeface="Arial Hebrew" pitchFamily="2" charset="-79"/>
          </a:endParaRPr>
        </a:p>
      </dsp:txBody>
      <dsp:txXfrm>
        <a:off x="3614737" y="1616106"/>
        <a:ext cx="3286125" cy="2551747"/>
      </dsp:txXfrm>
    </dsp:sp>
    <dsp:sp modelId="{BFE9B1F7-20D7-E54A-ACCF-8E9C0A062E9E}">
      <dsp:nvSpPr>
        <dsp:cNvPr id="0" name=""/>
        <dsp:cNvSpPr/>
      </dsp:nvSpPr>
      <dsp:spPr>
        <a:xfrm>
          <a:off x="4619863" y="425291"/>
          <a:ext cx="1275873" cy="1275873"/>
        </a:xfrm>
        <a:prstGeom prst="ellipse">
          <a:avLst/>
        </a:prstGeom>
        <a:solidFill>
          <a:schemeClr val="accent2">
            <a:hueOff val="1205376"/>
            <a:satOff val="2504"/>
            <a:lumOff val="1960"/>
            <a:alphaOff val="0"/>
          </a:schemeClr>
        </a:solidFill>
        <a:ln w="12700" cap="flat" cmpd="sng" algn="ctr">
          <a:solidFill>
            <a:schemeClr val="accent2">
              <a:hueOff val="1205376"/>
              <a:satOff val="2504"/>
              <a:lumOff val="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4806710" y="612138"/>
        <a:ext cx="902179" cy="902179"/>
      </dsp:txXfrm>
    </dsp:sp>
    <dsp:sp modelId="{F8432206-ABD2-544E-B123-0F79D7840B20}">
      <dsp:nvSpPr>
        <dsp:cNvPr id="0" name=""/>
        <dsp:cNvSpPr/>
      </dsp:nvSpPr>
      <dsp:spPr>
        <a:xfrm>
          <a:off x="3614737" y="4252840"/>
          <a:ext cx="3286125" cy="72"/>
        </a:xfrm>
        <a:prstGeom prst="rect">
          <a:avLst/>
        </a:prstGeom>
        <a:solidFill>
          <a:schemeClr val="accent2">
            <a:hueOff val="1808064"/>
            <a:satOff val="3757"/>
            <a:lumOff val="2941"/>
            <a:alphaOff val="0"/>
          </a:schemeClr>
        </a:solidFill>
        <a:ln w="12700" cap="flat" cmpd="sng" algn="ctr">
          <a:solidFill>
            <a:schemeClr val="accent2">
              <a:hueOff val="1808064"/>
              <a:satOff val="3757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5423-3A24-7F44-975D-325021E45809}">
      <dsp:nvSpPr>
        <dsp:cNvPr id="0" name=""/>
        <dsp:cNvSpPr/>
      </dsp:nvSpPr>
      <dsp:spPr>
        <a:xfrm>
          <a:off x="7229475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3745573"/>
            <a:satOff val="9308"/>
            <a:lumOff val="12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45573"/>
              <a:satOff val="9308"/>
              <a:lumOff val="1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Arial Hebrew" pitchFamily="2" charset="-79"/>
              <a:cs typeface="Arial Hebrew" pitchFamily="2" charset="-79"/>
            </a:rPr>
            <a:t>Handling Data Types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 Hebrew" pitchFamily="2" charset="-79"/>
              <a:cs typeface="Arial Hebrew" pitchFamily="2" charset="-79"/>
            </a:rPr>
            <a:t>Ensure that data types for each column are appropriate for the analysis.</a:t>
          </a:r>
          <a:endParaRPr lang="en-GB" sz="1800" kern="1200" dirty="0">
            <a:latin typeface="Arial Hebrew" pitchFamily="2" charset="-79"/>
            <a:cs typeface="Arial Hebrew" pitchFamily="2" charset="-79"/>
          </a:endParaRPr>
        </a:p>
      </dsp:txBody>
      <dsp:txXfrm>
        <a:off x="7229475" y="1616106"/>
        <a:ext cx="3286125" cy="2551747"/>
      </dsp:txXfrm>
    </dsp:sp>
    <dsp:sp modelId="{06DD4F86-8A9B-CC4D-A52C-D4255A93972D}">
      <dsp:nvSpPr>
        <dsp:cNvPr id="0" name=""/>
        <dsp:cNvSpPr/>
      </dsp:nvSpPr>
      <dsp:spPr>
        <a:xfrm>
          <a:off x="8234600" y="425291"/>
          <a:ext cx="1275873" cy="1275873"/>
        </a:xfrm>
        <a:prstGeom prst="ellipse">
          <a:avLst/>
        </a:prstGeom>
        <a:solidFill>
          <a:schemeClr val="accent2">
            <a:hueOff val="2410752"/>
            <a:satOff val="5009"/>
            <a:lumOff val="3921"/>
            <a:alphaOff val="0"/>
          </a:schemeClr>
        </a:solidFill>
        <a:ln w="12700" cap="flat" cmpd="sng" algn="ctr">
          <a:solidFill>
            <a:schemeClr val="accent2">
              <a:hueOff val="2410752"/>
              <a:satOff val="5009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8421447" y="612138"/>
        <a:ext cx="902179" cy="902179"/>
      </dsp:txXfrm>
    </dsp:sp>
    <dsp:sp modelId="{246F7D97-A946-5549-9710-5B58F72A1550}">
      <dsp:nvSpPr>
        <dsp:cNvPr id="0" name=""/>
        <dsp:cNvSpPr/>
      </dsp:nvSpPr>
      <dsp:spPr>
        <a:xfrm>
          <a:off x="7229475" y="4252840"/>
          <a:ext cx="3286125" cy="72"/>
        </a:xfrm>
        <a:prstGeom prst="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accent2">
              <a:hueOff val="3013440"/>
              <a:satOff val="6261"/>
              <a:lumOff val="4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A5A7-E210-FE4E-B90A-B4FCBA2FFB79}">
      <dsp:nvSpPr>
        <dsp:cNvPr id="0" name=""/>
        <dsp:cNvSpPr/>
      </dsp:nvSpPr>
      <dsp:spPr>
        <a:xfrm>
          <a:off x="0" y="1267545"/>
          <a:ext cx="7158497" cy="1406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Arial Hebrew" pitchFamily="2" charset="-79"/>
              <a:cs typeface="Arial Hebrew" pitchFamily="2" charset="-79"/>
            </a:rPr>
            <a:t>Univariate Analysis</a:t>
          </a:r>
        </a:p>
      </dsp:txBody>
      <dsp:txXfrm>
        <a:off x="68680" y="1336225"/>
        <a:ext cx="7021137" cy="1269564"/>
      </dsp:txXfrm>
    </dsp:sp>
    <dsp:sp modelId="{3B8726F6-05E2-E94E-A6F5-0442D43AB818}">
      <dsp:nvSpPr>
        <dsp:cNvPr id="0" name=""/>
        <dsp:cNvSpPr/>
      </dsp:nvSpPr>
      <dsp:spPr>
        <a:xfrm>
          <a:off x="0" y="2861670"/>
          <a:ext cx="7158497" cy="1406924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Arial Hebrew" pitchFamily="2" charset="-79"/>
              <a:cs typeface="Arial Hebrew" pitchFamily="2" charset="-79"/>
            </a:rPr>
            <a:t>Bi-variate Analysis</a:t>
          </a:r>
        </a:p>
      </dsp:txBody>
      <dsp:txXfrm>
        <a:off x="68680" y="2930350"/>
        <a:ext cx="7021137" cy="12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4:24:08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49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56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4:24:08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24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28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31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36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38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42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45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2023-11-06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DF0F5-8D4F-B1B4-84A2-D24F4DE1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8200" b="1" i="0" dirty="0">
                <a:effectLst/>
                <a:cs typeface="Times New Roman" panose="02020603050405020304" pitchFamily="18" charset="0"/>
              </a:rPr>
              <a:t>Lending Club Case Study</a:t>
            </a:r>
            <a:r>
              <a:rPr lang="en-US" sz="82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0ACB-E58C-4119-AC3C-C14F7BF1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              Detailed Analysis by </a:t>
            </a:r>
          </a:p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Samidh Bhagwat &amp; </a:t>
            </a:r>
            <a:r>
              <a:rPr lang="en-IN" dirty="0">
                <a:latin typeface="AkayaTelivigala" pitchFamily="2" charset="77"/>
                <a:cs typeface="AkayaTelivigala" pitchFamily="2" charset="77"/>
              </a:rPr>
              <a:t>Archishman Gantait </a:t>
            </a:r>
            <a:endParaRPr lang="en-US" dirty="0">
              <a:latin typeface="AkayaTelivigala" pitchFamily="2" charset="77"/>
              <a:cs typeface="AkayaTelivigala" pitchFamily="2" charset="77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ured pencils inside a pencil holder which is on top of a wood table">
            <a:extLst>
              <a:ext uri="{FF2B5EF4-FFF2-40B4-BE49-F238E27FC236}">
                <a16:creationId xmlns:a16="http://schemas.microsoft.com/office/drawing/2014/main" id="{9249C4DE-E0FA-E407-10BD-19D092DBF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80" r="518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7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780426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Verification Status - Indicates if income was verified by LC, not verified, or if the income source was verified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Verified loans have a higher default level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0B40EAF-CBC8-55E0-7991-5A7EA133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245698"/>
            <a:ext cx="6903720" cy="43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Loan Amount Bin – Derived variable to categorize loan amount into 3 segments.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Loan amount &gt;15k has the highest default rate as compared to loans of lesser amount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403D512-3D36-C704-CFA8-0A0B1B82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42144"/>
            <a:ext cx="6903720" cy="4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latin typeface="Arial Hebrew" pitchFamily="2" charset="-79"/>
                <a:cs typeface="Arial Hebrew" pitchFamily="2" charset="-79"/>
              </a:rPr>
              <a:t>Term – Indicates the duration of Loan</a:t>
            </a:r>
            <a:endParaRPr lang="en-US" sz="3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Defaulters are higher when the term of loan is higher. 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229329E-69B8-CBD5-BD56-9EF2016B9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dirty="0">
                <a:latin typeface="Arial Hebrew" pitchFamily="2" charset="-79"/>
                <a:cs typeface="Arial Hebrew" pitchFamily="2" charset="-79"/>
              </a:rPr>
              <a:t>Purpose - LC assigned category , indicates purpose of loan</a:t>
            </a:r>
            <a:endParaRPr lang="en-US" sz="28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Approving Loan request for purpose like credit card , car , home improvement and wedding can be considered as much safer than others as there are less defaulters.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D57ADEE-D5BA-0330-6917-F5376C91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latin typeface="Arial Hebrew" pitchFamily="2" charset="-79"/>
                <a:cs typeface="Arial Hebrew" pitchFamily="2" charset="-79"/>
              </a:rPr>
              <a:t>Funded_amnt_inv_bin</a:t>
            </a: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 : segment created based on the </a:t>
            </a:r>
            <a:r>
              <a:rPr lang="en-US" sz="2400" b="1" i="0" dirty="0" err="1">
                <a:latin typeface="Arial Hebrew" pitchFamily="2" charset="-79"/>
                <a:cs typeface="Arial Hebrew" pitchFamily="2" charset="-79"/>
              </a:rPr>
              <a:t>funded_amount</a:t>
            </a: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 i.e. amount committed by LC for a loan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The defaulters are more when funded amount is above 15k , however defaulters are less when funded amount id between 5k to 10k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703AD32E-8B1A-82A6-3A79-317E2767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228440"/>
            <a:ext cx="6903720" cy="44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Dti_bin</a:t>
            </a: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 : segments created for LC defined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Dti</a:t>
            </a:r>
            <a:endParaRPr lang="en-US" sz="3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 rates are higher as the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Dti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increases , except for the 4-8 bracket , where defaulters are lower when compared with the previous segment of 0-4.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4FDDF36-79ED-D15D-899C-BADF71E2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68031"/>
            <a:ext cx="6903720" cy="45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Installment_bin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: created over the LC provided installment data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Defaulter rate is high when increasing installment value. Borrowers who choose lower installments are less likely to be defaulters.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0909303-221F-2DCA-17FF-C307F7CED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68031"/>
            <a:ext cx="6903720" cy="45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dirty="0" err="1">
                <a:latin typeface="Arial Hebrew" pitchFamily="2" charset="-79"/>
                <a:cs typeface="Arial Hebrew" pitchFamily="2" charset="-79"/>
              </a:rPr>
              <a:t>Annual_inc_bin</a:t>
            </a:r>
            <a:r>
              <a:rPr lang="en-US" sz="2800" b="1" i="0" dirty="0">
                <a:latin typeface="Arial Hebrew" pitchFamily="2" charset="-79"/>
                <a:cs typeface="Arial Hebrew" pitchFamily="2" charset="-79"/>
              </a:rPr>
              <a:t> : created over the LC provided </a:t>
            </a:r>
            <a:r>
              <a:rPr lang="en-US" sz="2800" b="1" i="0" dirty="0" err="1">
                <a:latin typeface="Arial Hebrew" pitchFamily="2" charset="-79"/>
                <a:cs typeface="Arial Hebrew" pitchFamily="2" charset="-79"/>
              </a:rPr>
              <a:t>annual_inc</a:t>
            </a:r>
            <a:r>
              <a:rPr lang="en-US" sz="2800" b="1" i="0" dirty="0">
                <a:latin typeface="Arial Hebrew" pitchFamily="2" charset="-79"/>
                <a:cs typeface="Arial Hebrew" pitchFamily="2" charset="-79"/>
              </a:rPr>
              <a:t> data</a:t>
            </a:r>
            <a:endParaRPr lang="en-US" sz="28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Defaulters tend to reduce with higher annual income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upto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a threshold of 150k . Post this the defaulters are likely to increase.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5396A4E-043B-3971-0539-02CF7B6B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211180"/>
            <a:ext cx="6903720" cy="44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Emp_length</a:t>
            </a: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 : Employment length in years between 0 to 10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There is no such pattern in the data for decreasing or increasing years of employment. However borrowers with 7 or 10 years experience show higher defaulters rate.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7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65AE57AF-8D41-B9ED-BD96-2B1A6CD58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9020" y="1499056"/>
            <a:ext cx="7041959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6059-C206-8EFA-5DF5-C55D186F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52C9-9673-E2A0-8BD7-170416AE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706624"/>
            <a:ext cx="7282331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EDA to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 consumer attributes and loan attributes influence the tendency of default and identify driving factors behind loan default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BC14B57-ADD8-F61E-9EC5-06E11FD63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8" r="22648" b="-1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82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6059-C206-8EFA-5DF5-C55D186F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Analysis Overview &amp;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E3B212-E615-730F-14BA-CC51111E2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475250"/>
              </p:ext>
            </p:extLst>
          </p:nvPr>
        </p:nvGraphicFramePr>
        <p:xfrm>
          <a:off x="1859432" y="1690688"/>
          <a:ext cx="7870356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aphic 15" descr="Presentation with pie chart with solid fill">
            <a:extLst>
              <a:ext uri="{FF2B5EF4-FFF2-40B4-BE49-F238E27FC236}">
                <a16:creationId xmlns:a16="http://schemas.microsoft.com/office/drawing/2014/main" id="{7922F8BD-5D98-C48D-6615-9BE3B98C5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9244" y="3089066"/>
            <a:ext cx="751730" cy="751730"/>
          </a:xfrm>
          <a:prstGeom prst="rect">
            <a:avLst/>
          </a:prstGeom>
        </p:spPr>
      </p:pic>
      <p:pic>
        <p:nvPicPr>
          <p:cNvPr id="18" name="Graphic 17" descr="Bug under magnifying glass with solid fill">
            <a:extLst>
              <a:ext uri="{FF2B5EF4-FFF2-40B4-BE49-F238E27FC236}">
                <a16:creationId xmlns:a16="http://schemas.microsoft.com/office/drawing/2014/main" id="{B86E00A6-D0C3-321B-2D08-C24E2E729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47842" y="3101426"/>
            <a:ext cx="751730" cy="751730"/>
          </a:xfrm>
          <a:prstGeom prst="rect">
            <a:avLst/>
          </a:prstGeom>
        </p:spPr>
      </p:pic>
      <p:pic>
        <p:nvPicPr>
          <p:cNvPr id="20" name="Graphic 19" descr="Mop and bucket with solid fill">
            <a:extLst>
              <a:ext uri="{FF2B5EF4-FFF2-40B4-BE49-F238E27FC236}">
                <a16:creationId xmlns:a16="http://schemas.microsoft.com/office/drawing/2014/main" id="{5E8FB23C-44CC-527E-B4AA-2EB19DD1F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3322" y="3008251"/>
            <a:ext cx="751730" cy="75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C18C-73BD-D9BB-6BDC-C4DFA1F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" y="640823"/>
            <a:ext cx="3682313" cy="5583148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ea typeface="Apple Color Emoji" pitchFamily="2" charset="0"/>
                <a:cs typeface="Arial Hebrew" pitchFamily="2" charset="-79"/>
              </a:rPr>
              <a:t>Data </a:t>
            </a:r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ea typeface="Baskerville" panose="02020502070401020303" pitchFamily="18" charset="0"/>
                <a:cs typeface="Arial Hebrew" pitchFamily="2" charset="-79"/>
              </a:rPr>
              <a:t>Exploration</a:t>
            </a:r>
            <a:endParaRPr lang="en-US" sz="4800" dirty="0">
              <a:solidFill>
                <a:schemeClr val="bg1"/>
              </a:solidFill>
              <a:latin typeface="Arial Hebrew" pitchFamily="2" charset="-79"/>
              <a:ea typeface="Baskerville" panose="02020502070401020303" pitchFamily="18" charset="0"/>
              <a:cs typeface="Arial Hebrew" pitchFamily="2" charset="-79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5DD02F-4467-82A2-50C2-75AB8C42B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258052"/>
              </p:ext>
            </p:extLst>
          </p:nvPr>
        </p:nvGraphicFramePr>
        <p:xfrm>
          <a:off x="4390033" y="640822"/>
          <a:ext cx="7158497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83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C18C-73BD-D9BB-6BDC-C4DFA1F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8000" b="1" i="0" dirty="0">
                <a:solidFill>
                  <a:srgbClr val="3B9E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GB" sz="8000" dirty="0">
              <a:solidFill>
                <a:srgbClr val="3B9E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D5DD02F-4467-82A2-50C2-75AB8C42B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9784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6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640823"/>
            <a:ext cx="3219211" cy="5583148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Feature Analysis – Univariate Analysis </a:t>
            </a:r>
            <a:endParaRPr lang="en-US" sz="48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C1199B2-5953-AC8D-8247-E85E8B96C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08337"/>
              </p:ext>
            </p:extLst>
          </p:nvPr>
        </p:nvGraphicFramePr>
        <p:xfrm>
          <a:off x="4390033" y="640822"/>
          <a:ext cx="7158497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65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1" i="0" dirty="0">
                <a:latin typeface="Arial Hebrew" pitchFamily="2" charset="-79"/>
                <a:cs typeface="Arial Hebrew" pitchFamily="2" charset="-79"/>
              </a:rPr>
              <a:t>Grade - LC assigned loan grade </a:t>
            </a:r>
            <a:endParaRPr lang="en-US" sz="46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 Hebrew" pitchFamily="2" charset="-79"/>
                <a:cs typeface="Arial Hebrew" pitchFamily="2" charset="-79"/>
              </a:rPr>
              <a:t>Grade “G”, lowest grade of loans have the highest rate of default.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 Hebrew" pitchFamily="2" charset="-79"/>
                <a:cs typeface="Arial Hebrew" pitchFamily="2" charset="-79"/>
              </a:rPr>
              <a:t>Grade is decided as per the riskiness of the loan, as tagged by the Lending Club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47950F4-55EB-D653-83A3-191F5264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5" y="1012698"/>
            <a:ext cx="7032879" cy="49230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8B69D-A265-C6B7-D51A-85BF169AF429}"/>
              </a:ext>
            </a:extLst>
          </p:cNvPr>
          <p:cNvCxnSpPr/>
          <p:nvPr/>
        </p:nvCxnSpPr>
        <p:spPr>
          <a:xfrm>
            <a:off x="679084" y="5929313"/>
            <a:ext cx="1125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6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717739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dirty="0" err="1">
                <a:latin typeface="Arial Hebrew" pitchFamily="2" charset="-79"/>
                <a:cs typeface="Arial Hebrew" pitchFamily="2" charset="-79"/>
              </a:rPr>
              <a:t>Sub_Grade</a:t>
            </a:r>
            <a:r>
              <a:rPr lang="en-US" sz="3600" b="1" i="0" dirty="0">
                <a:latin typeface="Arial Hebrew" pitchFamily="2" charset="-79"/>
                <a:cs typeface="Arial Hebrew" pitchFamily="2" charset="-79"/>
              </a:rPr>
              <a:t> - LC assigned loan Sub-grade </a:t>
            </a:r>
            <a:endParaRPr lang="en-US" sz="36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606040"/>
            <a:ext cx="3429000" cy="3611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As we go down from A1 to A2 to A3, so on and so forth, the default rate increases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Sub-Grade is decided as per the riskiness of the loan, as tagged by the Lending Club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B024F58B-28D4-EDCD-E80A-C0B799F3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9019" y="911895"/>
            <a:ext cx="7062637" cy="510542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39A13D-3F6A-781F-0C07-EE0179FF2522}"/>
              </a:ext>
            </a:extLst>
          </p:cNvPr>
          <p:cNvCxnSpPr/>
          <p:nvPr/>
        </p:nvCxnSpPr>
        <p:spPr>
          <a:xfrm>
            <a:off x="679084" y="5929313"/>
            <a:ext cx="1125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7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023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HOME OWNERSHIP - The home ownership status provided by the borrower during registration 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Home Ownership doesn’t really have a lot of impact on the overall default rate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DCA0642-0823-2635-69E9-1843D3D9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995439"/>
            <a:ext cx="6903720" cy="48671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33A4F-174B-83E6-6573-02D9A00F5731}"/>
              </a:ext>
            </a:extLst>
          </p:cNvPr>
          <p:cNvCxnSpPr/>
          <p:nvPr/>
        </p:nvCxnSpPr>
        <p:spPr>
          <a:xfrm>
            <a:off x="679084" y="5929313"/>
            <a:ext cx="1125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859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572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AkayaTelivigala</vt:lpstr>
      <vt:lpstr>Arial</vt:lpstr>
      <vt:lpstr>Arial Hebrew</vt:lpstr>
      <vt:lpstr>The Hand Bold</vt:lpstr>
      <vt:lpstr>The Serif Hand Black</vt:lpstr>
      <vt:lpstr>Times New Roman</vt:lpstr>
      <vt:lpstr>SketchyVTI</vt:lpstr>
      <vt:lpstr>Lending Club Case Study </vt:lpstr>
      <vt:lpstr>Business Objective</vt:lpstr>
      <vt:lpstr>Analysis Overview &amp; Process</vt:lpstr>
      <vt:lpstr>Data Exploration</vt:lpstr>
      <vt:lpstr>Data Cleaning</vt:lpstr>
      <vt:lpstr>Feature Analysis – Univariate Analysis </vt:lpstr>
      <vt:lpstr>Grade - LC assigned loan grade </vt:lpstr>
      <vt:lpstr>Sub_Grade - LC assigned loan Sub-grade </vt:lpstr>
      <vt:lpstr>HOME OWNERSHIP - The home ownership status provided by the borrower during registration </vt:lpstr>
      <vt:lpstr>Verification Status - Indicates if income was verified by LC, not verified, or if the income source was verified</vt:lpstr>
      <vt:lpstr>Loan Amount Bin – Derived variable to categorize loan amount into 3 segments.</vt:lpstr>
      <vt:lpstr>Term – Indicates the duration of Loan</vt:lpstr>
      <vt:lpstr>Purpose - LC assigned category , indicates purpose of loan</vt:lpstr>
      <vt:lpstr>Funded_amnt_inv_bin : segment created based on the funded_amount i.e. amount committed by LC for a loan</vt:lpstr>
      <vt:lpstr>Dti_bin : segments created for LC defined Dti</vt:lpstr>
      <vt:lpstr>Installment_bin : created over the LC provided installment data </vt:lpstr>
      <vt:lpstr>Annual_inc_bin : created over the LC provided annual_inc data</vt:lpstr>
      <vt:lpstr>Emp_length : Employment length in years between 0 to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Samidh Vikas Bhagwat</dc:creator>
  <cp:lastModifiedBy>Gantait, Archishman</cp:lastModifiedBy>
  <cp:revision>19</cp:revision>
  <dcterms:created xsi:type="dcterms:W3CDTF">2023-11-06T13:03:42Z</dcterms:created>
  <dcterms:modified xsi:type="dcterms:W3CDTF">2023-11-06T19:29:14Z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2023-11-06T18:23:36Z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547754b2-4532-4544-9ae8-20d76e41fcd7</vt:lpwstr>
  </property>
  <property fmtid="{D5CDD505-2E9C-101B-9397-08002B2CF9AE}" pid="8" name="MSIP_Label_ea60d57e-af5b-4752-ac57-3e4f28ca11dc_ContentBits">
    <vt:lpwstr>0</vt:lpwstr>
  </property>
</Properties>
</file>