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1" r:id="rId1"/>
  </p:sldMasterIdLst>
  <p:notesMasterIdLst>
    <p:notesMasterId r:id="rId23"/>
  </p:notesMasterIdLst>
  <p:sldIdLst>
    <p:sldId id="256" r:id="rId2"/>
    <p:sldId id="258" r:id="rId3"/>
    <p:sldId id="257" r:id="rId4"/>
    <p:sldId id="259" r:id="rId5"/>
    <p:sldId id="260" r:id="rId6"/>
    <p:sldId id="261" r:id="rId7"/>
    <p:sldId id="306" r:id="rId8"/>
    <p:sldId id="282" r:id="rId9"/>
    <p:sldId id="302" r:id="rId10"/>
    <p:sldId id="301" r:id="rId11"/>
    <p:sldId id="303" r:id="rId12"/>
    <p:sldId id="304" r:id="rId13"/>
    <p:sldId id="305" r:id="rId14"/>
    <p:sldId id="314" r:id="rId15"/>
    <p:sldId id="308" r:id="rId16"/>
    <p:sldId id="310" r:id="rId17"/>
    <p:sldId id="311" r:id="rId18"/>
    <p:sldId id="312" r:id="rId19"/>
    <p:sldId id="313" r:id="rId20"/>
    <p:sldId id="315" r:id="rId21"/>
    <p:sldId id="31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74"/>
  </p:normalViewPr>
  <p:slideViewPr>
    <p:cSldViewPr snapToGrid="0">
      <p:cViewPr varScale="1">
        <p:scale>
          <a:sx n="102" d="100"/>
          <a:sy n="102" d="100"/>
        </p:scale>
        <p:origin x="95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C067CBF-F98E-DA48-B89E-832229A56617}" type="doc">
      <dgm:prSet loTypeId="urn:microsoft.com/office/officeart/2005/8/layout/hProcess10" loCatId="" qsTypeId="urn:microsoft.com/office/officeart/2005/8/quickstyle/simple1" qsCatId="simple" csTypeId="urn:microsoft.com/office/officeart/2005/8/colors/accent1_2" csCatId="accent1" phldr="1"/>
      <dgm:spPr/>
    </dgm:pt>
    <dgm:pt modelId="{B90B67D1-61BC-624C-9C16-C63578A884CC}">
      <dgm:prSet phldrT="[Text]"/>
      <dgm:spPr/>
      <dgm:t>
        <a:bodyPr/>
        <a:lstStyle/>
        <a:p>
          <a:r>
            <a:rPr lang="en-IN" b="1" i="0" dirty="0">
              <a:latin typeface="Times New Roman" panose="02020603050405020304" pitchFamily="18" charset="0"/>
              <a:cs typeface="Times New Roman" panose="02020603050405020304" pitchFamily="18" charset="0"/>
            </a:rPr>
            <a:t>Data Exploration</a:t>
          </a:r>
          <a:endParaRPr lang="en-GB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4AA75B8-E853-2749-9ABD-54C24DE6CDCB}" type="parTrans" cxnId="{AF496F79-4B08-3442-901F-29BEDAD98427}">
      <dgm:prSet/>
      <dgm:spPr/>
      <dgm:t>
        <a:bodyPr/>
        <a:lstStyle/>
        <a:p>
          <a:endParaRPr lang="en-GB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72CC236-E563-4A47-AC67-ACB805B2F28A}" type="sibTrans" cxnId="{AF496F79-4B08-3442-901F-29BEDAD98427}">
      <dgm:prSet/>
      <dgm:spPr/>
      <dgm:t>
        <a:bodyPr/>
        <a:lstStyle/>
        <a:p>
          <a:endParaRPr lang="en-GB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3A793A3-D24A-DF4D-ABBB-EE78235433FD}">
      <dgm:prSet phldrT="[Text]"/>
      <dgm:spPr/>
      <dgm:t>
        <a:bodyPr/>
        <a:lstStyle/>
        <a:p>
          <a:r>
            <a:rPr lang="en-IN" b="1" i="0" dirty="0">
              <a:latin typeface="Times New Roman" panose="02020603050405020304" pitchFamily="18" charset="0"/>
              <a:cs typeface="Times New Roman" panose="02020603050405020304" pitchFamily="18" charset="0"/>
            </a:rPr>
            <a:t>Data Cleaning</a:t>
          </a:r>
          <a:endParaRPr lang="en-GB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7101CFE-39FD-4B47-9F61-BEC1E4CB53CE}" type="parTrans" cxnId="{8F430332-AEA3-4243-A85B-78362D888580}">
      <dgm:prSet/>
      <dgm:spPr/>
      <dgm:t>
        <a:bodyPr/>
        <a:lstStyle/>
        <a:p>
          <a:endParaRPr lang="en-GB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11C036F-8551-8B42-81FC-6DF3C2CEC39F}" type="sibTrans" cxnId="{8F430332-AEA3-4243-A85B-78362D888580}">
      <dgm:prSet/>
      <dgm:spPr/>
      <dgm:t>
        <a:bodyPr/>
        <a:lstStyle/>
        <a:p>
          <a:endParaRPr lang="en-GB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D7BC851-4E86-DA4B-8D41-3C3B58318A00}">
      <dgm:prSet phldrT="[Text]"/>
      <dgm:spPr/>
      <dgm:t>
        <a:bodyPr/>
        <a:lstStyle/>
        <a:p>
          <a:r>
            <a:rPr lang="en-IN" b="1" i="0" dirty="0">
              <a:latin typeface="Times New Roman" panose="02020603050405020304" pitchFamily="18" charset="0"/>
              <a:cs typeface="Times New Roman" panose="02020603050405020304" pitchFamily="18" charset="0"/>
            </a:rPr>
            <a:t>Feature Analysis</a:t>
          </a:r>
          <a:endParaRPr lang="en-GB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69FF79C-21D8-6C47-B743-0F1210027607}" type="parTrans" cxnId="{CF03DC58-0B1A-E74E-B5FF-040169EC09B4}">
      <dgm:prSet/>
      <dgm:spPr/>
      <dgm:t>
        <a:bodyPr/>
        <a:lstStyle/>
        <a:p>
          <a:endParaRPr lang="en-GB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47224CB-65F1-F846-819D-8F4B372D25A0}" type="sibTrans" cxnId="{CF03DC58-0B1A-E74E-B5FF-040169EC09B4}">
      <dgm:prSet/>
      <dgm:spPr/>
      <dgm:t>
        <a:bodyPr/>
        <a:lstStyle/>
        <a:p>
          <a:endParaRPr lang="en-GB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20C139E-3E0C-D149-903A-4D2643EACD42}" type="pres">
      <dgm:prSet presAssocID="{5C067CBF-F98E-DA48-B89E-832229A56617}" presName="Name0" presStyleCnt="0">
        <dgm:presLayoutVars>
          <dgm:dir/>
          <dgm:resizeHandles val="exact"/>
        </dgm:presLayoutVars>
      </dgm:prSet>
      <dgm:spPr/>
    </dgm:pt>
    <dgm:pt modelId="{DFF050E6-4997-E24F-8CCE-50B2CFCB7DC2}" type="pres">
      <dgm:prSet presAssocID="{B90B67D1-61BC-624C-9C16-C63578A884CC}" presName="composite" presStyleCnt="0"/>
      <dgm:spPr/>
    </dgm:pt>
    <dgm:pt modelId="{FCC15BBB-E1B3-B54F-99D2-F4839C113FE5}" type="pres">
      <dgm:prSet presAssocID="{B90B67D1-61BC-624C-9C16-C63578A884CC}" presName="imagSh" presStyleLbl="bgImgPlace1" presStyleIdx="0" presStyleCnt="3"/>
      <dgm:spPr/>
    </dgm:pt>
    <dgm:pt modelId="{5465A2C0-1957-1C43-9E73-6B334CFE1D08}" type="pres">
      <dgm:prSet presAssocID="{B90B67D1-61BC-624C-9C16-C63578A884CC}" presName="txNode" presStyleLbl="node1" presStyleIdx="0" presStyleCnt="3">
        <dgm:presLayoutVars>
          <dgm:bulletEnabled val="1"/>
        </dgm:presLayoutVars>
      </dgm:prSet>
      <dgm:spPr/>
    </dgm:pt>
    <dgm:pt modelId="{5F543999-175C-2A4F-8402-83C99C42FAE4}" type="pres">
      <dgm:prSet presAssocID="{B72CC236-E563-4A47-AC67-ACB805B2F28A}" presName="sibTrans" presStyleLbl="sibTrans2D1" presStyleIdx="0" presStyleCnt="2"/>
      <dgm:spPr/>
    </dgm:pt>
    <dgm:pt modelId="{7A0127F3-8CC8-8D44-9FA9-761FC937D283}" type="pres">
      <dgm:prSet presAssocID="{B72CC236-E563-4A47-AC67-ACB805B2F28A}" presName="connTx" presStyleLbl="sibTrans2D1" presStyleIdx="0" presStyleCnt="2"/>
      <dgm:spPr/>
    </dgm:pt>
    <dgm:pt modelId="{8B84B8AA-B147-7D4B-838E-A51BD01BBDD6}" type="pres">
      <dgm:prSet presAssocID="{03A793A3-D24A-DF4D-ABBB-EE78235433FD}" presName="composite" presStyleCnt="0"/>
      <dgm:spPr/>
    </dgm:pt>
    <dgm:pt modelId="{92C6FF61-40B9-8D47-B3B8-4BCAA164F333}" type="pres">
      <dgm:prSet presAssocID="{03A793A3-D24A-DF4D-ABBB-EE78235433FD}" presName="imagSh" presStyleLbl="bgImgPlace1" presStyleIdx="1" presStyleCnt="3"/>
      <dgm:spPr/>
    </dgm:pt>
    <dgm:pt modelId="{35B848AE-2085-F042-9D9A-B2B5D7DB77C9}" type="pres">
      <dgm:prSet presAssocID="{03A793A3-D24A-DF4D-ABBB-EE78235433FD}" presName="txNode" presStyleLbl="node1" presStyleIdx="1" presStyleCnt="3">
        <dgm:presLayoutVars>
          <dgm:bulletEnabled val="1"/>
        </dgm:presLayoutVars>
      </dgm:prSet>
      <dgm:spPr/>
    </dgm:pt>
    <dgm:pt modelId="{C6F4F42F-EEE3-7949-A2A9-2E9C3FF8C85C}" type="pres">
      <dgm:prSet presAssocID="{D11C036F-8551-8B42-81FC-6DF3C2CEC39F}" presName="sibTrans" presStyleLbl="sibTrans2D1" presStyleIdx="1" presStyleCnt="2"/>
      <dgm:spPr/>
    </dgm:pt>
    <dgm:pt modelId="{8B4C2576-870F-BC4A-AE1F-46EB03A3B7BA}" type="pres">
      <dgm:prSet presAssocID="{D11C036F-8551-8B42-81FC-6DF3C2CEC39F}" presName="connTx" presStyleLbl="sibTrans2D1" presStyleIdx="1" presStyleCnt="2"/>
      <dgm:spPr/>
    </dgm:pt>
    <dgm:pt modelId="{15401BF0-CBA2-2845-A91F-BEEC94EDE7D7}" type="pres">
      <dgm:prSet presAssocID="{AD7BC851-4E86-DA4B-8D41-3C3B58318A00}" presName="composite" presStyleCnt="0"/>
      <dgm:spPr/>
    </dgm:pt>
    <dgm:pt modelId="{41AD37D0-1112-6A4D-A5B3-30B7F4256FE2}" type="pres">
      <dgm:prSet presAssocID="{AD7BC851-4E86-DA4B-8D41-3C3B58318A00}" presName="imagSh" presStyleLbl="bgImgPlace1" presStyleIdx="2" presStyleCnt="3"/>
      <dgm:spPr/>
    </dgm:pt>
    <dgm:pt modelId="{5385C78A-73F6-7344-9367-EA91A8CF5A80}" type="pres">
      <dgm:prSet presAssocID="{AD7BC851-4E86-DA4B-8D41-3C3B58318A00}" presName="txNode" presStyleLbl="node1" presStyleIdx="2" presStyleCnt="3">
        <dgm:presLayoutVars>
          <dgm:bulletEnabled val="1"/>
        </dgm:presLayoutVars>
      </dgm:prSet>
      <dgm:spPr/>
    </dgm:pt>
  </dgm:ptLst>
  <dgm:cxnLst>
    <dgm:cxn modelId="{08356104-D42D-D747-9455-EE5C92EF0502}" type="presOf" srcId="{D11C036F-8551-8B42-81FC-6DF3C2CEC39F}" destId="{8B4C2576-870F-BC4A-AE1F-46EB03A3B7BA}" srcOrd="1" destOrd="0" presId="urn:microsoft.com/office/officeart/2005/8/layout/hProcess10"/>
    <dgm:cxn modelId="{6E4EAE06-F952-5742-AB1D-1629AF2CAA44}" type="presOf" srcId="{B90B67D1-61BC-624C-9C16-C63578A884CC}" destId="{5465A2C0-1957-1C43-9E73-6B334CFE1D08}" srcOrd="0" destOrd="0" presId="urn:microsoft.com/office/officeart/2005/8/layout/hProcess10"/>
    <dgm:cxn modelId="{C7FE5B23-18C3-9F45-9F3D-95DEE746221B}" type="presOf" srcId="{D11C036F-8551-8B42-81FC-6DF3C2CEC39F}" destId="{C6F4F42F-EEE3-7949-A2A9-2E9C3FF8C85C}" srcOrd="0" destOrd="0" presId="urn:microsoft.com/office/officeart/2005/8/layout/hProcess10"/>
    <dgm:cxn modelId="{8F430332-AEA3-4243-A85B-78362D888580}" srcId="{5C067CBF-F98E-DA48-B89E-832229A56617}" destId="{03A793A3-D24A-DF4D-ABBB-EE78235433FD}" srcOrd="1" destOrd="0" parTransId="{97101CFE-39FD-4B47-9F61-BEC1E4CB53CE}" sibTransId="{D11C036F-8551-8B42-81FC-6DF3C2CEC39F}"/>
    <dgm:cxn modelId="{CF03DC58-0B1A-E74E-B5FF-040169EC09B4}" srcId="{5C067CBF-F98E-DA48-B89E-832229A56617}" destId="{AD7BC851-4E86-DA4B-8D41-3C3B58318A00}" srcOrd="2" destOrd="0" parTransId="{869FF79C-21D8-6C47-B743-0F1210027607}" sibTransId="{B47224CB-65F1-F846-819D-8F4B372D25A0}"/>
    <dgm:cxn modelId="{0A3AD862-C0DB-5043-AE17-030B3025060C}" type="presOf" srcId="{5C067CBF-F98E-DA48-B89E-832229A56617}" destId="{520C139E-3E0C-D149-903A-4D2643EACD42}" srcOrd="0" destOrd="0" presId="urn:microsoft.com/office/officeart/2005/8/layout/hProcess10"/>
    <dgm:cxn modelId="{AF496F79-4B08-3442-901F-29BEDAD98427}" srcId="{5C067CBF-F98E-DA48-B89E-832229A56617}" destId="{B90B67D1-61BC-624C-9C16-C63578A884CC}" srcOrd="0" destOrd="0" parTransId="{64AA75B8-E853-2749-9ABD-54C24DE6CDCB}" sibTransId="{B72CC236-E563-4A47-AC67-ACB805B2F28A}"/>
    <dgm:cxn modelId="{3ABB5380-40A6-C241-97CB-09420657C2A4}" type="presOf" srcId="{B72CC236-E563-4A47-AC67-ACB805B2F28A}" destId="{7A0127F3-8CC8-8D44-9FA9-761FC937D283}" srcOrd="1" destOrd="0" presId="urn:microsoft.com/office/officeart/2005/8/layout/hProcess10"/>
    <dgm:cxn modelId="{934F269A-9FF4-1E45-9B92-07D440F7F6E8}" type="presOf" srcId="{B72CC236-E563-4A47-AC67-ACB805B2F28A}" destId="{5F543999-175C-2A4F-8402-83C99C42FAE4}" srcOrd="0" destOrd="0" presId="urn:microsoft.com/office/officeart/2005/8/layout/hProcess10"/>
    <dgm:cxn modelId="{9F6E91A1-427F-BB42-AA8B-927F9DCA7955}" type="presOf" srcId="{03A793A3-D24A-DF4D-ABBB-EE78235433FD}" destId="{35B848AE-2085-F042-9D9A-B2B5D7DB77C9}" srcOrd="0" destOrd="0" presId="urn:microsoft.com/office/officeart/2005/8/layout/hProcess10"/>
    <dgm:cxn modelId="{3B4038D1-512F-3B40-B675-DFCD665FA91F}" type="presOf" srcId="{AD7BC851-4E86-DA4B-8D41-3C3B58318A00}" destId="{5385C78A-73F6-7344-9367-EA91A8CF5A80}" srcOrd="0" destOrd="0" presId="urn:microsoft.com/office/officeart/2005/8/layout/hProcess10"/>
    <dgm:cxn modelId="{DDEE6BA3-6651-5D41-8438-859C93CEB472}" type="presParOf" srcId="{520C139E-3E0C-D149-903A-4D2643EACD42}" destId="{DFF050E6-4997-E24F-8CCE-50B2CFCB7DC2}" srcOrd="0" destOrd="0" presId="urn:microsoft.com/office/officeart/2005/8/layout/hProcess10"/>
    <dgm:cxn modelId="{BED9765B-53AF-CE45-9718-49E6AD87B9BA}" type="presParOf" srcId="{DFF050E6-4997-E24F-8CCE-50B2CFCB7DC2}" destId="{FCC15BBB-E1B3-B54F-99D2-F4839C113FE5}" srcOrd="0" destOrd="0" presId="urn:microsoft.com/office/officeart/2005/8/layout/hProcess10"/>
    <dgm:cxn modelId="{B2224F2E-03C0-B04B-9045-4EBEF8090862}" type="presParOf" srcId="{DFF050E6-4997-E24F-8CCE-50B2CFCB7DC2}" destId="{5465A2C0-1957-1C43-9E73-6B334CFE1D08}" srcOrd="1" destOrd="0" presId="urn:microsoft.com/office/officeart/2005/8/layout/hProcess10"/>
    <dgm:cxn modelId="{CA643518-7F56-CE40-8F84-46B1B110EA7E}" type="presParOf" srcId="{520C139E-3E0C-D149-903A-4D2643EACD42}" destId="{5F543999-175C-2A4F-8402-83C99C42FAE4}" srcOrd="1" destOrd="0" presId="urn:microsoft.com/office/officeart/2005/8/layout/hProcess10"/>
    <dgm:cxn modelId="{2D04300E-04DA-9847-9B3F-0FAF5C7997F9}" type="presParOf" srcId="{5F543999-175C-2A4F-8402-83C99C42FAE4}" destId="{7A0127F3-8CC8-8D44-9FA9-761FC937D283}" srcOrd="0" destOrd="0" presId="urn:microsoft.com/office/officeart/2005/8/layout/hProcess10"/>
    <dgm:cxn modelId="{C6A357A5-3213-C54A-9A42-66F96917205A}" type="presParOf" srcId="{520C139E-3E0C-D149-903A-4D2643EACD42}" destId="{8B84B8AA-B147-7D4B-838E-A51BD01BBDD6}" srcOrd="2" destOrd="0" presId="urn:microsoft.com/office/officeart/2005/8/layout/hProcess10"/>
    <dgm:cxn modelId="{FA971C4E-EEEC-AC4C-96E6-EA28ACDFAE21}" type="presParOf" srcId="{8B84B8AA-B147-7D4B-838E-A51BD01BBDD6}" destId="{92C6FF61-40B9-8D47-B3B8-4BCAA164F333}" srcOrd="0" destOrd="0" presId="urn:microsoft.com/office/officeart/2005/8/layout/hProcess10"/>
    <dgm:cxn modelId="{373B2C8C-29E9-B644-9FA4-0952182C4440}" type="presParOf" srcId="{8B84B8AA-B147-7D4B-838E-A51BD01BBDD6}" destId="{35B848AE-2085-F042-9D9A-B2B5D7DB77C9}" srcOrd="1" destOrd="0" presId="urn:microsoft.com/office/officeart/2005/8/layout/hProcess10"/>
    <dgm:cxn modelId="{BC157955-0A73-8947-AF35-7DE1648507C4}" type="presParOf" srcId="{520C139E-3E0C-D149-903A-4D2643EACD42}" destId="{C6F4F42F-EEE3-7949-A2A9-2E9C3FF8C85C}" srcOrd="3" destOrd="0" presId="urn:microsoft.com/office/officeart/2005/8/layout/hProcess10"/>
    <dgm:cxn modelId="{11CCE4F8-5F4E-7A4F-BE65-093E006CC2BE}" type="presParOf" srcId="{C6F4F42F-EEE3-7949-A2A9-2E9C3FF8C85C}" destId="{8B4C2576-870F-BC4A-AE1F-46EB03A3B7BA}" srcOrd="0" destOrd="0" presId="urn:microsoft.com/office/officeart/2005/8/layout/hProcess10"/>
    <dgm:cxn modelId="{5768594C-96EC-9342-91DB-6C656C176176}" type="presParOf" srcId="{520C139E-3E0C-D149-903A-4D2643EACD42}" destId="{15401BF0-CBA2-2845-A91F-BEEC94EDE7D7}" srcOrd="4" destOrd="0" presId="urn:microsoft.com/office/officeart/2005/8/layout/hProcess10"/>
    <dgm:cxn modelId="{120BAF73-E746-8441-81C2-F240AC7D2BB3}" type="presParOf" srcId="{15401BF0-CBA2-2845-A91F-BEEC94EDE7D7}" destId="{41AD37D0-1112-6A4D-A5B3-30B7F4256FE2}" srcOrd="0" destOrd="0" presId="urn:microsoft.com/office/officeart/2005/8/layout/hProcess10"/>
    <dgm:cxn modelId="{7CDC8824-57A5-9D4C-86EC-C4331DC9A0ED}" type="presParOf" srcId="{15401BF0-CBA2-2845-A91F-BEEC94EDE7D7}" destId="{5385C78A-73F6-7344-9367-EA91A8CF5A80}" srcOrd="1" destOrd="0" presId="urn:microsoft.com/office/officeart/2005/8/layout/hProcess10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D831680-274D-BF42-B065-166C227E869F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GB"/>
        </a:p>
      </dgm:t>
    </dgm:pt>
    <dgm:pt modelId="{0AF850E5-F695-0B40-A177-068EE8D98808}">
      <dgm:prSet phldrT="[Text]"/>
      <dgm:spPr/>
      <dgm:t>
        <a:bodyPr/>
        <a:lstStyle/>
        <a:p>
          <a:r>
            <a:rPr lang="en-IN" b="1" i="0" dirty="0">
              <a:latin typeface="Arial Hebrew" pitchFamily="2" charset="-79"/>
              <a:cs typeface="Arial Hebrew" pitchFamily="2" charset="-79"/>
            </a:rPr>
            <a:t>Data Overview - </a:t>
          </a:r>
          <a:r>
            <a:rPr lang="en-IN" b="0" i="0" dirty="0">
              <a:latin typeface="Arial Hebrew" pitchFamily="2" charset="-79"/>
              <a:cs typeface="Arial Hebrew" pitchFamily="2" charset="-79"/>
            </a:rPr>
            <a:t>Understand the general structure of the dataset (Size, columns etc)</a:t>
          </a:r>
          <a:endParaRPr lang="en-GB" dirty="0">
            <a:latin typeface="Arial Hebrew" pitchFamily="2" charset="-79"/>
            <a:cs typeface="Arial Hebrew" pitchFamily="2" charset="-79"/>
          </a:endParaRPr>
        </a:p>
      </dgm:t>
    </dgm:pt>
    <dgm:pt modelId="{ACB7B3F4-F9F9-A346-97EA-787BB4CC7DC4}" type="parTrans" cxnId="{8E1E33A6-AFCB-E94A-8B56-881A7476CB07}">
      <dgm:prSet/>
      <dgm:spPr/>
      <dgm:t>
        <a:bodyPr/>
        <a:lstStyle/>
        <a:p>
          <a:endParaRPr lang="en-GB">
            <a:latin typeface="Arial Hebrew" pitchFamily="2" charset="-79"/>
            <a:cs typeface="Arial Hebrew" pitchFamily="2" charset="-79"/>
          </a:endParaRPr>
        </a:p>
      </dgm:t>
    </dgm:pt>
    <dgm:pt modelId="{68F0AC21-F507-8D48-B250-44AEE7CDE95D}" type="sibTrans" cxnId="{8E1E33A6-AFCB-E94A-8B56-881A7476CB07}">
      <dgm:prSet/>
      <dgm:spPr/>
      <dgm:t>
        <a:bodyPr/>
        <a:lstStyle/>
        <a:p>
          <a:endParaRPr lang="en-GB">
            <a:latin typeface="Arial Hebrew" pitchFamily="2" charset="-79"/>
            <a:cs typeface="Arial Hebrew" pitchFamily="2" charset="-79"/>
          </a:endParaRPr>
        </a:p>
      </dgm:t>
    </dgm:pt>
    <dgm:pt modelId="{9B1798D1-7D9C-F549-9F84-A36264CCAA1E}">
      <dgm:prSet phldrT="[Text]"/>
      <dgm:spPr/>
      <dgm:t>
        <a:bodyPr/>
        <a:lstStyle/>
        <a:p>
          <a:r>
            <a:rPr lang="en-IN" b="1" i="0" dirty="0">
              <a:latin typeface="Arial Hebrew" pitchFamily="2" charset="-79"/>
              <a:cs typeface="Arial Hebrew" pitchFamily="2" charset="-79"/>
            </a:rPr>
            <a:t>Data Types and Conversion - </a:t>
          </a:r>
          <a:r>
            <a:rPr lang="en-IN" b="0" i="0" dirty="0">
              <a:latin typeface="Arial Hebrew" pitchFamily="2" charset="-79"/>
              <a:cs typeface="Arial Hebrew" pitchFamily="2" charset="-79"/>
            </a:rPr>
            <a:t>Check the data types of each column</a:t>
          </a:r>
          <a:endParaRPr lang="en-GB" dirty="0">
            <a:latin typeface="Arial Hebrew" pitchFamily="2" charset="-79"/>
            <a:cs typeface="Arial Hebrew" pitchFamily="2" charset="-79"/>
          </a:endParaRPr>
        </a:p>
      </dgm:t>
    </dgm:pt>
    <dgm:pt modelId="{D2AF6455-ACAB-0542-8B1F-2D9E986B780A}" type="parTrans" cxnId="{A73F8FCF-09C7-AE4D-A905-FCA6CB112B1F}">
      <dgm:prSet/>
      <dgm:spPr/>
      <dgm:t>
        <a:bodyPr/>
        <a:lstStyle/>
        <a:p>
          <a:endParaRPr lang="en-GB">
            <a:latin typeface="Arial Hebrew" pitchFamily="2" charset="-79"/>
            <a:cs typeface="Arial Hebrew" pitchFamily="2" charset="-79"/>
          </a:endParaRPr>
        </a:p>
      </dgm:t>
    </dgm:pt>
    <dgm:pt modelId="{68E574C7-CD93-974A-92F9-002038CA17E4}" type="sibTrans" cxnId="{A73F8FCF-09C7-AE4D-A905-FCA6CB112B1F}">
      <dgm:prSet/>
      <dgm:spPr/>
      <dgm:t>
        <a:bodyPr/>
        <a:lstStyle/>
        <a:p>
          <a:endParaRPr lang="en-GB">
            <a:latin typeface="Arial Hebrew" pitchFamily="2" charset="-79"/>
            <a:cs typeface="Arial Hebrew" pitchFamily="2" charset="-79"/>
          </a:endParaRPr>
        </a:p>
      </dgm:t>
    </dgm:pt>
    <dgm:pt modelId="{8DCCFEE0-C6FF-A347-8679-3057EDB3439C}">
      <dgm:prSet phldrT="[Text]"/>
      <dgm:spPr/>
      <dgm:t>
        <a:bodyPr/>
        <a:lstStyle/>
        <a:p>
          <a:r>
            <a:rPr lang="en-IN" b="1" i="0" dirty="0">
              <a:latin typeface="Arial Hebrew" pitchFamily="2" charset="-79"/>
              <a:cs typeface="Arial Hebrew" pitchFamily="2" charset="-79"/>
            </a:rPr>
            <a:t>Unique Values and Cardinality - </a:t>
          </a:r>
          <a:r>
            <a:rPr lang="en-IN" b="0" i="0" dirty="0">
              <a:latin typeface="Arial Hebrew" pitchFamily="2" charset="-79"/>
              <a:cs typeface="Arial Hebrew" pitchFamily="2" charset="-79"/>
            </a:rPr>
            <a:t>Identify unique values in categorical columns</a:t>
          </a:r>
          <a:endParaRPr lang="en-GB" dirty="0">
            <a:latin typeface="Arial Hebrew" pitchFamily="2" charset="-79"/>
            <a:cs typeface="Arial Hebrew" pitchFamily="2" charset="-79"/>
          </a:endParaRPr>
        </a:p>
      </dgm:t>
    </dgm:pt>
    <dgm:pt modelId="{9BF1A137-469F-E247-A2B7-C39870CD3373}" type="parTrans" cxnId="{A484D152-9725-234F-BA69-6AAC35361420}">
      <dgm:prSet/>
      <dgm:spPr/>
      <dgm:t>
        <a:bodyPr/>
        <a:lstStyle/>
        <a:p>
          <a:endParaRPr lang="en-GB">
            <a:latin typeface="Arial Hebrew" pitchFamily="2" charset="-79"/>
            <a:cs typeface="Arial Hebrew" pitchFamily="2" charset="-79"/>
          </a:endParaRPr>
        </a:p>
      </dgm:t>
    </dgm:pt>
    <dgm:pt modelId="{CF91E4FA-A2DD-2A4C-BCD3-86DAC7B06131}" type="sibTrans" cxnId="{A484D152-9725-234F-BA69-6AAC35361420}">
      <dgm:prSet/>
      <dgm:spPr/>
      <dgm:t>
        <a:bodyPr/>
        <a:lstStyle/>
        <a:p>
          <a:endParaRPr lang="en-GB">
            <a:latin typeface="Arial Hebrew" pitchFamily="2" charset="-79"/>
            <a:cs typeface="Arial Hebrew" pitchFamily="2" charset="-79"/>
          </a:endParaRPr>
        </a:p>
      </dgm:t>
    </dgm:pt>
    <dgm:pt modelId="{4C064663-9E57-7A4B-8157-FF2771C9E329}" type="pres">
      <dgm:prSet presAssocID="{ED831680-274D-BF42-B065-166C227E869F}" presName="linear" presStyleCnt="0">
        <dgm:presLayoutVars>
          <dgm:animLvl val="lvl"/>
          <dgm:resizeHandles val="exact"/>
        </dgm:presLayoutVars>
      </dgm:prSet>
      <dgm:spPr/>
    </dgm:pt>
    <dgm:pt modelId="{2E59CE2B-6312-5147-961A-5582009FAC50}" type="pres">
      <dgm:prSet presAssocID="{0AF850E5-F695-0B40-A177-068EE8D98808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6E6E67F2-DF34-7E45-8022-A41FF48CD0C3}" type="pres">
      <dgm:prSet presAssocID="{68F0AC21-F507-8D48-B250-44AEE7CDE95D}" presName="spacer" presStyleCnt="0"/>
      <dgm:spPr/>
    </dgm:pt>
    <dgm:pt modelId="{B9CDC511-616E-574D-A646-F8D1D3F51145}" type="pres">
      <dgm:prSet presAssocID="{9B1798D1-7D9C-F549-9F84-A36264CCAA1E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7266A0A-69F6-1844-89F0-3EA5F03110E1}" type="pres">
      <dgm:prSet presAssocID="{68E574C7-CD93-974A-92F9-002038CA17E4}" presName="spacer" presStyleCnt="0"/>
      <dgm:spPr/>
    </dgm:pt>
    <dgm:pt modelId="{8DB89AD3-B73B-4D46-BF1E-62E4745674F2}" type="pres">
      <dgm:prSet presAssocID="{8DCCFEE0-C6FF-A347-8679-3057EDB3439C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A484D152-9725-234F-BA69-6AAC35361420}" srcId="{ED831680-274D-BF42-B065-166C227E869F}" destId="{8DCCFEE0-C6FF-A347-8679-3057EDB3439C}" srcOrd="2" destOrd="0" parTransId="{9BF1A137-469F-E247-A2B7-C39870CD3373}" sibTransId="{CF91E4FA-A2DD-2A4C-BCD3-86DAC7B06131}"/>
    <dgm:cxn modelId="{DE34515F-B974-014A-B2D0-0FA645006965}" type="presOf" srcId="{9B1798D1-7D9C-F549-9F84-A36264CCAA1E}" destId="{B9CDC511-616E-574D-A646-F8D1D3F51145}" srcOrd="0" destOrd="0" presId="urn:microsoft.com/office/officeart/2005/8/layout/vList2"/>
    <dgm:cxn modelId="{E1374769-DFD5-3446-A984-6671EFCAA097}" type="presOf" srcId="{8DCCFEE0-C6FF-A347-8679-3057EDB3439C}" destId="{8DB89AD3-B73B-4D46-BF1E-62E4745674F2}" srcOrd="0" destOrd="0" presId="urn:microsoft.com/office/officeart/2005/8/layout/vList2"/>
    <dgm:cxn modelId="{8E1E33A6-AFCB-E94A-8B56-881A7476CB07}" srcId="{ED831680-274D-BF42-B065-166C227E869F}" destId="{0AF850E5-F695-0B40-A177-068EE8D98808}" srcOrd="0" destOrd="0" parTransId="{ACB7B3F4-F9F9-A346-97EA-787BB4CC7DC4}" sibTransId="{68F0AC21-F507-8D48-B250-44AEE7CDE95D}"/>
    <dgm:cxn modelId="{A73F8FCF-09C7-AE4D-A905-FCA6CB112B1F}" srcId="{ED831680-274D-BF42-B065-166C227E869F}" destId="{9B1798D1-7D9C-F549-9F84-A36264CCAA1E}" srcOrd="1" destOrd="0" parTransId="{D2AF6455-ACAB-0542-8B1F-2D9E986B780A}" sibTransId="{68E574C7-CD93-974A-92F9-002038CA17E4}"/>
    <dgm:cxn modelId="{33F517D9-EE5E-E344-9D8F-AC80ACF4A4AB}" type="presOf" srcId="{0AF850E5-F695-0B40-A177-068EE8D98808}" destId="{2E59CE2B-6312-5147-961A-5582009FAC50}" srcOrd="0" destOrd="0" presId="urn:microsoft.com/office/officeart/2005/8/layout/vList2"/>
    <dgm:cxn modelId="{371879E5-E2AE-E44C-8A3E-EE15B54CBE49}" type="presOf" srcId="{ED831680-274D-BF42-B065-166C227E869F}" destId="{4C064663-9E57-7A4B-8157-FF2771C9E329}" srcOrd="0" destOrd="0" presId="urn:microsoft.com/office/officeart/2005/8/layout/vList2"/>
    <dgm:cxn modelId="{C2CF3B6C-3EDA-A24E-A834-8D0347F62C2D}" type="presParOf" srcId="{4C064663-9E57-7A4B-8157-FF2771C9E329}" destId="{2E59CE2B-6312-5147-961A-5582009FAC50}" srcOrd="0" destOrd="0" presId="urn:microsoft.com/office/officeart/2005/8/layout/vList2"/>
    <dgm:cxn modelId="{9C6BA157-108C-6640-B7F1-6FBDDA21330F}" type="presParOf" srcId="{4C064663-9E57-7A4B-8157-FF2771C9E329}" destId="{6E6E67F2-DF34-7E45-8022-A41FF48CD0C3}" srcOrd="1" destOrd="0" presId="urn:microsoft.com/office/officeart/2005/8/layout/vList2"/>
    <dgm:cxn modelId="{AE3B16CF-32CD-084D-AA9C-DE24DC7BE8FF}" type="presParOf" srcId="{4C064663-9E57-7A4B-8157-FF2771C9E329}" destId="{B9CDC511-616E-574D-A646-F8D1D3F51145}" srcOrd="2" destOrd="0" presId="urn:microsoft.com/office/officeart/2005/8/layout/vList2"/>
    <dgm:cxn modelId="{3A65BDCA-5EF8-A044-9E22-8D21315F10B0}" type="presParOf" srcId="{4C064663-9E57-7A4B-8157-FF2771C9E329}" destId="{37266A0A-69F6-1844-89F0-3EA5F03110E1}" srcOrd="3" destOrd="0" presId="urn:microsoft.com/office/officeart/2005/8/layout/vList2"/>
    <dgm:cxn modelId="{5E6D95F2-6722-7148-A350-626622C4FBD8}" type="presParOf" srcId="{4C064663-9E57-7A4B-8157-FF2771C9E329}" destId="{8DB89AD3-B73B-4D46-BF1E-62E4745674F2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D831680-274D-BF42-B065-166C227E869F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GB"/>
        </a:p>
      </dgm:t>
    </dgm:pt>
    <dgm:pt modelId="{0AF850E5-F695-0B40-A177-068EE8D98808}">
      <dgm:prSet phldrT="[Text]"/>
      <dgm:spPr/>
      <dgm:t>
        <a:bodyPr/>
        <a:lstStyle/>
        <a:p>
          <a:r>
            <a:rPr lang="en-IN" b="1" i="0" dirty="0">
              <a:latin typeface="Arial Hebrew" pitchFamily="2" charset="-79"/>
              <a:cs typeface="Arial Hebrew" pitchFamily="2" charset="-79"/>
            </a:rPr>
            <a:t>Handling Missing Values </a:t>
          </a:r>
        </a:p>
        <a:p>
          <a:r>
            <a:rPr lang="en-IN" b="0" i="0" dirty="0">
              <a:latin typeface="Arial Hebrew" pitchFamily="2" charset="-79"/>
              <a:cs typeface="Arial Hebrew" pitchFamily="2" charset="-79"/>
            </a:rPr>
            <a:t>Identify columns with missing values and decide on an appropriate strategy</a:t>
          </a:r>
          <a:endParaRPr lang="en-GB" dirty="0">
            <a:latin typeface="Arial Hebrew" pitchFamily="2" charset="-79"/>
            <a:cs typeface="Arial Hebrew" pitchFamily="2" charset="-79"/>
          </a:endParaRPr>
        </a:p>
      </dgm:t>
    </dgm:pt>
    <dgm:pt modelId="{ACB7B3F4-F9F9-A346-97EA-787BB4CC7DC4}" type="parTrans" cxnId="{8E1E33A6-AFCB-E94A-8B56-881A7476CB07}">
      <dgm:prSet/>
      <dgm:spPr/>
      <dgm:t>
        <a:bodyPr/>
        <a:lstStyle/>
        <a:p>
          <a:endParaRPr lang="en-GB"/>
        </a:p>
      </dgm:t>
    </dgm:pt>
    <dgm:pt modelId="{68F0AC21-F507-8D48-B250-44AEE7CDE95D}" type="sibTrans" cxnId="{8E1E33A6-AFCB-E94A-8B56-881A7476CB07}">
      <dgm:prSet phldrT="1" phldr="0"/>
      <dgm:spPr/>
      <dgm:t>
        <a:bodyPr/>
        <a:lstStyle/>
        <a:p>
          <a:r>
            <a:rPr lang="en-GB"/>
            <a:t>1</a:t>
          </a:r>
          <a:endParaRPr lang="en-GB" dirty="0"/>
        </a:p>
      </dgm:t>
    </dgm:pt>
    <dgm:pt modelId="{9B1798D1-7D9C-F549-9F84-A36264CCAA1E}">
      <dgm:prSet phldrT="[Text]"/>
      <dgm:spPr/>
      <dgm:t>
        <a:bodyPr/>
        <a:lstStyle/>
        <a:p>
          <a:r>
            <a:rPr lang="en-IN" b="1" i="0" dirty="0">
              <a:latin typeface="Arial Hebrew" pitchFamily="2" charset="-79"/>
              <a:cs typeface="Arial Hebrew" pitchFamily="2" charset="-79"/>
            </a:rPr>
            <a:t>Handling Irrelevant or Redundant Features </a:t>
          </a:r>
        </a:p>
        <a:p>
          <a:r>
            <a:rPr lang="en-IN" b="0" i="0" dirty="0">
              <a:latin typeface="Arial Hebrew" pitchFamily="2" charset="-79"/>
              <a:cs typeface="Arial Hebrew" pitchFamily="2" charset="-79"/>
            </a:rPr>
            <a:t>Identify and remove irrelevant or redundant columns that do not contribute meaningful information to the analysis</a:t>
          </a:r>
          <a:endParaRPr lang="en-GB" dirty="0">
            <a:latin typeface="Arial Hebrew" pitchFamily="2" charset="-79"/>
            <a:cs typeface="Arial Hebrew" pitchFamily="2" charset="-79"/>
          </a:endParaRPr>
        </a:p>
      </dgm:t>
    </dgm:pt>
    <dgm:pt modelId="{D2AF6455-ACAB-0542-8B1F-2D9E986B780A}" type="parTrans" cxnId="{A73F8FCF-09C7-AE4D-A905-FCA6CB112B1F}">
      <dgm:prSet/>
      <dgm:spPr/>
      <dgm:t>
        <a:bodyPr/>
        <a:lstStyle/>
        <a:p>
          <a:endParaRPr lang="en-GB"/>
        </a:p>
      </dgm:t>
    </dgm:pt>
    <dgm:pt modelId="{68E574C7-CD93-974A-92F9-002038CA17E4}" type="sibTrans" cxnId="{A73F8FCF-09C7-AE4D-A905-FCA6CB112B1F}">
      <dgm:prSet phldrT="2" phldr="0"/>
      <dgm:spPr/>
      <dgm:t>
        <a:bodyPr/>
        <a:lstStyle/>
        <a:p>
          <a:r>
            <a:rPr lang="en-GB"/>
            <a:t>2</a:t>
          </a:r>
        </a:p>
      </dgm:t>
    </dgm:pt>
    <dgm:pt modelId="{8DCCFEE0-C6FF-A347-8679-3057EDB3439C}">
      <dgm:prSet phldrT="[Text]"/>
      <dgm:spPr/>
      <dgm:t>
        <a:bodyPr/>
        <a:lstStyle/>
        <a:p>
          <a:r>
            <a:rPr lang="en-IN" b="1" i="0" dirty="0">
              <a:latin typeface="Arial Hebrew" pitchFamily="2" charset="-79"/>
              <a:cs typeface="Arial Hebrew" pitchFamily="2" charset="-79"/>
            </a:rPr>
            <a:t>Handling Outliers</a:t>
          </a:r>
        </a:p>
        <a:p>
          <a:r>
            <a:rPr lang="en-IN" b="0" i="0" dirty="0">
              <a:latin typeface="Arial Hebrew" pitchFamily="2" charset="-79"/>
              <a:cs typeface="Arial Hebrew" pitchFamily="2" charset="-79"/>
            </a:rPr>
            <a:t>Outlier identification and treatment to ensure accuracy in the analysis</a:t>
          </a:r>
          <a:endParaRPr lang="en-GB" dirty="0">
            <a:latin typeface="Arial Hebrew" pitchFamily="2" charset="-79"/>
            <a:cs typeface="Arial Hebrew" pitchFamily="2" charset="-79"/>
          </a:endParaRPr>
        </a:p>
      </dgm:t>
    </dgm:pt>
    <dgm:pt modelId="{9BF1A137-469F-E247-A2B7-C39870CD3373}" type="parTrans" cxnId="{A484D152-9725-234F-BA69-6AAC35361420}">
      <dgm:prSet/>
      <dgm:spPr/>
      <dgm:t>
        <a:bodyPr/>
        <a:lstStyle/>
        <a:p>
          <a:endParaRPr lang="en-GB"/>
        </a:p>
      </dgm:t>
    </dgm:pt>
    <dgm:pt modelId="{CF91E4FA-A2DD-2A4C-BCD3-86DAC7B06131}" type="sibTrans" cxnId="{A484D152-9725-234F-BA69-6AAC35361420}">
      <dgm:prSet phldrT="3" phldr="0"/>
      <dgm:spPr/>
      <dgm:t>
        <a:bodyPr/>
        <a:lstStyle/>
        <a:p>
          <a:r>
            <a:rPr lang="en-GB"/>
            <a:t>3</a:t>
          </a:r>
        </a:p>
      </dgm:t>
    </dgm:pt>
    <dgm:pt modelId="{D77E3574-010B-2346-B525-6664679148B9}" type="pres">
      <dgm:prSet presAssocID="{ED831680-274D-BF42-B065-166C227E869F}" presName="Name0" presStyleCnt="0">
        <dgm:presLayoutVars>
          <dgm:animLvl val="lvl"/>
          <dgm:resizeHandles val="exact"/>
        </dgm:presLayoutVars>
      </dgm:prSet>
      <dgm:spPr/>
    </dgm:pt>
    <dgm:pt modelId="{70711560-A522-B342-B3A5-1E037B6C655B}" type="pres">
      <dgm:prSet presAssocID="{0AF850E5-F695-0B40-A177-068EE8D98808}" presName="compositeNode" presStyleCnt="0">
        <dgm:presLayoutVars>
          <dgm:bulletEnabled val="1"/>
        </dgm:presLayoutVars>
      </dgm:prSet>
      <dgm:spPr/>
    </dgm:pt>
    <dgm:pt modelId="{C92BD16A-345A-8B42-B769-FDAC99417B0A}" type="pres">
      <dgm:prSet presAssocID="{0AF850E5-F695-0B40-A177-068EE8D98808}" presName="bgRect" presStyleLbl="bgAccFollowNode1" presStyleIdx="0" presStyleCnt="3"/>
      <dgm:spPr/>
    </dgm:pt>
    <dgm:pt modelId="{0A020044-6274-7C42-B3D6-66B05BA5953F}" type="pres">
      <dgm:prSet presAssocID="{68F0AC21-F507-8D48-B250-44AEE7CDE95D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33BDE62B-CF87-1E4B-927B-8F5D0AB81F88}" type="pres">
      <dgm:prSet presAssocID="{0AF850E5-F695-0B40-A177-068EE8D98808}" presName="bottomLine" presStyleLbl="alignNode1" presStyleIdx="1" presStyleCnt="6">
        <dgm:presLayoutVars/>
      </dgm:prSet>
      <dgm:spPr/>
    </dgm:pt>
    <dgm:pt modelId="{DE402FE0-6DDF-5441-85C5-D87BDE4C4C35}" type="pres">
      <dgm:prSet presAssocID="{0AF850E5-F695-0B40-A177-068EE8D98808}" presName="nodeText" presStyleLbl="bgAccFollowNode1" presStyleIdx="0" presStyleCnt="3">
        <dgm:presLayoutVars>
          <dgm:bulletEnabled val="1"/>
        </dgm:presLayoutVars>
      </dgm:prSet>
      <dgm:spPr/>
    </dgm:pt>
    <dgm:pt modelId="{114657DE-7B59-AE46-B76E-A05AC526E716}" type="pres">
      <dgm:prSet presAssocID="{68F0AC21-F507-8D48-B250-44AEE7CDE95D}" presName="sibTrans" presStyleCnt="0"/>
      <dgm:spPr/>
    </dgm:pt>
    <dgm:pt modelId="{B25141A2-D599-5544-BAC6-D13B10CBD6E2}" type="pres">
      <dgm:prSet presAssocID="{9B1798D1-7D9C-F549-9F84-A36264CCAA1E}" presName="compositeNode" presStyleCnt="0">
        <dgm:presLayoutVars>
          <dgm:bulletEnabled val="1"/>
        </dgm:presLayoutVars>
      </dgm:prSet>
      <dgm:spPr/>
    </dgm:pt>
    <dgm:pt modelId="{8AF878E5-7E4F-344D-8BB4-9D02E4738E48}" type="pres">
      <dgm:prSet presAssocID="{9B1798D1-7D9C-F549-9F84-A36264CCAA1E}" presName="bgRect" presStyleLbl="bgAccFollowNode1" presStyleIdx="1" presStyleCnt="3"/>
      <dgm:spPr/>
    </dgm:pt>
    <dgm:pt modelId="{BFE9B1F7-20D7-E54A-ACCF-8E9C0A062E9E}" type="pres">
      <dgm:prSet presAssocID="{68E574C7-CD93-974A-92F9-002038CA17E4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F8432206-ABD2-544E-B123-0F79D7840B20}" type="pres">
      <dgm:prSet presAssocID="{9B1798D1-7D9C-F549-9F84-A36264CCAA1E}" presName="bottomLine" presStyleLbl="alignNode1" presStyleIdx="3" presStyleCnt="6">
        <dgm:presLayoutVars/>
      </dgm:prSet>
      <dgm:spPr/>
    </dgm:pt>
    <dgm:pt modelId="{42C30949-40A5-0642-8250-D8586F6AD8B0}" type="pres">
      <dgm:prSet presAssocID="{9B1798D1-7D9C-F549-9F84-A36264CCAA1E}" presName="nodeText" presStyleLbl="bgAccFollowNode1" presStyleIdx="1" presStyleCnt="3">
        <dgm:presLayoutVars>
          <dgm:bulletEnabled val="1"/>
        </dgm:presLayoutVars>
      </dgm:prSet>
      <dgm:spPr/>
    </dgm:pt>
    <dgm:pt modelId="{AD0B7A03-9799-7849-B4EF-F481DAE3CFA6}" type="pres">
      <dgm:prSet presAssocID="{68E574C7-CD93-974A-92F9-002038CA17E4}" presName="sibTrans" presStyleCnt="0"/>
      <dgm:spPr/>
    </dgm:pt>
    <dgm:pt modelId="{7EF3199A-BB76-C343-A8A9-6ACD495D8F0B}" type="pres">
      <dgm:prSet presAssocID="{8DCCFEE0-C6FF-A347-8679-3057EDB3439C}" presName="compositeNode" presStyleCnt="0">
        <dgm:presLayoutVars>
          <dgm:bulletEnabled val="1"/>
        </dgm:presLayoutVars>
      </dgm:prSet>
      <dgm:spPr/>
    </dgm:pt>
    <dgm:pt modelId="{A3635423-3A24-7F44-975D-325021E45809}" type="pres">
      <dgm:prSet presAssocID="{8DCCFEE0-C6FF-A347-8679-3057EDB3439C}" presName="bgRect" presStyleLbl="bgAccFollowNode1" presStyleIdx="2" presStyleCnt="3"/>
      <dgm:spPr/>
    </dgm:pt>
    <dgm:pt modelId="{06DD4F86-8A9B-CC4D-A52C-D4255A93972D}" type="pres">
      <dgm:prSet presAssocID="{CF91E4FA-A2DD-2A4C-BCD3-86DAC7B06131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246F7D97-A946-5549-9710-5B58F72A1550}" type="pres">
      <dgm:prSet presAssocID="{8DCCFEE0-C6FF-A347-8679-3057EDB3439C}" presName="bottomLine" presStyleLbl="alignNode1" presStyleIdx="5" presStyleCnt="6">
        <dgm:presLayoutVars/>
      </dgm:prSet>
      <dgm:spPr/>
    </dgm:pt>
    <dgm:pt modelId="{FD115338-55E5-304F-B97F-EB655D8A8391}" type="pres">
      <dgm:prSet presAssocID="{8DCCFEE0-C6FF-A347-8679-3057EDB3439C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2BD80706-A2F5-0440-AE63-265A854684D6}" type="presOf" srcId="{68E574C7-CD93-974A-92F9-002038CA17E4}" destId="{BFE9B1F7-20D7-E54A-ACCF-8E9C0A062E9E}" srcOrd="0" destOrd="0" presId="urn:microsoft.com/office/officeart/2016/7/layout/BasicLinearProcessNumbered"/>
    <dgm:cxn modelId="{129A1020-5E41-E142-93D8-152179673D15}" type="presOf" srcId="{0AF850E5-F695-0B40-A177-068EE8D98808}" destId="{DE402FE0-6DDF-5441-85C5-D87BDE4C4C35}" srcOrd="1" destOrd="0" presId="urn:microsoft.com/office/officeart/2016/7/layout/BasicLinearProcessNumbered"/>
    <dgm:cxn modelId="{45917E26-3B4D-A942-9B34-655629DE2D29}" type="presOf" srcId="{CF91E4FA-A2DD-2A4C-BCD3-86DAC7B06131}" destId="{06DD4F86-8A9B-CC4D-A52C-D4255A93972D}" srcOrd="0" destOrd="0" presId="urn:microsoft.com/office/officeart/2016/7/layout/BasicLinearProcessNumbered"/>
    <dgm:cxn modelId="{80FEE638-1623-1047-A16C-02B8E0AF3442}" type="presOf" srcId="{ED831680-274D-BF42-B065-166C227E869F}" destId="{D77E3574-010B-2346-B525-6664679148B9}" srcOrd="0" destOrd="0" presId="urn:microsoft.com/office/officeart/2016/7/layout/BasicLinearProcessNumbered"/>
    <dgm:cxn modelId="{A484D152-9725-234F-BA69-6AAC35361420}" srcId="{ED831680-274D-BF42-B065-166C227E869F}" destId="{8DCCFEE0-C6FF-A347-8679-3057EDB3439C}" srcOrd="2" destOrd="0" parTransId="{9BF1A137-469F-E247-A2B7-C39870CD3373}" sibTransId="{CF91E4FA-A2DD-2A4C-BCD3-86DAC7B06131}"/>
    <dgm:cxn modelId="{F4F4CE5C-E639-8243-A380-667A3997C9BF}" type="presOf" srcId="{0AF850E5-F695-0B40-A177-068EE8D98808}" destId="{C92BD16A-345A-8B42-B769-FDAC99417B0A}" srcOrd="0" destOrd="0" presId="urn:microsoft.com/office/officeart/2016/7/layout/BasicLinearProcessNumbered"/>
    <dgm:cxn modelId="{186BFC62-F23C-C34E-BFF9-1C3A312F238D}" type="presOf" srcId="{9B1798D1-7D9C-F549-9F84-A36264CCAA1E}" destId="{8AF878E5-7E4F-344D-8BB4-9D02E4738E48}" srcOrd="0" destOrd="0" presId="urn:microsoft.com/office/officeart/2016/7/layout/BasicLinearProcessNumbered"/>
    <dgm:cxn modelId="{E9D3BC6C-3902-8946-A788-5289495B2E5B}" type="presOf" srcId="{9B1798D1-7D9C-F549-9F84-A36264CCAA1E}" destId="{42C30949-40A5-0642-8250-D8586F6AD8B0}" srcOrd="1" destOrd="0" presId="urn:microsoft.com/office/officeart/2016/7/layout/BasicLinearProcessNumbered"/>
    <dgm:cxn modelId="{06B1288B-B392-8145-9A38-CD2556780815}" type="presOf" srcId="{8DCCFEE0-C6FF-A347-8679-3057EDB3439C}" destId="{A3635423-3A24-7F44-975D-325021E45809}" srcOrd="0" destOrd="0" presId="urn:microsoft.com/office/officeart/2016/7/layout/BasicLinearProcessNumbered"/>
    <dgm:cxn modelId="{B77BE0A3-F3BE-5A45-871E-74E3E2CD4278}" type="presOf" srcId="{8DCCFEE0-C6FF-A347-8679-3057EDB3439C}" destId="{FD115338-55E5-304F-B97F-EB655D8A8391}" srcOrd="1" destOrd="0" presId="urn:microsoft.com/office/officeart/2016/7/layout/BasicLinearProcessNumbered"/>
    <dgm:cxn modelId="{8E1E33A6-AFCB-E94A-8B56-881A7476CB07}" srcId="{ED831680-274D-BF42-B065-166C227E869F}" destId="{0AF850E5-F695-0B40-A177-068EE8D98808}" srcOrd="0" destOrd="0" parTransId="{ACB7B3F4-F9F9-A346-97EA-787BB4CC7DC4}" sibTransId="{68F0AC21-F507-8D48-B250-44AEE7CDE95D}"/>
    <dgm:cxn modelId="{A73F8FCF-09C7-AE4D-A905-FCA6CB112B1F}" srcId="{ED831680-274D-BF42-B065-166C227E869F}" destId="{9B1798D1-7D9C-F549-9F84-A36264CCAA1E}" srcOrd="1" destOrd="0" parTransId="{D2AF6455-ACAB-0542-8B1F-2D9E986B780A}" sibTransId="{68E574C7-CD93-974A-92F9-002038CA17E4}"/>
    <dgm:cxn modelId="{ADC7E7DE-4FF4-134E-8BD2-6A237CD92DDB}" type="presOf" srcId="{68F0AC21-F507-8D48-B250-44AEE7CDE95D}" destId="{0A020044-6274-7C42-B3D6-66B05BA5953F}" srcOrd="0" destOrd="0" presId="urn:microsoft.com/office/officeart/2016/7/layout/BasicLinearProcessNumbered"/>
    <dgm:cxn modelId="{FE98252B-6567-5E47-8553-AC0183C92CA8}" type="presParOf" srcId="{D77E3574-010B-2346-B525-6664679148B9}" destId="{70711560-A522-B342-B3A5-1E037B6C655B}" srcOrd="0" destOrd="0" presId="urn:microsoft.com/office/officeart/2016/7/layout/BasicLinearProcessNumbered"/>
    <dgm:cxn modelId="{FE1221FC-A542-7D4E-A4FE-48D686F8E63C}" type="presParOf" srcId="{70711560-A522-B342-B3A5-1E037B6C655B}" destId="{C92BD16A-345A-8B42-B769-FDAC99417B0A}" srcOrd="0" destOrd="0" presId="urn:microsoft.com/office/officeart/2016/7/layout/BasicLinearProcessNumbered"/>
    <dgm:cxn modelId="{F48454AA-84E3-324A-A983-E81DCAF3C382}" type="presParOf" srcId="{70711560-A522-B342-B3A5-1E037B6C655B}" destId="{0A020044-6274-7C42-B3D6-66B05BA5953F}" srcOrd="1" destOrd="0" presId="urn:microsoft.com/office/officeart/2016/7/layout/BasicLinearProcessNumbered"/>
    <dgm:cxn modelId="{F024AAB5-6411-DE46-AB79-65756AEF5804}" type="presParOf" srcId="{70711560-A522-B342-B3A5-1E037B6C655B}" destId="{33BDE62B-CF87-1E4B-927B-8F5D0AB81F88}" srcOrd="2" destOrd="0" presId="urn:microsoft.com/office/officeart/2016/7/layout/BasicLinearProcessNumbered"/>
    <dgm:cxn modelId="{5FA420C8-EA68-7B42-8F8A-ACF23BB473BF}" type="presParOf" srcId="{70711560-A522-B342-B3A5-1E037B6C655B}" destId="{DE402FE0-6DDF-5441-85C5-D87BDE4C4C35}" srcOrd="3" destOrd="0" presId="urn:microsoft.com/office/officeart/2016/7/layout/BasicLinearProcessNumbered"/>
    <dgm:cxn modelId="{F1B76C4D-FFAC-5D48-94FC-453AAECFAD1A}" type="presParOf" srcId="{D77E3574-010B-2346-B525-6664679148B9}" destId="{114657DE-7B59-AE46-B76E-A05AC526E716}" srcOrd="1" destOrd="0" presId="urn:microsoft.com/office/officeart/2016/7/layout/BasicLinearProcessNumbered"/>
    <dgm:cxn modelId="{81C1F759-0C11-4641-982B-784B49600691}" type="presParOf" srcId="{D77E3574-010B-2346-B525-6664679148B9}" destId="{B25141A2-D599-5544-BAC6-D13B10CBD6E2}" srcOrd="2" destOrd="0" presId="urn:microsoft.com/office/officeart/2016/7/layout/BasicLinearProcessNumbered"/>
    <dgm:cxn modelId="{3AFC28AD-3347-874D-87D1-31DE46EED955}" type="presParOf" srcId="{B25141A2-D599-5544-BAC6-D13B10CBD6E2}" destId="{8AF878E5-7E4F-344D-8BB4-9D02E4738E48}" srcOrd="0" destOrd="0" presId="urn:microsoft.com/office/officeart/2016/7/layout/BasicLinearProcessNumbered"/>
    <dgm:cxn modelId="{F90A5008-7E96-0A47-BE5C-D2C9047F8A8C}" type="presParOf" srcId="{B25141A2-D599-5544-BAC6-D13B10CBD6E2}" destId="{BFE9B1F7-20D7-E54A-ACCF-8E9C0A062E9E}" srcOrd="1" destOrd="0" presId="urn:microsoft.com/office/officeart/2016/7/layout/BasicLinearProcessNumbered"/>
    <dgm:cxn modelId="{DD534EEB-D7BF-E641-9FC4-CE87696D66C4}" type="presParOf" srcId="{B25141A2-D599-5544-BAC6-D13B10CBD6E2}" destId="{F8432206-ABD2-544E-B123-0F79D7840B20}" srcOrd="2" destOrd="0" presId="urn:microsoft.com/office/officeart/2016/7/layout/BasicLinearProcessNumbered"/>
    <dgm:cxn modelId="{D2DD1AE1-9252-764D-9282-6130FE2C6B78}" type="presParOf" srcId="{B25141A2-D599-5544-BAC6-D13B10CBD6E2}" destId="{42C30949-40A5-0642-8250-D8586F6AD8B0}" srcOrd="3" destOrd="0" presId="urn:microsoft.com/office/officeart/2016/7/layout/BasicLinearProcessNumbered"/>
    <dgm:cxn modelId="{C613070C-4CC2-094B-8D81-CAA3F4E399A3}" type="presParOf" srcId="{D77E3574-010B-2346-B525-6664679148B9}" destId="{AD0B7A03-9799-7849-B4EF-F481DAE3CFA6}" srcOrd="3" destOrd="0" presId="urn:microsoft.com/office/officeart/2016/7/layout/BasicLinearProcessNumbered"/>
    <dgm:cxn modelId="{3F03D87F-409A-1349-871C-23DF400A993A}" type="presParOf" srcId="{D77E3574-010B-2346-B525-6664679148B9}" destId="{7EF3199A-BB76-C343-A8A9-6ACD495D8F0B}" srcOrd="4" destOrd="0" presId="urn:microsoft.com/office/officeart/2016/7/layout/BasicLinearProcessNumbered"/>
    <dgm:cxn modelId="{1C3F7C43-C53B-914B-9C08-934B9F5EB868}" type="presParOf" srcId="{7EF3199A-BB76-C343-A8A9-6ACD495D8F0B}" destId="{A3635423-3A24-7F44-975D-325021E45809}" srcOrd="0" destOrd="0" presId="urn:microsoft.com/office/officeart/2016/7/layout/BasicLinearProcessNumbered"/>
    <dgm:cxn modelId="{BAC4D4D1-EDFB-1948-B0F0-9E2740751AD9}" type="presParOf" srcId="{7EF3199A-BB76-C343-A8A9-6ACD495D8F0B}" destId="{06DD4F86-8A9B-CC4D-A52C-D4255A93972D}" srcOrd="1" destOrd="0" presId="urn:microsoft.com/office/officeart/2016/7/layout/BasicLinearProcessNumbered"/>
    <dgm:cxn modelId="{B88900DD-B96E-3745-B66C-B15BFE35CC5D}" type="presParOf" srcId="{7EF3199A-BB76-C343-A8A9-6ACD495D8F0B}" destId="{246F7D97-A946-5549-9710-5B58F72A1550}" srcOrd="2" destOrd="0" presId="urn:microsoft.com/office/officeart/2016/7/layout/BasicLinearProcessNumbered"/>
    <dgm:cxn modelId="{2B49302C-9B14-A041-9C6B-03D078E5FECD}" type="presParOf" srcId="{7EF3199A-BB76-C343-A8A9-6ACD495D8F0B}" destId="{FD115338-55E5-304F-B97F-EB655D8A8391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A4A9694-92C8-402C-801E-818A444BDA72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40C95E9-C19E-474F-B912-2592E12A8C8F}">
      <dgm:prSet custT="1"/>
      <dgm:spPr/>
      <dgm:t>
        <a:bodyPr/>
        <a:lstStyle/>
        <a:p>
          <a:r>
            <a:rPr lang="en-US" sz="6000" dirty="0">
              <a:latin typeface="Arial Hebrew" pitchFamily="2" charset="-79"/>
              <a:cs typeface="Arial Hebrew" pitchFamily="2" charset="-79"/>
            </a:rPr>
            <a:t>Univariate Analysis</a:t>
          </a:r>
        </a:p>
      </dgm:t>
    </dgm:pt>
    <dgm:pt modelId="{0BEDD2CD-D6DA-495C-8412-8D9A0EABB42F}" type="parTrans" cxnId="{35D6210D-0BB9-4257-9618-E17BD2E5DDE7}">
      <dgm:prSet/>
      <dgm:spPr/>
      <dgm:t>
        <a:bodyPr/>
        <a:lstStyle/>
        <a:p>
          <a:endParaRPr lang="en-US">
            <a:latin typeface="Arial Hebrew" pitchFamily="2" charset="-79"/>
            <a:cs typeface="Arial Hebrew" pitchFamily="2" charset="-79"/>
          </a:endParaRPr>
        </a:p>
      </dgm:t>
    </dgm:pt>
    <dgm:pt modelId="{871B8D41-D0CC-4AF8-B172-68EA04F66061}" type="sibTrans" cxnId="{35D6210D-0BB9-4257-9618-E17BD2E5DDE7}">
      <dgm:prSet/>
      <dgm:spPr/>
      <dgm:t>
        <a:bodyPr/>
        <a:lstStyle/>
        <a:p>
          <a:endParaRPr lang="en-US">
            <a:latin typeface="Arial Hebrew" pitchFamily="2" charset="-79"/>
            <a:cs typeface="Arial Hebrew" pitchFamily="2" charset="-79"/>
          </a:endParaRPr>
        </a:p>
      </dgm:t>
    </dgm:pt>
    <dgm:pt modelId="{AD5B910C-6DEF-4711-BB74-3D708D4A008F}">
      <dgm:prSet custT="1"/>
      <dgm:spPr/>
      <dgm:t>
        <a:bodyPr/>
        <a:lstStyle/>
        <a:p>
          <a:r>
            <a:rPr lang="en-US" sz="6000" dirty="0">
              <a:latin typeface="Arial Hebrew" pitchFamily="2" charset="-79"/>
              <a:cs typeface="Arial Hebrew" pitchFamily="2" charset="-79"/>
            </a:rPr>
            <a:t>Bi-variate Analysis</a:t>
          </a:r>
        </a:p>
      </dgm:t>
    </dgm:pt>
    <dgm:pt modelId="{3D2305DF-C7CD-446A-AEF6-CC7AAC53B573}" type="parTrans" cxnId="{4C38FF96-23AC-463F-832D-232A71A1F7A5}">
      <dgm:prSet/>
      <dgm:spPr/>
      <dgm:t>
        <a:bodyPr/>
        <a:lstStyle/>
        <a:p>
          <a:endParaRPr lang="en-US">
            <a:latin typeface="Arial Hebrew" pitchFamily="2" charset="-79"/>
            <a:cs typeface="Arial Hebrew" pitchFamily="2" charset="-79"/>
          </a:endParaRPr>
        </a:p>
      </dgm:t>
    </dgm:pt>
    <dgm:pt modelId="{AA2CA3CD-1CD2-45E7-A63F-ECA29B27784B}" type="sibTrans" cxnId="{4C38FF96-23AC-463F-832D-232A71A1F7A5}">
      <dgm:prSet/>
      <dgm:spPr/>
      <dgm:t>
        <a:bodyPr/>
        <a:lstStyle/>
        <a:p>
          <a:endParaRPr lang="en-US">
            <a:latin typeface="Arial Hebrew" pitchFamily="2" charset="-79"/>
            <a:cs typeface="Arial Hebrew" pitchFamily="2" charset="-79"/>
          </a:endParaRPr>
        </a:p>
      </dgm:t>
    </dgm:pt>
    <dgm:pt modelId="{718B1C0E-9406-0543-BCBC-63508950696F}" type="pres">
      <dgm:prSet presAssocID="{1A4A9694-92C8-402C-801E-818A444BDA72}" presName="linear" presStyleCnt="0">
        <dgm:presLayoutVars>
          <dgm:animLvl val="lvl"/>
          <dgm:resizeHandles val="exact"/>
        </dgm:presLayoutVars>
      </dgm:prSet>
      <dgm:spPr/>
    </dgm:pt>
    <dgm:pt modelId="{FEC4A5A7-E210-FE4E-B90A-B4FCBA2FFB79}" type="pres">
      <dgm:prSet presAssocID="{940C95E9-C19E-474F-B912-2592E12A8C8F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872EE51B-F51D-5942-8BA5-F8F3518E6DE6}" type="pres">
      <dgm:prSet presAssocID="{871B8D41-D0CC-4AF8-B172-68EA04F66061}" presName="spacer" presStyleCnt="0"/>
      <dgm:spPr/>
    </dgm:pt>
    <dgm:pt modelId="{3B8726F6-05E2-E94E-A6F5-0442D43AB818}" type="pres">
      <dgm:prSet presAssocID="{AD5B910C-6DEF-4711-BB74-3D708D4A008F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35D6210D-0BB9-4257-9618-E17BD2E5DDE7}" srcId="{1A4A9694-92C8-402C-801E-818A444BDA72}" destId="{940C95E9-C19E-474F-B912-2592E12A8C8F}" srcOrd="0" destOrd="0" parTransId="{0BEDD2CD-D6DA-495C-8412-8D9A0EABB42F}" sibTransId="{871B8D41-D0CC-4AF8-B172-68EA04F66061}"/>
    <dgm:cxn modelId="{F65E9828-56AB-744A-966F-396C32C6A575}" type="presOf" srcId="{AD5B910C-6DEF-4711-BB74-3D708D4A008F}" destId="{3B8726F6-05E2-E94E-A6F5-0442D43AB818}" srcOrd="0" destOrd="0" presId="urn:microsoft.com/office/officeart/2005/8/layout/vList2"/>
    <dgm:cxn modelId="{4C38FF96-23AC-463F-832D-232A71A1F7A5}" srcId="{1A4A9694-92C8-402C-801E-818A444BDA72}" destId="{AD5B910C-6DEF-4711-BB74-3D708D4A008F}" srcOrd="1" destOrd="0" parTransId="{3D2305DF-C7CD-446A-AEF6-CC7AAC53B573}" sibTransId="{AA2CA3CD-1CD2-45E7-A63F-ECA29B27784B}"/>
    <dgm:cxn modelId="{445AACBE-3B05-1040-8585-97DFD1C02350}" type="presOf" srcId="{940C95E9-C19E-474F-B912-2592E12A8C8F}" destId="{FEC4A5A7-E210-FE4E-B90A-B4FCBA2FFB79}" srcOrd="0" destOrd="0" presId="urn:microsoft.com/office/officeart/2005/8/layout/vList2"/>
    <dgm:cxn modelId="{C69622C9-9A28-D142-B0E4-EA3912C05BD0}" type="presOf" srcId="{1A4A9694-92C8-402C-801E-818A444BDA72}" destId="{718B1C0E-9406-0543-BCBC-63508950696F}" srcOrd="0" destOrd="0" presId="urn:microsoft.com/office/officeart/2005/8/layout/vList2"/>
    <dgm:cxn modelId="{BCC962B8-7296-8347-BE5F-C1DDF51AB0B7}" type="presParOf" srcId="{718B1C0E-9406-0543-BCBC-63508950696F}" destId="{FEC4A5A7-E210-FE4E-B90A-B4FCBA2FFB79}" srcOrd="0" destOrd="0" presId="urn:microsoft.com/office/officeart/2005/8/layout/vList2"/>
    <dgm:cxn modelId="{5A66844F-68F8-974A-A18E-4E7732FDEA48}" type="presParOf" srcId="{718B1C0E-9406-0543-BCBC-63508950696F}" destId="{872EE51B-F51D-5942-8BA5-F8F3518E6DE6}" srcOrd="1" destOrd="0" presId="urn:microsoft.com/office/officeart/2005/8/layout/vList2"/>
    <dgm:cxn modelId="{330C579F-CC48-2244-A8FD-9E561D99317B}" type="presParOf" srcId="{718B1C0E-9406-0543-BCBC-63508950696F}" destId="{3B8726F6-05E2-E94E-A6F5-0442D43AB818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C15BBB-E1B3-B54F-99D2-F4839C113FE5}">
      <dsp:nvSpPr>
        <dsp:cNvPr id="0" name=""/>
        <dsp:cNvSpPr/>
      </dsp:nvSpPr>
      <dsp:spPr>
        <a:xfrm>
          <a:off x="3914" y="829727"/>
          <a:ext cx="1844153" cy="1844153"/>
        </a:xfrm>
        <a:prstGeom prst="roundRect">
          <a:avLst>
            <a:gd name="adj" fmla="val 1000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65A2C0-1957-1C43-9E73-6B334CFE1D08}">
      <dsp:nvSpPr>
        <dsp:cNvPr id="0" name=""/>
        <dsp:cNvSpPr/>
      </dsp:nvSpPr>
      <dsp:spPr>
        <a:xfrm>
          <a:off x="304125" y="1936219"/>
          <a:ext cx="1844153" cy="18441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b="1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Data Exploration</a:t>
          </a:r>
          <a:endParaRPr lang="en-GB" sz="23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58138" y="1990232"/>
        <a:ext cx="1736127" cy="1736127"/>
      </dsp:txXfrm>
    </dsp:sp>
    <dsp:sp modelId="{5F543999-175C-2A4F-8402-83C99C42FAE4}">
      <dsp:nvSpPr>
        <dsp:cNvPr id="0" name=""/>
        <dsp:cNvSpPr/>
      </dsp:nvSpPr>
      <dsp:spPr>
        <a:xfrm>
          <a:off x="2203292" y="1530241"/>
          <a:ext cx="355224" cy="44312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8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203292" y="1618866"/>
        <a:ext cx="248657" cy="265874"/>
      </dsp:txXfrm>
    </dsp:sp>
    <dsp:sp modelId="{92C6FF61-40B9-8D47-B3B8-4BCAA164F333}">
      <dsp:nvSpPr>
        <dsp:cNvPr id="0" name=""/>
        <dsp:cNvSpPr/>
      </dsp:nvSpPr>
      <dsp:spPr>
        <a:xfrm>
          <a:off x="2862995" y="829727"/>
          <a:ext cx="1844153" cy="1844153"/>
        </a:xfrm>
        <a:prstGeom prst="roundRect">
          <a:avLst>
            <a:gd name="adj" fmla="val 1000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B848AE-2085-F042-9D9A-B2B5D7DB77C9}">
      <dsp:nvSpPr>
        <dsp:cNvPr id="0" name=""/>
        <dsp:cNvSpPr/>
      </dsp:nvSpPr>
      <dsp:spPr>
        <a:xfrm>
          <a:off x="3163206" y="1936219"/>
          <a:ext cx="1844153" cy="18441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b="1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Data Cleaning</a:t>
          </a:r>
          <a:endParaRPr lang="en-GB" sz="23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217219" y="1990232"/>
        <a:ext cx="1736127" cy="1736127"/>
      </dsp:txXfrm>
    </dsp:sp>
    <dsp:sp modelId="{C6F4F42F-EEE3-7949-A2A9-2E9C3FF8C85C}">
      <dsp:nvSpPr>
        <dsp:cNvPr id="0" name=""/>
        <dsp:cNvSpPr/>
      </dsp:nvSpPr>
      <dsp:spPr>
        <a:xfrm>
          <a:off x="5062373" y="1530241"/>
          <a:ext cx="355224" cy="44312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8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062373" y="1618866"/>
        <a:ext cx="248657" cy="265874"/>
      </dsp:txXfrm>
    </dsp:sp>
    <dsp:sp modelId="{41AD37D0-1112-6A4D-A5B3-30B7F4256FE2}">
      <dsp:nvSpPr>
        <dsp:cNvPr id="0" name=""/>
        <dsp:cNvSpPr/>
      </dsp:nvSpPr>
      <dsp:spPr>
        <a:xfrm>
          <a:off x="5722076" y="829727"/>
          <a:ext cx="1844153" cy="1844153"/>
        </a:xfrm>
        <a:prstGeom prst="roundRect">
          <a:avLst>
            <a:gd name="adj" fmla="val 1000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85C78A-73F6-7344-9367-EA91A8CF5A80}">
      <dsp:nvSpPr>
        <dsp:cNvPr id="0" name=""/>
        <dsp:cNvSpPr/>
      </dsp:nvSpPr>
      <dsp:spPr>
        <a:xfrm>
          <a:off x="6022288" y="1936219"/>
          <a:ext cx="1844153" cy="18441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b="1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Feature Analysis</a:t>
          </a:r>
          <a:endParaRPr lang="en-GB" sz="23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076301" y="1990232"/>
        <a:ext cx="1736127" cy="173612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59CE2B-6312-5147-961A-5582009FAC50}">
      <dsp:nvSpPr>
        <dsp:cNvPr id="0" name=""/>
        <dsp:cNvSpPr/>
      </dsp:nvSpPr>
      <dsp:spPr>
        <a:xfrm>
          <a:off x="0" y="49170"/>
          <a:ext cx="7158497" cy="17550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000" b="1" i="0" kern="1200" dirty="0">
              <a:latin typeface="Arial Hebrew" pitchFamily="2" charset="-79"/>
              <a:cs typeface="Arial Hebrew" pitchFamily="2" charset="-79"/>
            </a:rPr>
            <a:t>Data Overview - </a:t>
          </a:r>
          <a:r>
            <a:rPr lang="en-IN" sz="3000" b="0" i="0" kern="1200" dirty="0">
              <a:latin typeface="Arial Hebrew" pitchFamily="2" charset="-79"/>
              <a:cs typeface="Arial Hebrew" pitchFamily="2" charset="-79"/>
            </a:rPr>
            <a:t>Understand the general structure of the dataset (Size, columns etc)</a:t>
          </a:r>
          <a:endParaRPr lang="en-GB" sz="3000" kern="1200" dirty="0">
            <a:latin typeface="Arial Hebrew" pitchFamily="2" charset="-79"/>
            <a:cs typeface="Arial Hebrew" pitchFamily="2" charset="-79"/>
          </a:endParaRPr>
        </a:p>
      </dsp:txBody>
      <dsp:txXfrm>
        <a:off x="85672" y="134842"/>
        <a:ext cx="6987153" cy="1583656"/>
      </dsp:txXfrm>
    </dsp:sp>
    <dsp:sp modelId="{B9CDC511-616E-574D-A646-F8D1D3F51145}">
      <dsp:nvSpPr>
        <dsp:cNvPr id="0" name=""/>
        <dsp:cNvSpPr/>
      </dsp:nvSpPr>
      <dsp:spPr>
        <a:xfrm>
          <a:off x="0" y="1890570"/>
          <a:ext cx="7158497" cy="1755000"/>
        </a:xfrm>
        <a:prstGeom prst="roundRect">
          <a:avLst/>
        </a:prstGeom>
        <a:solidFill>
          <a:schemeClr val="accent2">
            <a:hueOff val="1506720"/>
            <a:satOff val="3131"/>
            <a:lumOff val="245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000" b="1" i="0" kern="1200" dirty="0">
              <a:latin typeface="Arial Hebrew" pitchFamily="2" charset="-79"/>
              <a:cs typeface="Arial Hebrew" pitchFamily="2" charset="-79"/>
            </a:rPr>
            <a:t>Data Types and Conversion - </a:t>
          </a:r>
          <a:r>
            <a:rPr lang="en-IN" sz="3000" b="0" i="0" kern="1200" dirty="0">
              <a:latin typeface="Arial Hebrew" pitchFamily="2" charset="-79"/>
              <a:cs typeface="Arial Hebrew" pitchFamily="2" charset="-79"/>
            </a:rPr>
            <a:t>Check the data types of each column</a:t>
          </a:r>
          <a:endParaRPr lang="en-GB" sz="3000" kern="1200" dirty="0">
            <a:latin typeface="Arial Hebrew" pitchFamily="2" charset="-79"/>
            <a:cs typeface="Arial Hebrew" pitchFamily="2" charset="-79"/>
          </a:endParaRPr>
        </a:p>
      </dsp:txBody>
      <dsp:txXfrm>
        <a:off x="85672" y="1976242"/>
        <a:ext cx="6987153" cy="1583656"/>
      </dsp:txXfrm>
    </dsp:sp>
    <dsp:sp modelId="{8DB89AD3-B73B-4D46-BF1E-62E4745674F2}">
      <dsp:nvSpPr>
        <dsp:cNvPr id="0" name=""/>
        <dsp:cNvSpPr/>
      </dsp:nvSpPr>
      <dsp:spPr>
        <a:xfrm>
          <a:off x="0" y="3731970"/>
          <a:ext cx="7158497" cy="1755000"/>
        </a:xfrm>
        <a:prstGeom prst="roundRect">
          <a:avLst/>
        </a:prstGeom>
        <a:solidFill>
          <a:schemeClr val="accent2">
            <a:hueOff val="3013440"/>
            <a:satOff val="6261"/>
            <a:lumOff val="490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000" b="1" i="0" kern="1200" dirty="0">
              <a:latin typeface="Arial Hebrew" pitchFamily="2" charset="-79"/>
              <a:cs typeface="Arial Hebrew" pitchFamily="2" charset="-79"/>
            </a:rPr>
            <a:t>Unique Values and Cardinality - </a:t>
          </a:r>
          <a:r>
            <a:rPr lang="en-IN" sz="3000" b="0" i="0" kern="1200" dirty="0">
              <a:latin typeface="Arial Hebrew" pitchFamily="2" charset="-79"/>
              <a:cs typeface="Arial Hebrew" pitchFamily="2" charset="-79"/>
            </a:rPr>
            <a:t>Identify unique values in categorical columns</a:t>
          </a:r>
          <a:endParaRPr lang="en-GB" sz="3000" kern="1200" dirty="0">
            <a:latin typeface="Arial Hebrew" pitchFamily="2" charset="-79"/>
            <a:cs typeface="Arial Hebrew" pitchFamily="2" charset="-79"/>
          </a:endParaRPr>
        </a:p>
      </dsp:txBody>
      <dsp:txXfrm>
        <a:off x="85672" y="3817642"/>
        <a:ext cx="6987153" cy="158365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2BD16A-345A-8B42-B769-FDAC99417B0A}">
      <dsp:nvSpPr>
        <dsp:cNvPr id="0" name=""/>
        <dsp:cNvSpPr/>
      </dsp:nvSpPr>
      <dsp:spPr>
        <a:xfrm>
          <a:off x="0" y="0"/>
          <a:ext cx="3286125" cy="4252912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199" tIns="330200" rIns="256199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b="1" i="0" kern="1200" dirty="0">
              <a:latin typeface="Arial Hebrew" pitchFamily="2" charset="-79"/>
              <a:cs typeface="Arial Hebrew" pitchFamily="2" charset="-79"/>
            </a:rPr>
            <a:t>Handling Missing Values 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b="0" i="0" kern="1200" dirty="0">
              <a:latin typeface="Arial Hebrew" pitchFamily="2" charset="-79"/>
              <a:cs typeface="Arial Hebrew" pitchFamily="2" charset="-79"/>
            </a:rPr>
            <a:t>Identify columns with missing values and decide on an appropriate strategy</a:t>
          </a:r>
          <a:endParaRPr lang="en-GB" sz="1700" kern="1200" dirty="0">
            <a:latin typeface="Arial Hebrew" pitchFamily="2" charset="-79"/>
            <a:cs typeface="Arial Hebrew" pitchFamily="2" charset="-79"/>
          </a:endParaRPr>
        </a:p>
      </dsp:txBody>
      <dsp:txXfrm>
        <a:off x="0" y="1616106"/>
        <a:ext cx="3286125" cy="2551747"/>
      </dsp:txXfrm>
    </dsp:sp>
    <dsp:sp modelId="{0A020044-6274-7C42-B3D6-66B05BA5953F}">
      <dsp:nvSpPr>
        <dsp:cNvPr id="0" name=""/>
        <dsp:cNvSpPr/>
      </dsp:nvSpPr>
      <dsp:spPr>
        <a:xfrm>
          <a:off x="1005125" y="425291"/>
          <a:ext cx="1275873" cy="127587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472" tIns="12700" rIns="99472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800" kern="1200"/>
            <a:t>1</a:t>
          </a:r>
          <a:endParaRPr lang="en-GB" sz="4800" kern="1200" dirty="0"/>
        </a:p>
      </dsp:txBody>
      <dsp:txXfrm>
        <a:off x="1191972" y="612138"/>
        <a:ext cx="902179" cy="902179"/>
      </dsp:txXfrm>
    </dsp:sp>
    <dsp:sp modelId="{33BDE62B-CF87-1E4B-927B-8F5D0AB81F88}">
      <dsp:nvSpPr>
        <dsp:cNvPr id="0" name=""/>
        <dsp:cNvSpPr/>
      </dsp:nvSpPr>
      <dsp:spPr>
        <a:xfrm>
          <a:off x="0" y="4252840"/>
          <a:ext cx="3286125" cy="72"/>
        </a:xfrm>
        <a:prstGeom prst="rect">
          <a:avLst/>
        </a:prstGeom>
        <a:solidFill>
          <a:schemeClr val="accent2">
            <a:hueOff val="602688"/>
            <a:satOff val="1252"/>
            <a:lumOff val="980"/>
            <a:alphaOff val="0"/>
          </a:schemeClr>
        </a:solidFill>
        <a:ln w="12700" cap="flat" cmpd="sng" algn="ctr">
          <a:solidFill>
            <a:schemeClr val="accent2">
              <a:hueOff val="602688"/>
              <a:satOff val="1252"/>
              <a:lumOff val="98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F878E5-7E4F-344D-8BB4-9D02E4738E48}">
      <dsp:nvSpPr>
        <dsp:cNvPr id="0" name=""/>
        <dsp:cNvSpPr/>
      </dsp:nvSpPr>
      <dsp:spPr>
        <a:xfrm>
          <a:off x="3614737" y="0"/>
          <a:ext cx="3286125" cy="4252912"/>
        </a:xfrm>
        <a:prstGeom prst="rect">
          <a:avLst/>
        </a:prstGeom>
        <a:solidFill>
          <a:schemeClr val="accent2">
            <a:tint val="40000"/>
            <a:alpha val="90000"/>
            <a:hueOff val="1872786"/>
            <a:satOff val="4654"/>
            <a:lumOff val="607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1872786"/>
              <a:satOff val="4654"/>
              <a:lumOff val="60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199" tIns="330200" rIns="256199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b="1" i="0" kern="1200" dirty="0">
              <a:latin typeface="Arial Hebrew" pitchFamily="2" charset="-79"/>
              <a:cs typeface="Arial Hebrew" pitchFamily="2" charset="-79"/>
            </a:rPr>
            <a:t>Handling Irrelevant or Redundant Features 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b="0" i="0" kern="1200" dirty="0">
              <a:latin typeface="Arial Hebrew" pitchFamily="2" charset="-79"/>
              <a:cs typeface="Arial Hebrew" pitchFamily="2" charset="-79"/>
            </a:rPr>
            <a:t>Identify and remove irrelevant or redundant columns that do not contribute meaningful information to the analysis</a:t>
          </a:r>
          <a:endParaRPr lang="en-GB" sz="1700" kern="1200" dirty="0">
            <a:latin typeface="Arial Hebrew" pitchFamily="2" charset="-79"/>
            <a:cs typeface="Arial Hebrew" pitchFamily="2" charset="-79"/>
          </a:endParaRPr>
        </a:p>
      </dsp:txBody>
      <dsp:txXfrm>
        <a:off x="3614737" y="1616106"/>
        <a:ext cx="3286125" cy="2551747"/>
      </dsp:txXfrm>
    </dsp:sp>
    <dsp:sp modelId="{BFE9B1F7-20D7-E54A-ACCF-8E9C0A062E9E}">
      <dsp:nvSpPr>
        <dsp:cNvPr id="0" name=""/>
        <dsp:cNvSpPr/>
      </dsp:nvSpPr>
      <dsp:spPr>
        <a:xfrm>
          <a:off x="4619863" y="425291"/>
          <a:ext cx="1275873" cy="1275873"/>
        </a:xfrm>
        <a:prstGeom prst="ellipse">
          <a:avLst/>
        </a:prstGeom>
        <a:solidFill>
          <a:schemeClr val="accent2">
            <a:hueOff val="1205376"/>
            <a:satOff val="2504"/>
            <a:lumOff val="1960"/>
            <a:alphaOff val="0"/>
          </a:schemeClr>
        </a:solidFill>
        <a:ln w="12700" cap="flat" cmpd="sng" algn="ctr">
          <a:solidFill>
            <a:schemeClr val="accent2">
              <a:hueOff val="1205376"/>
              <a:satOff val="2504"/>
              <a:lumOff val="196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472" tIns="12700" rIns="99472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800" kern="1200"/>
            <a:t>2</a:t>
          </a:r>
        </a:p>
      </dsp:txBody>
      <dsp:txXfrm>
        <a:off x="4806710" y="612138"/>
        <a:ext cx="902179" cy="902179"/>
      </dsp:txXfrm>
    </dsp:sp>
    <dsp:sp modelId="{F8432206-ABD2-544E-B123-0F79D7840B20}">
      <dsp:nvSpPr>
        <dsp:cNvPr id="0" name=""/>
        <dsp:cNvSpPr/>
      </dsp:nvSpPr>
      <dsp:spPr>
        <a:xfrm>
          <a:off x="3614737" y="4252840"/>
          <a:ext cx="3286125" cy="72"/>
        </a:xfrm>
        <a:prstGeom prst="rect">
          <a:avLst/>
        </a:prstGeom>
        <a:solidFill>
          <a:schemeClr val="accent2">
            <a:hueOff val="1808064"/>
            <a:satOff val="3757"/>
            <a:lumOff val="2941"/>
            <a:alphaOff val="0"/>
          </a:schemeClr>
        </a:solidFill>
        <a:ln w="12700" cap="flat" cmpd="sng" algn="ctr">
          <a:solidFill>
            <a:schemeClr val="accent2">
              <a:hueOff val="1808064"/>
              <a:satOff val="3757"/>
              <a:lumOff val="294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635423-3A24-7F44-975D-325021E45809}">
      <dsp:nvSpPr>
        <dsp:cNvPr id="0" name=""/>
        <dsp:cNvSpPr/>
      </dsp:nvSpPr>
      <dsp:spPr>
        <a:xfrm>
          <a:off x="7229475" y="0"/>
          <a:ext cx="3286125" cy="4252912"/>
        </a:xfrm>
        <a:prstGeom prst="rect">
          <a:avLst/>
        </a:prstGeom>
        <a:solidFill>
          <a:schemeClr val="accent2">
            <a:tint val="40000"/>
            <a:alpha val="90000"/>
            <a:hueOff val="3745573"/>
            <a:satOff val="9308"/>
            <a:lumOff val="1214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3745573"/>
              <a:satOff val="9308"/>
              <a:lumOff val="12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199" tIns="330200" rIns="256199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b="1" i="0" kern="1200" dirty="0">
              <a:latin typeface="Arial Hebrew" pitchFamily="2" charset="-79"/>
              <a:cs typeface="Arial Hebrew" pitchFamily="2" charset="-79"/>
            </a:rPr>
            <a:t>Handling Outliers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b="0" i="0" kern="1200" dirty="0">
              <a:latin typeface="Arial Hebrew" pitchFamily="2" charset="-79"/>
              <a:cs typeface="Arial Hebrew" pitchFamily="2" charset="-79"/>
            </a:rPr>
            <a:t>Outlier identification and treatment to ensure accuracy in the analysis</a:t>
          </a:r>
          <a:endParaRPr lang="en-GB" sz="1700" kern="1200" dirty="0">
            <a:latin typeface="Arial Hebrew" pitchFamily="2" charset="-79"/>
            <a:cs typeface="Arial Hebrew" pitchFamily="2" charset="-79"/>
          </a:endParaRPr>
        </a:p>
      </dsp:txBody>
      <dsp:txXfrm>
        <a:off x="7229475" y="1616106"/>
        <a:ext cx="3286125" cy="2551747"/>
      </dsp:txXfrm>
    </dsp:sp>
    <dsp:sp modelId="{06DD4F86-8A9B-CC4D-A52C-D4255A93972D}">
      <dsp:nvSpPr>
        <dsp:cNvPr id="0" name=""/>
        <dsp:cNvSpPr/>
      </dsp:nvSpPr>
      <dsp:spPr>
        <a:xfrm>
          <a:off x="8234600" y="425291"/>
          <a:ext cx="1275873" cy="1275873"/>
        </a:xfrm>
        <a:prstGeom prst="ellipse">
          <a:avLst/>
        </a:prstGeom>
        <a:solidFill>
          <a:schemeClr val="accent2">
            <a:hueOff val="2410752"/>
            <a:satOff val="5009"/>
            <a:lumOff val="3921"/>
            <a:alphaOff val="0"/>
          </a:schemeClr>
        </a:solidFill>
        <a:ln w="12700" cap="flat" cmpd="sng" algn="ctr">
          <a:solidFill>
            <a:schemeClr val="accent2">
              <a:hueOff val="2410752"/>
              <a:satOff val="5009"/>
              <a:lumOff val="392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472" tIns="12700" rIns="99472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800" kern="1200"/>
            <a:t>3</a:t>
          </a:r>
        </a:p>
      </dsp:txBody>
      <dsp:txXfrm>
        <a:off x="8421447" y="612138"/>
        <a:ext cx="902179" cy="902179"/>
      </dsp:txXfrm>
    </dsp:sp>
    <dsp:sp modelId="{246F7D97-A946-5549-9710-5B58F72A1550}">
      <dsp:nvSpPr>
        <dsp:cNvPr id="0" name=""/>
        <dsp:cNvSpPr/>
      </dsp:nvSpPr>
      <dsp:spPr>
        <a:xfrm>
          <a:off x="7229475" y="4252840"/>
          <a:ext cx="3286125" cy="72"/>
        </a:xfrm>
        <a:prstGeom prst="rect">
          <a:avLst/>
        </a:prstGeom>
        <a:solidFill>
          <a:schemeClr val="accent2">
            <a:hueOff val="3013440"/>
            <a:satOff val="6261"/>
            <a:lumOff val="4901"/>
            <a:alphaOff val="0"/>
          </a:schemeClr>
        </a:solidFill>
        <a:ln w="12700" cap="flat" cmpd="sng" algn="ctr">
          <a:solidFill>
            <a:schemeClr val="accent2">
              <a:hueOff val="3013440"/>
              <a:satOff val="6261"/>
              <a:lumOff val="490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C4A5A7-E210-FE4E-B90A-B4FCBA2FFB79}">
      <dsp:nvSpPr>
        <dsp:cNvPr id="0" name=""/>
        <dsp:cNvSpPr/>
      </dsp:nvSpPr>
      <dsp:spPr>
        <a:xfrm>
          <a:off x="0" y="1153470"/>
          <a:ext cx="7158497" cy="15210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0" tIns="228600" rIns="228600" bIns="228600" numCol="1" spcCol="1270" anchor="ctr" anchorCtr="0">
          <a:noAutofit/>
        </a:bodyPr>
        <a:lstStyle/>
        <a:p>
          <a:pPr marL="0" lvl="0" indent="0" algn="l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0" kern="1200" dirty="0">
              <a:latin typeface="Arial Hebrew" pitchFamily="2" charset="-79"/>
              <a:cs typeface="Arial Hebrew" pitchFamily="2" charset="-79"/>
            </a:rPr>
            <a:t>Univariate Analysis</a:t>
          </a:r>
        </a:p>
      </dsp:txBody>
      <dsp:txXfrm>
        <a:off x="74249" y="1227719"/>
        <a:ext cx="7009999" cy="1372502"/>
      </dsp:txXfrm>
    </dsp:sp>
    <dsp:sp modelId="{3B8726F6-05E2-E94E-A6F5-0442D43AB818}">
      <dsp:nvSpPr>
        <dsp:cNvPr id="0" name=""/>
        <dsp:cNvSpPr/>
      </dsp:nvSpPr>
      <dsp:spPr>
        <a:xfrm>
          <a:off x="0" y="2861670"/>
          <a:ext cx="7158497" cy="1521000"/>
        </a:xfrm>
        <a:prstGeom prst="roundRect">
          <a:avLst/>
        </a:prstGeom>
        <a:solidFill>
          <a:schemeClr val="accent2">
            <a:hueOff val="3013440"/>
            <a:satOff val="6261"/>
            <a:lumOff val="490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0" tIns="228600" rIns="228600" bIns="228600" numCol="1" spcCol="1270" anchor="ctr" anchorCtr="0">
          <a:noAutofit/>
        </a:bodyPr>
        <a:lstStyle/>
        <a:p>
          <a:pPr marL="0" lvl="0" indent="0" algn="l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0" kern="1200" dirty="0">
              <a:latin typeface="Arial Hebrew" pitchFamily="2" charset="-79"/>
              <a:cs typeface="Arial Hebrew" pitchFamily="2" charset="-79"/>
            </a:rPr>
            <a:t>Bi-variate Analysis</a:t>
          </a:r>
        </a:p>
      </dsp:txBody>
      <dsp:txXfrm>
        <a:off x="74249" y="2935919"/>
        <a:ext cx="7009999" cy="13725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0">
  <dgm:title val=""/>
  <dgm:desc val=""/>
  <dgm:catLst>
    <dgm:cat type="process" pri="3000"/>
    <dgm:cat type="picture" pri="30000"/>
    <dgm:cat type="pictureconvert" pri="3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op="equ" fact="0.3333"/>
      <dgm:constr type="primFontSz" for="des" forName="txNode" op="equ" val="65"/>
      <dgm:constr type="primFontSz" for="des" forName="connTx" op="equ" val="55"/>
      <dgm:constr type="primFontSz" for="des" forName="connTx" refType="primFontSz" refFor="des" refForName="txNode" op="lte" fact="0.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imagSh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 refType="w" fact="0.14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if>
          <dgm:else name="Name7">
            <dgm:constrLst>
              <dgm:constr type="l" for="ch" forName="imagSh" refType="w" fact="0.14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else>
        </dgm:choose>
        <dgm:ruleLst/>
        <dgm:layoutNode name="imagSh" styleLbl="b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x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imagSh"/>
            <dgm:param type="dstNode" val="imagSh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35"/>
            <dgm:constr type="endPad" refType="connDist" fact="0.3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8T15:32:49.09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0 128,'0'6'0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8T11:13:13.34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0 128,'0'6'0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730071-E8BA-414E-A8A7-A60D46B34BE0}" type="datetimeFigureOut">
              <a:rPr lang="en-US" smtClean="0"/>
              <a:t>11/8/23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168727-915B-DF4D-B7C2-11E1B25C7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8904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168727-915B-DF4D-B7C2-11E1B25C7A7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9547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11/8/23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256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165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230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3131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7333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0890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728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0399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069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718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69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11/8/23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006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50" r:id="rId6"/>
    <p:sldLayoutId id="2147483745" r:id="rId7"/>
    <p:sldLayoutId id="2147483746" r:id="rId8"/>
    <p:sldLayoutId id="2147483747" r:id="rId9"/>
    <p:sldLayoutId id="2147483749" r:id="rId10"/>
    <p:sldLayoutId id="2147483748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12" Type="http://schemas.openxmlformats.org/officeDocument/2006/relationships/image" Target="../media/image8.sv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image" Target="../media/image7.png"/><Relationship Id="rId5" Type="http://schemas.openxmlformats.org/officeDocument/2006/relationships/diagramColors" Target="../diagrams/colors1.xml"/><Relationship Id="rId10" Type="http://schemas.openxmlformats.org/officeDocument/2006/relationships/image" Target="../media/image6.sv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1DF0F5-8D4F-B1B4-84A2-D24F4DE16E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97762" y="640080"/>
            <a:ext cx="6251110" cy="356616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IN" sz="8200" b="1" i="0" dirty="0">
                <a:effectLst/>
                <a:cs typeface="Times New Roman" panose="02020603050405020304" pitchFamily="18" charset="0"/>
              </a:rPr>
              <a:t>Lending Club Case Study</a:t>
            </a:r>
            <a:r>
              <a:rPr lang="en-US" sz="8200" dirty="0"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A30ACB-E58C-4119-AC3C-C14F7BF1FB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97760" y="4636008"/>
            <a:ext cx="6251111" cy="1572768"/>
          </a:xfrm>
        </p:spPr>
        <p:txBody>
          <a:bodyPr>
            <a:normAutofit/>
          </a:bodyPr>
          <a:lstStyle/>
          <a:p>
            <a:r>
              <a:rPr lang="en-US" dirty="0">
                <a:latin typeface="AkayaTelivigala" pitchFamily="2" charset="77"/>
                <a:cs typeface="AkayaTelivigala" pitchFamily="2" charset="77"/>
              </a:rPr>
              <a:t>              Detailed Analysis by </a:t>
            </a:r>
          </a:p>
          <a:p>
            <a:r>
              <a:rPr lang="en-US" dirty="0">
                <a:latin typeface="AkayaTelivigala" pitchFamily="2" charset="77"/>
                <a:cs typeface="AkayaTelivigala" pitchFamily="2" charset="77"/>
              </a:rPr>
              <a:t>Samidh Bhagwat &amp; </a:t>
            </a:r>
            <a:r>
              <a:rPr lang="en-IN" dirty="0">
                <a:latin typeface="AkayaTelivigala" pitchFamily="2" charset="77"/>
                <a:cs typeface="AkayaTelivigala" pitchFamily="2" charset="77"/>
              </a:rPr>
              <a:t>Archishman Gantait </a:t>
            </a:r>
            <a:endParaRPr lang="en-US" dirty="0">
              <a:latin typeface="AkayaTelivigala" pitchFamily="2" charset="77"/>
              <a:cs typeface="AkayaTelivigala" pitchFamily="2" charset="77"/>
            </a:endParaRPr>
          </a:p>
        </p:txBody>
      </p:sp>
      <p:sp>
        <p:nvSpPr>
          <p:cNvPr id="27" name="Rectangle 6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4409267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3B9EB1"/>
          </a:solidFill>
          <a:ln w="38100" cap="rnd">
            <a:solidFill>
              <a:srgbClr val="3B9EB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Coloured pencils inside a pencil holder which is on top of a wood table">
            <a:extLst>
              <a:ext uri="{FF2B5EF4-FFF2-40B4-BE49-F238E27FC236}">
                <a16:creationId xmlns:a16="http://schemas.microsoft.com/office/drawing/2014/main" id="{9249C4DE-E0FA-E407-10BD-19D092DBF6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480" r="5189" b="-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4867779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711671EB-9B2E-4E39-94FF-2BA8B0B45E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22FC64A3-62BF-47FB-A545-7A43E36535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4745565" y="-4745566"/>
            <a:ext cx="2700870" cy="12192000"/>
          </a:xfrm>
          <a:custGeom>
            <a:avLst/>
            <a:gdLst>
              <a:gd name="connsiteX0" fmla="*/ 0 w 2700870"/>
              <a:gd name="connsiteY0" fmla="*/ 0 h 12192000"/>
              <a:gd name="connsiteX1" fmla="*/ 0 w 2700870"/>
              <a:gd name="connsiteY1" fmla="*/ 12192000 h 12192000"/>
              <a:gd name="connsiteX2" fmla="*/ 2661694 w 2700870"/>
              <a:gd name="connsiteY2" fmla="*/ 12192000 h 12192000"/>
              <a:gd name="connsiteX3" fmla="*/ 2632716 w 2700870"/>
              <a:gd name="connsiteY3" fmla="*/ 11941855 h 12192000"/>
              <a:gd name="connsiteX4" fmla="*/ 2605238 w 2700870"/>
              <a:gd name="connsiteY4" fmla="*/ 10895781 h 12192000"/>
              <a:gd name="connsiteX5" fmla="*/ 2672927 w 2700870"/>
              <a:gd name="connsiteY5" fmla="*/ 9729981 h 12192000"/>
              <a:gd name="connsiteX6" fmla="*/ 2672927 w 2700870"/>
              <a:gd name="connsiteY6" fmla="*/ 9349685 h 12192000"/>
              <a:gd name="connsiteX7" fmla="*/ 2665256 w 2700870"/>
              <a:gd name="connsiteY7" fmla="*/ 8947869 h 12192000"/>
              <a:gd name="connsiteX8" fmla="*/ 2666835 w 2700870"/>
              <a:gd name="connsiteY8" fmla="*/ 7719557 h 12192000"/>
              <a:gd name="connsiteX9" fmla="*/ 2648109 w 2700870"/>
              <a:gd name="connsiteY9" fmla="*/ 6285351 h 12192000"/>
              <a:gd name="connsiteX10" fmla="*/ 2672476 w 2700870"/>
              <a:gd name="connsiteY10" fmla="*/ 5314115 h 12192000"/>
              <a:gd name="connsiteX11" fmla="*/ 2662774 w 2700870"/>
              <a:gd name="connsiteY11" fmla="*/ 4956020 h 12192000"/>
              <a:gd name="connsiteX12" fmla="*/ 2679020 w 2700870"/>
              <a:gd name="connsiteY12" fmla="*/ 4142653 h 12192000"/>
              <a:gd name="connsiteX13" fmla="*/ 2681951 w 2700870"/>
              <a:gd name="connsiteY13" fmla="*/ 3198141 h 12192000"/>
              <a:gd name="connsiteX14" fmla="*/ 2632541 w 2700870"/>
              <a:gd name="connsiteY14" fmla="*/ 1982283 h 12192000"/>
              <a:gd name="connsiteX15" fmla="*/ 2667512 w 2700870"/>
              <a:gd name="connsiteY15" fmla="*/ 1445702 h 12192000"/>
              <a:gd name="connsiteX16" fmla="*/ 2660518 w 2700870"/>
              <a:gd name="connsiteY16" fmla="*/ 750797 h 12192000"/>
              <a:gd name="connsiteX17" fmla="*/ 2651539 w 2700870"/>
              <a:gd name="connsiteY17" fmla="*/ 168769 h 12192000"/>
              <a:gd name="connsiteX18" fmla="*/ 2668618 w 2700870"/>
              <a:gd name="connsiteY18" fmla="*/ 0 h 12192000"/>
              <a:gd name="connsiteX19" fmla="*/ 781493 w 2700870"/>
              <a:gd name="connsiteY19" fmla="*/ 0 h 12192000"/>
              <a:gd name="connsiteX20" fmla="*/ 409569 w 2700870"/>
              <a:gd name="connsiteY20" fmla="*/ 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700870" h="12192000">
                <a:moveTo>
                  <a:pt x="0" y="0"/>
                </a:moveTo>
                <a:lnTo>
                  <a:pt x="0" y="12192000"/>
                </a:lnTo>
                <a:lnTo>
                  <a:pt x="2661694" y="12192000"/>
                </a:lnTo>
                <a:lnTo>
                  <a:pt x="2632716" y="11941855"/>
                </a:lnTo>
                <a:cubicBezTo>
                  <a:pt x="2602362" y="11594183"/>
                  <a:pt x="2599485" y="11245047"/>
                  <a:pt x="2605238" y="10895781"/>
                </a:cubicBezTo>
                <a:cubicBezTo>
                  <a:pt x="2611558" y="10506425"/>
                  <a:pt x="2629380" y="10117297"/>
                  <a:pt x="2672927" y="9729981"/>
                </a:cubicBezTo>
                <a:cubicBezTo>
                  <a:pt x="2684548" y="9603480"/>
                  <a:pt x="2684548" y="9476187"/>
                  <a:pt x="2672927" y="9349685"/>
                </a:cubicBezTo>
                <a:cubicBezTo>
                  <a:pt x="2663496" y="9215958"/>
                  <a:pt x="2660924" y="9081848"/>
                  <a:pt x="2665256" y="8947869"/>
                </a:cubicBezTo>
                <a:cubicBezTo>
                  <a:pt x="2678116" y="8538360"/>
                  <a:pt x="2648559" y="8128618"/>
                  <a:pt x="2666835" y="7719557"/>
                </a:cubicBezTo>
                <a:cubicBezTo>
                  <a:pt x="2688269" y="7240958"/>
                  <a:pt x="2663226" y="6763493"/>
                  <a:pt x="2648109" y="6285351"/>
                </a:cubicBezTo>
                <a:cubicBezTo>
                  <a:pt x="2637956" y="5961455"/>
                  <a:pt x="2631636" y="5637330"/>
                  <a:pt x="2672476" y="5314115"/>
                </a:cubicBezTo>
                <a:cubicBezTo>
                  <a:pt x="2687594" y="5195204"/>
                  <a:pt x="2674732" y="5074932"/>
                  <a:pt x="2662774" y="4956020"/>
                </a:cubicBezTo>
                <a:cubicBezTo>
                  <a:pt x="2635699" y="4683988"/>
                  <a:pt x="2650591" y="4413093"/>
                  <a:pt x="2679020" y="4142653"/>
                </a:cubicBezTo>
                <a:cubicBezTo>
                  <a:pt x="2712412" y="3827814"/>
                  <a:pt x="2702710" y="3513204"/>
                  <a:pt x="2681951" y="3198141"/>
                </a:cubicBezTo>
                <a:cubicBezTo>
                  <a:pt x="2655103" y="2793383"/>
                  <a:pt x="2621257" y="2389987"/>
                  <a:pt x="2632541" y="1982283"/>
                </a:cubicBezTo>
                <a:cubicBezTo>
                  <a:pt x="2637279" y="1803119"/>
                  <a:pt x="2653299" y="1624412"/>
                  <a:pt x="2667512" y="1445702"/>
                </a:cubicBezTo>
                <a:cubicBezTo>
                  <a:pt x="2682111" y="1214217"/>
                  <a:pt x="2679764" y="981948"/>
                  <a:pt x="2660518" y="750797"/>
                </a:cubicBezTo>
                <a:cubicBezTo>
                  <a:pt x="2647658" y="556628"/>
                  <a:pt x="2639366" y="362460"/>
                  <a:pt x="2651539" y="168769"/>
                </a:cubicBezTo>
                <a:lnTo>
                  <a:pt x="2668618" y="0"/>
                </a:lnTo>
                <a:lnTo>
                  <a:pt x="781493" y="0"/>
                </a:lnTo>
                <a:lnTo>
                  <a:pt x="409569" y="0"/>
                </a:lnTo>
                <a:close/>
              </a:path>
            </a:pathLst>
          </a:custGeom>
          <a:solidFill>
            <a:srgbClr val="3B9E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6ADD11-C6F6-251B-EFB7-8D75B9F7B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8596"/>
            <a:ext cx="3419856" cy="1600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b="1" i="0" dirty="0">
                <a:solidFill>
                  <a:schemeClr val="bg1"/>
                </a:solidFill>
              </a:rPr>
              <a:t>Home ownership &amp; Verification status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48" name="Rectangle 22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14992" y="786384"/>
            <a:ext cx="18288" cy="1600200"/>
          </a:xfrm>
          <a:custGeom>
            <a:avLst/>
            <a:gdLst>
              <a:gd name="connsiteX0" fmla="*/ 0 w 18288"/>
              <a:gd name="connsiteY0" fmla="*/ 0 h 1600200"/>
              <a:gd name="connsiteX1" fmla="*/ 18288 w 18288"/>
              <a:gd name="connsiteY1" fmla="*/ 0 h 1600200"/>
              <a:gd name="connsiteX2" fmla="*/ 18288 w 18288"/>
              <a:gd name="connsiteY2" fmla="*/ 549402 h 1600200"/>
              <a:gd name="connsiteX3" fmla="*/ 18288 w 18288"/>
              <a:gd name="connsiteY3" fmla="*/ 1114806 h 1600200"/>
              <a:gd name="connsiteX4" fmla="*/ 18288 w 18288"/>
              <a:gd name="connsiteY4" fmla="*/ 1600200 h 1600200"/>
              <a:gd name="connsiteX5" fmla="*/ 0 w 18288"/>
              <a:gd name="connsiteY5" fmla="*/ 1600200 h 1600200"/>
              <a:gd name="connsiteX6" fmla="*/ 0 w 18288"/>
              <a:gd name="connsiteY6" fmla="*/ 1066800 h 1600200"/>
              <a:gd name="connsiteX7" fmla="*/ 0 w 18288"/>
              <a:gd name="connsiteY7" fmla="*/ 517398 h 1600200"/>
              <a:gd name="connsiteX8" fmla="*/ 0 w 18288"/>
              <a:gd name="connsiteY8" fmla="*/ 0 h 16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288" h="1600200" fill="none" extrusionOk="0">
                <a:moveTo>
                  <a:pt x="0" y="0"/>
                </a:moveTo>
                <a:cubicBezTo>
                  <a:pt x="4865" y="374"/>
                  <a:pt x="13608" y="53"/>
                  <a:pt x="18288" y="0"/>
                </a:cubicBezTo>
                <a:cubicBezTo>
                  <a:pt x="23286" y="215154"/>
                  <a:pt x="-6672" y="375145"/>
                  <a:pt x="18288" y="549402"/>
                </a:cubicBezTo>
                <a:cubicBezTo>
                  <a:pt x="43248" y="723659"/>
                  <a:pt x="44414" y="873011"/>
                  <a:pt x="18288" y="1114806"/>
                </a:cubicBezTo>
                <a:cubicBezTo>
                  <a:pt x="-7838" y="1356601"/>
                  <a:pt x="13030" y="1360490"/>
                  <a:pt x="18288" y="1600200"/>
                </a:cubicBezTo>
                <a:cubicBezTo>
                  <a:pt x="10638" y="1600772"/>
                  <a:pt x="4111" y="1599793"/>
                  <a:pt x="0" y="1600200"/>
                </a:cubicBezTo>
                <a:cubicBezTo>
                  <a:pt x="-6890" y="1375807"/>
                  <a:pt x="21339" y="1304563"/>
                  <a:pt x="0" y="1066800"/>
                </a:cubicBezTo>
                <a:cubicBezTo>
                  <a:pt x="-21339" y="829037"/>
                  <a:pt x="-23009" y="689986"/>
                  <a:pt x="0" y="517398"/>
                </a:cubicBezTo>
                <a:cubicBezTo>
                  <a:pt x="23009" y="344810"/>
                  <a:pt x="-9921" y="122345"/>
                  <a:pt x="0" y="0"/>
                </a:cubicBezTo>
                <a:close/>
              </a:path>
              <a:path w="18288" h="1600200" stroke="0" extrusionOk="0">
                <a:moveTo>
                  <a:pt x="0" y="0"/>
                </a:moveTo>
                <a:cubicBezTo>
                  <a:pt x="5341" y="9"/>
                  <a:pt x="11148" y="-611"/>
                  <a:pt x="18288" y="0"/>
                </a:cubicBezTo>
                <a:cubicBezTo>
                  <a:pt x="31387" y="104987"/>
                  <a:pt x="17137" y="300374"/>
                  <a:pt x="18288" y="485394"/>
                </a:cubicBezTo>
                <a:cubicBezTo>
                  <a:pt x="19439" y="670414"/>
                  <a:pt x="37394" y="922400"/>
                  <a:pt x="18288" y="1050798"/>
                </a:cubicBezTo>
                <a:cubicBezTo>
                  <a:pt x="-818" y="1179196"/>
                  <a:pt x="6556" y="1394957"/>
                  <a:pt x="18288" y="1600200"/>
                </a:cubicBezTo>
                <a:cubicBezTo>
                  <a:pt x="12642" y="1600430"/>
                  <a:pt x="3803" y="1599869"/>
                  <a:pt x="0" y="1600200"/>
                </a:cubicBezTo>
                <a:cubicBezTo>
                  <a:pt x="10832" y="1355159"/>
                  <a:pt x="-10163" y="1159269"/>
                  <a:pt x="0" y="1034796"/>
                </a:cubicBezTo>
                <a:cubicBezTo>
                  <a:pt x="10163" y="910323"/>
                  <a:pt x="5178" y="626710"/>
                  <a:pt x="0" y="469392"/>
                </a:cubicBezTo>
                <a:cubicBezTo>
                  <a:pt x="-5178" y="312074"/>
                  <a:pt x="20387" y="137476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4925">
            <a:solidFill>
              <a:schemeClr val="bg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A53A7CC-7EFE-85EF-FBEC-EA2E57528E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598491"/>
            <a:ext cx="6894576" cy="1938731"/>
          </a:xfrm>
        </p:spPr>
        <p:txBody>
          <a:bodyPr vert="horz" lIns="91440" tIns="45720" rIns="91440" bIns="45720" rtlCol="0" anchor="ctr">
            <a:normAutofit fontScale="25000" lnSpcReduction="20000"/>
          </a:bodyPr>
          <a:lstStyle/>
          <a:p>
            <a:pPr>
              <a:lnSpc>
                <a:spcPct val="100000"/>
              </a:lnSpc>
              <a:spcAft>
                <a:spcPts val="600"/>
              </a:spcAft>
            </a:pPr>
            <a:endParaRPr lang="en-US" sz="500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spcAft>
                <a:spcPts val="600"/>
              </a:spcAft>
            </a:pPr>
            <a:endParaRPr lang="en-US" sz="500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spcAft>
                <a:spcPts val="600"/>
              </a:spcAft>
            </a:pPr>
            <a:endParaRPr lang="en-US" sz="500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spcAft>
                <a:spcPts val="600"/>
              </a:spcAft>
            </a:pPr>
            <a:endParaRPr lang="en-US" sz="500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spcAft>
                <a:spcPts val="600"/>
              </a:spcAft>
            </a:pPr>
            <a:endParaRPr lang="en-US" sz="500" dirty="0">
              <a:solidFill>
                <a:schemeClr val="bg1"/>
              </a:solidFill>
            </a:endParaRPr>
          </a:p>
          <a:p>
            <a:pPr>
              <a:lnSpc>
                <a:spcPct val="130000"/>
              </a:lnSpc>
              <a:spcAft>
                <a:spcPts val="600"/>
              </a:spcAft>
            </a:pPr>
            <a:r>
              <a:rPr lang="en-US" sz="8000" dirty="0">
                <a:solidFill>
                  <a:schemeClr val="bg1"/>
                </a:solidFill>
                <a:latin typeface="Arial Hebrew" pitchFamily="2" charset="-79"/>
                <a:cs typeface="Arial Hebrew" pitchFamily="2" charset="-79"/>
              </a:rPr>
              <a:t>Home Ownership doesn’t really have a lot of impact on the overall default rate. The rate seem to be uniform across</a:t>
            </a:r>
          </a:p>
          <a:p>
            <a:pPr>
              <a:lnSpc>
                <a:spcPct val="130000"/>
              </a:lnSpc>
              <a:spcAft>
                <a:spcPts val="600"/>
              </a:spcAft>
            </a:pPr>
            <a:r>
              <a:rPr lang="en-US" sz="8000" dirty="0">
                <a:solidFill>
                  <a:schemeClr val="bg1"/>
                </a:solidFill>
                <a:latin typeface="Arial Hebrew" pitchFamily="2" charset="-79"/>
                <a:cs typeface="Arial Hebrew" pitchFamily="2" charset="-79"/>
              </a:rPr>
              <a:t>Verified loans have a higher default level as compared to Non-verified loans. The verification process needs to be  re-evaluated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endParaRPr lang="en-US" sz="500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spcAft>
                <a:spcPts val="600"/>
              </a:spcAft>
            </a:pPr>
            <a:endParaRPr lang="en-US" sz="500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spcAft>
                <a:spcPts val="600"/>
              </a:spcAft>
            </a:pPr>
            <a:endParaRPr lang="en-US" sz="500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spcAft>
                <a:spcPts val="600"/>
              </a:spcAft>
            </a:pPr>
            <a:endParaRPr lang="en-US" sz="500" dirty="0">
              <a:solidFill>
                <a:schemeClr val="bg1"/>
              </a:solidFill>
            </a:endParaRPr>
          </a:p>
        </p:txBody>
      </p:sp>
      <p:pic>
        <p:nvPicPr>
          <p:cNvPr id="4" name="Content Placeholder 6" descr="A graph with different colored bars&#10;&#10;Description automatically generated">
            <a:extLst>
              <a:ext uri="{FF2B5EF4-FFF2-40B4-BE49-F238E27FC236}">
                <a16:creationId xmlns:a16="http://schemas.microsoft.com/office/drawing/2014/main" id="{87DAB99A-2A2E-1B7B-B216-D2391F3C8E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923" y="2756892"/>
            <a:ext cx="5440654" cy="402772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Content Placeholder 6">
            <a:extLst>
              <a:ext uri="{FF2B5EF4-FFF2-40B4-BE49-F238E27FC236}">
                <a16:creationId xmlns:a16="http://schemas.microsoft.com/office/drawing/2014/main" id="{89E4D532-0C3D-2F02-AE1D-1DE008021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5351" y="2755726"/>
            <a:ext cx="5746524" cy="405216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0582559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711671EB-9B2E-4E39-94FF-2BA8B0B45E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22FC64A3-62BF-47FB-A545-7A43E36535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4745565" y="-4745566"/>
            <a:ext cx="2700870" cy="12192000"/>
          </a:xfrm>
          <a:custGeom>
            <a:avLst/>
            <a:gdLst>
              <a:gd name="connsiteX0" fmla="*/ 0 w 2700870"/>
              <a:gd name="connsiteY0" fmla="*/ 0 h 12192000"/>
              <a:gd name="connsiteX1" fmla="*/ 0 w 2700870"/>
              <a:gd name="connsiteY1" fmla="*/ 12192000 h 12192000"/>
              <a:gd name="connsiteX2" fmla="*/ 2661694 w 2700870"/>
              <a:gd name="connsiteY2" fmla="*/ 12192000 h 12192000"/>
              <a:gd name="connsiteX3" fmla="*/ 2632716 w 2700870"/>
              <a:gd name="connsiteY3" fmla="*/ 11941855 h 12192000"/>
              <a:gd name="connsiteX4" fmla="*/ 2605238 w 2700870"/>
              <a:gd name="connsiteY4" fmla="*/ 10895781 h 12192000"/>
              <a:gd name="connsiteX5" fmla="*/ 2672927 w 2700870"/>
              <a:gd name="connsiteY5" fmla="*/ 9729981 h 12192000"/>
              <a:gd name="connsiteX6" fmla="*/ 2672927 w 2700870"/>
              <a:gd name="connsiteY6" fmla="*/ 9349685 h 12192000"/>
              <a:gd name="connsiteX7" fmla="*/ 2665256 w 2700870"/>
              <a:gd name="connsiteY7" fmla="*/ 8947869 h 12192000"/>
              <a:gd name="connsiteX8" fmla="*/ 2666835 w 2700870"/>
              <a:gd name="connsiteY8" fmla="*/ 7719557 h 12192000"/>
              <a:gd name="connsiteX9" fmla="*/ 2648109 w 2700870"/>
              <a:gd name="connsiteY9" fmla="*/ 6285351 h 12192000"/>
              <a:gd name="connsiteX10" fmla="*/ 2672476 w 2700870"/>
              <a:gd name="connsiteY10" fmla="*/ 5314115 h 12192000"/>
              <a:gd name="connsiteX11" fmla="*/ 2662774 w 2700870"/>
              <a:gd name="connsiteY11" fmla="*/ 4956020 h 12192000"/>
              <a:gd name="connsiteX12" fmla="*/ 2679020 w 2700870"/>
              <a:gd name="connsiteY12" fmla="*/ 4142653 h 12192000"/>
              <a:gd name="connsiteX13" fmla="*/ 2681951 w 2700870"/>
              <a:gd name="connsiteY13" fmla="*/ 3198141 h 12192000"/>
              <a:gd name="connsiteX14" fmla="*/ 2632541 w 2700870"/>
              <a:gd name="connsiteY14" fmla="*/ 1982283 h 12192000"/>
              <a:gd name="connsiteX15" fmla="*/ 2667512 w 2700870"/>
              <a:gd name="connsiteY15" fmla="*/ 1445702 h 12192000"/>
              <a:gd name="connsiteX16" fmla="*/ 2660518 w 2700870"/>
              <a:gd name="connsiteY16" fmla="*/ 750797 h 12192000"/>
              <a:gd name="connsiteX17" fmla="*/ 2651539 w 2700870"/>
              <a:gd name="connsiteY17" fmla="*/ 168769 h 12192000"/>
              <a:gd name="connsiteX18" fmla="*/ 2668618 w 2700870"/>
              <a:gd name="connsiteY18" fmla="*/ 0 h 12192000"/>
              <a:gd name="connsiteX19" fmla="*/ 781493 w 2700870"/>
              <a:gd name="connsiteY19" fmla="*/ 0 h 12192000"/>
              <a:gd name="connsiteX20" fmla="*/ 409569 w 2700870"/>
              <a:gd name="connsiteY20" fmla="*/ 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700870" h="12192000">
                <a:moveTo>
                  <a:pt x="0" y="0"/>
                </a:moveTo>
                <a:lnTo>
                  <a:pt x="0" y="12192000"/>
                </a:lnTo>
                <a:lnTo>
                  <a:pt x="2661694" y="12192000"/>
                </a:lnTo>
                <a:lnTo>
                  <a:pt x="2632716" y="11941855"/>
                </a:lnTo>
                <a:cubicBezTo>
                  <a:pt x="2602362" y="11594183"/>
                  <a:pt x="2599485" y="11245047"/>
                  <a:pt x="2605238" y="10895781"/>
                </a:cubicBezTo>
                <a:cubicBezTo>
                  <a:pt x="2611558" y="10506425"/>
                  <a:pt x="2629380" y="10117297"/>
                  <a:pt x="2672927" y="9729981"/>
                </a:cubicBezTo>
                <a:cubicBezTo>
                  <a:pt x="2684548" y="9603480"/>
                  <a:pt x="2684548" y="9476187"/>
                  <a:pt x="2672927" y="9349685"/>
                </a:cubicBezTo>
                <a:cubicBezTo>
                  <a:pt x="2663496" y="9215958"/>
                  <a:pt x="2660924" y="9081848"/>
                  <a:pt x="2665256" y="8947869"/>
                </a:cubicBezTo>
                <a:cubicBezTo>
                  <a:pt x="2678116" y="8538360"/>
                  <a:pt x="2648559" y="8128618"/>
                  <a:pt x="2666835" y="7719557"/>
                </a:cubicBezTo>
                <a:cubicBezTo>
                  <a:pt x="2688269" y="7240958"/>
                  <a:pt x="2663226" y="6763493"/>
                  <a:pt x="2648109" y="6285351"/>
                </a:cubicBezTo>
                <a:cubicBezTo>
                  <a:pt x="2637956" y="5961455"/>
                  <a:pt x="2631636" y="5637330"/>
                  <a:pt x="2672476" y="5314115"/>
                </a:cubicBezTo>
                <a:cubicBezTo>
                  <a:pt x="2687594" y="5195204"/>
                  <a:pt x="2674732" y="5074932"/>
                  <a:pt x="2662774" y="4956020"/>
                </a:cubicBezTo>
                <a:cubicBezTo>
                  <a:pt x="2635699" y="4683988"/>
                  <a:pt x="2650591" y="4413093"/>
                  <a:pt x="2679020" y="4142653"/>
                </a:cubicBezTo>
                <a:cubicBezTo>
                  <a:pt x="2712412" y="3827814"/>
                  <a:pt x="2702710" y="3513204"/>
                  <a:pt x="2681951" y="3198141"/>
                </a:cubicBezTo>
                <a:cubicBezTo>
                  <a:pt x="2655103" y="2793383"/>
                  <a:pt x="2621257" y="2389987"/>
                  <a:pt x="2632541" y="1982283"/>
                </a:cubicBezTo>
                <a:cubicBezTo>
                  <a:pt x="2637279" y="1803119"/>
                  <a:pt x="2653299" y="1624412"/>
                  <a:pt x="2667512" y="1445702"/>
                </a:cubicBezTo>
                <a:cubicBezTo>
                  <a:pt x="2682111" y="1214217"/>
                  <a:pt x="2679764" y="981948"/>
                  <a:pt x="2660518" y="750797"/>
                </a:cubicBezTo>
                <a:cubicBezTo>
                  <a:pt x="2647658" y="556628"/>
                  <a:pt x="2639366" y="362460"/>
                  <a:pt x="2651539" y="168769"/>
                </a:cubicBezTo>
                <a:lnTo>
                  <a:pt x="2668618" y="0"/>
                </a:lnTo>
                <a:lnTo>
                  <a:pt x="781493" y="0"/>
                </a:lnTo>
                <a:lnTo>
                  <a:pt x="409569" y="0"/>
                </a:lnTo>
                <a:close/>
              </a:path>
            </a:pathLst>
          </a:custGeom>
          <a:solidFill>
            <a:srgbClr val="3B9E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6ADD11-C6F6-251B-EFB7-8D75B9F7B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220" y="646104"/>
            <a:ext cx="3419856" cy="1600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b="1" i="0" dirty="0">
                <a:solidFill>
                  <a:schemeClr val="bg1"/>
                </a:solidFill>
              </a:rPr>
              <a:t>Purpose &amp; funded amount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57" name="Rectangle 22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14992" y="786384"/>
            <a:ext cx="18288" cy="1600200"/>
          </a:xfrm>
          <a:custGeom>
            <a:avLst/>
            <a:gdLst>
              <a:gd name="connsiteX0" fmla="*/ 0 w 18288"/>
              <a:gd name="connsiteY0" fmla="*/ 0 h 1600200"/>
              <a:gd name="connsiteX1" fmla="*/ 18288 w 18288"/>
              <a:gd name="connsiteY1" fmla="*/ 0 h 1600200"/>
              <a:gd name="connsiteX2" fmla="*/ 18288 w 18288"/>
              <a:gd name="connsiteY2" fmla="*/ 549402 h 1600200"/>
              <a:gd name="connsiteX3" fmla="*/ 18288 w 18288"/>
              <a:gd name="connsiteY3" fmla="*/ 1114806 h 1600200"/>
              <a:gd name="connsiteX4" fmla="*/ 18288 w 18288"/>
              <a:gd name="connsiteY4" fmla="*/ 1600200 h 1600200"/>
              <a:gd name="connsiteX5" fmla="*/ 0 w 18288"/>
              <a:gd name="connsiteY5" fmla="*/ 1600200 h 1600200"/>
              <a:gd name="connsiteX6" fmla="*/ 0 w 18288"/>
              <a:gd name="connsiteY6" fmla="*/ 1066800 h 1600200"/>
              <a:gd name="connsiteX7" fmla="*/ 0 w 18288"/>
              <a:gd name="connsiteY7" fmla="*/ 517398 h 1600200"/>
              <a:gd name="connsiteX8" fmla="*/ 0 w 18288"/>
              <a:gd name="connsiteY8" fmla="*/ 0 h 16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288" h="1600200" fill="none" extrusionOk="0">
                <a:moveTo>
                  <a:pt x="0" y="0"/>
                </a:moveTo>
                <a:cubicBezTo>
                  <a:pt x="4865" y="374"/>
                  <a:pt x="13608" y="53"/>
                  <a:pt x="18288" y="0"/>
                </a:cubicBezTo>
                <a:cubicBezTo>
                  <a:pt x="23286" y="215154"/>
                  <a:pt x="-6672" y="375145"/>
                  <a:pt x="18288" y="549402"/>
                </a:cubicBezTo>
                <a:cubicBezTo>
                  <a:pt x="43248" y="723659"/>
                  <a:pt x="44414" y="873011"/>
                  <a:pt x="18288" y="1114806"/>
                </a:cubicBezTo>
                <a:cubicBezTo>
                  <a:pt x="-7838" y="1356601"/>
                  <a:pt x="13030" y="1360490"/>
                  <a:pt x="18288" y="1600200"/>
                </a:cubicBezTo>
                <a:cubicBezTo>
                  <a:pt x="10638" y="1600772"/>
                  <a:pt x="4111" y="1599793"/>
                  <a:pt x="0" y="1600200"/>
                </a:cubicBezTo>
                <a:cubicBezTo>
                  <a:pt x="-6890" y="1375807"/>
                  <a:pt x="21339" y="1304563"/>
                  <a:pt x="0" y="1066800"/>
                </a:cubicBezTo>
                <a:cubicBezTo>
                  <a:pt x="-21339" y="829037"/>
                  <a:pt x="-23009" y="689986"/>
                  <a:pt x="0" y="517398"/>
                </a:cubicBezTo>
                <a:cubicBezTo>
                  <a:pt x="23009" y="344810"/>
                  <a:pt x="-9921" y="122345"/>
                  <a:pt x="0" y="0"/>
                </a:cubicBezTo>
                <a:close/>
              </a:path>
              <a:path w="18288" h="1600200" stroke="0" extrusionOk="0">
                <a:moveTo>
                  <a:pt x="0" y="0"/>
                </a:moveTo>
                <a:cubicBezTo>
                  <a:pt x="5341" y="9"/>
                  <a:pt x="11148" y="-611"/>
                  <a:pt x="18288" y="0"/>
                </a:cubicBezTo>
                <a:cubicBezTo>
                  <a:pt x="31387" y="104987"/>
                  <a:pt x="17137" y="300374"/>
                  <a:pt x="18288" y="485394"/>
                </a:cubicBezTo>
                <a:cubicBezTo>
                  <a:pt x="19439" y="670414"/>
                  <a:pt x="37394" y="922400"/>
                  <a:pt x="18288" y="1050798"/>
                </a:cubicBezTo>
                <a:cubicBezTo>
                  <a:pt x="-818" y="1179196"/>
                  <a:pt x="6556" y="1394957"/>
                  <a:pt x="18288" y="1600200"/>
                </a:cubicBezTo>
                <a:cubicBezTo>
                  <a:pt x="12642" y="1600430"/>
                  <a:pt x="3803" y="1599869"/>
                  <a:pt x="0" y="1600200"/>
                </a:cubicBezTo>
                <a:cubicBezTo>
                  <a:pt x="10832" y="1355159"/>
                  <a:pt x="-10163" y="1159269"/>
                  <a:pt x="0" y="1034796"/>
                </a:cubicBezTo>
                <a:cubicBezTo>
                  <a:pt x="10163" y="910323"/>
                  <a:pt x="5178" y="626710"/>
                  <a:pt x="0" y="469392"/>
                </a:cubicBezTo>
                <a:cubicBezTo>
                  <a:pt x="-5178" y="312074"/>
                  <a:pt x="20387" y="137476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4925">
            <a:solidFill>
              <a:schemeClr val="bg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A53A7CC-7EFE-85EF-FBEC-EA2E57528E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0842" y="463157"/>
            <a:ext cx="7220548" cy="1774553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00000"/>
              </a:lnSpc>
              <a:spcAft>
                <a:spcPts val="600"/>
              </a:spcAft>
            </a:pPr>
            <a:endParaRPr lang="en-US" sz="2000" dirty="0">
              <a:solidFill>
                <a:schemeClr val="bg1"/>
              </a:solidFill>
              <a:latin typeface="Arial Hebrew" pitchFamily="2" charset="-79"/>
              <a:cs typeface="Arial Hebrew" pitchFamily="2" charset="-79"/>
            </a:endParaRPr>
          </a:p>
          <a:p>
            <a:pPr>
              <a:lnSpc>
                <a:spcPct val="100000"/>
              </a:lnSpc>
              <a:spcAft>
                <a:spcPts val="600"/>
              </a:spcAft>
            </a:pPr>
            <a:endParaRPr lang="en-US" sz="2000" dirty="0">
              <a:solidFill>
                <a:schemeClr val="bg1"/>
              </a:solidFill>
              <a:latin typeface="Arial Hebrew" pitchFamily="2" charset="-79"/>
              <a:cs typeface="Arial Hebrew" pitchFamily="2" charset="-79"/>
            </a:endParaRPr>
          </a:p>
          <a:p>
            <a:pPr>
              <a:lnSpc>
                <a:spcPct val="100000"/>
              </a:lnSpc>
              <a:spcAft>
                <a:spcPts val="600"/>
              </a:spcAft>
            </a:pPr>
            <a:endParaRPr lang="en-US" sz="2000" dirty="0">
              <a:solidFill>
                <a:schemeClr val="bg1"/>
              </a:solidFill>
              <a:latin typeface="Arial Hebrew" pitchFamily="2" charset="-79"/>
              <a:cs typeface="Arial Hebrew" pitchFamily="2" charset="-79"/>
            </a:endParaRPr>
          </a:p>
          <a:p>
            <a:pPr>
              <a:lnSpc>
                <a:spcPct val="100000"/>
              </a:lnSpc>
              <a:spcAft>
                <a:spcPts val="600"/>
              </a:spcAft>
            </a:pPr>
            <a:endParaRPr lang="en-US" sz="2000" dirty="0">
              <a:solidFill>
                <a:schemeClr val="bg1"/>
              </a:solidFill>
              <a:latin typeface="Arial Hebrew" pitchFamily="2" charset="-79"/>
              <a:cs typeface="Arial Hebrew" pitchFamily="2" charset="-79"/>
            </a:endParaRPr>
          </a:p>
          <a:p>
            <a:pPr>
              <a:lnSpc>
                <a:spcPct val="100000"/>
              </a:lnSpc>
              <a:spcAft>
                <a:spcPts val="600"/>
              </a:spcAft>
            </a:pPr>
            <a:endParaRPr lang="en-US" sz="2000" dirty="0">
              <a:solidFill>
                <a:schemeClr val="bg1"/>
              </a:solidFill>
              <a:latin typeface="Arial Hebrew" pitchFamily="2" charset="-79"/>
              <a:cs typeface="Arial Hebrew" pitchFamily="2" charset="-79"/>
            </a:endParaRP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sz="2000" dirty="0">
                <a:solidFill>
                  <a:schemeClr val="bg1"/>
                </a:solidFill>
                <a:latin typeface="Arial Hebrew" pitchFamily="2" charset="-79"/>
                <a:cs typeface="Arial Hebrew" pitchFamily="2" charset="-79"/>
              </a:rPr>
              <a:t>Approving Loan request for purpose like credit card, car, home improvement and wedding can be considered as much safer than others as there are less defaulters 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sz="2000" dirty="0">
                <a:solidFill>
                  <a:schemeClr val="bg1"/>
                </a:solidFill>
                <a:latin typeface="Arial Hebrew" pitchFamily="2" charset="-79"/>
                <a:cs typeface="Arial Hebrew" pitchFamily="2" charset="-79"/>
              </a:rPr>
              <a:t>The defaulters are more when funded amount is above 15k , however defaulters are less when funded amount id between 5k to 10k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endParaRPr lang="en-US" sz="2000" dirty="0">
              <a:solidFill>
                <a:schemeClr val="bg1"/>
              </a:solidFill>
              <a:latin typeface="Arial Hebrew" pitchFamily="2" charset="-79"/>
              <a:cs typeface="Arial Hebrew" pitchFamily="2" charset="-79"/>
            </a:endParaRPr>
          </a:p>
          <a:p>
            <a:pPr>
              <a:lnSpc>
                <a:spcPct val="100000"/>
              </a:lnSpc>
              <a:spcAft>
                <a:spcPts val="600"/>
              </a:spcAft>
            </a:pPr>
            <a:endParaRPr lang="en-US" sz="2000" dirty="0">
              <a:solidFill>
                <a:schemeClr val="bg1"/>
              </a:solidFill>
              <a:latin typeface="Arial Hebrew" pitchFamily="2" charset="-79"/>
              <a:cs typeface="Arial Hebrew" pitchFamily="2" charset="-79"/>
            </a:endParaRPr>
          </a:p>
          <a:p>
            <a:pPr>
              <a:lnSpc>
                <a:spcPct val="100000"/>
              </a:lnSpc>
              <a:spcAft>
                <a:spcPts val="600"/>
              </a:spcAft>
            </a:pPr>
            <a:endParaRPr lang="en-US" sz="2000" dirty="0">
              <a:solidFill>
                <a:schemeClr val="bg1"/>
              </a:solidFill>
              <a:latin typeface="Arial Hebrew" pitchFamily="2" charset="-79"/>
              <a:cs typeface="Arial Hebrew" pitchFamily="2" charset="-79"/>
            </a:endParaRPr>
          </a:p>
          <a:p>
            <a:pPr>
              <a:lnSpc>
                <a:spcPct val="100000"/>
              </a:lnSpc>
              <a:spcAft>
                <a:spcPts val="600"/>
              </a:spcAft>
            </a:pPr>
            <a:endParaRPr lang="en-US" sz="2000" dirty="0">
              <a:solidFill>
                <a:schemeClr val="bg1"/>
              </a:solidFill>
              <a:latin typeface="Arial Hebrew" pitchFamily="2" charset="-79"/>
              <a:cs typeface="Arial Hebrew" pitchFamily="2" charset="-79"/>
            </a:endParaRPr>
          </a:p>
        </p:txBody>
      </p:sp>
      <p:pic>
        <p:nvPicPr>
          <p:cNvPr id="3" name="Content Placeholder 6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A32F740B-C46D-4BAF-202B-C360B15537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337" y="2844670"/>
            <a:ext cx="4882713" cy="369435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Content Placeholder 6" descr="A bar chart with different colored bars&#10;&#10;Description automatically generated">
            <a:extLst>
              <a:ext uri="{FF2B5EF4-FFF2-40B4-BE49-F238E27FC236}">
                <a16:creationId xmlns:a16="http://schemas.microsoft.com/office/drawing/2014/main" id="{A15DDBAF-D802-212E-5829-65DC2B7CE0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5351" y="2931090"/>
            <a:ext cx="5303520" cy="352844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8604898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2" name="Rectangle 61">
            <a:extLst>
              <a:ext uri="{FF2B5EF4-FFF2-40B4-BE49-F238E27FC236}">
                <a16:creationId xmlns:a16="http://schemas.microsoft.com/office/drawing/2014/main" id="{711671EB-9B2E-4E39-94FF-2BA8B0B45E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22FC64A3-62BF-47FB-A545-7A43E36535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4745565" y="-4745566"/>
            <a:ext cx="2700870" cy="12192000"/>
          </a:xfrm>
          <a:custGeom>
            <a:avLst/>
            <a:gdLst>
              <a:gd name="connsiteX0" fmla="*/ 0 w 2700870"/>
              <a:gd name="connsiteY0" fmla="*/ 0 h 12192000"/>
              <a:gd name="connsiteX1" fmla="*/ 0 w 2700870"/>
              <a:gd name="connsiteY1" fmla="*/ 12192000 h 12192000"/>
              <a:gd name="connsiteX2" fmla="*/ 2661694 w 2700870"/>
              <a:gd name="connsiteY2" fmla="*/ 12192000 h 12192000"/>
              <a:gd name="connsiteX3" fmla="*/ 2632716 w 2700870"/>
              <a:gd name="connsiteY3" fmla="*/ 11941855 h 12192000"/>
              <a:gd name="connsiteX4" fmla="*/ 2605238 w 2700870"/>
              <a:gd name="connsiteY4" fmla="*/ 10895781 h 12192000"/>
              <a:gd name="connsiteX5" fmla="*/ 2672927 w 2700870"/>
              <a:gd name="connsiteY5" fmla="*/ 9729981 h 12192000"/>
              <a:gd name="connsiteX6" fmla="*/ 2672927 w 2700870"/>
              <a:gd name="connsiteY6" fmla="*/ 9349685 h 12192000"/>
              <a:gd name="connsiteX7" fmla="*/ 2665256 w 2700870"/>
              <a:gd name="connsiteY7" fmla="*/ 8947869 h 12192000"/>
              <a:gd name="connsiteX8" fmla="*/ 2666835 w 2700870"/>
              <a:gd name="connsiteY8" fmla="*/ 7719557 h 12192000"/>
              <a:gd name="connsiteX9" fmla="*/ 2648109 w 2700870"/>
              <a:gd name="connsiteY9" fmla="*/ 6285351 h 12192000"/>
              <a:gd name="connsiteX10" fmla="*/ 2672476 w 2700870"/>
              <a:gd name="connsiteY10" fmla="*/ 5314115 h 12192000"/>
              <a:gd name="connsiteX11" fmla="*/ 2662774 w 2700870"/>
              <a:gd name="connsiteY11" fmla="*/ 4956020 h 12192000"/>
              <a:gd name="connsiteX12" fmla="*/ 2679020 w 2700870"/>
              <a:gd name="connsiteY12" fmla="*/ 4142653 h 12192000"/>
              <a:gd name="connsiteX13" fmla="*/ 2681951 w 2700870"/>
              <a:gd name="connsiteY13" fmla="*/ 3198141 h 12192000"/>
              <a:gd name="connsiteX14" fmla="*/ 2632541 w 2700870"/>
              <a:gd name="connsiteY14" fmla="*/ 1982283 h 12192000"/>
              <a:gd name="connsiteX15" fmla="*/ 2667512 w 2700870"/>
              <a:gd name="connsiteY15" fmla="*/ 1445702 h 12192000"/>
              <a:gd name="connsiteX16" fmla="*/ 2660518 w 2700870"/>
              <a:gd name="connsiteY16" fmla="*/ 750797 h 12192000"/>
              <a:gd name="connsiteX17" fmla="*/ 2651539 w 2700870"/>
              <a:gd name="connsiteY17" fmla="*/ 168769 h 12192000"/>
              <a:gd name="connsiteX18" fmla="*/ 2668618 w 2700870"/>
              <a:gd name="connsiteY18" fmla="*/ 0 h 12192000"/>
              <a:gd name="connsiteX19" fmla="*/ 781493 w 2700870"/>
              <a:gd name="connsiteY19" fmla="*/ 0 h 12192000"/>
              <a:gd name="connsiteX20" fmla="*/ 409569 w 2700870"/>
              <a:gd name="connsiteY20" fmla="*/ 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700870" h="12192000">
                <a:moveTo>
                  <a:pt x="0" y="0"/>
                </a:moveTo>
                <a:lnTo>
                  <a:pt x="0" y="12192000"/>
                </a:lnTo>
                <a:lnTo>
                  <a:pt x="2661694" y="12192000"/>
                </a:lnTo>
                <a:lnTo>
                  <a:pt x="2632716" y="11941855"/>
                </a:lnTo>
                <a:cubicBezTo>
                  <a:pt x="2602362" y="11594183"/>
                  <a:pt x="2599485" y="11245047"/>
                  <a:pt x="2605238" y="10895781"/>
                </a:cubicBezTo>
                <a:cubicBezTo>
                  <a:pt x="2611558" y="10506425"/>
                  <a:pt x="2629380" y="10117297"/>
                  <a:pt x="2672927" y="9729981"/>
                </a:cubicBezTo>
                <a:cubicBezTo>
                  <a:pt x="2684548" y="9603480"/>
                  <a:pt x="2684548" y="9476187"/>
                  <a:pt x="2672927" y="9349685"/>
                </a:cubicBezTo>
                <a:cubicBezTo>
                  <a:pt x="2663496" y="9215958"/>
                  <a:pt x="2660924" y="9081848"/>
                  <a:pt x="2665256" y="8947869"/>
                </a:cubicBezTo>
                <a:cubicBezTo>
                  <a:pt x="2678116" y="8538360"/>
                  <a:pt x="2648559" y="8128618"/>
                  <a:pt x="2666835" y="7719557"/>
                </a:cubicBezTo>
                <a:cubicBezTo>
                  <a:pt x="2688269" y="7240958"/>
                  <a:pt x="2663226" y="6763493"/>
                  <a:pt x="2648109" y="6285351"/>
                </a:cubicBezTo>
                <a:cubicBezTo>
                  <a:pt x="2637956" y="5961455"/>
                  <a:pt x="2631636" y="5637330"/>
                  <a:pt x="2672476" y="5314115"/>
                </a:cubicBezTo>
                <a:cubicBezTo>
                  <a:pt x="2687594" y="5195204"/>
                  <a:pt x="2674732" y="5074932"/>
                  <a:pt x="2662774" y="4956020"/>
                </a:cubicBezTo>
                <a:cubicBezTo>
                  <a:pt x="2635699" y="4683988"/>
                  <a:pt x="2650591" y="4413093"/>
                  <a:pt x="2679020" y="4142653"/>
                </a:cubicBezTo>
                <a:cubicBezTo>
                  <a:pt x="2712412" y="3827814"/>
                  <a:pt x="2702710" y="3513204"/>
                  <a:pt x="2681951" y="3198141"/>
                </a:cubicBezTo>
                <a:cubicBezTo>
                  <a:pt x="2655103" y="2793383"/>
                  <a:pt x="2621257" y="2389987"/>
                  <a:pt x="2632541" y="1982283"/>
                </a:cubicBezTo>
                <a:cubicBezTo>
                  <a:pt x="2637279" y="1803119"/>
                  <a:pt x="2653299" y="1624412"/>
                  <a:pt x="2667512" y="1445702"/>
                </a:cubicBezTo>
                <a:cubicBezTo>
                  <a:pt x="2682111" y="1214217"/>
                  <a:pt x="2679764" y="981948"/>
                  <a:pt x="2660518" y="750797"/>
                </a:cubicBezTo>
                <a:cubicBezTo>
                  <a:pt x="2647658" y="556628"/>
                  <a:pt x="2639366" y="362460"/>
                  <a:pt x="2651539" y="168769"/>
                </a:cubicBezTo>
                <a:lnTo>
                  <a:pt x="2668618" y="0"/>
                </a:lnTo>
                <a:lnTo>
                  <a:pt x="781493" y="0"/>
                </a:lnTo>
                <a:lnTo>
                  <a:pt x="409569" y="0"/>
                </a:lnTo>
                <a:close/>
              </a:path>
            </a:pathLst>
          </a:custGeom>
          <a:solidFill>
            <a:srgbClr val="3B9E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6ADD11-C6F6-251B-EFB7-8D75B9F7B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23546"/>
            <a:ext cx="3419856" cy="1600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b="1" i="0" dirty="0">
                <a:solidFill>
                  <a:schemeClr val="bg1"/>
                </a:solidFill>
              </a:rPr>
              <a:t>Debt to Income &amp; Installment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66" name="Rectangle 22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14992" y="786384"/>
            <a:ext cx="18288" cy="1600200"/>
          </a:xfrm>
          <a:custGeom>
            <a:avLst/>
            <a:gdLst>
              <a:gd name="connsiteX0" fmla="*/ 0 w 18288"/>
              <a:gd name="connsiteY0" fmla="*/ 0 h 1600200"/>
              <a:gd name="connsiteX1" fmla="*/ 18288 w 18288"/>
              <a:gd name="connsiteY1" fmla="*/ 0 h 1600200"/>
              <a:gd name="connsiteX2" fmla="*/ 18288 w 18288"/>
              <a:gd name="connsiteY2" fmla="*/ 549402 h 1600200"/>
              <a:gd name="connsiteX3" fmla="*/ 18288 w 18288"/>
              <a:gd name="connsiteY3" fmla="*/ 1114806 h 1600200"/>
              <a:gd name="connsiteX4" fmla="*/ 18288 w 18288"/>
              <a:gd name="connsiteY4" fmla="*/ 1600200 h 1600200"/>
              <a:gd name="connsiteX5" fmla="*/ 0 w 18288"/>
              <a:gd name="connsiteY5" fmla="*/ 1600200 h 1600200"/>
              <a:gd name="connsiteX6" fmla="*/ 0 w 18288"/>
              <a:gd name="connsiteY6" fmla="*/ 1066800 h 1600200"/>
              <a:gd name="connsiteX7" fmla="*/ 0 w 18288"/>
              <a:gd name="connsiteY7" fmla="*/ 517398 h 1600200"/>
              <a:gd name="connsiteX8" fmla="*/ 0 w 18288"/>
              <a:gd name="connsiteY8" fmla="*/ 0 h 16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288" h="1600200" fill="none" extrusionOk="0">
                <a:moveTo>
                  <a:pt x="0" y="0"/>
                </a:moveTo>
                <a:cubicBezTo>
                  <a:pt x="4865" y="374"/>
                  <a:pt x="13608" y="53"/>
                  <a:pt x="18288" y="0"/>
                </a:cubicBezTo>
                <a:cubicBezTo>
                  <a:pt x="23286" y="215154"/>
                  <a:pt x="-6672" y="375145"/>
                  <a:pt x="18288" y="549402"/>
                </a:cubicBezTo>
                <a:cubicBezTo>
                  <a:pt x="43248" y="723659"/>
                  <a:pt x="44414" y="873011"/>
                  <a:pt x="18288" y="1114806"/>
                </a:cubicBezTo>
                <a:cubicBezTo>
                  <a:pt x="-7838" y="1356601"/>
                  <a:pt x="13030" y="1360490"/>
                  <a:pt x="18288" y="1600200"/>
                </a:cubicBezTo>
                <a:cubicBezTo>
                  <a:pt x="10638" y="1600772"/>
                  <a:pt x="4111" y="1599793"/>
                  <a:pt x="0" y="1600200"/>
                </a:cubicBezTo>
                <a:cubicBezTo>
                  <a:pt x="-6890" y="1375807"/>
                  <a:pt x="21339" y="1304563"/>
                  <a:pt x="0" y="1066800"/>
                </a:cubicBezTo>
                <a:cubicBezTo>
                  <a:pt x="-21339" y="829037"/>
                  <a:pt x="-23009" y="689986"/>
                  <a:pt x="0" y="517398"/>
                </a:cubicBezTo>
                <a:cubicBezTo>
                  <a:pt x="23009" y="344810"/>
                  <a:pt x="-9921" y="122345"/>
                  <a:pt x="0" y="0"/>
                </a:cubicBezTo>
                <a:close/>
              </a:path>
              <a:path w="18288" h="1600200" stroke="0" extrusionOk="0">
                <a:moveTo>
                  <a:pt x="0" y="0"/>
                </a:moveTo>
                <a:cubicBezTo>
                  <a:pt x="5341" y="9"/>
                  <a:pt x="11148" y="-611"/>
                  <a:pt x="18288" y="0"/>
                </a:cubicBezTo>
                <a:cubicBezTo>
                  <a:pt x="31387" y="104987"/>
                  <a:pt x="17137" y="300374"/>
                  <a:pt x="18288" y="485394"/>
                </a:cubicBezTo>
                <a:cubicBezTo>
                  <a:pt x="19439" y="670414"/>
                  <a:pt x="37394" y="922400"/>
                  <a:pt x="18288" y="1050798"/>
                </a:cubicBezTo>
                <a:cubicBezTo>
                  <a:pt x="-818" y="1179196"/>
                  <a:pt x="6556" y="1394957"/>
                  <a:pt x="18288" y="1600200"/>
                </a:cubicBezTo>
                <a:cubicBezTo>
                  <a:pt x="12642" y="1600430"/>
                  <a:pt x="3803" y="1599869"/>
                  <a:pt x="0" y="1600200"/>
                </a:cubicBezTo>
                <a:cubicBezTo>
                  <a:pt x="10832" y="1355159"/>
                  <a:pt x="-10163" y="1159269"/>
                  <a:pt x="0" y="1034796"/>
                </a:cubicBezTo>
                <a:cubicBezTo>
                  <a:pt x="10163" y="910323"/>
                  <a:pt x="5178" y="626710"/>
                  <a:pt x="0" y="469392"/>
                </a:cubicBezTo>
                <a:cubicBezTo>
                  <a:pt x="-5178" y="312074"/>
                  <a:pt x="20387" y="137476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4925">
            <a:solidFill>
              <a:schemeClr val="bg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A53A7CC-7EFE-85EF-FBEC-EA2E57528E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5842" y="439547"/>
            <a:ext cx="7516617" cy="1600200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00000"/>
              </a:lnSpc>
              <a:spcAft>
                <a:spcPts val="600"/>
              </a:spcAft>
            </a:pPr>
            <a:endParaRPr lang="en-US" sz="2000" dirty="0">
              <a:solidFill>
                <a:schemeClr val="bg1"/>
              </a:solidFill>
              <a:latin typeface="Arial Hebrew" pitchFamily="2" charset="-79"/>
              <a:cs typeface="Arial Hebrew" pitchFamily="2" charset="-79"/>
            </a:endParaRPr>
          </a:p>
          <a:p>
            <a:pPr>
              <a:lnSpc>
                <a:spcPct val="100000"/>
              </a:lnSpc>
              <a:spcAft>
                <a:spcPts val="600"/>
              </a:spcAft>
            </a:pPr>
            <a:endParaRPr lang="en-US" sz="2000" dirty="0">
              <a:solidFill>
                <a:schemeClr val="bg1"/>
              </a:solidFill>
              <a:latin typeface="Arial Hebrew" pitchFamily="2" charset="-79"/>
              <a:cs typeface="Arial Hebrew" pitchFamily="2" charset="-79"/>
            </a:endParaRPr>
          </a:p>
          <a:p>
            <a:pPr>
              <a:lnSpc>
                <a:spcPct val="100000"/>
              </a:lnSpc>
              <a:spcAft>
                <a:spcPts val="600"/>
              </a:spcAft>
            </a:pPr>
            <a:endParaRPr lang="en-US" sz="2000" dirty="0">
              <a:solidFill>
                <a:schemeClr val="bg1"/>
              </a:solidFill>
              <a:latin typeface="Arial Hebrew" pitchFamily="2" charset="-79"/>
              <a:cs typeface="Arial Hebrew" pitchFamily="2" charset="-79"/>
            </a:endParaRPr>
          </a:p>
          <a:p>
            <a:pPr>
              <a:lnSpc>
                <a:spcPct val="100000"/>
              </a:lnSpc>
              <a:spcAft>
                <a:spcPts val="600"/>
              </a:spcAft>
            </a:pPr>
            <a:endParaRPr lang="en-US" sz="2000" dirty="0">
              <a:solidFill>
                <a:schemeClr val="bg1"/>
              </a:solidFill>
              <a:latin typeface="Arial Hebrew" pitchFamily="2" charset="-79"/>
              <a:cs typeface="Arial Hebrew" pitchFamily="2" charset="-79"/>
            </a:endParaRPr>
          </a:p>
          <a:p>
            <a:pPr>
              <a:lnSpc>
                <a:spcPct val="100000"/>
              </a:lnSpc>
              <a:spcAft>
                <a:spcPts val="600"/>
              </a:spcAft>
            </a:pPr>
            <a:endParaRPr lang="en-US" sz="2000" dirty="0">
              <a:solidFill>
                <a:schemeClr val="bg1"/>
              </a:solidFill>
              <a:latin typeface="Arial Hebrew" pitchFamily="2" charset="-79"/>
              <a:cs typeface="Arial Hebrew" pitchFamily="2" charset="-79"/>
            </a:endParaRP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sz="2000" dirty="0">
                <a:solidFill>
                  <a:schemeClr val="bg1"/>
                </a:solidFill>
                <a:latin typeface="Arial Hebrew" pitchFamily="2" charset="-79"/>
                <a:cs typeface="Arial Hebrew" pitchFamily="2" charset="-79"/>
              </a:rPr>
              <a:t>Default rates are higher as the debt to income ratio increases , except for the 4-8 bracket , where defaulters are lower when compared with the previous segment of 0-4. A steady trend can be seen 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sz="2000" dirty="0">
                <a:solidFill>
                  <a:schemeClr val="bg1"/>
                </a:solidFill>
                <a:latin typeface="Arial Hebrew" pitchFamily="2" charset="-79"/>
                <a:cs typeface="Arial Hebrew" pitchFamily="2" charset="-79"/>
              </a:rPr>
              <a:t>Default rate is high when increasing installment value. Borrowers who choose lower installments are less likely to default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endParaRPr lang="en-US" sz="2000" dirty="0">
              <a:solidFill>
                <a:schemeClr val="bg1"/>
              </a:solidFill>
              <a:latin typeface="Arial Hebrew" pitchFamily="2" charset="-79"/>
              <a:cs typeface="Arial Hebrew" pitchFamily="2" charset="-79"/>
            </a:endParaRPr>
          </a:p>
          <a:p>
            <a:pPr>
              <a:lnSpc>
                <a:spcPct val="100000"/>
              </a:lnSpc>
              <a:spcAft>
                <a:spcPts val="600"/>
              </a:spcAft>
            </a:pPr>
            <a:endParaRPr lang="en-US" sz="2000" dirty="0">
              <a:solidFill>
                <a:schemeClr val="bg1"/>
              </a:solidFill>
              <a:latin typeface="Arial Hebrew" pitchFamily="2" charset="-79"/>
              <a:cs typeface="Arial Hebrew" pitchFamily="2" charset="-79"/>
            </a:endParaRPr>
          </a:p>
          <a:p>
            <a:pPr>
              <a:lnSpc>
                <a:spcPct val="100000"/>
              </a:lnSpc>
              <a:spcAft>
                <a:spcPts val="600"/>
              </a:spcAft>
            </a:pPr>
            <a:endParaRPr lang="en-US" sz="2000" dirty="0">
              <a:solidFill>
                <a:schemeClr val="bg1"/>
              </a:solidFill>
              <a:latin typeface="Arial Hebrew" pitchFamily="2" charset="-79"/>
              <a:cs typeface="Arial Hebrew" pitchFamily="2" charset="-79"/>
            </a:endParaRPr>
          </a:p>
          <a:p>
            <a:pPr>
              <a:lnSpc>
                <a:spcPct val="100000"/>
              </a:lnSpc>
              <a:spcAft>
                <a:spcPts val="600"/>
              </a:spcAft>
            </a:pPr>
            <a:endParaRPr lang="en-US" sz="2000" dirty="0">
              <a:solidFill>
                <a:schemeClr val="bg1"/>
              </a:solidFill>
              <a:latin typeface="Arial Hebrew" pitchFamily="2" charset="-79"/>
              <a:cs typeface="Arial Hebrew" pitchFamily="2" charset="-79"/>
            </a:endParaRPr>
          </a:p>
        </p:txBody>
      </p:sp>
      <p:pic>
        <p:nvPicPr>
          <p:cNvPr id="4" name="Content Placeholder 6" descr="A bar chart with different colored bars&#10;&#10;Description automatically generated">
            <a:extLst>
              <a:ext uri="{FF2B5EF4-FFF2-40B4-BE49-F238E27FC236}">
                <a16:creationId xmlns:a16="http://schemas.microsoft.com/office/drawing/2014/main" id="{AAB24148-D8FD-B3AF-C221-8C3E1BEE03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934" y="3032135"/>
            <a:ext cx="5303520" cy="361918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Content Placeholder 6" descr="A bar chart with different colored bars&#10;&#10;Description automatically generated">
            <a:extLst>
              <a:ext uri="{FF2B5EF4-FFF2-40B4-BE49-F238E27FC236}">
                <a16:creationId xmlns:a16="http://schemas.microsoft.com/office/drawing/2014/main" id="{D5A39F2C-8E42-420E-E5D8-A4B30AA18A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5351" y="3032135"/>
            <a:ext cx="5303520" cy="361918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0216939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0" name="Rectangle 79">
            <a:extLst>
              <a:ext uri="{FF2B5EF4-FFF2-40B4-BE49-F238E27FC236}">
                <a16:creationId xmlns:a16="http://schemas.microsoft.com/office/drawing/2014/main" id="{711671EB-9B2E-4E39-94FF-2BA8B0B45E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Freeform: Shape 81">
            <a:extLst>
              <a:ext uri="{FF2B5EF4-FFF2-40B4-BE49-F238E27FC236}">
                <a16:creationId xmlns:a16="http://schemas.microsoft.com/office/drawing/2014/main" id="{22FC64A3-62BF-47FB-A545-7A43E36535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4745565" y="-4745566"/>
            <a:ext cx="2700870" cy="12192000"/>
          </a:xfrm>
          <a:custGeom>
            <a:avLst/>
            <a:gdLst>
              <a:gd name="connsiteX0" fmla="*/ 0 w 2700870"/>
              <a:gd name="connsiteY0" fmla="*/ 0 h 12192000"/>
              <a:gd name="connsiteX1" fmla="*/ 0 w 2700870"/>
              <a:gd name="connsiteY1" fmla="*/ 12192000 h 12192000"/>
              <a:gd name="connsiteX2" fmla="*/ 2661694 w 2700870"/>
              <a:gd name="connsiteY2" fmla="*/ 12192000 h 12192000"/>
              <a:gd name="connsiteX3" fmla="*/ 2632716 w 2700870"/>
              <a:gd name="connsiteY3" fmla="*/ 11941855 h 12192000"/>
              <a:gd name="connsiteX4" fmla="*/ 2605238 w 2700870"/>
              <a:gd name="connsiteY4" fmla="*/ 10895781 h 12192000"/>
              <a:gd name="connsiteX5" fmla="*/ 2672927 w 2700870"/>
              <a:gd name="connsiteY5" fmla="*/ 9729981 h 12192000"/>
              <a:gd name="connsiteX6" fmla="*/ 2672927 w 2700870"/>
              <a:gd name="connsiteY6" fmla="*/ 9349685 h 12192000"/>
              <a:gd name="connsiteX7" fmla="*/ 2665256 w 2700870"/>
              <a:gd name="connsiteY7" fmla="*/ 8947869 h 12192000"/>
              <a:gd name="connsiteX8" fmla="*/ 2666835 w 2700870"/>
              <a:gd name="connsiteY8" fmla="*/ 7719557 h 12192000"/>
              <a:gd name="connsiteX9" fmla="*/ 2648109 w 2700870"/>
              <a:gd name="connsiteY9" fmla="*/ 6285351 h 12192000"/>
              <a:gd name="connsiteX10" fmla="*/ 2672476 w 2700870"/>
              <a:gd name="connsiteY10" fmla="*/ 5314115 h 12192000"/>
              <a:gd name="connsiteX11" fmla="*/ 2662774 w 2700870"/>
              <a:gd name="connsiteY11" fmla="*/ 4956020 h 12192000"/>
              <a:gd name="connsiteX12" fmla="*/ 2679020 w 2700870"/>
              <a:gd name="connsiteY12" fmla="*/ 4142653 h 12192000"/>
              <a:gd name="connsiteX13" fmla="*/ 2681951 w 2700870"/>
              <a:gd name="connsiteY13" fmla="*/ 3198141 h 12192000"/>
              <a:gd name="connsiteX14" fmla="*/ 2632541 w 2700870"/>
              <a:gd name="connsiteY14" fmla="*/ 1982283 h 12192000"/>
              <a:gd name="connsiteX15" fmla="*/ 2667512 w 2700870"/>
              <a:gd name="connsiteY15" fmla="*/ 1445702 h 12192000"/>
              <a:gd name="connsiteX16" fmla="*/ 2660518 w 2700870"/>
              <a:gd name="connsiteY16" fmla="*/ 750797 h 12192000"/>
              <a:gd name="connsiteX17" fmla="*/ 2651539 w 2700870"/>
              <a:gd name="connsiteY17" fmla="*/ 168769 h 12192000"/>
              <a:gd name="connsiteX18" fmla="*/ 2668618 w 2700870"/>
              <a:gd name="connsiteY18" fmla="*/ 0 h 12192000"/>
              <a:gd name="connsiteX19" fmla="*/ 781493 w 2700870"/>
              <a:gd name="connsiteY19" fmla="*/ 0 h 12192000"/>
              <a:gd name="connsiteX20" fmla="*/ 409569 w 2700870"/>
              <a:gd name="connsiteY20" fmla="*/ 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700870" h="12192000">
                <a:moveTo>
                  <a:pt x="0" y="0"/>
                </a:moveTo>
                <a:lnTo>
                  <a:pt x="0" y="12192000"/>
                </a:lnTo>
                <a:lnTo>
                  <a:pt x="2661694" y="12192000"/>
                </a:lnTo>
                <a:lnTo>
                  <a:pt x="2632716" y="11941855"/>
                </a:lnTo>
                <a:cubicBezTo>
                  <a:pt x="2602362" y="11594183"/>
                  <a:pt x="2599485" y="11245047"/>
                  <a:pt x="2605238" y="10895781"/>
                </a:cubicBezTo>
                <a:cubicBezTo>
                  <a:pt x="2611558" y="10506425"/>
                  <a:pt x="2629380" y="10117297"/>
                  <a:pt x="2672927" y="9729981"/>
                </a:cubicBezTo>
                <a:cubicBezTo>
                  <a:pt x="2684548" y="9603480"/>
                  <a:pt x="2684548" y="9476187"/>
                  <a:pt x="2672927" y="9349685"/>
                </a:cubicBezTo>
                <a:cubicBezTo>
                  <a:pt x="2663496" y="9215958"/>
                  <a:pt x="2660924" y="9081848"/>
                  <a:pt x="2665256" y="8947869"/>
                </a:cubicBezTo>
                <a:cubicBezTo>
                  <a:pt x="2678116" y="8538360"/>
                  <a:pt x="2648559" y="8128618"/>
                  <a:pt x="2666835" y="7719557"/>
                </a:cubicBezTo>
                <a:cubicBezTo>
                  <a:pt x="2688269" y="7240958"/>
                  <a:pt x="2663226" y="6763493"/>
                  <a:pt x="2648109" y="6285351"/>
                </a:cubicBezTo>
                <a:cubicBezTo>
                  <a:pt x="2637956" y="5961455"/>
                  <a:pt x="2631636" y="5637330"/>
                  <a:pt x="2672476" y="5314115"/>
                </a:cubicBezTo>
                <a:cubicBezTo>
                  <a:pt x="2687594" y="5195204"/>
                  <a:pt x="2674732" y="5074932"/>
                  <a:pt x="2662774" y="4956020"/>
                </a:cubicBezTo>
                <a:cubicBezTo>
                  <a:pt x="2635699" y="4683988"/>
                  <a:pt x="2650591" y="4413093"/>
                  <a:pt x="2679020" y="4142653"/>
                </a:cubicBezTo>
                <a:cubicBezTo>
                  <a:pt x="2712412" y="3827814"/>
                  <a:pt x="2702710" y="3513204"/>
                  <a:pt x="2681951" y="3198141"/>
                </a:cubicBezTo>
                <a:cubicBezTo>
                  <a:pt x="2655103" y="2793383"/>
                  <a:pt x="2621257" y="2389987"/>
                  <a:pt x="2632541" y="1982283"/>
                </a:cubicBezTo>
                <a:cubicBezTo>
                  <a:pt x="2637279" y="1803119"/>
                  <a:pt x="2653299" y="1624412"/>
                  <a:pt x="2667512" y="1445702"/>
                </a:cubicBezTo>
                <a:cubicBezTo>
                  <a:pt x="2682111" y="1214217"/>
                  <a:pt x="2679764" y="981948"/>
                  <a:pt x="2660518" y="750797"/>
                </a:cubicBezTo>
                <a:cubicBezTo>
                  <a:pt x="2647658" y="556628"/>
                  <a:pt x="2639366" y="362460"/>
                  <a:pt x="2651539" y="168769"/>
                </a:cubicBezTo>
                <a:lnTo>
                  <a:pt x="2668618" y="0"/>
                </a:lnTo>
                <a:lnTo>
                  <a:pt x="781493" y="0"/>
                </a:lnTo>
                <a:lnTo>
                  <a:pt x="409569" y="0"/>
                </a:lnTo>
                <a:close/>
              </a:path>
            </a:pathLst>
          </a:custGeom>
          <a:solidFill>
            <a:srgbClr val="3B9E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6ADD11-C6F6-251B-EFB7-8D75B9F7B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786384"/>
            <a:ext cx="3419856" cy="1600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b="1" i="0" dirty="0">
                <a:solidFill>
                  <a:schemeClr val="bg1"/>
                </a:solidFill>
              </a:rPr>
              <a:t>Annual income &amp; Employee Length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84" name="Rectangle 22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14992" y="786384"/>
            <a:ext cx="18288" cy="1600200"/>
          </a:xfrm>
          <a:custGeom>
            <a:avLst/>
            <a:gdLst>
              <a:gd name="connsiteX0" fmla="*/ 0 w 18288"/>
              <a:gd name="connsiteY0" fmla="*/ 0 h 1600200"/>
              <a:gd name="connsiteX1" fmla="*/ 18288 w 18288"/>
              <a:gd name="connsiteY1" fmla="*/ 0 h 1600200"/>
              <a:gd name="connsiteX2" fmla="*/ 18288 w 18288"/>
              <a:gd name="connsiteY2" fmla="*/ 549402 h 1600200"/>
              <a:gd name="connsiteX3" fmla="*/ 18288 w 18288"/>
              <a:gd name="connsiteY3" fmla="*/ 1114806 h 1600200"/>
              <a:gd name="connsiteX4" fmla="*/ 18288 w 18288"/>
              <a:gd name="connsiteY4" fmla="*/ 1600200 h 1600200"/>
              <a:gd name="connsiteX5" fmla="*/ 0 w 18288"/>
              <a:gd name="connsiteY5" fmla="*/ 1600200 h 1600200"/>
              <a:gd name="connsiteX6" fmla="*/ 0 w 18288"/>
              <a:gd name="connsiteY6" fmla="*/ 1066800 h 1600200"/>
              <a:gd name="connsiteX7" fmla="*/ 0 w 18288"/>
              <a:gd name="connsiteY7" fmla="*/ 517398 h 1600200"/>
              <a:gd name="connsiteX8" fmla="*/ 0 w 18288"/>
              <a:gd name="connsiteY8" fmla="*/ 0 h 16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288" h="1600200" fill="none" extrusionOk="0">
                <a:moveTo>
                  <a:pt x="0" y="0"/>
                </a:moveTo>
                <a:cubicBezTo>
                  <a:pt x="4865" y="374"/>
                  <a:pt x="13608" y="53"/>
                  <a:pt x="18288" y="0"/>
                </a:cubicBezTo>
                <a:cubicBezTo>
                  <a:pt x="23286" y="215154"/>
                  <a:pt x="-6672" y="375145"/>
                  <a:pt x="18288" y="549402"/>
                </a:cubicBezTo>
                <a:cubicBezTo>
                  <a:pt x="43248" y="723659"/>
                  <a:pt x="44414" y="873011"/>
                  <a:pt x="18288" y="1114806"/>
                </a:cubicBezTo>
                <a:cubicBezTo>
                  <a:pt x="-7838" y="1356601"/>
                  <a:pt x="13030" y="1360490"/>
                  <a:pt x="18288" y="1600200"/>
                </a:cubicBezTo>
                <a:cubicBezTo>
                  <a:pt x="10638" y="1600772"/>
                  <a:pt x="4111" y="1599793"/>
                  <a:pt x="0" y="1600200"/>
                </a:cubicBezTo>
                <a:cubicBezTo>
                  <a:pt x="-6890" y="1375807"/>
                  <a:pt x="21339" y="1304563"/>
                  <a:pt x="0" y="1066800"/>
                </a:cubicBezTo>
                <a:cubicBezTo>
                  <a:pt x="-21339" y="829037"/>
                  <a:pt x="-23009" y="689986"/>
                  <a:pt x="0" y="517398"/>
                </a:cubicBezTo>
                <a:cubicBezTo>
                  <a:pt x="23009" y="344810"/>
                  <a:pt x="-9921" y="122345"/>
                  <a:pt x="0" y="0"/>
                </a:cubicBezTo>
                <a:close/>
              </a:path>
              <a:path w="18288" h="1600200" stroke="0" extrusionOk="0">
                <a:moveTo>
                  <a:pt x="0" y="0"/>
                </a:moveTo>
                <a:cubicBezTo>
                  <a:pt x="5341" y="9"/>
                  <a:pt x="11148" y="-611"/>
                  <a:pt x="18288" y="0"/>
                </a:cubicBezTo>
                <a:cubicBezTo>
                  <a:pt x="31387" y="104987"/>
                  <a:pt x="17137" y="300374"/>
                  <a:pt x="18288" y="485394"/>
                </a:cubicBezTo>
                <a:cubicBezTo>
                  <a:pt x="19439" y="670414"/>
                  <a:pt x="37394" y="922400"/>
                  <a:pt x="18288" y="1050798"/>
                </a:cubicBezTo>
                <a:cubicBezTo>
                  <a:pt x="-818" y="1179196"/>
                  <a:pt x="6556" y="1394957"/>
                  <a:pt x="18288" y="1600200"/>
                </a:cubicBezTo>
                <a:cubicBezTo>
                  <a:pt x="12642" y="1600430"/>
                  <a:pt x="3803" y="1599869"/>
                  <a:pt x="0" y="1600200"/>
                </a:cubicBezTo>
                <a:cubicBezTo>
                  <a:pt x="10832" y="1355159"/>
                  <a:pt x="-10163" y="1159269"/>
                  <a:pt x="0" y="1034796"/>
                </a:cubicBezTo>
                <a:cubicBezTo>
                  <a:pt x="10163" y="910323"/>
                  <a:pt x="5178" y="626710"/>
                  <a:pt x="0" y="469392"/>
                </a:cubicBezTo>
                <a:cubicBezTo>
                  <a:pt x="-5178" y="312074"/>
                  <a:pt x="20387" y="137476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4925">
            <a:solidFill>
              <a:schemeClr val="bg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A53A7CC-7EFE-85EF-FBEC-EA2E57528E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786384"/>
            <a:ext cx="6894576" cy="1600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latin typeface="Arial Hebrew" pitchFamily="2" charset="-79"/>
                <a:cs typeface="Arial Hebrew" pitchFamily="2" charset="-79"/>
              </a:rPr>
              <a:t>Defaulters tend to reduce with higher annual income. Income &gt;125k has the lowest default rate. </a:t>
            </a:r>
          </a:p>
          <a:p>
            <a:pPr indent="-22860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latin typeface="Arial Hebrew" pitchFamily="2" charset="-79"/>
                <a:cs typeface="Arial Hebrew" pitchFamily="2" charset="-79"/>
              </a:rPr>
              <a:t>There is no such pattern in the data for decreasing or increasing years of employment. However, borrowers with 7- or 10-years experience show higher defaulters rate.</a:t>
            </a:r>
          </a:p>
        </p:txBody>
      </p:sp>
      <p:pic>
        <p:nvPicPr>
          <p:cNvPr id="10" name="Picture 9" descr="A bar chart with different colored bars&#10;&#10;Description automatically generated">
            <a:extLst>
              <a:ext uri="{FF2B5EF4-FFF2-40B4-BE49-F238E27FC236}">
                <a16:creationId xmlns:a16="http://schemas.microsoft.com/office/drawing/2014/main" id="{2C0EC874-5FB1-9615-F8C9-EB3E6BDD98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775" y="2999056"/>
            <a:ext cx="5167837" cy="3539967"/>
          </a:xfrm>
          <a:prstGeom prst="rect">
            <a:avLst/>
          </a:prstGeom>
        </p:spPr>
      </p:pic>
      <p:pic>
        <p:nvPicPr>
          <p:cNvPr id="6" name="Content Placeholder 7" descr="A bar chart with different colored bars&#10;&#10;Description automatically generated">
            <a:extLst>
              <a:ext uri="{FF2B5EF4-FFF2-40B4-BE49-F238E27FC236}">
                <a16:creationId xmlns:a16="http://schemas.microsoft.com/office/drawing/2014/main" id="{40B33AF2-8B19-FEF6-B4E4-7EB65513C4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5351" y="3164725"/>
            <a:ext cx="5303520" cy="3208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4112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168AB93A-48BC-4C25-A3AD-C17B5A682A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AF4AE179-A75B-4007-B5FA-8139ACF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58969" y="1168517"/>
            <a:ext cx="4889565" cy="4424065"/>
          </a:xfrm>
          <a:custGeom>
            <a:avLst/>
            <a:gdLst>
              <a:gd name="connsiteX0" fmla="*/ 2612540 w 5531319"/>
              <a:gd name="connsiteY0" fmla="*/ 836 h 4424065"/>
              <a:gd name="connsiteX1" fmla="*/ 2946310 w 5531319"/>
              <a:gd name="connsiteY1" fmla="*/ 35548 h 4424065"/>
              <a:gd name="connsiteX2" fmla="*/ 3961099 w 5531319"/>
              <a:gd name="connsiteY2" fmla="*/ 303581 h 4424065"/>
              <a:gd name="connsiteX3" fmla="*/ 4854587 w 5531319"/>
              <a:gd name="connsiteY3" fmla="*/ 764502 h 4424065"/>
              <a:gd name="connsiteX4" fmla="*/ 5377812 w 5531319"/>
              <a:gd name="connsiteY4" fmla="*/ 1339732 h 4424065"/>
              <a:gd name="connsiteX5" fmla="*/ 5526197 w 5531319"/>
              <a:gd name="connsiteY5" fmla="*/ 1825829 h 4424065"/>
              <a:gd name="connsiteX6" fmla="*/ 5510557 w 5531319"/>
              <a:gd name="connsiteY6" fmla="*/ 2199398 h 4424065"/>
              <a:gd name="connsiteX7" fmla="*/ 5509795 w 5531319"/>
              <a:gd name="connsiteY7" fmla="*/ 2402839 h 4424065"/>
              <a:gd name="connsiteX8" fmla="*/ 5323519 w 5531319"/>
              <a:gd name="connsiteY8" fmla="*/ 3144890 h 4424065"/>
              <a:gd name="connsiteX9" fmla="*/ 4853061 w 5531319"/>
              <a:gd name="connsiteY9" fmla="*/ 3612932 h 4424065"/>
              <a:gd name="connsiteX10" fmla="*/ 4316358 w 5531319"/>
              <a:gd name="connsiteY10" fmla="*/ 3982940 h 4424065"/>
              <a:gd name="connsiteX11" fmla="*/ 3352556 w 5531319"/>
              <a:gd name="connsiteY11" fmla="*/ 4386771 h 4424065"/>
              <a:gd name="connsiteX12" fmla="*/ 2770206 w 5531319"/>
              <a:gd name="connsiteY12" fmla="*/ 4412201 h 4424065"/>
              <a:gd name="connsiteX13" fmla="*/ 2514888 w 5531319"/>
              <a:gd name="connsiteY13" fmla="*/ 4393637 h 4424065"/>
              <a:gd name="connsiteX14" fmla="*/ 1903166 w 5531319"/>
              <a:gd name="connsiteY14" fmla="*/ 4263562 h 4424065"/>
              <a:gd name="connsiteX15" fmla="*/ 948392 w 5531319"/>
              <a:gd name="connsiteY15" fmla="*/ 3794249 h 4424065"/>
              <a:gd name="connsiteX16" fmla="*/ 223633 w 5531319"/>
              <a:gd name="connsiteY16" fmla="*/ 2975526 h 4424065"/>
              <a:gd name="connsiteX17" fmla="*/ 39519 w 5531319"/>
              <a:gd name="connsiteY17" fmla="*/ 2401695 h 4424065"/>
              <a:gd name="connsiteX18" fmla="*/ 16251 w 5531319"/>
              <a:gd name="connsiteY18" fmla="*/ 2300991 h 4424065"/>
              <a:gd name="connsiteX19" fmla="*/ 11800 w 5531319"/>
              <a:gd name="connsiteY19" fmla="*/ 2053556 h 4424065"/>
              <a:gd name="connsiteX20" fmla="*/ 812849 w 5531319"/>
              <a:gd name="connsiteY20" fmla="*/ 651084 h 4424065"/>
              <a:gd name="connsiteX21" fmla="*/ 2066809 w 5531319"/>
              <a:gd name="connsiteY21" fmla="*/ 52586 h 4424065"/>
              <a:gd name="connsiteX22" fmla="*/ 2332045 w 5531319"/>
              <a:gd name="connsiteY22" fmla="*/ 14441 h 4424065"/>
              <a:gd name="connsiteX23" fmla="*/ 2612540 w 5531319"/>
              <a:gd name="connsiteY23" fmla="*/ 836 h 4424065"/>
              <a:gd name="connsiteX24" fmla="*/ 5468597 w 5531319"/>
              <a:gd name="connsiteY24" fmla="*/ 2088522 h 4424065"/>
              <a:gd name="connsiteX25" fmla="*/ 5471140 w 5531319"/>
              <a:gd name="connsiteY25" fmla="*/ 1826083 h 4424065"/>
              <a:gd name="connsiteX26" fmla="*/ 5327079 w 5531319"/>
              <a:gd name="connsiteY26" fmla="*/ 1361348 h 4424065"/>
              <a:gd name="connsiteX27" fmla="*/ 4833353 w 5531319"/>
              <a:gd name="connsiteY27" fmla="*/ 816507 h 4424065"/>
              <a:gd name="connsiteX28" fmla="*/ 4063456 w 5531319"/>
              <a:gd name="connsiteY28" fmla="*/ 400724 h 4424065"/>
              <a:gd name="connsiteX29" fmla="*/ 3972543 w 5531319"/>
              <a:gd name="connsiteY29" fmla="*/ 365631 h 4424065"/>
              <a:gd name="connsiteX30" fmla="*/ 3885571 w 5531319"/>
              <a:gd name="connsiteY30" fmla="*/ 334733 h 4424065"/>
              <a:gd name="connsiteX31" fmla="*/ 4355012 w 5531319"/>
              <a:gd name="connsiteY31" fmla="*/ 579880 h 4424065"/>
              <a:gd name="connsiteX32" fmla="*/ 5144618 w 5531319"/>
              <a:gd name="connsiteY32" fmla="*/ 1290779 h 4424065"/>
              <a:gd name="connsiteX33" fmla="*/ 5468597 w 5531319"/>
              <a:gd name="connsiteY33" fmla="*/ 2088522 h 4424065"/>
              <a:gd name="connsiteX34" fmla="*/ 2219771 w 5531319"/>
              <a:gd name="connsiteY34" fmla="*/ 85645 h 4424065"/>
              <a:gd name="connsiteX35" fmla="*/ 2181626 w 5531319"/>
              <a:gd name="connsiteY35" fmla="*/ 89333 h 4424065"/>
              <a:gd name="connsiteX36" fmla="*/ 1462971 w 5531319"/>
              <a:gd name="connsiteY36" fmla="*/ 303073 h 4424065"/>
              <a:gd name="connsiteX37" fmla="*/ 308697 w 5531319"/>
              <a:gd name="connsiteY37" fmla="*/ 1338461 h 4424065"/>
              <a:gd name="connsiteX38" fmla="*/ 65839 w 5531319"/>
              <a:gd name="connsiteY38" fmla="*/ 2064364 h 4424065"/>
              <a:gd name="connsiteX39" fmla="*/ 82114 w 5531319"/>
              <a:gd name="connsiteY39" fmla="*/ 2022150 h 4424065"/>
              <a:gd name="connsiteX40" fmla="*/ 423260 w 5531319"/>
              <a:gd name="connsiteY40" fmla="*/ 1282260 h 4424065"/>
              <a:gd name="connsiteX41" fmla="*/ 1231811 w 5531319"/>
              <a:gd name="connsiteY41" fmla="*/ 454001 h 4424065"/>
              <a:gd name="connsiteX42" fmla="*/ 2219771 w 5531319"/>
              <a:gd name="connsiteY42" fmla="*/ 85645 h 4424065"/>
              <a:gd name="connsiteX43" fmla="*/ 2855524 w 5531319"/>
              <a:gd name="connsiteY43" fmla="*/ 4364392 h 4424065"/>
              <a:gd name="connsiteX44" fmla="*/ 4292327 w 5531319"/>
              <a:gd name="connsiteY44" fmla="*/ 3931444 h 4424065"/>
              <a:gd name="connsiteX45" fmla="*/ 2855652 w 5531319"/>
              <a:gd name="connsiteY45" fmla="*/ 4364392 h 4424065"/>
              <a:gd name="connsiteX46" fmla="*/ 3869805 w 5531319"/>
              <a:gd name="connsiteY46" fmla="*/ 330156 h 4424065"/>
              <a:gd name="connsiteX47" fmla="*/ 3865736 w 5531319"/>
              <a:gd name="connsiteY47" fmla="*/ 329520 h 4424065"/>
              <a:gd name="connsiteX48" fmla="*/ 3866499 w 5531319"/>
              <a:gd name="connsiteY48" fmla="*/ 330537 h 4424065"/>
              <a:gd name="connsiteX49" fmla="*/ 4302117 w 5531319"/>
              <a:gd name="connsiteY49" fmla="*/ 3923561 h 4424065"/>
              <a:gd name="connsiteX50" fmla="*/ 4301101 w 5531319"/>
              <a:gd name="connsiteY50" fmla="*/ 3924959 h 4424065"/>
              <a:gd name="connsiteX51" fmla="*/ 4302880 w 5531319"/>
              <a:gd name="connsiteY51" fmla="*/ 3924959 h 4424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5531319" h="4424065">
                <a:moveTo>
                  <a:pt x="2612540" y="836"/>
                </a:moveTo>
                <a:cubicBezTo>
                  <a:pt x="2715913" y="-4250"/>
                  <a:pt x="2831239" y="14695"/>
                  <a:pt x="2946310" y="35548"/>
                </a:cubicBezTo>
                <a:cubicBezTo>
                  <a:pt x="3291651" y="98106"/>
                  <a:pt x="3631143" y="182915"/>
                  <a:pt x="3961099" y="303581"/>
                </a:cubicBezTo>
                <a:cubicBezTo>
                  <a:pt x="4278340" y="419543"/>
                  <a:pt x="4581340" y="563350"/>
                  <a:pt x="4854587" y="764502"/>
                </a:cubicBezTo>
                <a:cubicBezTo>
                  <a:pt x="5067437" y="921152"/>
                  <a:pt x="5250407" y="1105521"/>
                  <a:pt x="5377812" y="1339732"/>
                </a:cubicBezTo>
                <a:cubicBezTo>
                  <a:pt x="5459811" y="1489986"/>
                  <a:pt x="5510303" y="1655396"/>
                  <a:pt x="5526197" y="1825829"/>
                </a:cubicBezTo>
                <a:cubicBezTo>
                  <a:pt x="5538276" y="1951327"/>
                  <a:pt x="5527341" y="2074917"/>
                  <a:pt x="5510557" y="2199398"/>
                </a:cubicBezTo>
                <a:cubicBezTo>
                  <a:pt x="5502966" y="2266991"/>
                  <a:pt x="5502712" y="2335195"/>
                  <a:pt x="5509795" y="2402839"/>
                </a:cubicBezTo>
                <a:cubicBezTo>
                  <a:pt x="5534207" y="2664197"/>
                  <a:pt x="5468471" y="2926051"/>
                  <a:pt x="5323519" y="3144890"/>
                </a:cubicBezTo>
                <a:cubicBezTo>
                  <a:pt x="5201339" y="3332234"/>
                  <a:pt x="5041041" y="3491719"/>
                  <a:pt x="4853061" y="3612932"/>
                </a:cubicBezTo>
                <a:cubicBezTo>
                  <a:pt x="4671109" y="3732072"/>
                  <a:pt x="4498565" y="3864563"/>
                  <a:pt x="4316358" y="3982940"/>
                </a:cubicBezTo>
                <a:cubicBezTo>
                  <a:pt x="4019716" y="4175573"/>
                  <a:pt x="3701076" y="4317347"/>
                  <a:pt x="3352556" y="4386771"/>
                </a:cubicBezTo>
                <a:cubicBezTo>
                  <a:pt x="3160953" y="4425590"/>
                  <a:pt x="2964455" y="4434173"/>
                  <a:pt x="2770206" y="4412201"/>
                </a:cubicBezTo>
                <a:cubicBezTo>
                  <a:pt x="2685524" y="4402537"/>
                  <a:pt x="2599952" y="4402410"/>
                  <a:pt x="2514888" y="4393637"/>
                </a:cubicBezTo>
                <a:cubicBezTo>
                  <a:pt x="2307136" y="4370851"/>
                  <a:pt x="2102208" y="4327277"/>
                  <a:pt x="1903166" y="4263562"/>
                </a:cubicBezTo>
                <a:cubicBezTo>
                  <a:pt x="1560622" y="4156119"/>
                  <a:pt x="1238931" y="4006972"/>
                  <a:pt x="948392" y="3794249"/>
                </a:cubicBezTo>
                <a:cubicBezTo>
                  <a:pt x="647553" y="3573897"/>
                  <a:pt x="396812" y="3308660"/>
                  <a:pt x="223633" y="2975526"/>
                </a:cubicBezTo>
                <a:cubicBezTo>
                  <a:pt x="129453" y="2796370"/>
                  <a:pt x="67149" y="2602198"/>
                  <a:pt x="39519" y="2401695"/>
                </a:cubicBezTo>
                <a:cubicBezTo>
                  <a:pt x="34509" y="2367555"/>
                  <a:pt x="26728" y="2333872"/>
                  <a:pt x="16251" y="2300991"/>
                </a:cubicBezTo>
                <a:cubicBezTo>
                  <a:pt x="-9180" y="2218598"/>
                  <a:pt x="-25" y="2135695"/>
                  <a:pt x="11800" y="2053556"/>
                </a:cubicBezTo>
                <a:cubicBezTo>
                  <a:pt x="93685" y="1480615"/>
                  <a:pt x="377867" y="1021983"/>
                  <a:pt x="812849" y="651084"/>
                </a:cubicBezTo>
                <a:cubicBezTo>
                  <a:pt x="1176754" y="340201"/>
                  <a:pt x="1598259" y="146042"/>
                  <a:pt x="2066809" y="52586"/>
                </a:cubicBezTo>
                <a:cubicBezTo>
                  <a:pt x="2154543" y="35039"/>
                  <a:pt x="2243040" y="23087"/>
                  <a:pt x="2332045" y="14441"/>
                </a:cubicBezTo>
                <a:cubicBezTo>
                  <a:pt x="2421051" y="5794"/>
                  <a:pt x="2508912" y="2107"/>
                  <a:pt x="2612540" y="836"/>
                </a:cubicBezTo>
                <a:close/>
                <a:moveTo>
                  <a:pt x="5468597" y="2088522"/>
                </a:moveTo>
                <a:cubicBezTo>
                  <a:pt x="5479329" y="2001424"/>
                  <a:pt x="5480181" y="1913385"/>
                  <a:pt x="5471140" y="1826083"/>
                </a:cubicBezTo>
                <a:cubicBezTo>
                  <a:pt x="5455336" y="1662962"/>
                  <a:pt x="5406306" y="1504799"/>
                  <a:pt x="5327079" y="1361348"/>
                </a:cubicBezTo>
                <a:cubicBezTo>
                  <a:pt x="5206159" y="1140233"/>
                  <a:pt x="5033361" y="965782"/>
                  <a:pt x="4833353" y="816507"/>
                </a:cubicBezTo>
                <a:cubicBezTo>
                  <a:pt x="4597234" y="640276"/>
                  <a:pt x="4336321" y="509438"/>
                  <a:pt x="4063456" y="400724"/>
                </a:cubicBezTo>
                <a:cubicBezTo>
                  <a:pt x="4033359" y="388607"/>
                  <a:pt x="4003059" y="376909"/>
                  <a:pt x="3972543" y="365631"/>
                </a:cubicBezTo>
                <a:cubicBezTo>
                  <a:pt x="3943679" y="354950"/>
                  <a:pt x="3914562" y="345033"/>
                  <a:pt x="3885571" y="334733"/>
                </a:cubicBezTo>
                <a:cubicBezTo>
                  <a:pt x="4046888" y="406840"/>
                  <a:pt x="4203652" y="488713"/>
                  <a:pt x="4355012" y="579880"/>
                </a:cubicBezTo>
                <a:cubicBezTo>
                  <a:pt x="4662081" y="768063"/>
                  <a:pt x="4933802" y="995790"/>
                  <a:pt x="5144618" y="1290779"/>
                </a:cubicBezTo>
                <a:cubicBezTo>
                  <a:pt x="5314364" y="1528042"/>
                  <a:pt x="5426257" y="1789591"/>
                  <a:pt x="5468597" y="2088522"/>
                </a:cubicBezTo>
                <a:close/>
                <a:moveTo>
                  <a:pt x="2219771" y="85645"/>
                </a:moveTo>
                <a:cubicBezTo>
                  <a:pt x="2206942" y="84005"/>
                  <a:pt x="2193909" y="85264"/>
                  <a:pt x="2181626" y="89333"/>
                </a:cubicBezTo>
                <a:cubicBezTo>
                  <a:pt x="1932919" y="125113"/>
                  <a:pt x="1690799" y="197118"/>
                  <a:pt x="1462971" y="303073"/>
                </a:cubicBezTo>
                <a:cubicBezTo>
                  <a:pt x="971788" y="529528"/>
                  <a:pt x="578129" y="865460"/>
                  <a:pt x="308697" y="1338461"/>
                </a:cubicBezTo>
                <a:cubicBezTo>
                  <a:pt x="180224" y="1561852"/>
                  <a:pt x="97652" y="1808638"/>
                  <a:pt x="65839" y="2064364"/>
                </a:cubicBezTo>
                <a:cubicBezTo>
                  <a:pt x="71942" y="2050505"/>
                  <a:pt x="77283" y="2036391"/>
                  <a:pt x="82114" y="2022150"/>
                </a:cubicBezTo>
                <a:cubicBezTo>
                  <a:pt x="170103" y="1763653"/>
                  <a:pt x="279579" y="1515073"/>
                  <a:pt x="423260" y="1282260"/>
                </a:cubicBezTo>
                <a:cubicBezTo>
                  <a:pt x="630769" y="945565"/>
                  <a:pt x="895370" y="664944"/>
                  <a:pt x="1231811" y="454001"/>
                </a:cubicBezTo>
                <a:cubicBezTo>
                  <a:pt x="1535192" y="263783"/>
                  <a:pt x="1866801" y="149729"/>
                  <a:pt x="2219771" y="85645"/>
                </a:cubicBezTo>
                <a:close/>
                <a:moveTo>
                  <a:pt x="2855524" y="4364392"/>
                </a:moveTo>
                <a:cubicBezTo>
                  <a:pt x="3386633" y="4394018"/>
                  <a:pt x="3853530" y="4210158"/>
                  <a:pt x="4292327" y="3931444"/>
                </a:cubicBezTo>
                <a:cubicBezTo>
                  <a:pt x="3830134" y="4131325"/>
                  <a:pt x="3346707" y="4259111"/>
                  <a:pt x="2855652" y="4364392"/>
                </a:cubicBezTo>
                <a:close/>
                <a:moveTo>
                  <a:pt x="3869805" y="330156"/>
                </a:moveTo>
                <a:lnTo>
                  <a:pt x="3865736" y="329520"/>
                </a:lnTo>
                <a:cubicBezTo>
                  <a:pt x="3865736" y="329520"/>
                  <a:pt x="3865736" y="330410"/>
                  <a:pt x="3866499" y="330537"/>
                </a:cubicBezTo>
                <a:close/>
                <a:moveTo>
                  <a:pt x="4302117" y="3923561"/>
                </a:moveTo>
                <a:lnTo>
                  <a:pt x="4301101" y="3924959"/>
                </a:lnTo>
                <a:lnTo>
                  <a:pt x="4302880" y="3924959"/>
                </a:lnTo>
                <a:close/>
              </a:path>
            </a:pathLst>
          </a:custGeom>
          <a:solidFill>
            <a:srgbClr val="3B9EB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DB767A-8765-B726-8459-2977C6798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4135" y="2156348"/>
            <a:ext cx="3971495" cy="186674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800" dirty="0">
                <a:solidFill>
                  <a:srgbClr val="FFFFFF"/>
                </a:solidFill>
              </a:rPr>
              <a:t>Bi -variate analysis</a:t>
            </a:r>
          </a:p>
        </p:txBody>
      </p:sp>
      <p:sp>
        <p:nvSpPr>
          <p:cNvPr id="26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5874" y="4409267"/>
            <a:ext cx="3242551" cy="27432"/>
          </a:xfrm>
          <a:custGeom>
            <a:avLst/>
            <a:gdLst>
              <a:gd name="connsiteX0" fmla="*/ 0 w 3242551"/>
              <a:gd name="connsiteY0" fmla="*/ 0 h 27432"/>
              <a:gd name="connsiteX1" fmla="*/ 616085 w 3242551"/>
              <a:gd name="connsiteY1" fmla="*/ 0 h 27432"/>
              <a:gd name="connsiteX2" fmla="*/ 1264595 w 3242551"/>
              <a:gd name="connsiteY2" fmla="*/ 0 h 27432"/>
              <a:gd name="connsiteX3" fmla="*/ 1945531 w 3242551"/>
              <a:gd name="connsiteY3" fmla="*/ 0 h 27432"/>
              <a:gd name="connsiteX4" fmla="*/ 2626466 w 3242551"/>
              <a:gd name="connsiteY4" fmla="*/ 0 h 27432"/>
              <a:gd name="connsiteX5" fmla="*/ 3242551 w 3242551"/>
              <a:gd name="connsiteY5" fmla="*/ 0 h 27432"/>
              <a:gd name="connsiteX6" fmla="*/ 3242551 w 3242551"/>
              <a:gd name="connsiteY6" fmla="*/ 27432 h 27432"/>
              <a:gd name="connsiteX7" fmla="*/ 2529190 w 3242551"/>
              <a:gd name="connsiteY7" fmla="*/ 27432 h 27432"/>
              <a:gd name="connsiteX8" fmla="*/ 1815829 w 3242551"/>
              <a:gd name="connsiteY8" fmla="*/ 27432 h 27432"/>
              <a:gd name="connsiteX9" fmla="*/ 1167318 w 3242551"/>
              <a:gd name="connsiteY9" fmla="*/ 27432 h 27432"/>
              <a:gd name="connsiteX10" fmla="*/ 0 w 3242551"/>
              <a:gd name="connsiteY10" fmla="*/ 27432 h 27432"/>
              <a:gd name="connsiteX11" fmla="*/ 0 w 3242551"/>
              <a:gd name="connsiteY11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42551" h="27432" fill="none" extrusionOk="0">
                <a:moveTo>
                  <a:pt x="0" y="0"/>
                </a:moveTo>
                <a:cubicBezTo>
                  <a:pt x="194108" y="-30346"/>
                  <a:pt x="476260" y="9901"/>
                  <a:pt x="616085" y="0"/>
                </a:cubicBezTo>
                <a:cubicBezTo>
                  <a:pt x="755911" y="-9901"/>
                  <a:pt x="955441" y="-31994"/>
                  <a:pt x="1264595" y="0"/>
                </a:cubicBezTo>
                <a:cubicBezTo>
                  <a:pt x="1573749" y="31994"/>
                  <a:pt x="1618785" y="-7447"/>
                  <a:pt x="1945531" y="0"/>
                </a:cubicBezTo>
                <a:cubicBezTo>
                  <a:pt x="2272277" y="7447"/>
                  <a:pt x="2390625" y="1646"/>
                  <a:pt x="2626466" y="0"/>
                </a:cubicBezTo>
                <a:cubicBezTo>
                  <a:pt x="2862308" y="-1646"/>
                  <a:pt x="3064770" y="5184"/>
                  <a:pt x="3242551" y="0"/>
                </a:cubicBezTo>
                <a:cubicBezTo>
                  <a:pt x="3241385" y="7395"/>
                  <a:pt x="3242596" y="21864"/>
                  <a:pt x="3242551" y="27432"/>
                </a:cubicBezTo>
                <a:cubicBezTo>
                  <a:pt x="3023282" y="59750"/>
                  <a:pt x="2875833" y="36030"/>
                  <a:pt x="2529190" y="27432"/>
                </a:cubicBezTo>
                <a:cubicBezTo>
                  <a:pt x="2182547" y="18834"/>
                  <a:pt x="2011286" y="10066"/>
                  <a:pt x="1815829" y="27432"/>
                </a:cubicBezTo>
                <a:cubicBezTo>
                  <a:pt x="1620372" y="44798"/>
                  <a:pt x="1410011" y="-1058"/>
                  <a:pt x="1167318" y="27432"/>
                </a:cubicBezTo>
                <a:cubicBezTo>
                  <a:pt x="924625" y="55922"/>
                  <a:pt x="241931" y="85033"/>
                  <a:pt x="0" y="27432"/>
                </a:cubicBezTo>
                <a:cubicBezTo>
                  <a:pt x="-503" y="20663"/>
                  <a:pt x="1168" y="5855"/>
                  <a:pt x="0" y="0"/>
                </a:cubicBezTo>
                <a:close/>
              </a:path>
              <a:path w="3242551" h="27432" stroke="0" extrusionOk="0">
                <a:moveTo>
                  <a:pt x="0" y="0"/>
                </a:moveTo>
                <a:cubicBezTo>
                  <a:pt x="292987" y="-12051"/>
                  <a:pt x="313221" y="-4437"/>
                  <a:pt x="616085" y="0"/>
                </a:cubicBezTo>
                <a:cubicBezTo>
                  <a:pt x="918950" y="4437"/>
                  <a:pt x="1001475" y="-7765"/>
                  <a:pt x="1167318" y="0"/>
                </a:cubicBezTo>
                <a:cubicBezTo>
                  <a:pt x="1333161" y="7765"/>
                  <a:pt x="1642740" y="34995"/>
                  <a:pt x="1880680" y="0"/>
                </a:cubicBezTo>
                <a:cubicBezTo>
                  <a:pt x="2118620" y="-34995"/>
                  <a:pt x="2326628" y="756"/>
                  <a:pt x="2496764" y="0"/>
                </a:cubicBezTo>
                <a:cubicBezTo>
                  <a:pt x="2666900" y="-756"/>
                  <a:pt x="2887316" y="25599"/>
                  <a:pt x="3242551" y="0"/>
                </a:cubicBezTo>
                <a:cubicBezTo>
                  <a:pt x="3242744" y="12649"/>
                  <a:pt x="3241563" y="17989"/>
                  <a:pt x="3242551" y="27432"/>
                </a:cubicBezTo>
                <a:cubicBezTo>
                  <a:pt x="3008998" y="-2757"/>
                  <a:pt x="2799879" y="44559"/>
                  <a:pt x="2594041" y="27432"/>
                </a:cubicBezTo>
                <a:cubicBezTo>
                  <a:pt x="2388203" y="10306"/>
                  <a:pt x="2212925" y="-2221"/>
                  <a:pt x="1880680" y="27432"/>
                </a:cubicBezTo>
                <a:cubicBezTo>
                  <a:pt x="1548435" y="57085"/>
                  <a:pt x="1523943" y="37041"/>
                  <a:pt x="1329446" y="27432"/>
                </a:cubicBezTo>
                <a:cubicBezTo>
                  <a:pt x="1134949" y="17823"/>
                  <a:pt x="919920" y="28299"/>
                  <a:pt x="680936" y="27432"/>
                </a:cubicBezTo>
                <a:cubicBezTo>
                  <a:pt x="441952" y="26566"/>
                  <a:pt x="273000" y="57219"/>
                  <a:pt x="0" y="27432"/>
                </a:cubicBezTo>
                <a:cubicBezTo>
                  <a:pt x="1300" y="19678"/>
                  <a:pt x="-86" y="12044"/>
                  <a:pt x="0" y="0"/>
                </a:cubicBezTo>
                <a:close/>
              </a:path>
            </a:pathLst>
          </a:custGeom>
          <a:solidFill>
            <a:srgbClr val="3B9EB1"/>
          </a:solidFill>
          <a:ln w="38100" cap="rnd">
            <a:solidFill>
              <a:srgbClr val="3B9EB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phic 3" descr="Presentation with bar chart with solid fill">
            <a:extLst>
              <a:ext uri="{FF2B5EF4-FFF2-40B4-BE49-F238E27FC236}">
                <a16:creationId xmlns:a16="http://schemas.microsoft.com/office/drawing/2014/main" id="{3CE5A101-735E-1402-B310-542D27B6D6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3467" y="656387"/>
            <a:ext cx="5448327" cy="5448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5693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3" name="Rectangle 92">
            <a:extLst>
              <a:ext uri="{FF2B5EF4-FFF2-40B4-BE49-F238E27FC236}">
                <a16:creationId xmlns:a16="http://schemas.microsoft.com/office/drawing/2014/main" id="{352BEC0E-22F8-46D0-9632-375DB541B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6ADD11-C6F6-251B-EFB7-8D75B9F7B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9184"/>
            <a:ext cx="6894576" cy="178308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000" b="1" i="0"/>
              <a:t>Bi-Variate analysis on Loan Amount with Purpose and Home Ownership</a:t>
            </a:r>
            <a:endParaRPr lang="en-US" sz="5000" dirty="0"/>
          </a:p>
        </p:txBody>
      </p:sp>
      <p:sp>
        <p:nvSpPr>
          <p:cNvPr id="94" name="sketchy rul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952" y="2395728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3B9EB1"/>
          </a:solidFill>
          <a:ln w="38100" cap="rnd">
            <a:solidFill>
              <a:srgbClr val="3B9EB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A53A7CC-7EFE-85EF-FBEC-EA2E57528E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872" y="2706624"/>
            <a:ext cx="6894576" cy="3483864"/>
          </a:xfrm>
        </p:spPr>
        <p:txBody>
          <a:bodyPr vert="horz" lIns="91440" tIns="45720" rIns="91440" bIns="45720" rtlCol="0">
            <a:noAutofit/>
          </a:bodyPr>
          <a:lstStyle/>
          <a:p>
            <a:pPr indent="-228600" algn="just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Arial Hebrew" pitchFamily="2" charset="-79"/>
                <a:cs typeface="Arial Hebrew" pitchFamily="2" charset="-79"/>
              </a:rPr>
              <a:t>The loan amount for loans for Vacation, moving, medical are the lowest, however, they have the least default rate too, making them least risky for the organization.</a:t>
            </a:r>
          </a:p>
          <a:p>
            <a:pPr indent="-228600" algn="just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Arial Hebrew" pitchFamily="2" charset="-79"/>
                <a:cs typeface="Arial Hebrew" pitchFamily="2" charset="-79"/>
              </a:rPr>
              <a:t>Loans for small business have the biggest ticket size, suggesting a high revenue, however this high revenue comes with a highest rate of default</a:t>
            </a:r>
          </a:p>
          <a:p>
            <a:pPr indent="-228600" algn="just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Arial Hebrew" pitchFamily="2" charset="-79"/>
                <a:cs typeface="Arial Hebrew" pitchFamily="2" charset="-79"/>
              </a:rPr>
              <a:t>borrowers living in a mortgaged house have the highest loan ticket size, however this comes with the highest risk too . </a:t>
            </a:r>
          </a:p>
          <a:p>
            <a:pPr indent="-228600" algn="just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Arial Hebrew" pitchFamily="2" charset="-79"/>
                <a:cs typeface="Arial Hebrew" pitchFamily="2" charset="-79"/>
              </a:rPr>
              <a:t>As seen earlier, higher loan amount attracts higher risk</a:t>
            </a:r>
          </a:p>
          <a:p>
            <a:pPr indent="-228600" algn="just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800" dirty="0">
              <a:latin typeface="Arial Hebrew" pitchFamily="2" charset="-79"/>
              <a:cs typeface="Arial Hebrew" pitchFamily="2" charset="-79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14F7F7-956D-255F-A05A-8AB8094350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4656" y="334853"/>
            <a:ext cx="4343400" cy="306671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D026208-11CE-3808-9DA6-1141EC380C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4656" y="3582445"/>
            <a:ext cx="4343400" cy="295551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3929563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8" name="Rectangle 107">
            <a:extLst>
              <a:ext uri="{FF2B5EF4-FFF2-40B4-BE49-F238E27FC236}">
                <a16:creationId xmlns:a16="http://schemas.microsoft.com/office/drawing/2014/main" id="{394842B0-684D-44CC-B4BC-D13331CFD2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6ADD11-C6F6-251B-EFB7-8D75B9F7B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9184"/>
            <a:ext cx="6894576" cy="178308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000" b="1" i="0" dirty="0"/>
              <a:t>Bi-Variate analysis on Loan Amount with GRADE and Interest rate</a:t>
            </a:r>
            <a:endParaRPr lang="en-US" sz="5000" dirty="0"/>
          </a:p>
        </p:txBody>
      </p:sp>
      <p:sp>
        <p:nvSpPr>
          <p:cNvPr id="110" name="sketchy rul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952" y="2395728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3B9EB1"/>
          </a:solidFill>
          <a:ln w="38100" cap="rnd">
            <a:solidFill>
              <a:srgbClr val="3B9EB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A53A7CC-7EFE-85EF-FBEC-EA2E57528E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706624"/>
            <a:ext cx="6894576" cy="3483864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Arial Hebrew" pitchFamily="2" charset="-79"/>
                <a:cs typeface="Arial Hebrew" pitchFamily="2" charset="-79"/>
              </a:rPr>
              <a:t>We saw earlier that Grade G has higher risk of defaulters , however there is still a bracket of loan amount that can be approved for grade G</a:t>
            </a:r>
          </a:p>
          <a:p>
            <a:pPr indent="-22860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Arial Hebrew" pitchFamily="2" charset="-79"/>
                <a:cs typeface="Arial Hebrew" pitchFamily="2" charset="-79"/>
              </a:rPr>
              <a:t>Grade F has the highest default rate, however the loan amount for these borrowers is significantly higher </a:t>
            </a:r>
          </a:p>
          <a:p>
            <a:pPr indent="-22860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Arial Hebrew" pitchFamily="2" charset="-79"/>
                <a:cs typeface="Arial Hebrew" pitchFamily="2" charset="-79"/>
              </a:rPr>
              <a:t>Higher loan amount, &gt;10k have interest rates between 12-15%. </a:t>
            </a:r>
          </a:p>
          <a:p>
            <a:pPr indent="-22860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Arial Hebrew" pitchFamily="2" charset="-79"/>
              <a:cs typeface="Arial Hebrew" pitchFamily="2" charset="-79"/>
            </a:endParaRPr>
          </a:p>
        </p:txBody>
      </p:sp>
      <p:pic>
        <p:nvPicPr>
          <p:cNvPr id="8" name="Picture 7" descr="A graph of blue and brown bars&#10;&#10;Description automatically generated">
            <a:extLst>
              <a:ext uri="{FF2B5EF4-FFF2-40B4-BE49-F238E27FC236}">
                <a16:creationId xmlns:a16="http://schemas.microsoft.com/office/drawing/2014/main" id="{3D806281-D2D1-E3C0-9539-CD3067401F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812" r="6826"/>
          <a:stretch/>
        </p:blipFill>
        <p:spPr>
          <a:xfrm>
            <a:off x="7899570" y="-5"/>
            <a:ext cx="4292432" cy="3562736"/>
          </a:xfrm>
          <a:custGeom>
            <a:avLst/>
            <a:gdLst/>
            <a:ahLst/>
            <a:cxnLst/>
            <a:rect l="l" t="t" r="r" b="b"/>
            <a:pathLst>
              <a:path w="4035547" h="4178808">
                <a:moveTo>
                  <a:pt x="14988" y="0"/>
                </a:moveTo>
                <a:lnTo>
                  <a:pt x="4035547" y="0"/>
                </a:lnTo>
                <a:lnTo>
                  <a:pt x="4035547" y="4161794"/>
                </a:lnTo>
                <a:lnTo>
                  <a:pt x="3918602" y="4164199"/>
                </a:lnTo>
                <a:cubicBezTo>
                  <a:pt x="3673497" y="4178956"/>
                  <a:pt x="3428120" y="4172295"/>
                  <a:pt x="3183014" y="4175560"/>
                </a:cubicBezTo>
                <a:cubicBezTo>
                  <a:pt x="2855121" y="4180001"/>
                  <a:pt x="2527499" y="4168639"/>
                  <a:pt x="2199742" y="4167595"/>
                </a:cubicBezTo>
                <a:cubicBezTo>
                  <a:pt x="2132562" y="4167334"/>
                  <a:pt x="2065110" y="4170729"/>
                  <a:pt x="1998202" y="4175952"/>
                </a:cubicBezTo>
                <a:cubicBezTo>
                  <a:pt x="1905507" y="4183005"/>
                  <a:pt x="1814033" y="4174124"/>
                  <a:pt x="1722153" y="4165766"/>
                </a:cubicBezTo>
                <a:cubicBezTo>
                  <a:pt x="1611407" y="4155711"/>
                  <a:pt x="1500933" y="4164591"/>
                  <a:pt x="1390867" y="4176214"/>
                </a:cubicBezTo>
                <a:lnTo>
                  <a:pt x="1348076" y="4178808"/>
                </a:lnTo>
                <a:lnTo>
                  <a:pt x="597587" y="4178808"/>
                </a:lnTo>
                <a:lnTo>
                  <a:pt x="507890" y="4175773"/>
                </a:lnTo>
                <a:cubicBezTo>
                  <a:pt x="403218" y="4174810"/>
                  <a:pt x="298546" y="4175691"/>
                  <a:pt x="193840" y="4176214"/>
                </a:cubicBezTo>
                <a:lnTo>
                  <a:pt x="2757" y="4175742"/>
                </a:lnTo>
                <a:lnTo>
                  <a:pt x="2810" y="4034870"/>
                </a:lnTo>
                <a:cubicBezTo>
                  <a:pt x="5629" y="3979851"/>
                  <a:pt x="10539" y="3924896"/>
                  <a:pt x="15416" y="3870068"/>
                </a:cubicBezTo>
                <a:cubicBezTo>
                  <a:pt x="23018" y="3799731"/>
                  <a:pt x="25045" y="3728899"/>
                  <a:pt x="21498" y="3658244"/>
                </a:cubicBezTo>
                <a:cubicBezTo>
                  <a:pt x="17063" y="3602147"/>
                  <a:pt x="10095" y="3546050"/>
                  <a:pt x="8828" y="3489953"/>
                </a:cubicBezTo>
                <a:cubicBezTo>
                  <a:pt x="6548" y="3389688"/>
                  <a:pt x="7434" y="3289424"/>
                  <a:pt x="13262" y="3189160"/>
                </a:cubicBezTo>
                <a:cubicBezTo>
                  <a:pt x="16176" y="3138901"/>
                  <a:pt x="20864" y="3089150"/>
                  <a:pt x="22891" y="3038510"/>
                </a:cubicBezTo>
                <a:cubicBezTo>
                  <a:pt x="24918" y="2987870"/>
                  <a:pt x="28973" y="2936723"/>
                  <a:pt x="17444" y="2887098"/>
                </a:cubicBezTo>
                <a:cubicBezTo>
                  <a:pt x="-2068" y="2802699"/>
                  <a:pt x="12249" y="2718680"/>
                  <a:pt x="16430" y="2634534"/>
                </a:cubicBezTo>
                <a:cubicBezTo>
                  <a:pt x="18964" y="2582244"/>
                  <a:pt x="34168" y="2528685"/>
                  <a:pt x="20738" y="2477919"/>
                </a:cubicBezTo>
                <a:cubicBezTo>
                  <a:pt x="-421" y="2398342"/>
                  <a:pt x="13389" y="2320415"/>
                  <a:pt x="20738" y="2242107"/>
                </a:cubicBezTo>
                <a:cubicBezTo>
                  <a:pt x="29213" y="2168001"/>
                  <a:pt x="27718" y="2093082"/>
                  <a:pt x="16303" y="2019369"/>
                </a:cubicBezTo>
                <a:cubicBezTo>
                  <a:pt x="1986" y="1946239"/>
                  <a:pt x="1986" y="1871028"/>
                  <a:pt x="16303" y="1797899"/>
                </a:cubicBezTo>
                <a:cubicBezTo>
                  <a:pt x="28162" y="1737537"/>
                  <a:pt x="29530" y="1675589"/>
                  <a:pt x="20357" y="1614758"/>
                </a:cubicBezTo>
                <a:cubicBezTo>
                  <a:pt x="14149" y="1571226"/>
                  <a:pt x="3000" y="1527947"/>
                  <a:pt x="1480" y="1484415"/>
                </a:cubicBezTo>
                <a:cubicBezTo>
                  <a:pt x="-1662" y="1393377"/>
                  <a:pt x="200" y="1302238"/>
                  <a:pt x="7055" y="1211417"/>
                </a:cubicBezTo>
                <a:cubicBezTo>
                  <a:pt x="15036" y="1107980"/>
                  <a:pt x="30366" y="1004923"/>
                  <a:pt x="19724" y="900725"/>
                </a:cubicBezTo>
                <a:cubicBezTo>
                  <a:pt x="16050" y="864934"/>
                  <a:pt x="8575" y="829270"/>
                  <a:pt x="7815" y="793353"/>
                </a:cubicBezTo>
                <a:cubicBezTo>
                  <a:pt x="6168" y="726087"/>
                  <a:pt x="5407" y="659710"/>
                  <a:pt x="9208" y="590286"/>
                </a:cubicBezTo>
                <a:cubicBezTo>
                  <a:pt x="13009" y="520863"/>
                  <a:pt x="27452" y="450424"/>
                  <a:pt x="17697" y="382270"/>
                </a:cubicBezTo>
                <a:cubicBezTo>
                  <a:pt x="7941" y="314115"/>
                  <a:pt x="14276" y="247103"/>
                  <a:pt x="20611" y="180218"/>
                </a:cubicBezTo>
                <a:cubicBezTo>
                  <a:pt x="23652" y="148426"/>
                  <a:pt x="25711" y="116982"/>
                  <a:pt x="25156" y="85665"/>
                </a:cubicBezTo>
                <a:close/>
              </a:path>
            </a:pathLst>
          </a:custGeom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1DA3FCF-717C-6094-7652-A10A9EA3913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022" r="-1" b="11687"/>
          <a:stretch/>
        </p:blipFill>
        <p:spPr>
          <a:xfrm>
            <a:off x="7709154" y="3562731"/>
            <a:ext cx="4305300" cy="3295269"/>
          </a:xfrm>
          <a:custGeom>
            <a:avLst/>
            <a:gdLst/>
            <a:ahLst/>
            <a:cxnLst/>
            <a:rect l="l" t="t" r="r" b="b"/>
            <a:pathLst>
              <a:path w="4047645" h="2495811">
                <a:moveTo>
                  <a:pt x="2441891" y="4"/>
                </a:moveTo>
                <a:cubicBezTo>
                  <a:pt x="2489381" y="-78"/>
                  <a:pt x="2536882" y="1163"/>
                  <a:pt x="2584383" y="4428"/>
                </a:cubicBezTo>
                <a:cubicBezTo>
                  <a:pt x="2744314" y="17813"/>
                  <a:pt x="2904989" y="21079"/>
                  <a:pt x="3065367" y="14222"/>
                </a:cubicBezTo>
                <a:cubicBezTo>
                  <a:pt x="3194244" y="5694"/>
                  <a:pt x="3323514" y="4206"/>
                  <a:pt x="3452568" y="9782"/>
                </a:cubicBezTo>
                <a:cubicBezTo>
                  <a:pt x="3572813" y="16442"/>
                  <a:pt x="3693059" y="23233"/>
                  <a:pt x="3813712" y="19315"/>
                </a:cubicBezTo>
                <a:cubicBezTo>
                  <a:pt x="3861755" y="17748"/>
                  <a:pt x="3909121" y="15789"/>
                  <a:pt x="3956758" y="13177"/>
                </a:cubicBezTo>
                <a:lnTo>
                  <a:pt x="4047645" y="9696"/>
                </a:lnTo>
                <a:lnTo>
                  <a:pt x="4047645" y="2495811"/>
                </a:lnTo>
                <a:lnTo>
                  <a:pt x="28177" y="2495811"/>
                </a:lnTo>
                <a:lnTo>
                  <a:pt x="28782" y="2485852"/>
                </a:lnTo>
                <a:cubicBezTo>
                  <a:pt x="31911" y="2365446"/>
                  <a:pt x="35027" y="2245002"/>
                  <a:pt x="38157" y="2124521"/>
                </a:cubicBezTo>
                <a:cubicBezTo>
                  <a:pt x="38284" y="2119444"/>
                  <a:pt x="39171" y="2114494"/>
                  <a:pt x="39171" y="2109417"/>
                </a:cubicBezTo>
                <a:cubicBezTo>
                  <a:pt x="48166" y="1995573"/>
                  <a:pt x="53107" y="1881729"/>
                  <a:pt x="18899" y="1770550"/>
                </a:cubicBezTo>
                <a:cubicBezTo>
                  <a:pt x="15871" y="1760104"/>
                  <a:pt x="14262" y="1749304"/>
                  <a:pt x="14084" y="1738440"/>
                </a:cubicBezTo>
                <a:cubicBezTo>
                  <a:pt x="12413" y="1641514"/>
                  <a:pt x="16644" y="1544587"/>
                  <a:pt x="26754" y="1448181"/>
                </a:cubicBezTo>
                <a:cubicBezTo>
                  <a:pt x="31949" y="1389038"/>
                  <a:pt x="26754" y="1329006"/>
                  <a:pt x="43478" y="1270498"/>
                </a:cubicBezTo>
                <a:cubicBezTo>
                  <a:pt x="50864" y="1241421"/>
                  <a:pt x="55109" y="1211634"/>
                  <a:pt x="56147" y="1181656"/>
                </a:cubicBezTo>
                <a:cubicBezTo>
                  <a:pt x="59948" y="1109060"/>
                  <a:pt x="38537" y="1040779"/>
                  <a:pt x="18139" y="972244"/>
                </a:cubicBezTo>
                <a:cubicBezTo>
                  <a:pt x="7370" y="935945"/>
                  <a:pt x="-5426" y="898886"/>
                  <a:pt x="2429" y="860811"/>
                </a:cubicBezTo>
                <a:cubicBezTo>
                  <a:pt x="16707" y="802251"/>
                  <a:pt x="24854" y="742359"/>
                  <a:pt x="26754" y="682112"/>
                </a:cubicBezTo>
                <a:cubicBezTo>
                  <a:pt x="26754" y="639468"/>
                  <a:pt x="16365" y="597712"/>
                  <a:pt x="20039" y="555195"/>
                </a:cubicBezTo>
                <a:cubicBezTo>
                  <a:pt x="28211" y="472712"/>
                  <a:pt x="30238" y="389734"/>
                  <a:pt x="26121" y="306946"/>
                </a:cubicBezTo>
                <a:cubicBezTo>
                  <a:pt x="26095" y="273846"/>
                  <a:pt x="29846" y="240848"/>
                  <a:pt x="37270" y="208585"/>
                </a:cubicBezTo>
                <a:cubicBezTo>
                  <a:pt x="46506" y="151651"/>
                  <a:pt x="48419" y="93777"/>
                  <a:pt x="42971" y="36360"/>
                </a:cubicBezTo>
                <a:lnTo>
                  <a:pt x="38853" y="8429"/>
                </a:lnTo>
                <a:lnTo>
                  <a:pt x="56649" y="7824"/>
                </a:lnTo>
                <a:cubicBezTo>
                  <a:pt x="210497" y="-156"/>
                  <a:pt x="364754" y="3162"/>
                  <a:pt x="518087" y="17748"/>
                </a:cubicBezTo>
                <a:cubicBezTo>
                  <a:pt x="626567" y="25440"/>
                  <a:pt x="735534" y="24213"/>
                  <a:pt x="843809" y="14092"/>
                </a:cubicBezTo>
                <a:cubicBezTo>
                  <a:pt x="1042499" y="-1711"/>
                  <a:pt x="1240782" y="10958"/>
                  <a:pt x="1439065" y="21666"/>
                </a:cubicBezTo>
                <a:cubicBezTo>
                  <a:pt x="1631105" y="32113"/>
                  <a:pt x="1823010" y="24408"/>
                  <a:pt x="2015050" y="17487"/>
                </a:cubicBezTo>
                <a:cubicBezTo>
                  <a:pt x="2157045" y="12394"/>
                  <a:pt x="2299420" y="249"/>
                  <a:pt x="2441891" y="4"/>
                </a:cubicBezTo>
                <a:close/>
              </a:path>
            </a:pathLst>
          </a:cu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298599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1" name="Rectangle 100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6ADD11-C6F6-251B-EFB7-8D75B9F7B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978642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800" b="1" i="0" dirty="0"/>
              <a:t>Bi-Variate analysis on Loan Amount with Employee length</a:t>
            </a:r>
            <a:endParaRPr lang="en-US" sz="3800" dirty="0"/>
          </a:p>
        </p:txBody>
      </p:sp>
      <p:sp>
        <p:nvSpPr>
          <p:cNvPr id="103" name="Rectangle 6">
            <a:extLst>
              <a:ext uri="{FF2B5EF4-FFF2-40B4-BE49-F238E27FC236}">
                <a16:creationId xmlns:a16="http://schemas.microsoft.com/office/drawing/2014/main" id="{3CE8AF5E-D374-4CF1-90CC-35CF73B81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9084" y="2532888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25450 w 3291840"/>
              <a:gd name="connsiteY1" fmla="*/ 0 h 18288"/>
              <a:gd name="connsiteX2" fmla="*/ 1283818 w 3291840"/>
              <a:gd name="connsiteY2" fmla="*/ 0 h 18288"/>
              <a:gd name="connsiteX3" fmla="*/ 1975104 w 3291840"/>
              <a:gd name="connsiteY3" fmla="*/ 0 h 18288"/>
              <a:gd name="connsiteX4" fmla="*/ 2666390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567635 w 3291840"/>
              <a:gd name="connsiteY7" fmla="*/ 18288 h 18288"/>
              <a:gd name="connsiteX8" fmla="*/ 1843430 w 3291840"/>
              <a:gd name="connsiteY8" fmla="*/ 18288 h 18288"/>
              <a:gd name="connsiteX9" fmla="*/ 1185062 w 3291840"/>
              <a:gd name="connsiteY9" fmla="*/ 18288 h 18288"/>
              <a:gd name="connsiteX10" fmla="*/ 0 w 3291840"/>
              <a:gd name="connsiteY10" fmla="*/ 18288 h 18288"/>
              <a:gd name="connsiteX11" fmla="*/ 0 w 3291840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613" y="5552"/>
                  <a:pt x="489242" y="1770"/>
                  <a:pt x="625450" y="0"/>
                </a:cubicBezTo>
                <a:cubicBezTo>
                  <a:pt x="761658" y="-1770"/>
                  <a:pt x="1015131" y="32079"/>
                  <a:pt x="1283818" y="0"/>
                </a:cubicBezTo>
                <a:cubicBezTo>
                  <a:pt x="1552505" y="-32079"/>
                  <a:pt x="1752773" y="10771"/>
                  <a:pt x="1975104" y="0"/>
                </a:cubicBezTo>
                <a:cubicBezTo>
                  <a:pt x="2197435" y="-10771"/>
                  <a:pt x="2433070" y="21341"/>
                  <a:pt x="2666390" y="0"/>
                </a:cubicBezTo>
                <a:cubicBezTo>
                  <a:pt x="2899710" y="-21341"/>
                  <a:pt x="3028437" y="16612"/>
                  <a:pt x="3291840" y="0"/>
                </a:cubicBezTo>
                <a:cubicBezTo>
                  <a:pt x="3291131" y="8157"/>
                  <a:pt x="3291427" y="12125"/>
                  <a:pt x="3291840" y="18288"/>
                </a:cubicBezTo>
                <a:cubicBezTo>
                  <a:pt x="3043276" y="37868"/>
                  <a:pt x="2921041" y="-12908"/>
                  <a:pt x="2567635" y="18288"/>
                </a:cubicBezTo>
                <a:cubicBezTo>
                  <a:pt x="2214230" y="49484"/>
                  <a:pt x="2189623" y="-13019"/>
                  <a:pt x="1843430" y="18288"/>
                </a:cubicBezTo>
                <a:cubicBezTo>
                  <a:pt x="1497237" y="49595"/>
                  <a:pt x="1492584" y="29180"/>
                  <a:pt x="1185062" y="18288"/>
                </a:cubicBezTo>
                <a:cubicBezTo>
                  <a:pt x="877540" y="7396"/>
                  <a:pt x="313238" y="464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281971" y="23935"/>
                  <a:pt x="485873" y="-14021"/>
                  <a:pt x="625450" y="0"/>
                </a:cubicBezTo>
                <a:cubicBezTo>
                  <a:pt x="765027" y="14021"/>
                  <a:pt x="1048900" y="27914"/>
                  <a:pt x="1185062" y="0"/>
                </a:cubicBezTo>
                <a:cubicBezTo>
                  <a:pt x="1321224" y="-27914"/>
                  <a:pt x="1648252" y="-3988"/>
                  <a:pt x="1909267" y="0"/>
                </a:cubicBezTo>
                <a:cubicBezTo>
                  <a:pt x="2170282" y="3988"/>
                  <a:pt x="2301957" y="25891"/>
                  <a:pt x="2534717" y="0"/>
                </a:cubicBezTo>
                <a:cubicBezTo>
                  <a:pt x="2767477" y="-25891"/>
                  <a:pt x="3078800" y="21500"/>
                  <a:pt x="3291840" y="0"/>
                </a:cubicBezTo>
                <a:cubicBezTo>
                  <a:pt x="3291576" y="4493"/>
                  <a:pt x="3292224" y="9472"/>
                  <a:pt x="3291840" y="18288"/>
                </a:cubicBezTo>
                <a:cubicBezTo>
                  <a:pt x="3120474" y="15714"/>
                  <a:pt x="2816568" y="4633"/>
                  <a:pt x="2633472" y="18288"/>
                </a:cubicBezTo>
                <a:cubicBezTo>
                  <a:pt x="2450376" y="31943"/>
                  <a:pt x="2160769" y="37350"/>
                  <a:pt x="1909267" y="18288"/>
                </a:cubicBezTo>
                <a:cubicBezTo>
                  <a:pt x="1657765" y="-774"/>
                  <a:pt x="1623992" y="9648"/>
                  <a:pt x="1349654" y="18288"/>
                </a:cubicBezTo>
                <a:cubicBezTo>
                  <a:pt x="1075316" y="26928"/>
                  <a:pt x="833426" y="34181"/>
                  <a:pt x="691286" y="18288"/>
                </a:cubicBezTo>
                <a:cubicBezTo>
                  <a:pt x="549146" y="2395"/>
                  <a:pt x="342011" y="24201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rgbClr val="3B9EB1"/>
          </a:solidFill>
          <a:ln w="38100" cap="rnd">
            <a:solidFill>
              <a:srgbClr val="3B9EB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A53A7CC-7EFE-85EF-FBEC-EA2E57528E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978642" cy="3410712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>
                <a:latin typeface="Arial Hebrew" pitchFamily="2" charset="-79"/>
                <a:cs typeface="Arial Hebrew" pitchFamily="2" charset="-79"/>
              </a:rPr>
              <a:t>For employees with longer work history, loan amount is higher, giving an impression of borrowers settled in their lives tend to have a higher loan eligibility</a:t>
            </a:r>
          </a:p>
          <a:p>
            <a:pPr indent="-22860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>
                <a:latin typeface="Arial Hebrew" pitchFamily="2" charset="-79"/>
                <a:cs typeface="Arial Hebrew" pitchFamily="2" charset="-79"/>
              </a:rPr>
              <a:t>The default rate is proportionately higher for these high value loans. </a:t>
            </a:r>
          </a:p>
          <a:p>
            <a:pPr indent="-22860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>
                <a:latin typeface="Arial Hebrew" pitchFamily="2" charset="-79"/>
                <a:cs typeface="Arial Hebrew" pitchFamily="2" charset="-79"/>
              </a:rPr>
              <a:t>E.g., for emp length 10 , above 12k there is a risk of loan not being repaid on time.</a:t>
            </a:r>
          </a:p>
          <a:p>
            <a:pPr indent="-22860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>
              <a:latin typeface="Arial Hebrew" pitchFamily="2" charset="-79"/>
              <a:cs typeface="Arial Hebrew" pitchFamily="2" charset="-79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5755403" y="1971579"/>
              <a:ext cx="360" cy="2160"/>
            </p14:xfrm>
          </p:contentPart>
        </mc:Choice>
        <mc:Fallback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37403" y="1956150"/>
                <a:ext cx="36000" cy="32709"/>
              </a:xfrm>
              <a:prstGeom prst="rect">
                <a:avLst/>
              </a:prstGeom>
            </p:spPr>
          </p:pic>
        </mc:Fallback>
      </mc:AlternateContent>
      <p:pic>
        <p:nvPicPr>
          <p:cNvPr id="7" name="Picture 6" descr="A graph of blue and orange bars&#10;&#10;Description automatically generated">
            <a:extLst>
              <a:ext uri="{FF2B5EF4-FFF2-40B4-BE49-F238E27FC236}">
                <a16:creationId xmlns:a16="http://schemas.microsoft.com/office/drawing/2014/main" id="{675FD449-875D-DF94-4983-6B7E0A3510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5865" y="640080"/>
            <a:ext cx="6620582" cy="557784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9525198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7" name="Rectangle 116">
            <a:extLst>
              <a:ext uri="{FF2B5EF4-FFF2-40B4-BE49-F238E27FC236}">
                <a16:creationId xmlns:a16="http://schemas.microsoft.com/office/drawing/2014/main" id="{394842B0-684D-44CC-B4BC-D13331CFD2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6ADD11-C6F6-251B-EFB7-8D75B9F7B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9184"/>
            <a:ext cx="6537334" cy="178308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5000" b="1" i="0" dirty="0"/>
              <a:t>Bi-Variate analysis on Annual income with home ownership &amp;  Grade</a:t>
            </a:r>
            <a:endParaRPr lang="en-US" sz="5000" dirty="0"/>
          </a:p>
        </p:txBody>
      </p:sp>
      <p:sp>
        <p:nvSpPr>
          <p:cNvPr id="119" name="sketchy rul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952" y="2395728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3B9EB1"/>
          </a:solidFill>
          <a:ln w="38100" cap="rnd">
            <a:solidFill>
              <a:srgbClr val="3B9EB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A53A7CC-7EFE-85EF-FBEC-EA2E57528E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706624"/>
            <a:ext cx="6537334" cy="3483864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 indent="-22860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Arial Hebrew" pitchFamily="2" charset="-79"/>
                <a:cs typeface="Arial Hebrew" pitchFamily="2" charset="-79"/>
              </a:rPr>
              <a:t>Within the types in home ownership , each type has an annual  income post which it can be considered safe to approve loans.</a:t>
            </a:r>
          </a:p>
          <a:p>
            <a:pPr indent="-22860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Arial Hebrew" pitchFamily="2" charset="-79"/>
                <a:cs typeface="Arial Hebrew" pitchFamily="2" charset="-79"/>
              </a:rPr>
              <a:t>E.g. Any one applying for loan against mortgage with annual income above 80k have more chances of repaying loan on time.</a:t>
            </a:r>
          </a:p>
          <a:p>
            <a:pPr indent="-22860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Arial Hebrew" pitchFamily="2" charset="-79"/>
                <a:cs typeface="Arial Hebrew" pitchFamily="2" charset="-79"/>
              </a:rPr>
              <a:t>For each grade there are chances of loan being repaid when annual income exceeds a certain limit.</a:t>
            </a:r>
          </a:p>
          <a:p>
            <a:pPr indent="-22860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Arial Hebrew" pitchFamily="2" charset="-79"/>
                <a:cs typeface="Arial Hebrew" pitchFamily="2" charset="-79"/>
              </a:rPr>
              <a:t>E.g. for grade G , above 80k annual income people mostly repay loans.</a:t>
            </a:r>
          </a:p>
          <a:p>
            <a:pPr indent="-22860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800" dirty="0">
              <a:latin typeface="Arial Hebrew" pitchFamily="2" charset="-79"/>
              <a:cs typeface="Arial Hebrew" pitchFamily="2" charset="-79"/>
            </a:endParaRPr>
          </a:p>
        </p:txBody>
      </p:sp>
      <p:pic>
        <p:nvPicPr>
          <p:cNvPr id="7" name="Picture 6" descr="A graph of a number of people&#10;&#10;Description automatically generated with medium confidence">
            <a:extLst>
              <a:ext uri="{FF2B5EF4-FFF2-40B4-BE49-F238E27FC236}">
                <a16:creationId xmlns:a16="http://schemas.microsoft.com/office/drawing/2014/main" id="{444B578F-E0EA-B60D-5129-B217C3C620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9022" b="3"/>
          <a:stretch/>
        </p:blipFill>
        <p:spPr>
          <a:xfrm>
            <a:off x="7397501" y="136316"/>
            <a:ext cx="4035547" cy="3597037"/>
          </a:xfrm>
          <a:custGeom>
            <a:avLst/>
            <a:gdLst/>
            <a:ahLst/>
            <a:cxnLst/>
            <a:rect l="l" t="t" r="r" b="b"/>
            <a:pathLst>
              <a:path w="4035547" h="4178808">
                <a:moveTo>
                  <a:pt x="14988" y="0"/>
                </a:moveTo>
                <a:lnTo>
                  <a:pt x="4035547" y="0"/>
                </a:lnTo>
                <a:lnTo>
                  <a:pt x="4035547" y="4161794"/>
                </a:lnTo>
                <a:lnTo>
                  <a:pt x="3918602" y="4164199"/>
                </a:lnTo>
                <a:cubicBezTo>
                  <a:pt x="3673497" y="4178956"/>
                  <a:pt x="3428120" y="4172295"/>
                  <a:pt x="3183014" y="4175560"/>
                </a:cubicBezTo>
                <a:cubicBezTo>
                  <a:pt x="2855121" y="4180001"/>
                  <a:pt x="2527499" y="4168639"/>
                  <a:pt x="2199742" y="4167595"/>
                </a:cubicBezTo>
                <a:cubicBezTo>
                  <a:pt x="2132562" y="4167334"/>
                  <a:pt x="2065110" y="4170729"/>
                  <a:pt x="1998202" y="4175952"/>
                </a:cubicBezTo>
                <a:cubicBezTo>
                  <a:pt x="1905507" y="4183005"/>
                  <a:pt x="1814033" y="4174124"/>
                  <a:pt x="1722153" y="4165766"/>
                </a:cubicBezTo>
                <a:cubicBezTo>
                  <a:pt x="1611407" y="4155711"/>
                  <a:pt x="1500933" y="4164591"/>
                  <a:pt x="1390867" y="4176214"/>
                </a:cubicBezTo>
                <a:lnTo>
                  <a:pt x="1348076" y="4178808"/>
                </a:lnTo>
                <a:lnTo>
                  <a:pt x="597587" y="4178808"/>
                </a:lnTo>
                <a:lnTo>
                  <a:pt x="507890" y="4175773"/>
                </a:lnTo>
                <a:cubicBezTo>
                  <a:pt x="403218" y="4174810"/>
                  <a:pt x="298546" y="4175691"/>
                  <a:pt x="193840" y="4176214"/>
                </a:cubicBezTo>
                <a:lnTo>
                  <a:pt x="2757" y="4175742"/>
                </a:lnTo>
                <a:lnTo>
                  <a:pt x="2810" y="4034870"/>
                </a:lnTo>
                <a:cubicBezTo>
                  <a:pt x="5629" y="3979851"/>
                  <a:pt x="10539" y="3924896"/>
                  <a:pt x="15416" y="3870068"/>
                </a:cubicBezTo>
                <a:cubicBezTo>
                  <a:pt x="23018" y="3799731"/>
                  <a:pt x="25045" y="3728899"/>
                  <a:pt x="21498" y="3658244"/>
                </a:cubicBezTo>
                <a:cubicBezTo>
                  <a:pt x="17063" y="3602147"/>
                  <a:pt x="10095" y="3546050"/>
                  <a:pt x="8828" y="3489953"/>
                </a:cubicBezTo>
                <a:cubicBezTo>
                  <a:pt x="6548" y="3389688"/>
                  <a:pt x="7434" y="3289424"/>
                  <a:pt x="13262" y="3189160"/>
                </a:cubicBezTo>
                <a:cubicBezTo>
                  <a:pt x="16176" y="3138901"/>
                  <a:pt x="20864" y="3089150"/>
                  <a:pt x="22891" y="3038510"/>
                </a:cubicBezTo>
                <a:cubicBezTo>
                  <a:pt x="24918" y="2987870"/>
                  <a:pt x="28973" y="2936723"/>
                  <a:pt x="17444" y="2887098"/>
                </a:cubicBezTo>
                <a:cubicBezTo>
                  <a:pt x="-2068" y="2802699"/>
                  <a:pt x="12249" y="2718680"/>
                  <a:pt x="16430" y="2634534"/>
                </a:cubicBezTo>
                <a:cubicBezTo>
                  <a:pt x="18964" y="2582244"/>
                  <a:pt x="34168" y="2528685"/>
                  <a:pt x="20738" y="2477919"/>
                </a:cubicBezTo>
                <a:cubicBezTo>
                  <a:pt x="-421" y="2398342"/>
                  <a:pt x="13389" y="2320415"/>
                  <a:pt x="20738" y="2242107"/>
                </a:cubicBezTo>
                <a:cubicBezTo>
                  <a:pt x="29213" y="2168001"/>
                  <a:pt x="27718" y="2093082"/>
                  <a:pt x="16303" y="2019369"/>
                </a:cubicBezTo>
                <a:cubicBezTo>
                  <a:pt x="1986" y="1946239"/>
                  <a:pt x="1986" y="1871028"/>
                  <a:pt x="16303" y="1797899"/>
                </a:cubicBezTo>
                <a:cubicBezTo>
                  <a:pt x="28162" y="1737537"/>
                  <a:pt x="29530" y="1675589"/>
                  <a:pt x="20357" y="1614758"/>
                </a:cubicBezTo>
                <a:cubicBezTo>
                  <a:pt x="14149" y="1571226"/>
                  <a:pt x="3000" y="1527947"/>
                  <a:pt x="1480" y="1484415"/>
                </a:cubicBezTo>
                <a:cubicBezTo>
                  <a:pt x="-1662" y="1393377"/>
                  <a:pt x="200" y="1302238"/>
                  <a:pt x="7055" y="1211417"/>
                </a:cubicBezTo>
                <a:cubicBezTo>
                  <a:pt x="15036" y="1107980"/>
                  <a:pt x="30366" y="1004923"/>
                  <a:pt x="19724" y="900725"/>
                </a:cubicBezTo>
                <a:cubicBezTo>
                  <a:pt x="16050" y="864934"/>
                  <a:pt x="8575" y="829270"/>
                  <a:pt x="7815" y="793353"/>
                </a:cubicBezTo>
                <a:cubicBezTo>
                  <a:pt x="6168" y="726087"/>
                  <a:pt x="5407" y="659710"/>
                  <a:pt x="9208" y="590286"/>
                </a:cubicBezTo>
                <a:cubicBezTo>
                  <a:pt x="13009" y="520863"/>
                  <a:pt x="27452" y="450424"/>
                  <a:pt x="17697" y="382270"/>
                </a:cubicBezTo>
                <a:cubicBezTo>
                  <a:pt x="7941" y="314115"/>
                  <a:pt x="14276" y="247103"/>
                  <a:pt x="20611" y="180218"/>
                </a:cubicBezTo>
                <a:cubicBezTo>
                  <a:pt x="23652" y="148426"/>
                  <a:pt x="25711" y="116982"/>
                  <a:pt x="25156" y="85665"/>
                </a:cubicBezTo>
                <a:close/>
              </a:path>
            </a:pathLst>
          </a:custGeom>
          <a:ln>
            <a:noFill/>
          </a:ln>
        </p:spPr>
      </p:pic>
      <p:pic>
        <p:nvPicPr>
          <p:cNvPr id="8" name="Picture 7" descr="A graph of a bar graph&#10;&#10;Description automatically generated with medium confidence">
            <a:extLst>
              <a:ext uri="{FF2B5EF4-FFF2-40B4-BE49-F238E27FC236}">
                <a16:creationId xmlns:a16="http://schemas.microsoft.com/office/drawing/2014/main" id="{58D83CEB-EBF5-C3D5-8C22-CC9EF199120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462" r="-1" b="12486"/>
          <a:stretch/>
        </p:blipFill>
        <p:spPr>
          <a:xfrm>
            <a:off x="7397501" y="3930793"/>
            <a:ext cx="4427069" cy="2729767"/>
          </a:xfrm>
          <a:custGeom>
            <a:avLst/>
            <a:gdLst/>
            <a:ahLst/>
            <a:cxnLst/>
            <a:rect l="l" t="t" r="r" b="b"/>
            <a:pathLst>
              <a:path w="4047645" h="2495811">
                <a:moveTo>
                  <a:pt x="2441891" y="4"/>
                </a:moveTo>
                <a:cubicBezTo>
                  <a:pt x="2489381" y="-78"/>
                  <a:pt x="2536882" y="1163"/>
                  <a:pt x="2584383" y="4428"/>
                </a:cubicBezTo>
                <a:cubicBezTo>
                  <a:pt x="2744314" y="17813"/>
                  <a:pt x="2904989" y="21079"/>
                  <a:pt x="3065367" y="14222"/>
                </a:cubicBezTo>
                <a:cubicBezTo>
                  <a:pt x="3194244" y="5694"/>
                  <a:pt x="3323514" y="4206"/>
                  <a:pt x="3452568" y="9782"/>
                </a:cubicBezTo>
                <a:cubicBezTo>
                  <a:pt x="3572813" y="16442"/>
                  <a:pt x="3693059" y="23233"/>
                  <a:pt x="3813712" y="19315"/>
                </a:cubicBezTo>
                <a:cubicBezTo>
                  <a:pt x="3861755" y="17748"/>
                  <a:pt x="3909121" y="15789"/>
                  <a:pt x="3956758" y="13177"/>
                </a:cubicBezTo>
                <a:lnTo>
                  <a:pt x="4047645" y="9696"/>
                </a:lnTo>
                <a:lnTo>
                  <a:pt x="4047645" y="2495811"/>
                </a:lnTo>
                <a:lnTo>
                  <a:pt x="28177" y="2495811"/>
                </a:lnTo>
                <a:lnTo>
                  <a:pt x="28782" y="2485852"/>
                </a:lnTo>
                <a:cubicBezTo>
                  <a:pt x="31911" y="2365446"/>
                  <a:pt x="35027" y="2245002"/>
                  <a:pt x="38157" y="2124521"/>
                </a:cubicBezTo>
                <a:cubicBezTo>
                  <a:pt x="38284" y="2119444"/>
                  <a:pt x="39171" y="2114494"/>
                  <a:pt x="39171" y="2109417"/>
                </a:cubicBezTo>
                <a:cubicBezTo>
                  <a:pt x="48166" y="1995573"/>
                  <a:pt x="53107" y="1881729"/>
                  <a:pt x="18899" y="1770550"/>
                </a:cubicBezTo>
                <a:cubicBezTo>
                  <a:pt x="15871" y="1760104"/>
                  <a:pt x="14262" y="1749304"/>
                  <a:pt x="14084" y="1738440"/>
                </a:cubicBezTo>
                <a:cubicBezTo>
                  <a:pt x="12413" y="1641514"/>
                  <a:pt x="16644" y="1544587"/>
                  <a:pt x="26754" y="1448181"/>
                </a:cubicBezTo>
                <a:cubicBezTo>
                  <a:pt x="31949" y="1389038"/>
                  <a:pt x="26754" y="1329006"/>
                  <a:pt x="43478" y="1270498"/>
                </a:cubicBezTo>
                <a:cubicBezTo>
                  <a:pt x="50864" y="1241421"/>
                  <a:pt x="55109" y="1211634"/>
                  <a:pt x="56147" y="1181656"/>
                </a:cubicBezTo>
                <a:cubicBezTo>
                  <a:pt x="59948" y="1109060"/>
                  <a:pt x="38537" y="1040779"/>
                  <a:pt x="18139" y="972244"/>
                </a:cubicBezTo>
                <a:cubicBezTo>
                  <a:pt x="7370" y="935945"/>
                  <a:pt x="-5426" y="898886"/>
                  <a:pt x="2429" y="860811"/>
                </a:cubicBezTo>
                <a:cubicBezTo>
                  <a:pt x="16707" y="802251"/>
                  <a:pt x="24854" y="742359"/>
                  <a:pt x="26754" y="682112"/>
                </a:cubicBezTo>
                <a:cubicBezTo>
                  <a:pt x="26754" y="639468"/>
                  <a:pt x="16365" y="597712"/>
                  <a:pt x="20039" y="555195"/>
                </a:cubicBezTo>
                <a:cubicBezTo>
                  <a:pt x="28211" y="472712"/>
                  <a:pt x="30238" y="389734"/>
                  <a:pt x="26121" y="306946"/>
                </a:cubicBezTo>
                <a:cubicBezTo>
                  <a:pt x="26095" y="273846"/>
                  <a:pt x="29846" y="240848"/>
                  <a:pt x="37270" y="208585"/>
                </a:cubicBezTo>
                <a:cubicBezTo>
                  <a:pt x="46506" y="151651"/>
                  <a:pt x="48419" y="93777"/>
                  <a:pt x="42971" y="36360"/>
                </a:cubicBezTo>
                <a:lnTo>
                  <a:pt x="38853" y="8429"/>
                </a:lnTo>
                <a:lnTo>
                  <a:pt x="56649" y="7824"/>
                </a:lnTo>
                <a:cubicBezTo>
                  <a:pt x="210497" y="-156"/>
                  <a:pt x="364754" y="3162"/>
                  <a:pt x="518087" y="17748"/>
                </a:cubicBezTo>
                <a:cubicBezTo>
                  <a:pt x="626567" y="25440"/>
                  <a:pt x="735534" y="24213"/>
                  <a:pt x="843809" y="14092"/>
                </a:cubicBezTo>
                <a:cubicBezTo>
                  <a:pt x="1042499" y="-1711"/>
                  <a:pt x="1240782" y="10958"/>
                  <a:pt x="1439065" y="21666"/>
                </a:cubicBezTo>
                <a:cubicBezTo>
                  <a:pt x="1631105" y="32113"/>
                  <a:pt x="1823010" y="24408"/>
                  <a:pt x="2015050" y="17487"/>
                </a:cubicBezTo>
                <a:cubicBezTo>
                  <a:pt x="2157045" y="12394"/>
                  <a:pt x="2299420" y="249"/>
                  <a:pt x="2441891" y="4"/>
                </a:cubicBezTo>
                <a:close/>
              </a:path>
            </a:pathLst>
          </a:cu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077435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2" name="Rectangle 141">
            <a:extLst>
              <a:ext uri="{FF2B5EF4-FFF2-40B4-BE49-F238E27FC236}">
                <a16:creationId xmlns:a16="http://schemas.microsoft.com/office/drawing/2014/main" id="{959C6B72-F8E6-4281-8F3E-93FC0DC980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6ADD11-C6F6-251B-EFB7-8D75B9F7B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365125"/>
            <a:ext cx="5295015" cy="206380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600" b="1" i="0" dirty="0"/>
              <a:t>Bi-Variate analysis on Annual income with Interest rate , Loan Term &amp; loan Amount</a:t>
            </a:r>
            <a:endParaRPr lang="en-US" sz="46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C2FCE8A-4684-6715-2B57-34681E4B22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2916" y="433487"/>
            <a:ext cx="2540538" cy="261165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820C0CF-C09B-F4FC-41CC-D0C1E91236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7394" y="465244"/>
            <a:ext cx="2540538" cy="2531051"/>
          </a:xfrm>
          <a:prstGeom prst="rect">
            <a:avLst/>
          </a:prstGeom>
        </p:spPr>
      </p:pic>
      <p:sp>
        <p:nvSpPr>
          <p:cNvPr id="144" name="Rectangle 6">
            <a:extLst>
              <a:ext uri="{FF2B5EF4-FFF2-40B4-BE49-F238E27FC236}">
                <a16:creationId xmlns:a16="http://schemas.microsoft.com/office/drawing/2014/main" id="{35AD8443-F80F-481A-A3DE-89A2D0BA7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648" y="265475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3B9EB1"/>
          </a:solidFill>
          <a:ln w="38100" cap="rnd">
            <a:solidFill>
              <a:srgbClr val="3B9EB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A53A7CC-7EFE-85EF-FBEC-EA2E57528E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2908005"/>
            <a:ext cx="5773187" cy="3268957"/>
          </a:xfrm>
        </p:spPr>
        <p:txBody>
          <a:bodyPr vert="horz" lIns="91440" tIns="45720" rIns="91440" bIns="45720" rtlCol="0">
            <a:normAutofit fontScale="25000" lnSpcReduction="20000"/>
          </a:bodyPr>
          <a:lstStyle/>
          <a:p>
            <a:pPr indent="-228600" algn="just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5600" dirty="0">
                <a:latin typeface="Arial Hebrew" pitchFamily="2" charset="-79"/>
                <a:cs typeface="Arial Hebrew" pitchFamily="2" charset="-79"/>
              </a:rPr>
              <a:t>For term 36 months , borrowers with annual income above 60k are more likely to repay loans. For term 60 months , borrowers with annual income above ~68k are more likely to repay loan. </a:t>
            </a:r>
          </a:p>
          <a:p>
            <a:pPr indent="-228600" algn="just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5600" dirty="0">
                <a:latin typeface="Arial Hebrew" pitchFamily="2" charset="-79"/>
                <a:cs typeface="Arial Hebrew" pitchFamily="2" charset="-79"/>
              </a:rPr>
              <a:t>For each annual income bracket , a higher interest rate has more defaulter.</a:t>
            </a:r>
          </a:p>
          <a:p>
            <a:pPr indent="-228600" algn="just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5600" dirty="0">
                <a:latin typeface="Arial Hebrew" pitchFamily="2" charset="-79"/>
                <a:cs typeface="Arial Hebrew" pitchFamily="2" charset="-79"/>
              </a:rPr>
              <a:t>Here for all the annual income range defined , interest rate over 12% has more default rate</a:t>
            </a:r>
          </a:p>
          <a:p>
            <a:pPr indent="-228600" algn="just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5600" dirty="0">
                <a:latin typeface="Arial Hebrew" pitchFamily="2" charset="-79"/>
                <a:cs typeface="Arial Hebrew" pitchFamily="2" charset="-79"/>
              </a:rPr>
              <a:t>Borrowers with a higher income tend to get a higher loan as compared to the ones with a lower income </a:t>
            </a:r>
          </a:p>
          <a:p>
            <a:pPr indent="-228600" algn="just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5600" dirty="0">
                <a:latin typeface="Arial Hebrew" pitchFamily="2" charset="-79"/>
                <a:cs typeface="Arial Hebrew" pitchFamily="2" charset="-79"/>
              </a:rPr>
              <a:t>This signifying the correlation between income and approved loan amount</a:t>
            </a:r>
          </a:p>
          <a:p>
            <a:pPr indent="-228600" algn="just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5600" dirty="0">
                <a:latin typeface="Arial Hebrew" pitchFamily="2" charset="-79"/>
                <a:cs typeface="Arial Hebrew" pitchFamily="2" charset="-79"/>
              </a:rPr>
              <a:t>Borrowers with lower income tend to have a loan approved loan amount, in line with their income</a:t>
            </a:r>
          </a:p>
          <a:p>
            <a:pPr indent="-228600" algn="just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100" dirty="0">
              <a:latin typeface="Arial Hebrew" pitchFamily="2" charset="-79"/>
              <a:cs typeface="Arial Hebrew" pitchFamily="2" charset="-79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A3B33C2-A6A0-8363-CD98-9EBF66A24B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2496" y="3273323"/>
            <a:ext cx="4469795" cy="3307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741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72DE4C0-EE12-4CAC-98CF-A89349319A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29CF03F-5E6E-4B23-89A5-81548BA4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rgbClr val="3B9E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E56059-C206-8EFA-5DF5-C55D186F5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296" y="329184"/>
            <a:ext cx="6894576" cy="1783080"/>
          </a:xfrm>
        </p:spPr>
        <p:txBody>
          <a:bodyPr anchor="b">
            <a:normAutofit fontScale="90000"/>
          </a:bodyPr>
          <a:lstStyle/>
          <a:p>
            <a:r>
              <a:rPr lang="en-US" sz="7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Business Objective</a:t>
            </a:r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2395728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8100" cap="rnd">
            <a:solidFill>
              <a:schemeClr val="bg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652C9-9673-E2A0-8BD7-170416AE9E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2706624"/>
            <a:ext cx="7282331" cy="229126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 EDA to </a:t>
            </a: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understand how consumer attributes and loan attributes influence the tendency of default and identify driving factors behind loan default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Desk with productivity items">
            <a:extLst>
              <a:ext uri="{FF2B5EF4-FFF2-40B4-BE49-F238E27FC236}">
                <a16:creationId xmlns:a16="http://schemas.microsoft.com/office/drawing/2014/main" id="{EBC14B57-ADD8-F61E-9EC5-06E11FD631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898" r="22648" b="-1"/>
          <a:stretch/>
        </p:blipFill>
        <p:spPr>
          <a:xfrm>
            <a:off x="20" y="10"/>
            <a:ext cx="4053550" cy="6857989"/>
          </a:xfrm>
          <a:custGeom>
            <a:avLst/>
            <a:gdLst/>
            <a:ahLst/>
            <a:cxnLst/>
            <a:rect l="l" t="t" r="r" b="b"/>
            <a:pathLst>
              <a:path w="4053570" h="6857999">
                <a:moveTo>
                  <a:pt x="0" y="0"/>
                </a:moveTo>
                <a:lnTo>
                  <a:pt x="4022851" y="0"/>
                </a:lnTo>
                <a:lnTo>
                  <a:pt x="4023684" y="7069"/>
                </a:lnTo>
                <a:cubicBezTo>
                  <a:pt x="4038634" y="90834"/>
                  <a:pt x="4036100" y="175741"/>
                  <a:pt x="4040154" y="260014"/>
                </a:cubicBezTo>
                <a:cubicBezTo>
                  <a:pt x="4044969" y="363071"/>
                  <a:pt x="4038888" y="466508"/>
                  <a:pt x="4036607" y="569818"/>
                </a:cubicBezTo>
                <a:cubicBezTo>
                  <a:pt x="4034833" y="657771"/>
                  <a:pt x="4026091" y="745598"/>
                  <a:pt x="4028752" y="833678"/>
                </a:cubicBezTo>
                <a:cubicBezTo>
                  <a:pt x="4028942" y="836724"/>
                  <a:pt x="4028942" y="839770"/>
                  <a:pt x="4028752" y="842816"/>
                </a:cubicBezTo>
                <a:cubicBezTo>
                  <a:pt x="4020643" y="939653"/>
                  <a:pt x="4020643" y="1036998"/>
                  <a:pt x="4028752" y="1133836"/>
                </a:cubicBezTo>
                <a:cubicBezTo>
                  <a:pt x="4031324" y="1174144"/>
                  <a:pt x="4030602" y="1214593"/>
                  <a:pt x="4026598" y="1254787"/>
                </a:cubicBezTo>
                <a:cubicBezTo>
                  <a:pt x="4022797" y="1305935"/>
                  <a:pt x="4010634" y="1357844"/>
                  <a:pt x="4019376" y="1408610"/>
                </a:cubicBezTo>
                <a:cubicBezTo>
                  <a:pt x="4025065" y="1450430"/>
                  <a:pt x="4028194" y="1492566"/>
                  <a:pt x="4028752" y="1534766"/>
                </a:cubicBezTo>
                <a:cubicBezTo>
                  <a:pt x="4033186" y="1629192"/>
                  <a:pt x="4029005" y="1724125"/>
                  <a:pt x="4027358" y="1818805"/>
                </a:cubicBezTo>
                <a:cubicBezTo>
                  <a:pt x="4025584" y="1929096"/>
                  <a:pt x="4028372" y="2039387"/>
                  <a:pt x="4019503" y="2149804"/>
                </a:cubicBezTo>
                <a:cubicBezTo>
                  <a:pt x="4014625" y="2239001"/>
                  <a:pt x="4014625" y="2328401"/>
                  <a:pt x="4019503" y="2417598"/>
                </a:cubicBezTo>
                <a:cubicBezTo>
                  <a:pt x="4021910" y="2499333"/>
                  <a:pt x="4034200" y="2580306"/>
                  <a:pt x="4032173" y="2662929"/>
                </a:cubicBezTo>
                <a:cubicBezTo>
                  <a:pt x="4029765" y="2759258"/>
                  <a:pt x="4018363" y="2855334"/>
                  <a:pt x="4021910" y="2951918"/>
                </a:cubicBezTo>
                <a:cubicBezTo>
                  <a:pt x="4023557" y="2997989"/>
                  <a:pt x="4023684" y="3044060"/>
                  <a:pt x="4024571" y="3090130"/>
                </a:cubicBezTo>
                <a:cubicBezTo>
                  <a:pt x="4025711" y="3145593"/>
                  <a:pt x="4035720" y="3200928"/>
                  <a:pt x="4030145" y="3256264"/>
                </a:cubicBezTo>
                <a:cubicBezTo>
                  <a:pt x="4020897" y="3348533"/>
                  <a:pt x="3996951" y="3439278"/>
                  <a:pt x="4011901" y="3533831"/>
                </a:cubicBezTo>
                <a:cubicBezTo>
                  <a:pt x="4020136" y="3585867"/>
                  <a:pt x="4029385" y="3638030"/>
                  <a:pt x="4034200" y="3690573"/>
                </a:cubicBezTo>
                <a:cubicBezTo>
                  <a:pt x="4038381" y="3737532"/>
                  <a:pt x="4048896" y="3785253"/>
                  <a:pt x="4040914" y="3831958"/>
                </a:cubicBezTo>
                <a:cubicBezTo>
                  <a:pt x="4034073" y="3871937"/>
                  <a:pt x="4037620" y="3911916"/>
                  <a:pt x="4032299" y="3951895"/>
                </a:cubicBezTo>
                <a:cubicBezTo>
                  <a:pt x="4025331" y="4004311"/>
                  <a:pt x="4021657" y="4057616"/>
                  <a:pt x="4016336" y="4110414"/>
                </a:cubicBezTo>
                <a:cubicBezTo>
                  <a:pt x="4011648" y="4158261"/>
                  <a:pt x="4007974" y="4205982"/>
                  <a:pt x="4020643" y="4250911"/>
                </a:cubicBezTo>
                <a:cubicBezTo>
                  <a:pt x="4051684" y="4363994"/>
                  <a:pt x="4034707" y="4476442"/>
                  <a:pt x="4023051" y="4588763"/>
                </a:cubicBezTo>
                <a:cubicBezTo>
                  <a:pt x="4017349" y="4643337"/>
                  <a:pt x="4008987" y="4701084"/>
                  <a:pt x="4021657" y="4751090"/>
                </a:cubicBezTo>
                <a:cubicBezTo>
                  <a:pt x="4044969" y="4839804"/>
                  <a:pt x="4026725" y="4924077"/>
                  <a:pt x="4016589" y="5009238"/>
                </a:cubicBezTo>
                <a:cubicBezTo>
                  <a:pt x="4004363" y="5092546"/>
                  <a:pt x="4006124" y="5177301"/>
                  <a:pt x="4021784" y="5260026"/>
                </a:cubicBezTo>
                <a:cubicBezTo>
                  <a:pt x="4034200" y="5318407"/>
                  <a:pt x="4034200" y="5377804"/>
                  <a:pt x="4035720" y="5436566"/>
                </a:cubicBezTo>
                <a:cubicBezTo>
                  <a:pt x="4036607" y="5473373"/>
                  <a:pt x="4023051" y="5510813"/>
                  <a:pt x="4014055" y="5547492"/>
                </a:cubicBezTo>
                <a:cubicBezTo>
                  <a:pt x="3997965" y="5613743"/>
                  <a:pt x="3992137" y="5681008"/>
                  <a:pt x="4014055" y="5745609"/>
                </a:cubicBezTo>
                <a:cubicBezTo>
                  <a:pt x="4044589" y="5835085"/>
                  <a:pt x="4062073" y="5924561"/>
                  <a:pt x="4049403" y="6019242"/>
                </a:cubicBezTo>
                <a:cubicBezTo>
                  <a:pt x="4042055" y="6077623"/>
                  <a:pt x="4040408" y="6137274"/>
                  <a:pt x="4029385" y="6194894"/>
                </a:cubicBezTo>
                <a:cubicBezTo>
                  <a:pt x="4011268" y="6290463"/>
                  <a:pt x="4017729" y="6385396"/>
                  <a:pt x="4032173" y="6479568"/>
                </a:cubicBezTo>
                <a:cubicBezTo>
                  <a:pt x="4042321" y="6558257"/>
                  <a:pt x="4043423" y="6637846"/>
                  <a:pt x="4035467" y="6716775"/>
                </a:cubicBezTo>
                <a:lnTo>
                  <a:pt x="4025707" y="6857999"/>
                </a:lnTo>
                <a:lnTo>
                  <a:pt x="0" y="6857999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3882344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9" name="Rectangle 12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6ADD11-C6F6-251B-EFB7-8D75B9F7B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100" b="1" i="0"/>
              <a:t>Bi-Variate analysis on Interest rate &amp; Loan Term</a:t>
            </a:r>
            <a:endParaRPr lang="en-US" sz="4100"/>
          </a:p>
        </p:txBody>
      </p:sp>
      <p:sp>
        <p:nvSpPr>
          <p:cNvPr id="131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093" y="2563839"/>
            <a:ext cx="3931920" cy="27432"/>
          </a:xfrm>
          <a:custGeom>
            <a:avLst/>
            <a:gdLst>
              <a:gd name="connsiteX0" fmla="*/ 0 w 3931920"/>
              <a:gd name="connsiteY0" fmla="*/ 0 h 27432"/>
              <a:gd name="connsiteX1" fmla="*/ 733958 w 3931920"/>
              <a:gd name="connsiteY1" fmla="*/ 0 h 27432"/>
              <a:gd name="connsiteX2" fmla="*/ 1428598 w 3931920"/>
              <a:gd name="connsiteY2" fmla="*/ 0 h 27432"/>
              <a:gd name="connsiteX3" fmla="*/ 2123237 w 3931920"/>
              <a:gd name="connsiteY3" fmla="*/ 0 h 27432"/>
              <a:gd name="connsiteX4" fmla="*/ 2660599 w 3931920"/>
              <a:gd name="connsiteY4" fmla="*/ 0 h 27432"/>
              <a:gd name="connsiteX5" fmla="*/ 3237281 w 3931920"/>
              <a:gd name="connsiteY5" fmla="*/ 0 h 27432"/>
              <a:gd name="connsiteX6" fmla="*/ 3931920 w 3931920"/>
              <a:gd name="connsiteY6" fmla="*/ 0 h 27432"/>
              <a:gd name="connsiteX7" fmla="*/ 3931920 w 3931920"/>
              <a:gd name="connsiteY7" fmla="*/ 27432 h 27432"/>
              <a:gd name="connsiteX8" fmla="*/ 3276600 w 3931920"/>
              <a:gd name="connsiteY8" fmla="*/ 27432 h 27432"/>
              <a:gd name="connsiteX9" fmla="*/ 2739238 w 3931920"/>
              <a:gd name="connsiteY9" fmla="*/ 27432 h 27432"/>
              <a:gd name="connsiteX10" fmla="*/ 2201875 w 3931920"/>
              <a:gd name="connsiteY10" fmla="*/ 27432 h 27432"/>
              <a:gd name="connsiteX11" fmla="*/ 1507236 w 3931920"/>
              <a:gd name="connsiteY11" fmla="*/ 27432 h 27432"/>
              <a:gd name="connsiteX12" fmla="*/ 930554 w 3931920"/>
              <a:gd name="connsiteY12" fmla="*/ 27432 h 27432"/>
              <a:gd name="connsiteX13" fmla="*/ 0 w 3931920"/>
              <a:gd name="connsiteY13" fmla="*/ 27432 h 27432"/>
              <a:gd name="connsiteX14" fmla="*/ 0 w 3931920"/>
              <a:gd name="connsiteY14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931920" h="27432" fill="none" extrusionOk="0">
                <a:moveTo>
                  <a:pt x="0" y="0"/>
                </a:moveTo>
                <a:cubicBezTo>
                  <a:pt x="245351" y="16874"/>
                  <a:pt x="509174" y="13736"/>
                  <a:pt x="733958" y="0"/>
                </a:cubicBezTo>
                <a:cubicBezTo>
                  <a:pt x="958742" y="-13736"/>
                  <a:pt x="1245406" y="-17215"/>
                  <a:pt x="1428598" y="0"/>
                </a:cubicBezTo>
                <a:cubicBezTo>
                  <a:pt x="1611790" y="17215"/>
                  <a:pt x="1930525" y="20562"/>
                  <a:pt x="2123237" y="0"/>
                </a:cubicBezTo>
                <a:cubicBezTo>
                  <a:pt x="2315949" y="-20562"/>
                  <a:pt x="2485508" y="11332"/>
                  <a:pt x="2660599" y="0"/>
                </a:cubicBezTo>
                <a:cubicBezTo>
                  <a:pt x="2835690" y="-11332"/>
                  <a:pt x="3075198" y="-14809"/>
                  <a:pt x="3237281" y="0"/>
                </a:cubicBezTo>
                <a:cubicBezTo>
                  <a:pt x="3399364" y="14809"/>
                  <a:pt x="3745084" y="-4992"/>
                  <a:pt x="3931920" y="0"/>
                </a:cubicBezTo>
                <a:cubicBezTo>
                  <a:pt x="3930963" y="8431"/>
                  <a:pt x="3931571" y="14612"/>
                  <a:pt x="3931920" y="27432"/>
                </a:cubicBezTo>
                <a:cubicBezTo>
                  <a:pt x="3765435" y="40792"/>
                  <a:pt x="3452398" y="38703"/>
                  <a:pt x="3276600" y="27432"/>
                </a:cubicBezTo>
                <a:cubicBezTo>
                  <a:pt x="3100802" y="16161"/>
                  <a:pt x="2914889" y="26998"/>
                  <a:pt x="2739238" y="27432"/>
                </a:cubicBezTo>
                <a:cubicBezTo>
                  <a:pt x="2563587" y="27866"/>
                  <a:pt x="2395484" y="39154"/>
                  <a:pt x="2201875" y="27432"/>
                </a:cubicBezTo>
                <a:cubicBezTo>
                  <a:pt x="2008266" y="15710"/>
                  <a:pt x="1781367" y="4899"/>
                  <a:pt x="1507236" y="27432"/>
                </a:cubicBezTo>
                <a:cubicBezTo>
                  <a:pt x="1233105" y="49965"/>
                  <a:pt x="1075495" y="47542"/>
                  <a:pt x="930554" y="27432"/>
                </a:cubicBezTo>
                <a:cubicBezTo>
                  <a:pt x="785613" y="7322"/>
                  <a:pt x="268930" y="30433"/>
                  <a:pt x="0" y="27432"/>
                </a:cubicBezTo>
                <a:cubicBezTo>
                  <a:pt x="226" y="18208"/>
                  <a:pt x="-648" y="12891"/>
                  <a:pt x="0" y="0"/>
                </a:cubicBezTo>
                <a:close/>
              </a:path>
              <a:path w="3931920" h="27432" stroke="0" extrusionOk="0">
                <a:moveTo>
                  <a:pt x="0" y="0"/>
                </a:moveTo>
                <a:cubicBezTo>
                  <a:pt x="278269" y="4786"/>
                  <a:pt x="349028" y="-10422"/>
                  <a:pt x="616001" y="0"/>
                </a:cubicBezTo>
                <a:cubicBezTo>
                  <a:pt x="882974" y="10422"/>
                  <a:pt x="931617" y="-15515"/>
                  <a:pt x="1153363" y="0"/>
                </a:cubicBezTo>
                <a:cubicBezTo>
                  <a:pt x="1375109" y="15515"/>
                  <a:pt x="1704089" y="-3631"/>
                  <a:pt x="1887322" y="0"/>
                </a:cubicBezTo>
                <a:cubicBezTo>
                  <a:pt x="2070555" y="3631"/>
                  <a:pt x="2344155" y="2213"/>
                  <a:pt x="2503322" y="0"/>
                </a:cubicBezTo>
                <a:cubicBezTo>
                  <a:pt x="2662489" y="-2213"/>
                  <a:pt x="2976859" y="26691"/>
                  <a:pt x="3119323" y="0"/>
                </a:cubicBezTo>
                <a:cubicBezTo>
                  <a:pt x="3261787" y="-26691"/>
                  <a:pt x="3588171" y="-28651"/>
                  <a:pt x="3931920" y="0"/>
                </a:cubicBezTo>
                <a:cubicBezTo>
                  <a:pt x="3930565" y="9524"/>
                  <a:pt x="3930718" y="13975"/>
                  <a:pt x="3931920" y="27432"/>
                </a:cubicBezTo>
                <a:cubicBezTo>
                  <a:pt x="3664329" y="4021"/>
                  <a:pt x="3437686" y="14511"/>
                  <a:pt x="3276600" y="27432"/>
                </a:cubicBezTo>
                <a:cubicBezTo>
                  <a:pt x="3115514" y="40353"/>
                  <a:pt x="2913592" y="48967"/>
                  <a:pt x="2739238" y="27432"/>
                </a:cubicBezTo>
                <a:cubicBezTo>
                  <a:pt x="2564884" y="5897"/>
                  <a:pt x="2294049" y="39820"/>
                  <a:pt x="2083918" y="27432"/>
                </a:cubicBezTo>
                <a:cubicBezTo>
                  <a:pt x="1873787" y="15044"/>
                  <a:pt x="1718903" y="21388"/>
                  <a:pt x="1428598" y="27432"/>
                </a:cubicBezTo>
                <a:cubicBezTo>
                  <a:pt x="1138293" y="33476"/>
                  <a:pt x="952209" y="50441"/>
                  <a:pt x="812597" y="27432"/>
                </a:cubicBezTo>
                <a:cubicBezTo>
                  <a:pt x="672985" y="4423"/>
                  <a:pt x="305800" y="28240"/>
                  <a:pt x="0" y="27432"/>
                </a:cubicBezTo>
                <a:cubicBezTo>
                  <a:pt x="-800" y="16780"/>
                  <a:pt x="-583" y="12910"/>
                  <a:pt x="0" y="0"/>
                </a:cubicBezTo>
                <a:close/>
              </a:path>
            </a:pathLst>
          </a:custGeom>
          <a:solidFill>
            <a:srgbClr val="3B9EB1"/>
          </a:solidFill>
          <a:ln w="38100" cap="rnd">
            <a:solidFill>
              <a:srgbClr val="3B9EB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A53A7CC-7EFE-85EF-FBEC-EA2E57528E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latin typeface="Arial Hebrew" pitchFamily="2" charset="-79"/>
                <a:cs typeface="Arial Hebrew" pitchFamily="2" charset="-79"/>
              </a:rPr>
              <a:t>For loans with higher term (60m), generally have higher rate of interest as compared to short tenure loans</a:t>
            </a:r>
          </a:p>
          <a:p>
            <a:pPr indent="-22860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latin typeface="Arial Hebrew" pitchFamily="2" charset="-79"/>
                <a:cs typeface="Arial Hebrew" pitchFamily="2" charset="-79"/>
              </a:rPr>
              <a:t>The default rate for longer term loans with higher interest rate is higher which suggests these are risky loans and LC is cognizant of this </a:t>
            </a:r>
          </a:p>
          <a:p>
            <a:pPr indent="-22860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>
              <a:latin typeface="Arial Hebrew" pitchFamily="2" charset="-79"/>
              <a:cs typeface="Arial Hebrew" pitchFamily="2" charset="-79"/>
            </a:endParaRPr>
          </a:p>
        </p:txBody>
      </p:sp>
      <p:pic>
        <p:nvPicPr>
          <p:cNvPr id="6" name="Picture 5" descr="A graph of a number of bars&#10;&#10;Description automatically generated with medium confidence">
            <a:extLst>
              <a:ext uri="{FF2B5EF4-FFF2-40B4-BE49-F238E27FC236}">
                <a16:creationId xmlns:a16="http://schemas.microsoft.com/office/drawing/2014/main" id="{4A0B0DB1-4B38-F1AD-9565-26B5819E8A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99" r="19936" b="-1"/>
          <a:stretch/>
        </p:blipFill>
        <p:spPr>
          <a:xfrm>
            <a:off x="4883669" y="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1389062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7B831B6F-405A-4B47-B9BB-5CA88F285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407983E-0A9C-3FC8-CB86-BC737BFD35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397" r="44356"/>
          <a:stretch/>
        </p:blipFill>
        <p:spPr>
          <a:xfrm>
            <a:off x="993223" y="965199"/>
            <a:ext cx="2912498" cy="4927602"/>
          </a:xfrm>
          <a:prstGeom prst="rect">
            <a:avLst/>
          </a:prstGeom>
        </p:spPr>
      </p:pic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15109354-9C5D-4F8C-B0E6-D1043C7BF2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9992" y="0"/>
            <a:ext cx="7562008" cy="6858000"/>
          </a:xfrm>
          <a:custGeom>
            <a:avLst/>
            <a:gdLst>
              <a:gd name="connsiteX0" fmla="*/ 7529613 w 7529613"/>
              <a:gd name="connsiteY0" fmla="*/ 0 h 6858000"/>
              <a:gd name="connsiteX1" fmla="*/ 1222331 w 7529613"/>
              <a:gd name="connsiteY1" fmla="*/ 0 h 6858000"/>
              <a:gd name="connsiteX2" fmla="*/ 1126483 w 7529613"/>
              <a:gd name="connsiteY2" fmla="*/ 148742 h 6858000"/>
              <a:gd name="connsiteX3" fmla="*/ 767554 w 7529613"/>
              <a:gd name="connsiteY3" fmla="*/ 819975 h 6858000"/>
              <a:gd name="connsiteX4" fmla="*/ 742103 w 7529613"/>
              <a:gd name="connsiteY4" fmla="*/ 854514 h 6858000"/>
              <a:gd name="connsiteX5" fmla="*/ 785881 w 7529613"/>
              <a:gd name="connsiteY5" fmla="*/ 750263 h 6858000"/>
              <a:gd name="connsiteX6" fmla="*/ 978978 w 7529613"/>
              <a:gd name="connsiteY6" fmla="*/ 331786 h 6858000"/>
              <a:gd name="connsiteX7" fmla="*/ 1155717 w 7529613"/>
              <a:gd name="connsiteY7" fmla="*/ 0 h 6858000"/>
              <a:gd name="connsiteX8" fmla="*/ 1098249 w 7529613"/>
              <a:gd name="connsiteY8" fmla="*/ 0 h 6858000"/>
              <a:gd name="connsiteX9" fmla="*/ 991458 w 7529613"/>
              <a:gd name="connsiteY9" fmla="*/ 196614 h 6858000"/>
              <a:gd name="connsiteX10" fmla="*/ 493941 w 7529613"/>
              <a:gd name="connsiteY10" fmla="*/ 1371196 h 6858000"/>
              <a:gd name="connsiteX11" fmla="*/ 46485 w 7529613"/>
              <a:gd name="connsiteY11" fmla="*/ 3331516 h 6858000"/>
              <a:gd name="connsiteX12" fmla="*/ 12252 w 7529613"/>
              <a:gd name="connsiteY12" fmla="*/ 4357388 h 6858000"/>
              <a:gd name="connsiteX13" fmla="*/ 170821 w 7529613"/>
              <a:gd name="connsiteY13" fmla="*/ 5552906 h 6858000"/>
              <a:gd name="connsiteX14" fmla="*/ 537265 w 7529613"/>
              <a:gd name="connsiteY14" fmla="*/ 6828295 h 6858000"/>
              <a:gd name="connsiteX15" fmla="*/ 549692 w 7529613"/>
              <a:gd name="connsiteY15" fmla="*/ 6858000 h 6858000"/>
              <a:gd name="connsiteX16" fmla="*/ 602234 w 7529613"/>
              <a:gd name="connsiteY16" fmla="*/ 6858000 h 6858000"/>
              <a:gd name="connsiteX17" fmla="*/ 595414 w 7529613"/>
              <a:gd name="connsiteY17" fmla="*/ 6841549 h 6858000"/>
              <a:gd name="connsiteX18" fmla="*/ 364260 w 7529613"/>
              <a:gd name="connsiteY18" fmla="*/ 6142729 h 6858000"/>
              <a:gd name="connsiteX19" fmla="*/ 213071 w 7529613"/>
              <a:gd name="connsiteY19" fmla="*/ 5513923 h 6858000"/>
              <a:gd name="connsiteX20" fmla="*/ 211290 w 7529613"/>
              <a:gd name="connsiteY20" fmla="*/ 5480401 h 6858000"/>
              <a:gd name="connsiteX21" fmla="*/ 311446 w 7529613"/>
              <a:gd name="connsiteY21" fmla="*/ 5830359 h 6858000"/>
              <a:gd name="connsiteX22" fmla="*/ 622963 w 7529613"/>
              <a:gd name="connsiteY22" fmla="*/ 6670527 h 6858000"/>
              <a:gd name="connsiteX23" fmla="*/ 710464 w 7529613"/>
              <a:gd name="connsiteY23" fmla="*/ 6858000 h 6858000"/>
              <a:gd name="connsiteX24" fmla="*/ 7529613 w 7529613"/>
              <a:gd name="connsiteY2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529613" h="6858000">
                <a:moveTo>
                  <a:pt x="7529613" y="0"/>
                </a:moveTo>
                <a:lnTo>
                  <a:pt x="1222331" y="0"/>
                </a:lnTo>
                <a:lnTo>
                  <a:pt x="1126483" y="148742"/>
                </a:lnTo>
                <a:cubicBezTo>
                  <a:pt x="995323" y="365513"/>
                  <a:pt x="876174" y="589569"/>
                  <a:pt x="767554" y="819975"/>
                </a:cubicBezTo>
                <a:cubicBezTo>
                  <a:pt x="762210" y="833492"/>
                  <a:pt x="753441" y="845393"/>
                  <a:pt x="742103" y="854514"/>
                </a:cubicBezTo>
                <a:cubicBezTo>
                  <a:pt x="756737" y="819849"/>
                  <a:pt x="770991" y="784928"/>
                  <a:pt x="785881" y="750263"/>
                </a:cubicBezTo>
                <a:cubicBezTo>
                  <a:pt x="846713" y="608712"/>
                  <a:pt x="910948" y="469145"/>
                  <a:pt x="978978" y="331786"/>
                </a:cubicBezTo>
                <a:lnTo>
                  <a:pt x="1155717" y="0"/>
                </a:lnTo>
                <a:lnTo>
                  <a:pt x="1098249" y="0"/>
                </a:lnTo>
                <a:lnTo>
                  <a:pt x="991458" y="196614"/>
                </a:lnTo>
                <a:cubicBezTo>
                  <a:pt x="797017" y="573253"/>
                  <a:pt x="633548" y="966066"/>
                  <a:pt x="493941" y="1371196"/>
                </a:cubicBezTo>
                <a:cubicBezTo>
                  <a:pt x="276630" y="2007265"/>
                  <a:pt x="126659" y="2664286"/>
                  <a:pt x="46485" y="3331516"/>
                </a:cubicBezTo>
                <a:cubicBezTo>
                  <a:pt x="4488" y="3672965"/>
                  <a:pt x="-14219" y="4013908"/>
                  <a:pt x="12252" y="4357388"/>
                </a:cubicBezTo>
                <a:cubicBezTo>
                  <a:pt x="43558" y="4758899"/>
                  <a:pt x="90773" y="5157998"/>
                  <a:pt x="170821" y="5552906"/>
                </a:cubicBezTo>
                <a:cubicBezTo>
                  <a:pt x="259109" y="5988893"/>
                  <a:pt x="378967" y="6414594"/>
                  <a:pt x="537265" y="6828295"/>
                </a:cubicBezTo>
                <a:lnTo>
                  <a:pt x="549692" y="6858000"/>
                </a:lnTo>
                <a:lnTo>
                  <a:pt x="602234" y="6858000"/>
                </a:lnTo>
                <a:lnTo>
                  <a:pt x="595414" y="6841549"/>
                </a:lnTo>
                <a:cubicBezTo>
                  <a:pt x="507884" y="6614016"/>
                  <a:pt x="431296" y="6380817"/>
                  <a:pt x="364260" y="6142729"/>
                </a:cubicBezTo>
                <a:cubicBezTo>
                  <a:pt x="305974" y="5935370"/>
                  <a:pt x="262958" y="5723695"/>
                  <a:pt x="213071" y="5513923"/>
                </a:cubicBezTo>
                <a:cubicBezTo>
                  <a:pt x="211892" y="5502788"/>
                  <a:pt x="211299" y="5491601"/>
                  <a:pt x="211290" y="5480401"/>
                </a:cubicBezTo>
                <a:cubicBezTo>
                  <a:pt x="247814" y="5607635"/>
                  <a:pt x="276958" y="5719759"/>
                  <a:pt x="311446" y="5830359"/>
                </a:cubicBezTo>
                <a:cubicBezTo>
                  <a:pt x="401357" y="6118381"/>
                  <a:pt x="505060" y="6398531"/>
                  <a:pt x="622963" y="6670527"/>
                </a:cubicBezTo>
                <a:lnTo>
                  <a:pt x="710464" y="6858000"/>
                </a:lnTo>
                <a:lnTo>
                  <a:pt x="7529613" y="6858000"/>
                </a:lnTo>
                <a:close/>
              </a:path>
            </a:pathLst>
          </a:custGeom>
          <a:solidFill>
            <a:srgbClr val="3B9EB1"/>
          </a:solidFill>
          <a:ln w="685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8456AA-7EDA-2750-6EB0-1C89E5541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1507" y="-73431"/>
            <a:ext cx="5337270" cy="1476801"/>
          </a:xfrm>
        </p:spPr>
        <p:txBody>
          <a:bodyPr anchor="b">
            <a:normAutofit/>
          </a:bodyPr>
          <a:lstStyle/>
          <a:p>
            <a:r>
              <a:rPr lang="en-US" sz="5600" dirty="0">
                <a:solidFill>
                  <a:srgbClr val="FFFFFF"/>
                </a:solidFill>
              </a:rPr>
              <a:t>Overall Recommendations</a:t>
            </a:r>
          </a:p>
        </p:txBody>
      </p:sp>
      <p:sp>
        <p:nvSpPr>
          <p:cNvPr id="34" name="Rectangle 6">
            <a:extLst>
              <a:ext uri="{FF2B5EF4-FFF2-40B4-BE49-F238E27FC236}">
                <a16:creationId xmlns:a16="http://schemas.microsoft.com/office/drawing/2014/main" id="{3CE8AF5E-D374-4CF1-90CC-35CF73B81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6304" y="2368177"/>
            <a:ext cx="4114800" cy="18288"/>
          </a:xfrm>
          <a:custGeom>
            <a:avLst/>
            <a:gdLst>
              <a:gd name="connsiteX0" fmla="*/ 0 w 4114800"/>
              <a:gd name="connsiteY0" fmla="*/ 0 h 18288"/>
              <a:gd name="connsiteX1" fmla="*/ 768096 w 4114800"/>
              <a:gd name="connsiteY1" fmla="*/ 0 h 18288"/>
              <a:gd name="connsiteX2" fmla="*/ 1495044 w 4114800"/>
              <a:gd name="connsiteY2" fmla="*/ 0 h 18288"/>
              <a:gd name="connsiteX3" fmla="*/ 2221992 w 4114800"/>
              <a:gd name="connsiteY3" fmla="*/ 0 h 18288"/>
              <a:gd name="connsiteX4" fmla="*/ 2784348 w 4114800"/>
              <a:gd name="connsiteY4" fmla="*/ 0 h 18288"/>
              <a:gd name="connsiteX5" fmla="*/ 3387852 w 4114800"/>
              <a:gd name="connsiteY5" fmla="*/ 0 h 18288"/>
              <a:gd name="connsiteX6" fmla="*/ 4114800 w 4114800"/>
              <a:gd name="connsiteY6" fmla="*/ 0 h 18288"/>
              <a:gd name="connsiteX7" fmla="*/ 4114800 w 4114800"/>
              <a:gd name="connsiteY7" fmla="*/ 18288 h 18288"/>
              <a:gd name="connsiteX8" fmla="*/ 3429000 w 4114800"/>
              <a:gd name="connsiteY8" fmla="*/ 18288 h 18288"/>
              <a:gd name="connsiteX9" fmla="*/ 2866644 w 4114800"/>
              <a:gd name="connsiteY9" fmla="*/ 18288 h 18288"/>
              <a:gd name="connsiteX10" fmla="*/ 2304288 w 4114800"/>
              <a:gd name="connsiteY10" fmla="*/ 18288 h 18288"/>
              <a:gd name="connsiteX11" fmla="*/ 1577340 w 4114800"/>
              <a:gd name="connsiteY11" fmla="*/ 18288 h 18288"/>
              <a:gd name="connsiteX12" fmla="*/ 973836 w 4114800"/>
              <a:gd name="connsiteY12" fmla="*/ 18288 h 18288"/>
              <a:gd name="connsiteX13" fmla="*/ 0 w 4114800"/>
              <a:gd name="connsiteY13" fmla="*/ 18288 h 18288"/>
              <a:gd name="connsiteX14" fmla="*/ 0 w 4114800"/>
              <a:gd name="connsiteY1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114800" h="18288" fill="none" extrusionOk="0">
                <a:moveTo>
                  <a:pt x="0" y="0"/>
                </a:moveTo>
                <a:cubicBezTo>
                  <a:pt x="338280" y="-26110"/>
                  <a:pt x="483942" y="6555"/>
                  <a:pt x="768096" y="0"/>
                </a:cubicBezTo>
                <a:cubicBezTo>
                  <a:pt x="1052250" y="-6555"/>
                  <a:pt x="1331484" y="24616"/>
                  <a:pt x="1495044" y="0"/>
                </a:cubicBezTo>
                <a:cubicBezTo>
                  <a:pt x="1658604" y="-24616"/>
                  <a:pt x="2056661" y="-33562"/>
                  <a:pt x="2221992" y="0"/>
                </a:cubicBezTo>
                <a:cubicBezTo>
                  <a:pt x="2387323" y="33562"/>
                  <a:pt x="2629463" y="-20094"/>
                  <a:pt x="2784348" y="0"/>
                </a:cubicBezTo>
                <a:cubicBezTo>
                  <a:pt x="2939233" y="20094"/>
                  <a:pt x="3151981" y="1524"/>
                  <a:pt x="3387852" y="0"/>
                </a:cubicBezTo>
                <a:cubicBezTo>
                  <a:pt x="3623723" y="-1524"/>
                  <a:pt x="3882724" y="26165"/>
                  <a:pt x="4114800" y="0"/>
                </a:cubicBezTo>
                <a:cubicBezTo>
                  <a:pt x="4114300" y="8855"/>
                  <a:pt x="4114909" y="14521"/>
                  <a:pt x="4114800" y="18288"/>
                </a:cubicBezTo>
                <a:cubicBezTo>
                  <a:pt x="3910038" y="37744"/>
                  <a:pt x="3683432" y="-3969"/>
                  <a:pt x="3429000" y="18288"/>
                </a:cubicBezTo>
                <a:cubicBezTo>
                  <a:pt x="3174568" y="40545"/>
                  <a:pt x="3085815" y="44166"/>
                  <a:pt x="2866644" y="18288"/>
                </a:cubicBezTo>
                <a:cubicBezTo>
                  <a:pt x="2647473" y="-7590"/>
                  <a:pt x="2580474" y="31338"/>
                  <a:pt x="2304288" y="18288"/>
                </a:cubicBezTo>
                <a:cubicBezTo>
                  <a:pt x="2028102" y="5238"/>
                  <a:pt x="1863008" y="-2001"/>
                  <a:pt x="1577340" y="18288"/>
                </a:cubicBezTo>
                <a:cubicBezTo>
                  <a:pt x="1291672" y="38577"/>
                  <a:pt x="1243931" y="9893"/>
                  <a:pt x="973836" y="18288"/>
                </a:cubicBezTo>
                <a:cubicBezTo>
                  <a:pt x="703741" y="26683"/>
                  <a:pt x="317656" y="-5910"/>
                  <a:pt x="0" y="18288"/>
                </a:cubicBezTo>
                <a:cubicBezTo>
                  <a:pt x="683" y="12014"/>
                  <a:pt x="724" y="5908"/>
                  <a:pt x="0" y="0"/>
                </a:cubicBezTo>
                <a:close/>
              </a:path>
              <a:path w="4114800" h="18288" stroke="0" extrusionOk="0">
                <a:moveTo>
                  <a:pt x="0" y="0"/>
                </a:moveTo>
                <a:cubicBezTo>
                  <a:pt x="276109" y="5266"/>
                  <a:pt x="325589" y="-19584"/>
                  <a:pt x="644652" y="0"/>
                </a:cubicBezTo>
                <a:cubicBezTo>
                  <a:pt x="963715" y="19584"/>
                  <a:pt x="1064991" y="6066"/>
                  <a:pt x="1207008" y="0"/>
                </a:cubicBezTo>
                <a:cubicBezTo>
                  <a:pt x="1349025" y="-6066"/>
                  <a:pt x="1791724" y="14506"/>
                  <a:pt x="1975104" y="0"/>
                </a:cubicBezTo>
                <a:cubicBezTo>
                  <a:pt x="2158484" y="-14506"/>
                  <a:pt x="2397469" y="20822"/>
                  <a:pt x="2619756" y="0"/>
                </a:cubicBezTo>
                <a:cubicBezTo>
                  <a:pt x="2842043" y="-20822"/>
                  <a:pt x="2992157" y="20388"/>
                  <a:pt x="3264408" y="0"/>
                </a:cubicBezTo>
                <a:cubicBezTo>
                  <a:pt x="3536659" y="-20388"/>
                  <a:pt x="3855620" y="38211"/>
                  <a:pt x="4114800" y="0"/>
                </a:cubicBezTo>
                <a:cubicBezTo>
                  <a:pt x="4113902" y="7180"/>
                  <a:pt x="4114969" y="13790"/>
                  <a:pt x="4114800" y="18288"/>
                </a:cubicBezTo>
                <a:cubicBezTo>
                  <a:pt x="3968901" y="8593"/>
                  <a:pt x="3623428" y="17559"/>
                  <a:pt x="3429000" y="18288"/>
                </a:cubicBezTo>
                <a:cubicBezTo>
                  <a:pt x="3234572" y="19017"/>
                  <a:pt x="3085079" y="41804"/>
                  <a:pt x="2866644" y="18288"/>
                </a:cubicBezTo>
                <a:cubicBezTo>
                  <a:pt x="2648209" y="-5228"/>
                  <a:pt x="2451737" y="24580"/>
                  <a:pt x="2180844" y="18288"/>
                </a:cubicBezTo>
                <a:cubicBezTo>
                  <a:pt x="1909951" y="11996"/>
                  <a:pt x="1681589" y="12244"/>
                  <a:pt x="1495044" y="18288"/>
                </a:cubicBezTo>
                <a:cubicBezTo>
                  <a:pt x="1308499" y="24332"/>
                  <a:pt x="1136614" y="21789"/>
                  <a:pt x="850392" y="18288"/>
                </a:cubicBezTo>
                <a:cubicBezTo>
                  <a:pt x="564170" y="14787"/>
                  <a:pt x="210636" y="54701"/>
                  <a:pt x="0" y="18288"/>
                </a:cubicBezTo>
                <a:cubicBezTo>
                  <a:pt x="571" y="10093"/>
                  <a:pt x="-125" y="8407"/>
                  <a:pt x="0" y="0"/>
                </a:cubicBezTo>
                <a:close/>
              </a:path>
            </a:pathLst>
          </a:custGeom>
          <a:solidFill>
            <a:srgbClr val="3B9EB1"/>
          </a:solidFill>
          <a:ln w="38100" cap="rnd">
            <a:solidFill>
              <a:srgbClr val="3B9EB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DFC9D-2BD5-F278-889D-1AD46A3B55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5255" y="1565576"/>
            <a:ext cx="7251370" cy="4929800"/>
          </a:xfrm>
        </p:spPr>
        <p:txBody>
          <a:bodyPr anchor="t">
            <a:noAutofit/>
          </a:bodyPr>
          <a:lstStyle/>
          <a:p>
            <a:pPr algn="just">
              <a:lnSpc>
                <a:spcPct val="170000"/>
              </a:lnSpc>
            </a:pPr>
            <a:r>
              <a:rPr lang="en-US" sz="1800" dirty="0">
                <a:solidFill>
                  <a:srgbClr val="FFFFFF"/>
                </a:solidFill>
                <a:latin typeface="Arial Hebrew" pitchFamily="2" charset="-79"/>
                <a:cs typeface="Arial Hebrew" pitchFamily="2" charset="-79"/>
              </a:rPr>
              <a:t>Low Risk borrowers - Borrowers with higher credit rating (A,B) could be given loans as they have a less likelihood of default. These borrowers can be offered loans at a competitive rate.</a:t>
            </a:r>
          </a:p>
          <a:p>
            <a:pPr algn="just">
              <a:lnSpc>
                <a:spcPct val="170000"/>
              </a:lnSpc>
            </a:pPr>
            <a:r>
              <a:rPr lang="en-US" sz="1800" dirty="0">
                <a:solidFill>
                  <a:srgbClr val="FFFFFF"/>
                </a:solidFill>
                <a:latin typeface="Arial Hebrew" pitchFamily="2" charset="-79"/>
                <a:cs typeface="Arial Hebrew" pitchFamily="2" charset="-79"/>
              </a:rPr>
              <a:t>Employment history – Borrowers with consistent employee history of &gt;6-7 years could be less risky</a:t>
            </a:r>
          </a:p>
          <a:p>
            <a:pPr algn="just">
              <a:lnSpc>
                <a:spcPct val="170000"/>
              </a:lnSpc>
            </a:pPr>
            <a:r>
              <a:rPr lang="en-US" sz="1800" dirty="0">
                <a:solidFill>
                  <a:srgbClr val="FFFFFF"/>
                </a:solidFill>
                <a:latin typeface="Arial Hebrew" pitchFamily="2" charset="-79"/>
                <a:cs typeface="Arial Hebrew" pitchFamily="2" charset="-79"/>
              </a:rPr>
              <a:t>Smaller loans should be approved for low graded borrowers</a:t>
            </a:r>
          </a:p>
          <a:p>
            <a:pPr algn="just">
              <a:lnSpc>
                <a:spcPct val="170000"/>
              </a:lnSpc>
            </a:pPr>
            <a:r>
              <a:rPr lang="en-US" sz="1800" dirty="0">
                <a:solidFill>
                  <a:srgbClr val="FFFFFF"/>
                </a:solidFill>
                <a:latin typeface="Arial Hebrew" pitchFamily="2" charset="-79"/>
                <a:cs typeface="Arial Hebrew" pitchFamily="2" charset="-79"/>
              </a:rPr>
              <a:t>High risk borrowers should be given a short tenure loan</a:t>
            </a:r>
          </a:p>
          <a:p>
            <a:pPr algn="just">
              <a:lnSpc>
                <a:spcPct val="170000"/>
              </a:lnSpc>
            </a:pPr>
            <a:r>
              <a:rPr lang="en-US" sz="1800" dirty="0">
                <a:solidFill>
                  <a:srgbClr val="FFFFFF"/>
                </a:solidFill>
                <a:latin typeface="Arial Hebrew" pitchFamily="2" charset="-79"/>
                <a:cs typeface="Arial Hebrew" pitchFamily="2" charset="-79"/>
              </a:rPr>
              <a:t>Verification process for the loans should be little more stringent</a:t>
            </a:r>
          </a:p>
          <a:p>
            <a:pPr algn="just">
              <a:lnSpc>
                <a:spcPct val="170000"/>
              </a:lnSpc>
            </a:pPr>
            <a:r>
              <a:rPr lang="en-US" sz="1800" dirty="0">
                <a:solidFill>
                  <a:srgbClr val="FFFFFF"/>
                </a:solidFill>
                <a:latin typeface="Arial Hebrew" pitchFamily="2" charset="-79"/>
                <a:cs typeface="Arial Hebrew" pitchFamily="2" charset="-79"/>
              </a:rPr>
              <a:t>Applicants with higher income could be given more diversified loans 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6436237" y="1971579"/>
              <a:ext cx="360" cy="216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418237" y="1956150"/>
                <a:ext cx="36000" cy="3270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41321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4C10CBC8-7837-4750-8EE9-B4C3D5048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69014793-11D4-4A17-9261-1A2E683AD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104482" y="-5104482"/>
            <a:ext cx="1983037" cy="12192001"/>
          </a:xfrm>
          <a:custGeom>
            <a:avLst/>
            <a:gdLst>
              <a:gd name="connsiteX0" fmla="*/ 0 w 1983037"/>
              <a:gd name="connsiteY0" fmla="*/ 0 h 12192001"/>
              <a:gd name="connsiteX1" fmla="*/ 0 w 1983037"/>
              <a:gd name="connsiteY1" fmla="*/ 12192001 h 12192001"/>
              <a:gd name="connsiteX2" fmla="*/ 1945626 w 1983037"/>
              <a:gd name="connsiteY2" fmla="*/ 12192001 h 12192001"/>
              <a:gd name="connsiteX3" fmla="*/ 1914883 w 1983037"/>
              <a:gd name="connsiteY3" fmla="*/ 11926947 h 12192001"/>
              <a:gd name="connsiteX4" fmla="*/ 1887405 w 1983037"/>
              <a:gd name="connsiteY4" fmla="*/ 10882179 h 12192001"/>
              <a:gd name="connsiteX5" fmla="*/ 1955094 w 1983037"/>
              <a:gd name="connsiteY5" fmla="*/ 9717835 h 12192001"/>
              <a:gd name="connsiteX6" fmla="*/ 1955094 w 1983037"/>
              <a:gd name="connsiteY6" fmla="*/ 9338013 h 12192001"/>
              <a:gd name="connsiteX7" fmla="*/ 1947423 w 1983037"/>
              <a:gd name="connsiteY7" fmla="*/ 8936699 h 12192001"/>
              <a:gd name="connsiteX8" fmla="*/ 1949002 w 1983037"/>
              <a:gd name="connsiteY8" fmla="*/ 7709920 h 12192001"/>
              <a:gd name="connsiteX9" fmla="*/ 1930276 w 1983037"/>
              <a:gd name="connsiteY9" fmla="*/ 6277504 h 12192001"/>
              <a:gd name="connsiteX10" fmla="*/ 1954643 w 1983037"/>
              <a:gd name="connsiteY10" fmla="*/ 5307481 h 12192001"/>
              <a:gd name="connsiteX11" fmla="*/ 1944941 w 1983037"/>
              <a:gd name="connsiteY11" fmla="*/ 4949831 h 12192001"/>
              <a:gd name="connsiteX12" fmla="*/ 1961187 w 1983037"/>
              <a:gd name="connsiteY12" fmla="*/ 4137481 h 12192001"/>
              <a:gd name="connsiteX13" fmla="*/ 1964118 w 1983037"/>
              <a:gd name="connsiteY13" fmla="*/ 3194148 h 12192001"/>
              <a:gd name="connsiteX14" fmla="*/ 1914708 w 1983037"/>
              <a:gd name="connsiteY14" fmla="*/ 1979808 h 12192001"/>
              <a:gd name="connsiteX15" fmla="*/ 1949679 w 1983037"/>
              <a:gd name="connsiteY15" fmla="*/ 1443897 h 12192001"/>
              <a:gd name="connsiteX16" fmla="*/ 1942685 w 1983037"/>
              <a:gd name="connsiteY16" fmla="*/ 749860 h 12192001"/>
              <a:gd name="connsiteX17" fmla="*/ 1933706 w 1983037"/>
              <a:gd name="connsiteY17" fmla="*/ 168558 h 12192001"/>
              <a:gd name="connsiteX18" fmla="*/ 1950785 w 1983037"/>
              <a:gd name="connsiteY18" fmla="*/ 0 h 12192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983037" h="12192001">
                <a:moveTo>
                  <a:pt x="0" y="0"/>
                </a:moveTo>
                <a:lnTo>
                  <a:pt x="0" y="12192001"/>
                </a:lnTo>
                <a:lnTo>
                  <a:pt x="1945626" y="12192001"/>
                </a:lnTo>
                <a:lnTo>
                  <a:pt x="1914883" y="11926947"/>
                </a:lnTo>
                <a:cubicBezTo>
                  <a:pt x="1884529" y="11579709"/>
                  <a:pt x="1881652" y="11231009"/>
                  <a:pt x="1887405" y="10882179"/>
                </a:cubicBezTo>
                <a:cubicBezTo>
                  <a:pt x="1893725" y="10493309"/>
                  <a:pt x="1911547" y="10104667"/>
                  <a:pt x="1955094" y="9717835"/>
                </a:cubicBezTo>
                <a:cubicBezTo>
                  <a:pt x="1966715" y="9591491"/>
                  <a:pt x="1966715" y="9464357"/>
                  <a:pt x="1955094" y="9338013"/>
                </a:cubicBezTo>
                <a:cubicBezTo>
                  <a:pt x="1945663" y="9204453"/>
                  <a:pt x="1943091" y="9070511"/>
                  <a:pt x="1947423" y="8936699"/>
                </a:cubicBezTo>
                <a:cubicBezTo>
                  <a:pt x="1960283" y="8527701"/>
                  <a:pt x="1930726" y="8118470"/>
                  <a:pt x="1949002" y="7709920"/>
                </a:cubicBezTo>
                <a:cubicBezTo>
                  <a:pt x="1970436" y="7231918"/>
                  <a:pt x="1945393" y="6755049"/>
                  <a:pt x="1930276" y="6277504"/>
                </a:cubicBezTo>
                <a:cubicBezTo>
                  <a:pt x="1920123" y="5954014"/>
                  <a:pt x="1913803" y="5630292"/>
                  <a:pt x="1954643" y="5307481"/>
                </a:cubicBezTo>
                <a:cubicBezTo>
                  <a:pt x="1969761" y="5188718"/>
                  <a:pt x="1956899" y="5068596"/>
                  <a:pt x="1944941" y="4949831"/>
                </a:cubicBezTo>
                <a:cubicBezTo>
                  <a:pt x="1917866" y="4678139"/>
                  <a:pt x="1932758" y="4407584"/>
                  <a:pt x="1961187" y="4137481"/>
                </a:cubicBezTo>
                <a:cubicBezTo>
                  <a:pt x="1994579" y="3823035"/>
                  <a:pt x="1984877" y="3508818"/>
                  <a:pt x="1964118" y="3194148"/>
                </a:cubicBezTo>
                <a:cubicBezTo>
                  <a:pt x="1937270" y="2789895"/>
                  <a:pt x="1903424" y="2387003"/>
                  <a:pt x="1914708" y="1979808"/>
                </a:cubicBezTo>
                <a:cubicBezTo>
                  <a:pt x="1919446" y="1800868"/>
                  <a:pt x="1935466" y="1622384"/>
                  <a:pt x="1949679" y="1443897"/>
                </a:cubicBezTo>
                <a:cubicBezTo>
                  <a:pt x="1964278" y="1212701"/>
                  <a:pt x="1961931" y="980722"/>
                  <a:pt x="1942685" y="749860"/>
                </a:cubicBezTo>
                <a:cubicBezTo>
                  <a:pt x="1929825" y="555933"/>
                  <a:pt x="1921533" y="362007"/>
                  <a:pt x="1933706" y="168558"/>
                </a:cubicBezTo>
                <a:lnTo>
                  <a:pt x="1950785" y="0"/>
                </a:lnTo>
                <a:close/>
              </a:path>
            </a:pathLst>
          </a:custGeom>
          <a:solidFill>
            <a:srgbClr val="3B9E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E56059-C206-8EFA-5DF5-C55D186F5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Autofit/>
          </a:bodyPr>
          <a:lstStyle/>
          <a:p>
            <a:r>
              <a:rPr lang="en-US" sz="6000" b="1" dirty="0">
                <a:solidFill>
                  <a:schemeClr val="bg1"/>
                </a:solidFill>
                <a:latin typeface="Arial Hebrew" pitchFamily="2" charset="-79"/>
                <a:cs typeface="Arial Hebrew" pitchFamily="2" charset="-79"/>
              </a:rPr>
              <a:t>Analysis Overview &amp; Process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24E3B212-E615-730F-14BA-CC51111E26B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98364850"/>
              </p:ext>
            </p:extLst>
          </p:nvPr>
        </p:nvGraphicFramePr>
        <p:xfrm>
          <a:off x="1859432" y="1690688"/>
          <a:ext cx="7870356" cy="4610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6" name="Graphic 15" descr="Presentation with pie chart with solid fill">
            <a:extLst>
              <a:ext uri="{FF2B5EF4-FFF2-40B4-BE49-F238E27FC236}">
                <a16:creationId xmlns:a16="http://schemas.microsoft.com/office/drawing/2014/main" id="{7922F8BD-5D98-C48D-6615-9BE3B98C5F2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169244" y="2965453"/>
            <a:ext cx="751730" cy="751730"/>
          </a:xfrm>
          <a:prstGeom prst="rect">
            <a:avLst/>
          </a:prstGeom>
        </p:spPr>
      </p:pic>
      <p:pic>
        <p:nvPicPr>
          <p:cNvPr id="18" name="Graphic 17" descr="Bug under magnifying glass with solid fill">
            <a:extLst>
              <a:ext uri="{FF2B5EF4-FFF2-40B4-BE49-F238E27FC236}">
                <a16:creationId xmlns:a16="http://schemas.microsoft.com/office/drawing/2014/main" id="{B86E00A6-D0C3-321B-2D08-C24E2E72956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360029" y="2965453"/>
            <a:ext cx="751730" cy="751730"/>
          </a:xfrm>
          <a:prstGeom prst="rect">
            <a:avLst/>
          </a:prstGeom>
        </p:spPr>
      </p:pic>
      <p:pic>
        <p:nvPicPr>
          <p:cNvPr id="20" name="Graphic 19" descr="Mop and bucket with solid fill">
            <a:extLst>
              <a:ext uri="{FF2B5EF4-FFF2-40B4-BE49-F238E27FC236}">
                <a16:creationId xmlns:a16="http://schemas.microsoft.com/office/drawing/2014/main" id="{5E8FB23C-44CC-527E-B4AA-2EB19DD1F47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264636" y="2827667"/>
            <a:ext cx="751730" cy="751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111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3DAA0EF-336D-4CDC-A9A2-8460363E27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D079A19-B31E-4129-A464-7547FF05AE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90556" cy="6858000"/>
          </a:xfrm>
          <a:custGeom>
            <a:avLst/>
            <a:gdLst>
              <a:gd name="connsiteX0" fmla="*/ 0 w 4090556"/>
              <a:gd name="connsiteY0" fmla="*/ 0 h 6858000"/>
              <a:gd name="connsiteX1" fmla="*/ 4077555 w 4090556"/>
              <a:gd name="connsiteY1" fmla="*/ 0 h 6858000"/>
              <a:gd name="connsiteX2" fmla="*/ 4077574 w 4090556"/>
              <a:gd name="connsiteY2" fmla="*/ 720 h 6858000"/>
              <a:gd name="connsiteX3" fmla="*/ 4075790 w 4090556"/>
              <a:gd name="connsiteY3" fmla="*/ 575485 h 6858000"/>
              <a:gd name="connsiteX4" fmla="*/ 4076555 w 4090556"/>
              <a:gd name="connsiteY4" fmla="*/ 932245 h 6858000"/>
              <a:gd name="connsiteX5" fmla="*/ 4076555 w 4090556"/>
              <a:gd name="connsiteY5" fmla="*/ 1286711 h 6858000"/>
              <a:gd name="connsiteX6" fmla="*/ 4082288 w 4090556"/>
              <a:gd name="connsiteY6" fmla="*/ 1595180 h 6858000"/>
              <a:gd name="connsiteX7" fmla="*/ 4078211 w 4090556"/>
              <a:gd name="connsiteY7" fmla="*/ 2133123 h 6858000"/>
              <a:gd name="connsiteX8" fmla="*/ 4071968 w 4090556"/>
              <a:gd name="connsiteY8" fmla="*/ 2946025 h 6858000"/>
              <a:gd name="connsiteX9" fmla="*/ 4068401 w 4090556"/>
              <a:gd name="connsiteY9" fmla="*/ 3502061 h 6858000"/>
              <a:gd name="connsiteX10" fmla="*/ 4087513 w 4090556"/>
              <a:gd name="connsiteY10" fmla="*/ 4076061 h 6858000"/>
              <a:gd name="connsiteX11" fmla="*/ 4076938 w 4090556"/>
              <a:gd name="connsiteY11" fmla="*/ 4442632 h 6858000"/>
              <a:gd name="connsiteX12" fmla="*/ 4071459 w 4090556"/>
              <a:gd name="connsiteY12" fmla="*/ 4827550 h 6858000"/>
              <a:gd name="connsiteX13" fmla="*/ 4071459 w 4090556"/>
              <a:gd name="connsiteY13" fmla="*/ 5019945 h 6858000"/>
              <a:gd name="connsiteX14" fmla="*/ 4084200 w 4090556"/>
              <a:gd name="connsiteY14" fmla="*/ 5490104 h 6858000"/>
              <a:gd name="connsiteX15" fmla="*/ 4077446 w 4090556"/>
              <a:gd name="connsiteY15" fmla="*/ 5844569 h 6858000"/>
              <a:gd name="connsiteX16" fmla="*/ 4082544 w 4090556"/>
              <a:gd name="connsiteY16" fmla="*/ 6260195 h 6858000"/>
              <a:gd name="connsiteX17" fmla="*/ 4086110 w 4090556"/>
              <a:gd name="connsiteY17" fmla="*/ 6706145 h 6858000"/>
              <a:gd name="connsiteX18" fmla="*/ 4086135 w 4090556"/>
              <a:gd name="connsiteY18" fmla="*/ 6794562 h 6858000"/>
              <a:gd name="connsiteX19" fmla="*/ 4080334 w 4090556"/>
              <a:gd name="connsiteY19" fmla="*/ 6858000 h 6858000"/>
              <a:gd name="connsiteX20" fmla="*/ 0 w 4090556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090556" h="6858000">
                <a:moveTo>
                  <a:pt x="0" y="0"/>
                </a:moveTo>
                <a:lnTo>
                  <a:pt x="4077555" y="0"/>
                </a:lnTo>
                <a:lnTo>
                  <a:pt x="4077574" y="720"/>
                </a:lnTo>
                <a:cubicBezTo>
                  <a:pt x="4079358" y="192351"/>
                  <a:pt x="4064960" y="384364"/>
                  <a:pt x="4075790" y="575485"/>
                </a:cubicBezTo>
                <a:cubicBezTo>
                  <a:pt x="4082544" y="694108"/>
                  <a:pt x="4081269" y="814132"/>
                  <a:pt x="4076555" y="932245"/>
                </a:cubicBezTo>
                <a:cubicBezTo>
                  <a:pt x="4071840" y="1050357"/>
                  <a:pt x="4065470" y="1168597"/>
                  <a:pt x="4076555" y="1286711"/>
                </a:cubicBezTo>
                <a:cubicBezTo>
                  <a:pt x="4084710" y="1389317"/>
                  <a:pt x="4086621" y="1492332"/>
                  <a:pt x="4082288" y="1595180"/>
                </a:cubicBezTo>
                <a:cubicBezTo>
                  <a:pt x="4077319" y="1774452"/>
                  <a:pt x="4067637" y="1953851"/>
                  <a:pt x="4078211" y="2133123"/>
                </a:cubicBezTo>
                <a:cubicBezTo>
                  <a:pt x="4094393" y="2404260"/>
                  <a:pt x="4084710" y="2675143"/>
                  <a:pt x="4071968" y="2946025"/>
                </a:cubicBezTo>
                <a:cubicBezTo>
                  <a:pt x="4063049" y="3131413"/>
                  <a:pt x="4055659" y="3316673"/>
                  <a:pt x="4068401" y="3502061"/>
                </a:cubicBezTo>
                <a:cubicBezTo>
                  <a:pt x="4081396" y="3693182"/>
                  <a:pt x="4097323" y="3884176"/>
                  <a:pt x="4087513" y="4076061"/>
                </a:cubicBezTo>
                <a:cubicBezTo>
                  <a:pt x="4081142" y="4198251"/>
                  <a:pt x="4069037" y="4320315"/>
                  <a:pt x="4076938" y="4442632"/>
                </a:cubicBezTo>
                <a:cubicBezTo>
                  <a:pt x="4083270" y="4570925"/>
                  <a:pt x="4081435" y="4699486"/>
                  <a:pt x="4071459" y="4827550"/>
                </a:cubicBezTo>
                <a:cubicBezTo>
                  <a:pt x="4065725" y="4891550"/>
                  <a:pt x="4065725" y="4955945"/>
                  <a:pt x="4071459" y="5019945"/>
                </a:cubicBezTo>
                <a:cubicBezTo>
                  <a:pt x="4087742" y="5176105"/>
                  <a:pt x="4091997" y="5333296"/>
                  <a:pt x="4084200" y="5490104"/>
                </a:cubicBezTo>
                <a:cubicBezTo>
                  <a:pt x="4079740" y="5608217"/>
                  <a:pt x="4071968" y="5726202"/>
                  <a:pt x="4077446" y="5844569"/>
                </a:cubicBezTo>
                <a:cubicBezTo>
                  <a:pt x="4083944" y="5983069"/>
                  <a:pt x="4088914" y="6121696"/>
                  <a:pt x="4082544" y="6260195"/>
                </a:cubicBezTo>
                <a:cubicBezTo>
                  <a:pt x="4075841" y="6408803"/>
                  <a:pt x="4077026" y="6557662"/>
                  <a:pt x="4086110" y="6706145"/>
                </a:cubicBezTo>
                <a:cubicBezTo>
                  <a:pt x="4087467" y="6735616"/>
                  <a:pt x="4087474" y="6765120"/>
                  <a:pt x="4086135" y="6794562"/>
                </a:cubicBezTo>
                <a:lnTo>
                  <a:pt x="408033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3B9E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F1C18C-73BD-D9BB-6BDC-C4DFA1FB7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351" y="640823"/>
            <a:ext cx="3682313" cy="5583148"/>
          </a:xfrm>
        </p:spPr>
        <p:txBody>
          <a:bodyPr anchor="ctr">
            <a:normAutofit/>
          </a:bodyPr>
          <a:lstStyle/>
          <a:p>
            <a:r>
              <a:rPr lang="en-IN" sz="4800" b="1" i="0">
                <a:solidFill>
                  <a:schemeClr val="bg1"/>
                </a:solidFill>
                <a:latin typeface="Arial Hebrew" pitchFamily="2" charset="-79"/>
                <a:ea typeface="Apple Color Emoji" pitchFamily="2" charset="0"/>
                <a:cs typeface="Arial Hebrew" pitchFamily="2" charset="-79"/>
              </a:rPr>
              <a:t>Data </a:t>
            </a:r>
            <a:r>
              <a:rPr lang="en-IN" sz="4800" b="1" i="0">
                <a:solidFill>
                  <a:schemeClr val="bg1"/>
                </a:solidFill>
                <a:latin typeface="Arial Hebrew" pitchFamily="2" charset="-79"/>
                <a:ea typeface="Baskerville" panose="02020502070401020303" pitchFamily="18" charset="0"/>
                <a:cs typeface="Arial Hebrew" pitchFamily="2" charset="-79"/>
              </a:rPr>
              <a:t>Exploration</a:t>
            </a:r>
            <a:endParaRPr lang="en-US" sz="4800" dirty="0">
              <a:solidFill>
                <a:schemeClr val="bg1"/>
              </a:solidFill>
              <a:latin typeface="Arial Hebrew" pitchFamily="2" charset="-79"/>
              <a:ea typeface="Baskerville" panose="02020502070401020303" pitchFamily="18" charset="0"/>
              <a:cs typeface="Arial Hebrew" pitchFamily="2" charset="-79"/>
            </a:endParaRP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AD5DD02F-4467-82A2-50C2-75AB8C42B8F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44873214"/>
              </p:ext>
            </p:extLst>
          </p:nvPr>
        </p:nvGraphicFramePr>
        <p:xfrm>
          <a:off x="4390033" y="640822"/>
          <a:ext cx="7158497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22837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F1C18C-73BD-D9BB-6BDC-C4DFA1FB7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lvl="0"/>
            <a:r>
              <a:rPr lang="en-IN" sz="8000" b="1" i="0">
                <a:solidFill>
                  <a:srgbClr val="3B9EB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</a:t>
            </a:r>
            <a:endParaRPr lang="en-GB" sz="8000" dirty="0">
              <a:solidFill>
                <a:srgbClr val="3B9EB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8" name="Diagram 27">
            <a:extLst>
              <a:ext uri="{FF2B5EF4-FFF2-40B4-BE49-F238E27FC236}">
                <a16:creationId xmlns:a16="http://schemas.microsoft.com/office/drawing/2014/main" id="{AD5DD02F-4467-82A2-50C2-75AB8C42B8F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10197868"/>
              </p:ext>
            </p:extLst>
          </p:nvPr>
        </p:nvGraphicFramePr>
        <p:xfrm>
          <a:off x="838200" y="1928813"/>
          <a:ext cx="10515600" cy="4252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90648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43DAA0EF-336D-4CDC-A9A2-8460363E27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D079A19-B31E-4129-A464-7547FF05AE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90556" cy="6858000"/>
          </a:xfrm>
          <a:custGeom>
            <a:avLst/>
            <a:gdLst>
              <a:gd name="connsiteX0" fmla="*/ 0 w 4090556"/>
              <a:gd name="connsiteY0" fmla="*/ 0 h 6858000"/>
              <a:gd name="connsiteX1" fmla="*/ 4077555 w 4090556"/>
              <a:gd name="connsiteY1" fmla="*/ 0 h 6858000"/>
              <a:gd name="connsiteX2" fmla="*/ 4077574 w 4090556"/>
              <a:gd name="connsiteY2" fmla="*/ 720 h 6858000"/>
              <a:gd name="connsiteX3" fmla="*/ 4075790 w 4090556"/>
              <a:gd name="connsiteY3" fmla="*/ 575485 h 6858000"/>
              <a:gd name="connsiteX4" fmla="*/ 4076555 w 4090556"/>
              <a:gd name="connsiteY4" fmla="*/ 932245 h 6858000"/>
              <a:gd name="connsiteX5" fmla="*/ 4076555 w 4090556"/>
              <a:gd name="connsiteY5" fmla="*/ 1286711 h 6858000"/>
              <a:gd name="connsiteX6" fmla="*/ 4082288 w 4090556"/>
              <a:gd name="connsiteY6" fmla="*/ 1595180 h 6858000"/>
              <a:gd name="connsiteX7" fmla="*/ 4078211 w 4090556"/>
              <a:gd name="connsiteY7" fmla="*/ 2133123 h 6858000"/>
              <a:gd name="connsiteX8" fmla="*/ 4071968 w 4090556"/>
              <a:gd name="connsiteY8" fmla="*/ 2946025 h 6858000"/>
              <a:gd name="connsiteX9" fmla="*/ 4068401 w 4090556"/>
              <a:gd name="connsiteY9" fmla="*/ 3502061 h 6858000"/>
              <a:gd name="connsiteX10" fmla="*/ 4087513 w 4090556"/>
              <a:gd name="connsiteY10" fmla="*/ 4076061 h 6858000"/>
              <a:gd name="connsiteX11" fmla="*/ 4076938 w 4090556"/>
              <a:gd name="connsiteY11" fmla="*/ 4442632 h 6858000"/>
              <a:gd name="connsiteX12" fmla="*/ 4071459 w 4090556"/>
              <a:gd name="connsiteY12" fmla="*/ 4827550 h 6858000"/>
              <a:gd name="connsiteX13" fmla="*/ 4071459 w 4090556"/>
              <a:gd name="connsiteY13" fmla="*/ 5019945 h 6858000"/>
              <a:gd name="connsiteX14" fmla="*/ 4084200 w 4090556"/>
              <a:gd name="connsiteY14" fmla="*/ 5490104 h 6858000"/>
              <a:gd name="connsiteX15" fmla="*/ 4077446 w 4090556"/>
              <a:gd name="connsiteY15" fmla="*/ 5844569 h 6858000"/>
              <a:gd name="connsiteX16" fmla="*/ 4082544 w 4090556"/>
              <a:gd name="connsiteY16" fmla="*/ 6260195 h 6858000"/>
              <a:gd name="connsiteX17" fmla="*/ 4086110 w 4090556"/>
              <a:gd name="connsiteY17" fmla="*/ 6706145 h 6858000"/>
              <a:gd name="connsiteX18" fmla="*/ 4086135 w 4090556"/>
              <a:gd name="connsiteY18" fmla="*/ 6794562 h 6858000"/>
              <a:gd name="connsiteX19" fmla="*/ 4080334 w 4090556"/>
              <a:gd name="connsiteY19" fmla="*/ 6858000 h 6858000"/>
              <a:gd name="connsiteX20" fmla="*/ 0 w 4090556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090556" h="6858000">
                <a:moveTo>
                  <a:pt x="0" y="0"/>
                </a:moveTo>
                <a:lnTo>
                  <a:pt x="4077555" y="0"/>
                </a:lnTo>
                <a:lnTo>
                  <a:pt x="4077574" y="720"/>
                </a:lnTo>
                <a:cubicBezTo>
                  <a:pt x="4079358" y="192351"/>
                  <a:pt x="4064960" y="384364"/>
                  <a:pt x="4075790" y="575485"/>
                </a:cubicBezTo>
                <a:cubicBezTo>
                  <a:pt x="4082544" y="694108"/>
                  <a:pt x="4081269" y="814132"/>
                  <a:pt x="4076555" y="932245"/>
                </a:cubicBezTo>
                <a:cubicBezTo>
                  <a:pt x="4071840" y="1050357"/>
                  <a:pt x="4065470" y="1168597"/>
                  <a:pt x="4076555" y="1286711"/>
                </a:cubicBezTo>
                <a:cubicBezTo>
                  <a:pt x="4084710" y="1389317"/>
                  <a:pt x="4086621" y="1492332"/>
                  <a:pt x="4082288" y="1595180"/>
                </a:cubicBezTo>
                <a:cubicBezTo>
                  <a:pt x="4077319" y="1774452"/>
                  <a:pt x="4067637" y="1953851"/>
                  <a:pt x="4078211" y="2133123"/>
                </a:cubicBezTo>
                <a:cubicBezTo>
                  <a:pt x="4094393" y="2404260"/>
                  <a:pt x="4084710" y="2675143"/>
                  <a:pt x="4071968" y="2946025"/>
                </a:cubicBezTo>
                <a:cubicBezTo>
                  <a:pt x="4063049" y="3131413"/>
                  <a:pt x="4055659" y="3316673"/>
                  <a:pt x="4068401" y="3502061"/>
                </a:cubicBezTo>
                <a:cubicBezTo>
                  <a:pt x="4081396" y="3693182"/>
                  <a:pt x="4097323" y="3884176"/>
                  <a:pt x="4087513" y="4076061"/>
                </a:cubicBezTo>
                <a:cubicBezTo>
                  <a:pt x="4081142" y="4198251"/>
                  <a:pt x="4069037" y="4320315"/>
                  <a:pt x="4076938" y="4442632"/>
                </a:cubicBezTo>
                <a:cubicBezTo>
                  <a:pt x="4083270" y="4570925"/>
                  <a:pt x="4081435" y="4699486"/>
                  <a:pt x="4071459" y="4827550"/>
                </a:cubicBezTo>
                <a:cubicBezTo>
                  <a:pt x="4065725" y="4891550"/>
                  <a:pt x="4065725" y="4955945"/>
                  <a:pt x="4071459" y="5019945"/>
                </a:cubicBezTo>
                <a:cubicBezTo>
                  <a:pt x="4087742" y="5176105"/>
                  <a:pt x="4091997" y="5333296"/>
                  <a:pt x="4084200" y="5490104"/>
                </a:cubicBezTo>
                <a:cubicBezTo>
                  <a:pt x="4079740" y="5608217"/>
                  <a:pt x="4071968" y="5726202"/>
                  <a:pt x="4077446" y="5844569"/>
                </a:cubicBezTo>
                <a:cubicBezTo>
                  <a:pt x="4083944" y="5983069"/>
                  <a:pt x="4088914" y="6121696"/>
                  <a:pt x="4082544" y="6260195"/>
                </a:cubicBezTo>
                <a:cubicBezTo>
                  <a:pt x="4075841" y="6408803"/>
                  <a:pt x="4077026" y="6557662"/>
                  <a:pt x="4086110" y="6706145"/>
                </a:cubicBezTo>
                <a:cubicBezTo>
                  <a:pt x="4087467" y="6735616"/>
                  <a:pt x="4087474" y="6765120"/>
                  <a:pt x="4086135" y="6794562"/>
                </a:cubicBezTo>
                <a:lnTo>
                  <a:pt x="408033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3B9E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6ADD11-C6F6-251B-EFB7-8D75B9F7B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984" y="640823"/>
            <a:ext cx="3219211" cy="5583148"/>
          </a:xfrm>
        </p:spPr>
        <p:txBody>
          <a:bodyPr anchor="ctr">
            <a:normAutofit/>
          </a:bodyPr>
          <a:lstStyle/>
          <a:p>
            <a:r>
              <a:rPr lang="en-IN" sz="4800" b="1" i="0" dirty="0">
                <a:solidFill>
                  <a:schemeClr val="bg1"/>
                </a:solidFill>
                <a:latin typeface="Arial Hebrew" pitchFamily="2" charset="-79"/>
                <a:cs typeface="Arial Hebrew" pitchFamily="2" charset="-79"/>
              </a:rPr>
              <a:t>Feature Analysis – Univariate Analysis </a:t>
            </a:r>
            <a:endParaRPr lang="en-US" sz="4800" dirty="0">
              <a:solidFill>
                <a:schemeClr val="bg1"/>
              </a:solidFill>
              <a:latin typeface="Arial Hebrew" pitchFamily="2" charset="-79"/>
              <a:cs typeface="Arial Hebrew" pitchFamily="2" charset="-79"/>
            </a:endParaRPr>
          </a:p>
        </p:txBody>
      </p:sp>
      <p:graphicFrame>
        <p:nvGraphicFramePr>
          <p:cNvPr id="10" name="Content Placeholder 7">
            <a:extLst>
              <a:ext uri="{FF2B5EF4-FFF2-40B4-BE49-F238E27FC236}">
                <a16:creationId xmlns:a16="http://schemas.microsoft.com/office/drawing/2014/main" id="{0C1199B2-5953-AC8D-8247-E85E8B96C2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7108337"/>
              </p:ext>
            </p:extLst>
          </p:nvPr>
        </p:nvGraphicFramePr>
        <p:xfrm>
          <a:off x="4390033" y="640822"/>
          <a:ext cx="7158497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81658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68AB93A-48BC-4C25-A3AD-C17B5A682A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F4AE179-A75B-4007-B5FA-8139ACF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58969" y="1168517"/>
            <a:ext cx="4889565" cy="4424065"/>
          </a:xfrm>
          <a:custGeom>
            <a:avLst/>
            <a:gdLst>
              <a:gd name="connsiteX0" fmla="*/ 2612540 w 5531319"/>
              <a:gd name="connsiteY0" fmla="*/ 836 h 4424065"/>
              <a:gd name="connsiteX1" fmla="*/ 2946310 w 5531319"/>
              <a:gd name="connsiteY1" fmla="*/ 35548 h 4424065"/>
              <a:gd name="connsiteX2" fmla="*/ 3961099 w 5531319"/>
              <a:gd name="connsiteY2" fmla="*/ 303581 h 4424065"/>
              <a:gd name="connsiteX3" fmla="*/ 4854587 w 5531319"/>
              <a:gd name="connsiteY3" fmla="*/ 764502 h 4424065"/>
              <a:gd name="connsiteX4" fmla="*/ 5377812 w 5531319"/>
              <a:gd name="connsiteY4" fmla="*/ 1339732 h 4424065"/>
              <a:gd name="connsiteX5" fmla="*/ 5526197 w 5531319"/>
              <a:gd name="connsiteY5" fmla="*/ 1825829 h 4424065"/>
              <a:gd name="connsiteX6" fmla="*/ 5510557 w 5531319"/>
              <a:gd name="connsiteY6" fmla="*/ 2199398 h 4424065"/>
              <a:gd name="connsiteX7" fmla="*/ 5509795 w 5531319"/>
              <a:gd name="connsiteY7" fmla="*/ 2402839 h 4424065"/>
              <a:gd name="connsiteX8" fmla="*/ 5323519 w 5531319"/>
              <a:gd name="connsiteY8" fmla="*/ 3144890 h 4424065"/>
              <a:gd name="connsiteX9" fmla="*/ 4853061 w 5531319"/>
              <a:gd name="connsiteY9" fmla="*/ 3612932 h 4424065"/>
              <a:gd name="connsiteX10" fmla="*/ 4316358 w 5531319"/>
              <a:gd name="connsiteY10" fmla="*/ 3982940 h 4424065"/>
              <a:gd name="connsiteX11" fmla="*/ 3352556 w 5531319"/>
              <a:gd name="connsiteY11" fmla="*/ 4386771 h 4424065"/>
              <a:gd name="connsiteX12" fmla="*/ 2770206 w 5531319"/>
              <a:gd name="connsiteY12" fmla="*/ 4412201 h 4424065"/>
              <a:gd name="connsiteX13" fmla="*/ 2514888 w 5531319"/>
              <a:gd name="connsiteY13" fmla="*/ 4393637 h 4424065"/>
              <a:gd name="connsiteX14" fmla="*/ 1903166 w 5531319"/>
              <a:gd name="connsiteY14" fmla="*/ 4263562 h 4424065"/>
              <a:gd name="connsiteX15" fmla="*/ 948392 w 5531319"/>
              <a:gd name="connsiteY15" fmla="*/ 3794249 h 4424065"/>
              <a:gd name="connsiteX16" fmla="*/ 223633 w 5531319"/>
              <a:gd name="connsiteY16" fmla="*/ 2975526 h 4424065"/>
              <a:gd name="connsiteX17" fmla="*/ 39519 w 5531319"/>
              <a:gd name="connsiteY17" fmla="*/ 2401695 h 4424065"/>
              <a:gd name="connsiteX18" fmla="*/ 16251 w 5531319"/>
              <a:gd name="connsiteY18" fmla="*/ 2300991 h 4424065"/>
              <a:gd name="connsiteX19" fmla="*/ 11800 w 5531319"/>
              <a:gd name="connsiteY19" fmla="*/ 2053556 h 4424065"/>
              <a:gd name="connsiteX20" fmla="*/ 812849 w 5531319"/>
              <a:gd name="connsiteY20" fmla="*/ 651084 h 4424065"/>
              <a:gd name="connsiteX21" fmla="*/ 2066809 w 5531319"/>
              <a:gd name="connsiteY21" fmla="*/ 52586 h 4424065"/>
              <a:gd name="connsiteX22" fmla="*/ 2332045 w 5531319"/>
              <a:gd name="connsiteY22" fmla="*/ 14441 h 4424065"/>
              <a:gd name="connsiteX23" fmla="*/ 2612540 w 5531319"/>
              <a:gd name="connsiteY23" fmla="*/ 836 h 4424065"/>
              <a:gd name="connsiteX24" fmla="*/ 5468597 w 5531319"/>
              <a:gd name="connsiteY24" fmla="*/ 2088522 h 4424065"/>
              <a:gd name="connsiteX25" fmla="*/ 5471140 w 5531319"/>
              <a:gd name="connsiteY25" fmla="*/ 1826083 h 4424065"/>
              <a:gd name="connsiteX26" fmla="*/ 5327079 w 5531319"/>
              <a:gd name="connsiteY26" fmla="*/ 1361348 h 4424065"/>
              <a:gd name="connsiteX27" fmla="*/ 4833353 w 5531319"/>
              <a:gd name="connsiteY27" fmla="*/ 816507 h 4424065"/>
              <a:gd name="connsiteX28" fmla="*/ 4063456 w 5531319"/>
              <a:gd name="connsiteY28" fmla="*/ 400724 h 4424065"/>
              <a:gd name="connsiteX29" fmla="*/ 3972543 w 5531319"/>
              <a:gd name="connsiteY29" fmla="*/ 365631 h 4424065"/>
              <a:gd name="connsiteX30" fmla="*/ 3885571 w 5531319"/>
              <a:gd name="connsiteY30" fmla="*/ 334733 h 4424065"/>
              <a:gd name="connsiteX31" fmla="*/ 4355012 w 5531319"/>
              <a:gd name="connsiteY31" fmla="*/ 579880 h 4424065"/>
              <a:gd name="connsiteX32" fmla="*/ 5144618 w 5531319"/>
              <a:gd name="connsiteY32" fmla="*/ 1290779 h 4424065"/>
              <a:gd name="connsiteX33" fmla="*/ 5468597 w 5531319"/>
              <a:gd name="connsiteY33" fmla="*/ 2088522 h 4424065"/>
              <a:gd name="connsiteX34" fmla="*/ 2219771 w 5531319"/>
              <a:gd name="connsiteY34" fmla="*/ 85645 h 4424065"/>
              <a:gd name="connsiteX35" fmla="*/ 2181626 w 5531319"/>
              <a:gd name="connsiteY35" fmla="*/ 89333 h 4424065"/>
              <a:gd name="connsiteX36" fmla="*/ 1462971 w 5531319"/>
              <a:gd name="connsiteY36" fmla="*/ 303073 h 4424065"/>
              <a:gd name="connsiteX37" fmla="*/ 308697 w 5531319"/>
              <a:gd name="connsiteY37" fmla="*/ 1338461 h 4424065"/>
              <a:gd name="connsiteX38" fmla="*/ 65839 w 5531319"/>
              <a:gd name="connsiteY38" fmla="*/ 2064364 h 4424065"/>
              <a:gd name="connsiteX39" fmla="*/ 82114 w 5531319"/>
              <a:gd name="connsiteY39" fmla="*/ 2022150 h 4424065"/>
              <a:gd name="connsiteX40" fmla="*/ 423260 w 5531319"/>
              <a:gd name="connsiteY40" fmla="*/ 1282260 h 4424065"/>
              <a:gd name="connsiteX41" fmla="*/ 1231811 w 5531319"/>
              <a:gd name="connsiteY41" fmla="*/ 454001 h 4424065"/>
              <a:gd name="connsiteX42" fmla="*/ 2219771 w 5531319"/>
              <a:gd name="connsiteY42" fmla="*/ 85645 h 4424065"/>
              <a:gd name="connsiteX43" fmla="*/ 2855524 w 5531319"/>
              <a:gd name="connsiteY43" fmla="*/ 4364392 h 4424065"/>
              <a:gd name="connsiteX44" fmla="*/ 4292327 w 5531319"/>
              <a:gd name="connsiteY44" fmla="*/ 3931444 h 4424065"/>
              <a:gd name="connsiteX45" fmla="*/ 2855652 w 5531319"/>
              <a:gd name="connsiteY45" fmla="*/ 4364392 h 4424065"/>
              <a:gd name="connsiteX46" fmla="*/ 3869805 w 5531319"/>
              <a:gd name="connsiteY46" fmla="*/ 330156 h 4424065"/>
              <a:gd name="connsiteX47" fmla="*/ 3865736 w 5531319"/>
              <a:gd name="connsiteY47" fmla="*/ 329520 h 4424065"/>
              <a:gd name="connsiteX48" fmla="*/ 3866499 w 5531319"/>
              <a:gd name="connsiteY48" fmla="*/ 330537 h 4424065"/>
              <a:gd name="connsiteX49" fmla="*/ 4302117 w 5531319"/>
              <a:gd name="connsiteY49" fmla="*/ 3923561 h 4424065"/>
              <a:gd name="connsiteX50" fmla="*/ 4301101 w 5531319"/>
              <a:gd name="connsiteY50" fmla="*/ 3924959 h 4424065"/>
              <a:gd name="connsiteX51" fmla="*/ 4302880 w 5531319"/>
              <a:gd name="connsiteY51" fmla="*/ 3924959 h 4424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5531319" h="4424065">
                <a:moveTo>
                  <a:pt x="2612540" y="836"/>
                </a:moveTo>
                <a:cubicBezTo>
                  <a:pt x="2715913" y="-4250"/>
                  <a:pt x="2831239" y="14695"/>
                  <a:pt x="2946310" y="35548"/>
                </a:cubicBezTo>
                <a:cubicBezTo>
                  <a:pt x="3291651" y="98106"/>
                  <a:pt x="3631143" y="182915"/>
                  <a:pt x="3961099" y="303581"/>
                </a:cubicBezTo>
                <a:cubicBezTo>
                  <a:pt x="4278340" y="419543"/>
                  <a:pt x="4581340" y="563350"/>
                  <a:pt x="4854587" y="764502"/>
                </a:cubicBezTo>
                <a:cubicBezTo>
                  <a:pt x="5067437" y="921152"/>
                  <a:pt x="5250407" y="1105521"/>
                  <a:pt x="5377812" y="1339732"/>
                </a:cubicBezTo>
                <a:cubicBezTo>
                  <a:pt x="5459811" y="1489986"/>
                  <a:pt x="5510303" y="1655396"/>
                  <a:pt x="5526197" y="1825829"/>
                </a:cubicBezTo>
                <a:cubicBezTo>
                  <a:pt x="5538276" y="1951327"/>
                  <a:pt x="5527341" y="2074917"/>
                  <a:pt x="5510557" y="2199398"/>
                </a:cubicBezTo>
                <a:cubicBezTo>
                  <a:pt x="5502966" y="2266991"/>
                  <a:pt x="5502712" y="2335195"/>
                  <a:pt x="5509795" y="2402839"/>
                </a:cubicBezTo>
                <a:cubicBezTo>
                  <a:pt x="5534207" y="2664197"/>
                  <a:pt x="5468471" y="2926051"/>
                  <a:pt x="5323519" y="3144890"/>
                </a:cubicBezTo>
                <a:cubicBezTo>
                  <a:pt x="5201339" y="3332234"/>
                  <a:pt x="5041041" y="3491719"/>
                  <a:pt x="4853061" y="3612932"/>
                </a:cubicBezTo>
                <a:cubicBezTo>
                  <a:pt x="4671109" y="3732072"/>
                  <a:pt x="4498565" y="3864563"/>
                  <a:pt x="4316358" y="3982940"/>
                </a:cubicBezTo>
                <a:cubicBezTo>
                  <a:pt x="4019716" y="4175573"/>
                  <a:pt x="3701076" y="4317347"/>
                  <a:pt x="3352556" y="4386771"/>
                </a:cubicBezTo>
                <a:cubicBezTo>
                  <a:pt x="3160953" y="4425590"/>
                  <a:pt x="2964455" y="4434173"/>
                  <a:pt x="2770206" y="4412201"/>
                </a:cubicBezTo>
                <a:cubicBezTo>
                  <a:pt x="2685524" y="4402537"/>
                  <a:pt x="2599952" y="4402410"/>
                  <a:pt x="2514888" y="4393637"/>
                </a:cubicBezTo>
                <a:cubicBezTo>
                  <a:pt x="2307136" y="4370851"/>
                  <a:pt x="2102208" y="4327277"/>
                  <a:pt x="1903166" y="4263562"/>
                </a:cubicBezTo>
                <a:cubicBezTo>
                  <a:pt x="1560622" y="4156119"/>
                  <a:pt x="1238931" y="4006972"/>
                  <a:pt x="948392" y="3794249"/>
                </a:cubicBezTo>
                <a:cubicBezTo>
                  <a:pt x="647553" y="3573897"/>
                  <a:pt x="396812" y="3308660"/>
                  <a:pt x="223633" y="2975526"/>
                </a:cubicBezTo>
                <a:cubicBezTo>
                  <a:pt x="129453" y="2796370"/>
                  <a:pt x="67149" y="2602198"/>
                  <a:pt x="39519" y="2401695"/>
                </a:cubicBezTo>
                <a:cubicBezTo>
                  <a:pt x="34509" y="2367555"/>
                  <a:pt x="26728" y="2333872"/>
                  <a:pt x="16251" y="2300991"/>
                </a:cubicBezTo>
                <a:cubicBezTo>
                  <a:pt x="-9180" y="2218598"/>
                  <a:pt x="-25" y="2135695"/>
                  <a:pt x="11800" y="2053556"/>
                </a:cubicBezTo>
                <a:cubicBezTo>
                  <a:pt x="93685" y="1480615"/>
                  <a:pt x="377867" y="1021983"/>
                  <a:pt x="812849" y="651084"/>
                </a:cubicBezTo>
                <a:cubicBezTo>
                  <a:pt x="1176754" y="340201"/>
                  <a:pt x="1598259" y="146042"/>
                  <a:pt x="2066809" y="52586"/>
                </a:cubicBezTo>
                <a:cubicBezTo>
                  <a:pt x="2154543" y="35039"/>
                  <a:pt x="2243040" y="23087"/>
                  <a:pt x="2332045" y="14441"/>
                </a:cubicBezTo>
                <a:cubicBezTo>
                  <a:pt x="2421051" y="5794"/>
                  <a:pt x="2508912" y="2107"/>
                  <a:pt x="2612540" y="836"/>
                </a:cubicBezTo>
                <a:close/>
                <a:moveTo>
                  <a:pt x="5468597" y="2088522"/>
                </a:moveTo>
                <a:cubicBezTo>
                  <a:pt x="5479329" y="2001424"/>
                  <a:pt x="5480181" y="1913385"/>
                  <a:pt x="5471140" y="1826083"/>
                </a:cubicBezTo>
                <a:cubicBezTo>
                  <a:pt x="5455336" y="1662962"/>
                  <a:pt x="5406306" y="1504799"/>
                  <a:pt x="5327079" y="1361348"/>
                </a:cubicBezTo>
                <a:cubicBezTo>
                  <a:pt x="5206159" y="1140233"/>
                  <a:pt x="5033361" y="965782"/>
                  <a:pt x="4833353" y="816507"/>
                </a:cubicBezTo>
                <a:cubicBezTo>
                  <a:pt x="4597234" y="640276"/>
                  <a:pt x="4336321" y="509438"/>
                  <a:pt x="4063456" y="400724"/>
                </a:cubicBezTo>
                <a:cubicBezTo>
                  <a:pt x="4033359" y="388607"/>
                  <a:pt x="4003059" y="376909"/>
                  <a:pt x="3972543" y="365631"/>
                </a:cubicBezTo>
                <a:cubicBezTo>
                  <a:pt x="3943679" y="354950"/>
                  <a:pt x="3914562" y="345033"/>
                  <a:pt x="3885571" y="334733"/>
                </a:cubicBezTo>
                <a:cubicBezTo>
                  <a:pt x="4046888" y="406840"/>
                  <a:pt x="4203652" y="488713"/>
                  <a:pt x="4355012" y="579880"/>
                </a:cubicBezTo>
                <a:cubicBezTo>
                  <a:pt x="4662081" y="768063"/>
                  <a:pt x="4933802" y="995790"/>
                  <a:pt x="5144618" y="1290779"/>
                </a:cubicBezTo>
                <a:cubicBezTo>
                  <a:pt x="5314364" y="1528042"/>
                  <a:pt x="5426257" y="1789591"/>
                  <a:pt x="5468597" y="2088522"/>
                </a:cubicBezTo>
                <a:close/>
                <a:moveTo>
                  <a:pt x="2219771" y="85645"/>
                </a:moveTo>
                <a:cubicBezTo>
                  <a:pt x="2206942" y="84005"/>
                  <a:pt x="2193909" y="85264"/>
                  <a:pt x="2181626" y="89333"/>
                </a:cubicBezTo>
                <a:cubicBezTo>
                  <a:pt x="1932919" y="125113"/>
                  <a:pt x="1690799" y="197118"/>
                  <a:pt x="1462971" y="303073"/>
                </a:cubicBezTo>
                <a:cubicBezTo>
                  <a:pt x="971788" y="529528"/>
                  <a:pt x="578129" y="865460"/>
                  <a:pt x="308697" y="1338461"/>
                </a:cubicBezTo>
                <a:cubicBezTo>
                  <a:pt x="180224" y="1561852"/>
                  <a:pt x="97652" y="1808638"/>
                  <a:pt x="65839" y="2064364"/>
                </a:cubicBezTo>
                <a:cubicBezTo>
                  <a:pt x="71942" y="2050505"/>
                  <a:pt x="77283" y="2036391"/>
                  <a:pt x="82114" y="2022150"/>
                </a:cubicBezTo>
                <a:cubicBezTo>
                  <a:pt x="170103" y="1763653"/>
                  <a:pt x="279579" y="1515073"/>
                  <a:pt x="423260" y="1282260"/>
                </a:cubicBezTo>
                <a:cubicBezTo>
                  <a:pt x="630769" y="945565"/>
                  <a:pt x="895370" y="664944"/>
                  <a:pt x="1231811" y="454001"/>
                </a:cubicBezTo>
                <a:cubicBezTo>
                  <a:pt x="1535192" y="263783"/>
                  <a:pt x="1866801" y="149729"/>
                  <a:pt x="2219771" y="85645"/>
                </a:cubicBezTo>
                <a:close/>
                <a:moveTo>
                  <a:pt x="2855524" y="4364392"/>
                </a:moveTo>
                <a:cubicBezTo>
                  <a:pt x="3386633" y="4394018"/>
                  <a:pt x="3853530" y="4210158"/>
                  <a:pt x="4292327" y="3931444"/>
                </a:cubicBezTo>
                <a:cubicBezTo>
                  <a:pt x="3830134" y="4131325"/>
                  <a:pt x="3346707" y="4259111"/>
                  <a:pt x="2855652" y="4364392"/>
                </a:cubicBezTo>
                <a:close/>
                <a:moveTo>
                  <a:pt x="3869805" y="330156"/>
                </a:moveTo>
                <a:lnTo>
                  <a:pt x="3865736" y="329520"/>
                </a:lnTo>
                <a:cubicBezTo>
                  <a:pt x="3865736" y="329520"/>
                  <a:pt x="3865736" y="330410"/>
                  <a:pt x="3866499" y="330537"/>
                </a:cubicBezTo>
                <a:close/>
                <a:moveTo>
                  <a:pt x="4302117" y="3923561"/>
                </a:moveTo>
                <a:lnTo>
                  <a:pt x="4301101" y="3924959"/>
                </a:lnTo>
                <a:lnTo>
                  <a:pt x="4302880" y="3924959"/>
                </a:lnTo>
                <a:close/>
              </a:path>
            </a:pathLst>
          </a:custGeom>
          <a:solidFill>
            <a:srgbClr val="3B9EB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DB767A-8765-B726-8459-2977C6798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4135" y="2156348"/>
            <a:ext cx="3971495" cy="186674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800">
                <a:solidFill>
                  <a:srgbClr val="FFFFFF"/>
                </a:solidFill>
              </a:rPr>
              <a:t>Univariate analysis</a:t>
            </a:r>
            <a:endParaRPr lang="en-US" sz="5800" dirty="0">
              <a:solidFill>
                <a:srgbClr val="FFFFFF"/>
              </a:solidFill>
            </a:endParaRPr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5874" y="4409267"/>
            <a:ext cx="3242551" cy="27432"/>
          </a:xfrm>
          <a:custGeom>
            <a:avLst/>
            <a:gdLst>
              <a:gd name="connsiteX0" fmla="*/ 0 w 3242551"/>
              <a:gd name="connsiteY0" fmla="*/ 0 h 27432"/>
              <a:gd name="connsiteX1" fmla="*/ 616085 w 3242551"/>
              <a:gd name="connsiteY1" fmla="*/ 0 h 27432"/>
              <a:gd name="connsiteX2" fmla="*/ 1264595 w 3242551"/>
              <a:gd name="connsiteY2" fmla="*/ 0 h 27432"/>
              <a:gd name="connsiteX3" fmla="*/ 1945531 w 3242551"/>
              <a:gd name="connsiteY3" fmla="*/ 0 h 27432"/>
              <a:gd name="connsiteX4" fmla="*/ 2626466 w 3242551"/>
              <a:gd name="connsiteY4" fmla="*/ 0 h 27432"/>
              <a:gd name="connsiteX5" fmla="*/ 3242551 w 3242551"/>
              <a:gd name="connsiteY5" fmla="*/ 0 h 27432"/>
              <a:gd name="connsiteX6" fmla="*/ 3242551 w 3242551"/>
              <a:gd name="connsiteY6" fmla="*/ 27432 h 27432"/>
              <a:gd name="connsiteX7" fmla="*/ 2529190 w 3242551"/>
              <a:gd name="connsiteY7" fmla="*/ 27432 h 27432"/>
              <a:gd name="connsiteX8" fmla="*/ 1815829 w 3242551"/>
              <a:gd name="connsiteY8" fmla="*/ 27432 h 27432"/>
              <a:gd name="connsiteX9" fmla="*/ 1167318 w 3242551"/>
              <a:gd name="connsiteY9" fmla="*/ 27432 h 27432"/>
              <a:gd name="connsiteX10" fmla="*/ 0 w 3242551"/>
              <a:gd name="connsiteY10" fmla="*/ 27432 h 27432"/>
              <a:gd name="connsiteX11" fmla="*/ 0 w 3242551"/>
              <a:gd name="connsiteY11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42551" h="27432" fill="none" extrusionOk="0">
                <a:moveTo>
                  <a:pt x="0" y="0"/>
                </a:moveTo>
                <a:cubicBezTo>
                  <a:pt x="194108" y="-30346"/>
                  <a:pt x="476260" y="9901"/>
                  <a:pt x="616085" y="0"/>
                </a:cubicBezTo>
                <a:cubicBezTo>
                  <a:pt x="755911" y="-9901"/>
                  <a:pt x="955441" y="-31994"/>
                  <a:pt x="1264595" y="0"/>
                </a:cubicBezTo>
                <a:cubicBezTo>
                  <a:pt x="1573749" y="31994"/>
                  <a:pt x="1618785" y="-7447"/>
                  <a:pt x="1945531" y="0"/>
                </a:cubicBezTo>
                <a:cubicBezTo>
                  <a:pt x="2272277" y="7447"/>
                  <a:pt x="2390625" y="1646"/>
                  <a:pt x="2626466" y="0"/>
                </a:cubicBezTo>
                <a:cubicBezTo>
                  <a:pt x="2862308" y="-1646"/>
                  <a:pt x="3064770" y="5184"/>
                  <a:pt x="3242551" y="0"/>
                </a:cubicBezTo>
                <a:cubicBezTo>
                  <a:pt x="3241385" y="7395"/>
                  <a:pt x="3242596" y="21864"/>
                  <a:pt x="3242551" y="27432"/>
                </a:cubicBezTo>
                <a:cubicBezTo>
                  <a:pt x="3023282" y="59750"/>
                  <a:pt x="2875833" y="36030"/>
                  <a:pt x="2529190" y="27432"/>
                </a:cubicBezTo>
                <a:cubicBezTo>
                  <a:pt x="2182547" y="18834"/>
                  <a:pt x="2011286" y="10066"/>
                  <a:pt x="1815829" y="27432"/>
                </a:cubicBezTo>
                <a:cubicBezTo>
                  <a:pt x="1620372" y="44798"/>
                  <a:pt x="1410011" y="-1058"/>
                  <a:pt x="1167318" y="27432"/>
                </a:cubicBezTo>
                <a:cubicBezTo>
                  <a:pt x="924625" y="55922"/>
                  <a:pt x="241931" y="85033"/>
                  <a:pt x="0" y="27432"/>
                </a:cubicBezTo>
                <a:cubicBezTo>
                  <a:pt x="-503" y="20663"/>
                  <a:pt x="1168" y="5855"/>
                  <a:pt x="0" y="0"/>
                </a:cubicBezTo>
                <a:close/>
              </a:path>
              <a:path w="3242551" h="27432" stroke="0" extrusionOk="0">
                <a:moveTo>
                  <a:pt x="0" y="0"/>
                </a:moveTo>
                <a:cubicBezTo>
                  <a:pt x="292987" y="-12051"/>
                  <a:pt x="313221" y="-4437"/>
                  <a:pt x="616085" y="0"/>
                </a:cubicBezTo>
                <a:cubicBezTo>
                  <a:pt x="918950" y="4437"/>
                  <a:pt x="1001475" y="-7765"/>
                  <a:pt x="1167318" y="0"/>
                </a:cubicBezTo>
                <a:cubicBezTo>
                  <a:pt x="1333161" y="7765"/>
                  <a:pt x="1642740" y="34995"/>
                  <a:pt x="1880680" y="0"/>
                </a:cubicBezTo>
                <a:cubicBezTo>
                  <a:pt x="2118620" y="-34995"/>
                  <a:pt x="2326628" y="756"/>
                  <a:pt x="2496764" y="0"/>
                </a:cubicBezTo>
                <a:cubicBezTo>
                  <a:pt x="2666900" y="-756"/>
                  <a:pt x="2887316" y="25599"/>
                  <a:pt x="3242551" y="0"/>
                </a:cubicBezTo>
                <a:cubicBezTo>
                  <a:pt x="3242744" y="12649"/>
                  <a:pt x="3241563" y="17989"/>
                  <a:pt x="3242551" y="27432"/>
                </a:cubicBezTo>
                <a:cubicBezTo>
                  <a:pt x="3008998" y="-2757"/>
                  <a:pt x="2799879" y="44559"/>
                  <a:pt x="2594041" y="27432"/>
                </a:cubicBezTo>
                <a:cubicBezTo>
                  <a:pt x="2388203" y="10306"/>
                  <a:pt x="2212925" y="-2221"/>
                  <a:pt x="1880680" y="27432"/>
                </a:cubicBezTo>
                <a:cubicBezTo>
                  <a:pt x="1548435" y="57085"/>
                  <a:pt x="1523943" y="37041"/>
                  <a:pt x="1329446" y="27432"/>
                </a:cubicBezTo>
                <a:cubicBezTo>
                  <a:pt x="1134949" y="17823"/>
                  <a:pt x="919920" y="28299"/>
                  <a:pt x="680936" y="27432"/>
                </a:cubicBezTo>
                <a:cubicBezTo>
                  <a:pt x="441952" y="26566"/>
                  <a:pt x="273000" y="57219"/>
                  <a:pt x="0" y="27432"/>
                </a:cubicBezTo>
                <a:cubicBezTo>
                  <a:pt x="1300" y="19678"/>
                  <a:pt x="-86" y="12044"/>
                  <a:pt x="0" y="0"/>
                </a:cubicBezTo>
                <a:close/>
              </a:path>
            </a:pathLst>
          </a:custGeom>
          <a:solidFill>
            <a:srgbClr val="3B9EB1"/>
          </a:solidFill>
          <a:ln w="38100" cap="rnd">
            <a:solidFill>
              <a:srgbClr val="3B9EB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Bar chart">
            <a:extLst>
              <a:ext uri="{FF2B5EF4-FFF2-40B4-BE49-F238E27FC236}">
                <a16:creationId xmlns:a16="http://schemas.microsoft.com/office/drawing/2014/main" id="{21912132-96E1-D3DB-E985-52743C79A9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3467" y="656387"/>
            <a:ext cx="5448327" cy="5448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9921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711671EB-9B2E-4E39-94FF-2BA8B0B45E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22FC64A3-62BF-47FB-A545-7A43E36535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4745565" y="-4745566"/>
            <a:ext cx="2700870" cy="12192000"/>
          </a:xfrm>
          <a:custGeom>
            <a:avLst/>
            <a:gdLst>
              <a:gd name="connsiteX0" fmla="*/ 0 w 2700870"/>
              <a:gd name="connsiteY0" fmla="*/ 0 h 12192000"/>
              <a:gd name="connsiteX1" fmla="*/ 0 w 2700870"/>
              <a:gd name="connsiteY1" fmla="*/ 12192000 h 12192000"/>
              <a:gd name="connsiteX2" fmla="*/ 2661694 w 2700870"/>
              <a:gd name="connsiteY2" fmla="*/ 12192000 h 12192000"/>
              <a:gd name="connsiteX3" fmla="*/ 2632716 w 2700870"/>
              <a:gd name="connsiteY3" fmla="*/ 11941855 h 12192000"/>
              <a:gd name="connsiteX4" fmla="*/ 2605238 w 2700870"/>
              <a:gd name="connsiteY4" fmla="*/ 10895781 h 12192000"/>
              <a:gd name="connsiteX5" fmla="*/ 2672927 w 2700870"/>
              <a:gd name="connsiteY5" fmla="*/ 9729981 h 12192000"/>
              <a:gd name="connsiteX6" fmla="*/ 2672927 w 2700870"/>
              <a:gd name="connsiteY6" fmla="*/ 9349685 h 12192000"/>
              <a:gd name="connsiteX7" fmla="*/ 2665256 w 2700870"/>
              <a:gd name="connsiteY7" fmla="*/ 8947869 h 12192000"/>
              <a:gd name="connsiteX8" fmla="*/ 2666835 w 2700870"/>
              <a:gd name="connsiteY8" fmla="*/ 7719557 h 12192000"/>
              <a:gd name="connsiteX9" fmla="*/ 2648109 w 2700870"/>
              <a:gd name="connsiteY9" fmla="*/ 6285351 h 12192000"/>
              <a:gd name="connsiteX10" fmla="*/ 2672476 w 2700870"/>
              <a:gd name="connsiteY10" fmla="*/ 5314115 h 12192000"/>
              <a:gd name="connsiteX11" fmla="*/ 2662774 w 2700870"/>
              <a:gd name="connsiteY11" fmla="*/ 4956020 h 12192000"/>
              <a:gd name="connsiteX12" fmla="*/ 2679020 w 2700870"/>
              <a:gd name="connsiteY12" fmla="*/ 4142653 h 12192000"/>
              <a:gd name="connsiteX13" fmla="*/ 2681951 w 2700870"/>
              <a:gd name="connsiteY13" fmla="*/ 3198141 h 12192000"/>
              <a:gd name="connsiteX14" fmla="*/ 2632541 w 2700870"/>
              <a:gd name="connsiteY14" fmla="*/ 1982283 h 12192000"/>
              <a:gd name="connsiteX15" fmla="*/ 2667512 w 2700870"/>
              <a:gd name="connsiteY15" fmla="*/ 1445702 h 12192000"/>
              <a:gd name="connsiteX16" fmla="*/ 2660518 w 2700870"/>
              <a:gd name="connsiteY16" fmla="*/ 750797 h 12192000"/>
              <a:gd name="connsiteX17" fmla="*/ 2651539 w 2700870"/>
              <a:gd name="connsiteY17" fmla="*/ 168769 h 12192000"/>
              <a:gd name="connsiteX18" fmla="*/ 2668618 w 2700870"/>
              <a:gd name="connsiteY18" fmla="*/ 0 h 12192000"/>
              <a:gd name="connsiteX19" fmla="*/ 781493 w 2700870"/>
              <a:gd name="connsiteY19" fmla="*/ 0 h 12192000"/>
              <a:gd name="connsiteX20" fmla="*/ 409569 w 2700870"/>
              <a:gd name="connsiteY20" fmla="*/ 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700870" h="12192000">
                <a:moveTo>
                  <a:pt x="0" y="0"/>
                </a:moveTo>
                <a:lnTo>
                  <a:pt x="0" y="12192000"/>
                </a:lnTo>
                <a:lnTo>
                  <a:pt x="2661694" y="12192000"/>
                </a:lnTo>
                <a:lnTo>
                  <a:pt x="2632716" y="11941855"/>
                </a:lnTo>
                <a:cubicBezTo>
                  <a:pt x="2602362" y="11594183"/>
                  <a:pt x="2599485" y="11245047"/>
                  <a:pt x="2605238" y="10895781"/>
                </a:cubicBezTo>
                <a:cubicBezTo>
                  <a:pt x="2611558" y="10506425"/>
                  <a:pt x="2629380" y="10117297"/>
                  <a:pt x="2672927" y="9729981"/>
                </a:cubicBezTo>
                <a:cubicBezTo>
                  <a:pt x="2684548" y="9603480"/>
                  <a:pt x="2684548" y="9476187"/>
                  <a:pt x="2672927" y="9349685"/>
                </a:cubicBezTo>
                <a:cubicBezTo>
                  <a:pt x="2663496" y="9215958"/>
                  <a:pt x="2660924" y="9081848"/>
                  <a:pt x="2665256" y="8947869"/>
                </a:cubicBezTo>
                <a:cubicBezTo>
                  <a:pt x="2678116" y="8538360"/>
                  <a:pt x="2648559" y="8128618"/>
                  <a:pt x="2666835" y="7719557"/>
                </a:cubicBezTo>
                <a:cubicBezTo>
                  <a:pt x="2688269" y="7240958"/>
                  <a:pt x="2663226" y="6763493"/>
                  <a:pt x="2648109" y="6285351"/>
                </a:cubicBezTo>
                <a:cubicBezTo>
                  <a:pt x="2637956" y="5961455"/>
                  <a:pt x="2631636" y="5637330"/>
                  <a:pt x="2672476" y="5314115"/>
                </a:cubicBezTo>
                <a:cubicBezTo>
                  <a:pt x="2687594" y="5195204"/>
                  <a:pt x="2674732" y="5074932"/>
                  <a:pt x="2662774" y="4956020"/>
                </a:cubicBezTo>
                <a:cubicBezTo>
                  <a:pt x="2635699" y="4683988"/>
                  <a:pt x="2650591" y="4413093"/>
                  <a:pt x="2679020" y="4142653"/>
                </a:cubicBezTo>
                <a:cubicBezTo>
                  <a:pt x="2712412" y="3827814"/>
                  <a:pt x="2702710" y="3513204"/>
                  <a:pt x="2681951" y="3198141"/>
                </a:cubicBezTo>
                <a:cubicBezTo>
                  <a:pt x="2655103" y="2793383"/>
                  <a:pt x="2621257" y="2389987"/>
                  <a:pt x="2632541" y="1982283"/>
                </a:cubicBezTo>
                <a:cubicBezTo>
                  <a:pt x="2637279" y="1803119"/>
                  <a:pt x="2653299" y="1624412"/>
                  <a:pt x="2667512" y="1445702"/>
                </a:cubicBezTo>
                <a:cubicBezTo>
                  <a:pt x="2682111" y="1214217"/>
                  <a:pt x="2679764" y="981948"/>
                  <a:pt x="2660518" y="750797"/>
                </a:cubicBezTo>
                <a:cubicBezTo>
                  <a:pt x="2647658" y="556628"/>
                  <a:pt x="2639366" y="362460"/>
                  <a:pt x="2651539" y="168769"/>
                </a:cubicBezTo>
                <a:lnTo>
                  <a:pt x="2668618" y="0"/>
                </a:lnTo>
                <a:lnTo>
                  <a:pt x="781493" y="0"/>
                </a:lnTo>
                <a:lnTo>
                  <a:pt x="409569" y="0"/>
                </a:lnTo>
                <a:close/>
              </a:path>
            </a:pathLst>
          </a:custGeom>
          <a:solidFill>
            <a:srgbClr val="3B9E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6ADD11-C6F6-251B-EFB7-8D75B9F7B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25983"/>
            <a:ext cx="3419856" cy="1600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b="1" i="0" dirty="0">
                <a:solidFill>
                  <a:schemeClr val="bg1"/>
                </a:solidFill>
              </a:rPr>
              <a:t>Grade &amp; Sub Grade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48" name="Rectangle 22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14992" y="786384"/>
            <a:ext cx="18288" cy="1600200"/>
          </a:xfrm>
          <a:custGeom>
            <a:avLst/>
            <a:gdLst>
              <a:gd name="connsiteX0" fmla="*/ 0 w 18288"/>
              <a:gd name="connsiteY0" fmla="*/ 0 h 1600200"/>
              <a:gd name="connsiteX1" fmla="*/ 18288 w 18288"/>
              <a:gd name="connsiteY1" fmla="*/ 0 h 1600200"/>
              <a:gd name="connsiteX2" fmla="*/ 18288 w 18288"/>
              <a:gd name="connsiteY2" fmla="*/ 549402 h 1600200"/>
              <a:gd name="connsiteX3" fmla="*/ 18288 w 18288"/>
              <a:gd name="connsiteY3" fmla="*/ 1114806 h 1600200"/>
              <a:gd name="connsiteX4" fmla="*/ 18288 w 18288"/>
              <a:gd name="connsiteY4" fmla="*/ 1600200 h 1600200"/>
              <a:gd name="connsiteX5" fmla="*/ 0 w 18288"/>
              <a:gd name="connsiteY5" fmla="*/ 1600200 h 1600200"/>
              <a:gd name="connsiteX6" fmla="*/ 0 w 18288"/>
              <a:gd name="connsiteY6" fmla="*/ 1066800 h 1600200"/>
              <a:gd name="connsiteX7" fmla="*/ 0 w 18288"/>
              <a:gd name="connsiteY7" fmla="*/ 517398 h 1600200"/>
              <a:gd name="connsiteX8" fmla="*/ 0 w 18288"/>
              <a:gd name="connsiteY8" fmla="*/ 0 h 16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288" h="1600200" fill="none" extrusionOk="0">
                <a:moveTo>
                  <a:pt x="0" y="0"/>
                </a:moveTo>
                <a:cubicBezTo>
                  <a:pt x="4865" y="374"/>
                  <a:pt x="13608" y="53"/>
                  <a:pt x="18288" y="0"/>
                </a:cubicBezTo>
                <a:cubicBezTo>
                  <a:pt x="23286" y="215154"/>
                  <a:pt x="-6672" y="375145"/>
                  <a:pt x="18288" y="549402"/>
                </a:cubicBezTo>
                <a:cubicBezTo>
                  <a:pt x="43248" y="723659"/>
                  <a:pt x="44414" y="873011"/>
                  <a:pt x="18288" y="1114806"/>
                </a:cubicBezTo>
                <a:cubicBezTo>
                  <a:pt x="-7838" y="1356601"/>
                  <a:pt x="13030" y="1360490"/>
                  <a:pt x="18288" y="1600200"/>
                </a:cubicBezTo>
                <a:cubicBezTo>
                  <a:pt x="10638" y="1600772"/>
                  <a:pt x="4111" y="1599793"/>
                  <a:pt x="0" y="1600200"/>
                </a:cubicBezTo>
                <a:cubicBezTo>
                  <a:pt x="-6890" y="1375807"/>
                  <a:pt x="21339" y="1304563"/>
                  <a:pt x="0" y="1066800"/>
                </a:cubicBezTo>
                <a:cubicBezTo>
                  <a:pt x="-21339" y="829037"/>
                  <a:pt x="-23009" y="689986"/>
                  <a:pt x="0" y="517398"/>
                </a:cubicBezTo>
                <a:cubicBezTo>
                  <a:pt x="23009" y="344810"/>
                  <a:pt x="-9921" y="122345"/>
                  <a:pt x="0" y="0"/>
                </a:cubicBezTo>
                <a:close/>
              </a:path>
              <a:path w="18288" h="1600200" stroke="0" extrusionOk="0">
                <a:moveTo>
                  <a:pt x="0" y="0"/>
                </a:moveTo>
                <a:cubicBezTo>
                  <a:pt x="5341" y="9"/>
                  <a:pt x="11148" y="-611"/>
                  <a:pt x="18288" y="0"/>
                </a:cubicBezTo>
                <a:cubicBezTo>
                  <a:pt x="31387" y="104987"/>
                  <a:pt x="17137" y="300374"/>
                  <a:pt x="18288" y="485394"/>
                </a:cubicBezTo>
                <a:cubicBezTo>
                  <a:pt x="19439" y="670414"/>
                  <a:pt x="37394" y="922400"/>
                  <a:pt x="18288" y="1050798"/>
                </a:cubicBezTo>
                <a:cubicBezTo>
                  <a:pt x="-818" y="1179196"/>
                  <a:pt x="6556" y="1394957"/>
                  <a:pt x="18288" y="1600200"/>
                </a:cubicBezTo>
                <a:cubicBezTo>
                  <a:pt x="12642" y="1600430"/>
                  <a:pt x="3803" y="1599869"/>
                  <a:pt x="0" y="1600200"/>
                </a:cubicBezTo>
                <a:cubicBezTo>
                  <a:pt x="10832" y="1355159"/>
                  <a:pt x="-10163" y="1159269"/>
                  <a:pt x="0" y="1034796"/>
                </a:cubicBezTo>
                <a:cubicBezTo>
                  <a:pt x="10163" y="910323"/>
                  <a:pt x="5178" y="626710"/>
                  <a:pt x="0" y="469392"/>
                </a:cubicBezTo>
                <a:cubicBezTo>
                  <a:pt x="-5178" y="312074"/>
                  <a:pt x="20387" y="137476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4925">
            <a:solidFill>
              <a:schemeClr val="bg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C2A4AF9-9486-09C1-D325-B026240918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625983"/>
            <a:ext cx="6894576" cy="1600200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solidFill>
                  <a:schemeClr val="bg1"/>
                </a:solidFill>
                <a:latin typeface="Arial Hebrew" pitchFamily="2" charset="-79"/>
                <a:cs typeface="Arial Hebrew" pitchFamily="2" charset="-79"/>
              </a:rPr>
              <a:t>Grade “G”, lowest grade of loans, as defined by LC have the highest rate of default. </a:t>
            </a:r>
          </a:p>
          <a:p>
            <a:pPr>
              <a:spcAft>
                <a:spcPts val="600"/>
              </a:spcAft>
            </a:pPr>
            <a:r>
              <a:rPr lang="en-US" sz="2000" dirty="0">
                <a:solidFill>
                  <a:schemeClr val="bg1"/>
                </a:solidFill>
                <a:latin typeface="Arial Hebrew" pitchFamily="2" charset="-79"/>
                <a:cs typeface="Arial Hebrew" pitchFamily="2" charset="-79"/>
              </a:rPr>
              <a:t>As we go down from sub grade A1 to A2 to A3, so on and so forth, the default rate increases</a:t>
            </a:r>
          </a:p>
        </p:txBody>
      </p:sp>
      <p:pic>
        <p:nvPicPr>
          <p:cNvPr id="9" name="Content Placeholder 7" descr="A screen shot of a graph&#10;&#10;Description automatically generated">
            <a:extLst>
              <a:ext uri="{FF2B5EF4-FFF2-40B4-BE49-F238E27FC236}">
                <a16:creationId xmlns:a16="http://schemas.microsoft.com/office/drawing/2014/main" id="{C344B1ED-0268-85C3-ACDD-9803FF3237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676" y="2874781"/>
            <a:ext cx="5642086" cy="385894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Content Placeholder 4" descr="A graph with different colored bars&#10;&#10;Description automatically generated">
            <a:extLst>
              <a:ext uri="{FF2B5EF4-FFF2-40B4-BE49-F238E27FC236}">
                <a16:creationId xmlns:a16="http://schemas.microsoft.com/office/drawing/2014/main" id="{ED7D008E-A1D2-2599-392F-0D5085883C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2886" y="2861270"/>
            <a:ext cx="5823438" cy="385894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9636522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711671EB-9B2E-4E39-94FF-2BA8B0B45E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: Shape 30">
            <a:extLst>
              <a:ext uri="{FF2B5EF4-FFF2-40B4-BE49-F238E27FC236}">
                <a16:creationId xmlns:a16="http://schemas.microsoft.com/office/drawing/2014/main" id="{22FC64A3-62BF-47FB-A545-7A43E36535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4745565" y="-4745566"/>
            <a:ext cx="2700870" cy="12192000"/>
          </a:xfrm>
          <a:custGeom>
            <a:avLst/>
            <a:gdLst>
              <a:gd name="connsiteX0" fmla="*/ 0 w 2700870"/>
              <a:gd name="connsiteY0" fmla="*/ 0 h 12192000"/>
              <a:gd name="connsiteX1" fmla="*/ 0 w 2700870"/>
              <a:gd name="connsiteY1" fmla="*/ 12192000 h 12192000"/>
              <a:gd name="connsiteX2" fmla="*/ 2661694 w 2700870"/>
              <a:gd name="connsiteY2" fmla="*/ 12192000 h 12192000"/>
              <a:gd name="connsiteX3" fmla="*/ 2632716 w 2700870"/>
              <a:gd name="connsiteY3" fmla="*/ 11941855 h 12192000"/>
              <a:gd name="connsiteX4" fmla="*/ 2605238 w 2700870"/>
              <a:gd name="connsiteY4" fmla="*/ 10895781 h 12192000"/>
              <a:gd name="connsiteX5" fmla="*/ 2672927 w 2700870"/>
              <a:gd name="connsiteY5" fmla="*/ 9729981 h 12192000"/>
              <a:gd name="connsiteX6" fmla="*/ 2672927 w 2700870"/>
              <a:gd name="connsiteY6" fmla="*/ 9349685 h 12192000"/>
              <a:gd name="connsiteX7" fmla="*/ 2665256 w 2700870"/>
              <a:gd name="connsiteY7" fmla="*/ 8947869 h 12192000"/>
              <a:gd name="connsiteX8" fmla="*/ 2666835 w 2700870"/>
              <a:gd name="connsiteY8" fmla="*/ 7719557 h 12192000"/>
              <a:gd name="connsiteX9" fmla="*/ 2648109 w 2700870"/>
              <a:gd name="connsiteY9" fmla="*/ 6285351 h 12192000"/>
              <a:gd name="connsiteX10" fmla="*/ 2672476 w 2700870"/>
              <a:gd name="connsiteY10" fmla="*/ 5314115 h 12192000"/>
              <a:gd name="connsiteX11" fmla="*/ 2662774 w 2700870"/>
              <a:gd name="connsiteY11" fmla="*/ 4956020 h 12192000"/>
              <a:gd name="connsiteX12" fmla="*/ 2679020 w 2700870"/>
              <a:gd name="connsiteY12" fmla="*/ 4142653 h 12192000"/>
              <a:gd name="connsiteX13" fmla="*/ 2681951 w 2700870"/>
              <a:gd name="connsiteY13" fmla="*/ 3198141 h 12192000"/>
              <a:gd name="connsiteX14" fmla="*/ 2632541 w 2700870"/>
              <a:gd name="connsiteY14" fmla="*/ 1982283 h 12192000"/>
              <a:gd name="connsiteX15" fmla="*/ 2667512 w 2700870"/>
              <a:gd name="connsiteY15" fmla="*/ 1445702 h 12192000"/>
              <a:gd name="connsiteX16" fmla="*/ 2660518 w 2700870"/>
              <a:gd name="connsiteY16" fmla="*/ 750797 h 12192000"/>
              <a:gd name="connsiteX17" fmla="*/ 2651539 w 2700870"/>
              <a:gd name="connsiteY17" fmla="*/ 168769 h 12192000"/>
              <a:gd name="connsiteX18" fmla="*/ 2668618 w 2700870"/>
              <a:gd name="connsiteY18" fmla="*/ 0 h 12192000"/>
              <a:gd name="connsiteX19" fmla="*/ 781493 w 2700870"/>
              <a:gd name="connsiteY19" fmla="*/ 0 h 12192000"/>
              <a:gd name="connsiteX20" fmla="*/ 409569 w 2700870"/>
              <a:gd name="connsiteY20" fmla="*/ 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700870" h="12192000">
                <a:moveTo>
                  <a:pt x="0" y="0"/>
                </a:moveTo>
                <a:lnTo>
                  <a:pt x="0" y="12192000"/>
                </a:lnTo>
                <a:lnTo>
                  <a:pt x="2661694" y="12192000"/>
                </a:lnTo>
                <a:lnTo>
                  <a:pt x="2632716" y="11941855"/>
                </a:lnTo>
                <a:cubicBezTo>
                  <a:pt x="2602362" y="11594183"/>
                  <a:pt x="2599485" y="11245047"/>
                  <a:pt x="2605238" y="10895781"/>
                </a:cubicBezTo>
                <a:cubicBezTo>
                  <a:pt x="2611558" y="10506425"/>
                  <a:pt x="2629380" y="10117297"/>
                  <a:pt x="2672927" y="9729981"/>
                </a:cubicBezTo>
                <a:cubicBezTo>
                  <a:pt x="2684548" y="9603480"/>
                  <a:pt x="2684548" y="9476187"/>
                  <a:pt x="2672927" y="9349685"/>
                </a:cubicBezTo>
                <a:cubicBezTo>
                  <a:pt x="2663496" y="9215958"/>
                  <a:pt x="2660924" y="9081848"/>
                  <a:pt x="2665256" y="8947869"/>
                </a:cubicBezTo>
                <a:cubicBezTo>
                  <a:pt x="2678116" y="8538360"/>
                  <a:pt x="2648559" y="8128618"/>
                  <a:pt x="2666835" y="7719557"/>
                </a:cubicBezTo>
                <a:cubicBezTo>
                  <a:pt x="2688269" y="7240958"/>
                  <a:pt x="2663226" y="6763493"/>
                  <a:pt x="2648109" y="6285351"/>
                </a:cubicBezTo>
                <a:cubicBezTo>
                  <a:pt x="2637956" y="5961455"/>
                  <a:pt x="2631636" y="5637330"/>
                  <a:pt x="2672476" y="5314115"/>
                </a:cubicBezTo>
                <a:cubicBezTo>
                  <a:pt x="2687594" y="5195204"/>
                  <a:pt x="2674732" y="5074932"/>
                  <a:pt x="2662774" y="4956020"/>
                </a:cubicBezTo>
                <a:cubicBezTo>
                  <a:pt x="2635699" y="4683988"/>
                  <a:pt x="2650591" y="4413093"/>
                  <a:pt x="2679020" y="4142653"/>
                </a:cubicBezTo>
                <a:cubicBezTo>
                  <a:pt x="2712412" y="3827814"/>
                  <a:pt x="2702710" y="3513204"/>
                  <a:pt x="2681951" y="3198141"/>
                </a:cubicBezTo>
                <a:cubicBezTo>
                  <a:pt x="2655103" y="2793383"/>
                  <a:pt x="2621257" y="2389987"/>
                  <a:pt x="2632541" y="1982283"/>
                </a:cubicBezTo>
                <a:cubicBezTo>
                  <a:pt x="2637279" y="1803119"/>
                  <a:pt x="2653299" y="1624412"/>
                  <a:pt x="2667512" y="1445702"/>
                </a:cubicBezTo>
                <a:cubicBezTo>
                  <a:pt x="2682111" y="1214217"/>
                  <a:pt x="2679764" y="981948"/>
                  <a:pt x="2660518" y="750797"/>
                </a:cubicBezTo>
                <a:cubicBezTo>
                  <a:pt x="2647658" y="556628"/>
                  <a:pt x="2639366" y="362460"/>
                  <a:pt x="2651539" y="168769"/>
                </a:cubicBezTo>
                <a:lnTo>
                  <a:pt x="2668618" y="0"/>
                </a:lnTo>
                <a:lnTo>
                  <a:pt x="781493" y="0"/>
                </a:lnTo>
                <a:lnTo>
                  <a:pt x="409569" y="0"/>
                </a:lnTo>
                <a:close/>
              </a:path>
            </a:pathLst>
          </a:custGeom>
          <a:solidFill>
            <a:srgbClr val="3B9E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6ADD11-C6F6-251B-EFB7-8D75B9F7B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956" y="598756"/>
            <a:ext cx="3419856" cy="1600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b="1" i="0" dirty="0">
                <a:solidFill>
                  <a:schemeClr val="bg1"/>
                </a:solidFill>
              </a:rPr>
              <a:t>Loan Amount &amp; Loan Term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33" name="Rectangle 22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14992" y="786384"/>
            <a:ext cx="18288" cy="1600200"/>
          </a:xfrm>
          <a:custGeom>
            <a:avLst/>
            <a:gdLst>
              <a:gd name="connsiteX0" fmla="*/ 0 w 18288"/>
              <a:gd name="connsiteY0" fmla="*/ 0 h 1600200"/>
              <a:gd name="connsiteX1" fmla="*/ 18288 w 18288"/>
              <a:gd name="connsiteY1" fmla="*/ 0 h 1600200"/>
              <a:gd name="connsiteX2" fmla="*/ 18288 w 18288"/>
              <a:gd name="connsiteY2" fmla="*/ 549402 h 1600200"/>
              <a:gd name="connsiteX3" fmla="*/ 18288 w 18288"/>
              <a:gd name="connsiteY3" fmla="*/ 1114806 h 1600200"/>
              <a:gd name="connsiteX4" fmla="*/ 18288 w 18288"/>
              <a:gd name="connsiteY4" fmla="*/ 1600200 h 1600200"/>
              <a:gd name="connsiteX5" fmla="*/ 0 w 18288"/>
              <a:gd name="connsiteY5" fmla="*/ 1600200 h 1600200"/>
              <a:gd name="connsiteX6" fmla="*/ 0 w 18288"/>
              <a:gd name="connsiteY6" fmla="*/ 1066800 h 1600200"/>
              <a:gd name="connsiteX7" fmla="*/ 0 w 18288"/>
              <a:gd name="connsiteY7" fmla="*/ 517398 h 1600200"/>
              <a:gd name="connsiteX8" fmla="*/ 0 w 18288"/>
              <a:gd name="connsiteY8" fmla="*/ 0 h 16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288" h="1600200" fill="none" extrusionOk="0">
                <a:moveTo>
                  <a:pt x="0" y="0"/>
                </a:moveTo>
                <a:cubicBezTo>
                  <a:pt x="4865" y="374"/>
                  <a:pt x="13608" y="53"/>
                  <a:pt x="18288" y="0"/>
                </a:cubicBezTo>
                <a:cubicBezTo>
                  <a:pt x="23286" y="215154"/>
                  <a:pt x="-6672" y="375145"/>
                  <a:pt x="18288" y="549402"/>
                </a:cubicBezTo>
                <a:cubicBezTo>
                  <a:pt x="43248" y="723659"/>
                  <a:pt x="44414" y="873011"/>
                  <a:pt x="18288" y="1114806"/>
                </a:cubicBezTo>
                <a:cubicBezTo>
                  <a:pt x="-7838" y="1356601"/>
                  <a:pt x="13030" y="1360490"/>
                  <a:pt x="18288" y="1600200"/>
                </a:cubicBezTo>
                <a:cubicBezTo>
                  <a:pt x="10638" y="1600772"/>
                  <a:pt x="4111" y="1599793"/>
                  <a:pt x="0" y="1600200"/>
                </a:cubicBezTo>
                <a:cubicBezTo>
                  <a:pt x="-6890" y="1375807"/>
                  <a:pt x="21339" y="1304563"/>
                  <a:pt x="0" y="1066800"/>
                </a:cubicBezTo>
                <a:cubicBezTo>
                  <a:pt x="-21339" y="829037"/>
                  <a:pt x="-23009" y="689986"/>
                  <a:pt x="0" y="517398"/>
                </a:cubicBezTo>
                <a:cubicBezTo>
                  <a:pt x="23009" y="344810"/>
                  <a:pt x="-9921" y="122345"/>
                  <a:pt x="0" y="0"/>
                </a:cubicBezTo>
                <a:close/>
              </a:path>
              <a:path w="18288" h="1600200" stroke="0" extrusionOk="0">
                <a:moveTo>
                  <a:pt x="0" y="0"/>
                </a:moveTo>
                <a:cubicBezTo>
                  <a:pt x="5341" y="9"/>
                  <a:pt x="11148" y="-611"/>
                  <a:pt x="18288" y="0"/>
                </a:cubicBezTo>
                <a:cubicBezTo>
                  <a:pt x="31387" y="104987"/>
                  <a:pt x="17137" y="300374"/>
                  <a:pt x="18288" y="485394"/>
                </a:cubicBezTo>
                <a:cubicBezTo>
                  <a:pt x="19439" y="670414"/>
                  <a:pt x="37394" y="922400"/>
                  <a:pt x="18288" y="1050798"/>
                </a:cubicBezTo>
                <a:cubicBezTo>
                  <a:pt x="-818" y="1179196"/>
                  <a:pt x="6556" y="1394957"/>
                  <a:pt x="18288" y="1600200"/>
                </a:cubicBezTo>
                <a:cubicBezTo>
                  <a:pt x="12642" y="1600430"/>
                  <a:pt x="3803" y="1599869"/>
                  <a:pt x="0" y="1600200"/>
                </a:cubicBezTo>
                <a:cubicBezTo>
                  <a:pt x="10832" y="1355159"/>
                  <a:pt x="-10163" y="1159269"/>
                  <a:pt x="0" y="1034796"/>
                </a:cubicBezTo>
                <a:cubicBezTo>
                  <a:pt x="10163" y="910323"/>
                  <a:pt x="5178" y="626710"/>
                  <a:pt x="0" y="469392"/>
                </a:cubicBezTo>
                <a:cubicBezTo>
                  <a:pt x="-5178" y="312074"/>
                  <a:pt x="20387" y="137476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4925">
            <a:solidFill>
              <a:schemeClr val="bg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6E028B-C171-445F-BB61-CF093784BBDF}"/>
              </a:ext>
            </a:extLst>
          </p:cNvPr>
          <p:cNvSpPr txBox="1"/>
          <p:nvPr/>
        </p:nvSpPr>
        <p:spPr>
          <a:xfrm>
            <a:off x="4615768" y="598756"/>
            <a:ext cx="7382643" cy="196082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indent="-228600" algn="just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Arial Hebrew" pitchFamily="2" charset="-79"/>
              <a:cs typeface="Arial Hebrew" pitchFamily="2" charset="-79"/>
            </a:endParaRPr>
          </a:p>
          <a:p>
            <a:pPr indent="-228600" algn="just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Arial Hebrew" pitchFamily="2" charset="-79"/>
              <a:cs typeface="Arial Hebrew" pitchFamily="2" charset="-79"/>
            </a:endParaRPr>
          </a:p>
          <a:p>
            <a:pPr marL="228600" indent="-228600">
              <a:lnSpc>
                <a:spcPct val="110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Arial Hebrew" pitchFamily="2" charset="-79"/>
                <a:cs typeface="Arial Hebrew" pitchFamily="2" charset="-79"/>
              </a:rPr>
              <a:t>Loan with amount &gt;15k have the highest default rate while for 5k-10k, the defaults are the lowest</a:t>
            </a:r>
          </a:p>
          <a:p>
            <a:pPr marL="228600" indent="-228600">
              <a:lnSpc>
                <a:spcPct val="110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Arial Hebrew" pitchFamily="2" charset="-79"/>
                <a:cs typeface="Arial Hebrew" pitchFamily="2" charset="-79"/>
              </a:rPr>
              <a:t>Defaults are higher when the term of loan is higher (60m) </a:t>
            </a:r>
          </a:p>
          <a:p>
            <a:pPr algn="just">
              <a:lnSpc>
                <a:spcPct val="110000"/>
              </a:lnSpc>
              <a:spcAft>
                <a:spcPts val="600"/>
              </a:spcAft>
            </a:pPr>
            <a:endParaRPr lang="en-US" sz="2000" dirty="0">
              <a:solidFill>
                <a:schemeClr val="bg1"/>
              </a:solidFill>
              <a:latin typeface="Arial Hebrew" pitchFamily="2" charset="-79"/>
              <a:cs typeface="Arial Hebrew" pitchFamily="2" charset="-79"/>
            </a:endParaRPr>
          </a:p>
          <a:p>
            <a:pPr indent="-228600" algn="just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Arial Hebrew" pitchFamily="2" charset="-79"/>
              <a:cs typeface="Arial Hebrew" pitchFamily="2" charset="-79"/>
            </a:endParaRPr>
          </a:p>
        </p:txBody>
      </p:sp>
      <p:pic>
        <p:nvPicPr>
          <p:cNvPr id="3" name="Content Placeholder 6" descr="A graph with blue and orange squares&#10;&#10;Description automatically generated">
            <a:extLst>
              <a:ext uri="{FF2B5EF4-FFF2-40B4-BE49-F238E27FC236}">
                <a16:creationId xmlns:a16="http://schemas.microsoft.com/office/drawing/2014/main" id="{8BD5DEF7-73CA-A2D0-8536-2E5E2C07DF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748" y="2798708"/>
            <a:ext cx="5263891" cy="391267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Content Placeholder 7" descr="A graph with different colored bars&#10;&#10;Description automatically generated">
            <a:extLst>
              <a:ext uri="{FF2B5EF4-FFF2-40B4-BE49-F238E27FC236}">
                <a16:creationId xmlns:a16="http://schemas.microsoft.com/office/drawing/2014/main" id="{8403D512-3D36-C704-CFA8-0A0B1B8214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45351" y="2812834"/>
            <a:ext cx="5303520" cy="388351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951306614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AnalogousFromRegularSeed_2SEEDS">
      <a:dk1>
        <a:srgbClr val="000000"/>
      </a:dk1>
      <a:lt1>
        <a:srgbClr val="FFFFFF"/>
      </a:lt1>
      <a:dk2>
        <a:srgbClr val="1B2F2E"/>
      </a:dk2>
      <a:lt2>
        <a:srgbClr val="F3F1F0"/>
      </a:lt2>
      <a:accent1>
        <a:srgbClr val="3B9EB1"/>
      </a:accent1>
      <a:accent2>
        <a:srgbClr val="46B196"/>
      </a:accent2>
      <a:accent3>
        <a:srgbClr val="4D7EC3"/>
      </a:accent3>
      <a:accent4>
        <a:srgbClr val="B13B3E"/>
      </a:accent4>
      <a:accent5>
        <a:srgbClr val="C37B4D"/>
      </a:accent5>
      <a:accent6>
        <a:srgbClr val="B19A3B"/>
      </a:accent6>
      <a:hlink>
        <a:srgbClr val="C05944"/>
      </a:hlink>
      <a:folHlink>
        <a:srgbClr val="7F7F7F"/>
      </a:folHlink>
    </a:clrScheme>
    <a:fontScheme name="Custom 2">
      <a:majorFont>
        <a:latin typeface="The Serif Hand Black"/>
        <a:ea typeface=""/>
        <a:cs typeface=""/>
      </a:majorFont>
      <a:minorFont>
        <a:latin typeface="The Hand 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932</TotalTime>
  <Words>1068</Words>
  <Application>Microsoft Macintosh PowerPoint</Application>
  <PresentationFormat>Widescreen</PresentationFormat>
  <Paragraphs>105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AkayaTelivigala</vt:lpstr>
      <vt:lpstr>Arial</vt:lpstr>
      <vt:lpstr>Arial Hebrew</vt:lpstr>
      <vt:lpstr>Calibri</vt:lpstr>
      <vt:lpstr>The Hand Bold</vt:lpstr>
      <vt:lpstr>The Serif Hand Black</vt:lpstr>
      <vt:lpstr>Times New Roman</vt:lpstr>
      <vt:lpstr>SketchyVTI</vt:lpstr>
      <vt:lpstr>Lending Club Case Study </vt:lpstr>
      <vt:lpstr>Business Objective</vt:lpstr>
      <vt:lpstr>Analysis Overview &amp; Process</vt:lpstr>
      <vt:lpstr>Data Exploration</vt:lpstr>
      <vt:lpstr>Data Cleaning</vt:lpstr>
      <vt:lpstr>Feature Analysis – Univariate Analysis </vt:lpstr>
      <vt:lpstr>Univariate analysis</vt:lpstr>
      <vt:lpstr>Grade &amp; Sub Grade</vt:lpstr>
      <vt:lpstr>Loan Amount &amp; Loan Term</vt:lpstr>
      <vt:lpstr>Home ownership &amp; Verification status</vt:lpstr>
      <vt:lpstr>Purpose &amp; funded amount</vt:lpstr>
      <vt:lpstr>Debt to Income &amp; Installment</vt:lpstr>
      <vt:lpstr>Annual income &amp; Employee Length</vt:lpstr>
      <vt:lpstr>Bi -variate analysis</vt:lpstr>
      <vt:lpstr>Bi-Variate analysis on Loan Amount with Purpose and Home Ownership</vt:lpstr>
      <vt:lpstr>Bi-Variate analysis on Loan Amount with GRADE and Interest rate</vt:lpstr>
      <vt:lpstr>Bi-Variate analysis on Loan Amount with Employee length</vt:lpstr>
      <vt:lpstr>Bi-Variate analysis on Annual income with home ownership &amp;  Grade</vt:lpstr>
      <vt:lpstr>Bi-Variate analysis on Annual income with Interest rate , Loan Term &amp; loan Amount</vt:lpstr>
      <vt:lpstr>Bi-Variate analysis on Interest rate &amp; Loan Term</vt:lpstr>
      <vt:lpstr>Overall 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Lending Club Case Study </dc:title>
  <dc:creator>Samidh Vikas Bhagwat</dc:creator>
  <cp:lastModifiedBy>Samidh Vikas Bhagwat</cp:lastModifiedBy>
  <cp:revision>64</cp:revision>
  <dcterms:created xsi:type="dcterms:W3CDTF">2023-11-06T13:03:42Z</dcterms:created>
  <dcterms:modified xsi:type="dcterms:W3CDTF">2023-11-08T16:07:41Z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a60d57e-af5b-4752-ac57-3e4f28ca11dc_Enabled">
    <vt:lpwstr>true</vt:lpwstr>
  </property>
  <property fmtid="{D5CDD505-2E9C-101B-9397-08002B2CF9AE}" pid="3" name="MSIP_Label_ea60d57e-af5b-4752-ac57-3e4f28ca11dc_SetDate">
    <vt:lpwstr>2023-11-06T18:23:36Z</vt:lpwstr>
  </property>
  <property fmtid="{D5CDD505-2E9C-101B-9397-08002B2CF9AE}" pid="4" name="MSIP_Label_ea60d57e-af5b-4752-ac57-3e4f28ca11dc_Method">
    <vt:lpwstr>Standard</vt:lpwstr>
  </property>
  <property fmtid="{D5CDD505-2E9C-101B-9397-08002B2CF9AE}" pid="5" name="MSIP_Label_ea60d57e-af5b-4752-ac57-3e4f28ca11dc_Name">
    <vt:lpwstr>ea60d57e-af5b-4752-ac57-3e4f28ca11dc</vt:lpwstr>
  </property>
  <property fmtid="{D5CDD505-2E9C-101B-9397-08002B2CF9AE}" pid="6" name="MSIP_Label_ea60d57e-af5b-4752-ac57-3e4f28ca11dc_SiteId">
    <vt:lpwstr>36da45f1-dd2c-4d1f-af13-5abe46b99921</vt:lpwstr>
  </property>
  <property fmtid="{D5CDD505-2E9C-101B-9397-08002B2CF9AE}" pid="7" name="MSIP_Label_ea60d57e-af5b-4752-ac57-3e4f28ca11dc_ActionId">
    <vt:lpwstr>547754b2-4532-4544-9ae8-20d76e41fcd7</vt:lpwstr>
  </property>
  <property fmtid="{D5CDD505-2E9C-101B-9397-08002B2CF9AE}" pid="8" name="MSIP_Label_ea60d57e-af5b-4752-ac57-3e4f28ca11dc_ContentBits">
    <vt:lpwstr>0</vt:lpwstr>
  </property>
</Properties>
</file>