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sldIdLst>
    <p:sldId id="256" r:id="rId2"/>
    <p:sldId id="263" r:id="rId3"/>
    <p:sldId id="259" r:id="rId4"/>
    <p:sldId id="265" r:id="rId5"/>
    <p:sldId id="267" r:id="rId6"/>
    <p:sldId id="268" r:id="rId7"/>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24" autoAdjust="0"/>
  </p:normalViewPr>
  <p:slideViewPr>
    <p:cSldViewPr>
      <p:cViewPr>
        <p:scale>
          <a:sx n="75" d="100"/>
          <a:sy n="75" d="100"/>
        </p:scale>
        <p:origin x="-1056" y="-3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4"/>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3"/>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1"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8"/>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10/3/2021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52400" y="514350"/>
            <a:ext cx="8991600" cy="1516569"/>
          </a:xfrm>
          <a:prstGeom prst="rect">
            <a:avLst/>
          </a:prstGeom>
        </p:spPr>
        <p:txBody>
          <a:bodyPr vert="horz" wrap="square" lIns="0" tIns="9525" rIns="0" bIns="0" rtlCol="0">
            <a:spAutoFit/>
          </a:bodyPr>
          <a:lstStyle/>
          <a:p>
            <a:pPr marL="12700" marR="5080" algn="l">
              <a:lnSpc>
                <a:spcPct val="101600"/>
              </a:lnSpc>
              <a:spcBef>
                <a:spcPts val="75"/>
              </a:spcBef>
            </a:pPr>
            <a:r>
              <a:rPr sz="3200" b="1" spc="50" dirty="0" smtClean="0">
                <a:latin typeface="Times New Roman" pitchFamily="18" charset="0"/>
                <a:cs typeface="Times New Roman" pitchFamily="18" charset="0"/>
              </a:rPr>
              <a:t>CASE</a:t>
            </a:r>
            <a:r>
              <a:rPr sz="3200" b="1" spc="-45" dirty="0" smtClean="0">
                <a:latin typeface="Times New Roman" pitchFamily="18" charset="0"/>
                <a:cs typeface="Times New Roman" pitchFamily="18" charset="0"/>
              </a:rPr>
              <a:t> </a:t>
            </a:r>
            <a:r>
              <a:rPr sz="3200" b="1" spc="85" dirty="0" smtClean="0">
                <a:latin typeface="Times New Roman" pitchFamily="18" charset="0"/>
                <a:cs typeface="Times New Roman" pitchFamily="18" charset="0"/>
              </a:rPr>
              <a:t>STUDY</a:t>
            </a:r>
            <a:r>
              <a:rPr sz="3200" b="1" spc="-45" dirty="0" smtClean="0">
                <a:latin typeface="Times New Roman" pitchFamily="18" charset="0"/>
                <a:cs typeface="Times New Roman" pitchFamily="18" charset="0"/>
              </a:rPr>
              <a:t> </a:t>
            </a:r>
            <a:r>
              <a:rPr sz="3200" b="1" spc="120" dirty="0" smtClean="0">
                <a:latin typeface="Times New Roman" pitchFamily="18" charset="0"/>
                <a:cs typeface="Times New Roman" pitchFamily="18" charset="0"/>
              </a:rPr>
              <a:t>OF</a:t>
            </a:r>
            <a:r>
              <a:rPr sz="3200" b="1" spc="-40"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Paper - Predicting </a:t>
            </a:r>
            <a:r>
              <a:rPr lang="en-US" sz="3200" b="1" dirty="0" smtClean="0">
                <a:latin typeface="Times New Roman" pitchFamily="18" charset="0"/>
                <a:cs typeface="Times New Roman" pitchFamily="18" charset="0"/>
              </a:rPr>
              <a:t>a Startup’s Acquisition </a:t>
            </a:r>
            <a:r>
              <a:rPr lang="en-US" sz="3200" b="1" dirty="0" smtClean="0">
                <a:latin typeface="Times New Roman" pitchFamily="18" charset="0"/>
                <a:cs typeface="Times New Roman" pitchFamily="18" charset="0"/>
              </a:rPr>
              <a:t>Status </a:t>
            </a:r>
            <a:r>
              <a:rPr lang="en-US" sz="3200" b="1" spc="340" dirty="0" smtClean="0">
                <a:latin typeface="Times New Roman" pitchFamily="18" charset="0"/>
                <a:cs typeface="Times New Roman" pitchFamily="18" charset="0"/>
              </a:rPr>
              <a:t>Using Machine Learning Methods</a:t>
            </a:r>
            <a:endParaRPr sz="3200" b="1" spc="400" dirty="0">
              <a:latin typeface="Times New Roman" pitchFamily="18" charset="0"/>
              <a:cs typeface="Times New Roman" pitchFamily="18" charset="0"/>
            </a:endParaRPr>
          </a:p>
        </p:txBody>
      </p:sp>
      <p:sp>
        <p:nvSpPr>
          <p:cNvPr id="6" name="TextBox 5"/>
          <p:cNvSpPr txBox="1"/>
          <p:nvPr/>
        </p:nvSpPr>
        <p:spPr>
          <a:xfrm>
            <a:off x="6705600" y="4248150"/>
            <a:ext cx="1905000" cy="461665"/>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Archi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sisodia</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09550"/>
            <a:ext cx="6172200" cy="609600"/>
          </a:xfrm>
        </p:spPr>
        <p:txBody>
          <a:bodyPr>
            <a:noAutofit/>
          </a:bodyPr>
          <a:lstStyle/>
          <a:p>
            <a:r>
              <a:rPr lang="en-US" sz="3600" b="1" dirty="0" smtClean="0">
                <a:latin typeface="Times New Roman" pitchFamily="18" charset="0"/>
                <a:cs typeface="Times New Roman" pitchFamily="18" charset="0"/>
              </a:rPr>
              <a:t>Introduction</a:t>
            </a:r>
            <a:endParaRPr lang="en-US" sz="3600" b="1" dirty="0"/>
          </a:p>
        </p:txBody>
      </p:sp>
      <p:sp>
        <p:nvSpPr>
          <p:cNvPr id="3" name="Content Placeholder 2"/>
          <p:cNvSpPr>
            <a:spLocks noGrp="1"/>
          </p:cNvSpPr>
          <p:nvPr>
            <p:ph idx="1"/>
          </p:nvPr>
        </p:nvSpPr>
        <p:spPr>
          <a:xfrm>
            <a:off x="0" y="742950"/>
            <a:ext cx="9144000" cy="4248150"/>
          </a:xfrm>
        </p:spPr>
        <p:txBody>
          <a:bodyPr>
            <a:normAutofit/>
          </a:bodyPr>
          <a:lstStyle/>
          <a:p>
            <a:r>
              <a:rPr lang="en-US" sz="1800" b="1" dirty="0" smtClean="0">
                <a:latin typeface="Times New Roman" pitchFamily="18" charset="0"/>
                <a:cs typeface="Times New Roman" pitchFamily="18" charset="0"/>
              </a:rPr>
              <a:t>Keywords</a:t>
            </a:r>
            <a:r>
              <a:rPr lang="en-US" sz="1800" dirty="0" smtClean="0">
                <a:latin typeface="Times New Roman" pitchFamily="18" charset="0"/>
                <a:cs typeface="Times New Roman" pitchFamily="18" charset="0"/>
              </a:rPr>
              <a:t>  - Start-up, Mergers and Acquisitions (M&amp;A), IPO, data analysis, machine learning, venture capital, true positive rate (TPR), false positive rate (FPR)</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Success for a start-up is defined here as the event that gives a large sum of money to the company’s founders, investors and early employees, specifically through a process of M&amp;A (Merger and Acquisition) or an IPO (Initial Public Offering). </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resulting algorithm takes in a startup’s financial statistics such as total funding dollars, funding dates, number of funding rounds, and headquarter location as inputs. The algorithm then predicts whether the startup has been closed, acquired, is operating, or has reached and IPO. The main challenge for this problem is dealing with an imbalanced dataset where one class is overrepresented, but under/oversampling cannot be used as a technique to balance the data. In order to address this, an ensemble-based technique that combines the results of a high precision anomaly detection algorithm (QDA) with a random forest classifier.</a:t>
            </a:r>
            <a:endParaRPr lang="en-US" sz="1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50" y="566950"/>
            <a:ext cx="1925320" cy="452120"/>
          </a:xfrm>
          <a:prstGeom prst="rect">
            <a:avLst/>
          </a:prstGeom>
        </p:spPr>
        <p:txBody>
          <a:bodyPr vert="horz" wrap="square" lIns="0" tIns="12700" rIns="0" bIns="0" rtlCol="0">
            <a:spAutoFit/>
          </a:bodyPr>
          <a:lstStyle/>
          <a:p>
            <a:pPr marL="12700">
              <a:lnSpc>
                <a:spcPct val="100000"/>
              </a:lnSpc>
              <a:spcBef>
                <a:spcPts val="100"/>
              </a:spcBef>
            </a:pPr>
            <a:r>
              <a:rPr sz="2800" spc="95" dirty="0">
                <a:solidFill>
                  <a:srgbClr val="FFFFFF"/>
                </a:solidFill>
              </a:rPr>
              <a:t>FEATURES</a:t>
            </a:r>
            <a:endParaRPr sz="2800"/>
          </a:p>
        </p:txBody>
      </p:sp>
      <p:sp>
        <p:nvSpPr>
          <p:cNvPr id="3" name="object 3"/>
          <p:cNvSpPr txBox="1"/>
          <p:nvPr/>
        </p:nvSpPr>
        <p:spPr>
          <a:xfrm>
            <a:off x="228600" y="438150"/>
            <a:ext cx="8915400" cy="2767424"/>
          </a:xfrm>
          <a:prstGeom prst="rect">
            <a:avLst/>
          </a:prstGeom>
        </p:spPr>
        <p:txBody>
          <a:bodyPr vert="horz" wrap="square" lIns="0" tIns="22860" rIns="0" bIns="0" rtlCol="0">
            <a:spAutoFit/>
          </a:bodyPr>
          <a:lstStyle/>
          <a:p>
            <a:pPr marL="353060" marR="5080" indent="-340995">
              <a:lnSpc>
                <a:spcPts val="1650"/>
              </a:lnSpc>
              <a:spcBef>
                <a:spcPts val="180"/>
              </a:spcBef>
              <a:tabLst>
                <a:tab pos="353060" algn="l"/>
                <a:tab pos="353695" algn="l"/>
              </a:tabLst>
            </a:pPr>
            <a:r>
              <a:rPr lang="en-US" b="1" dirty="0" smtClean="0">
                <a:latin typeface="Times New Roman" pitchFamily="18" charset="0"/>
                <a:cs typeface="Times New Roman" pitchFamily="18" charset="0"/>
              </a:rPr>
              <a:t>Data </a:t>
            </a:r>
            <a:r>
              <a:rPr lang="en-US" b="1" dirty="0" smtClean="0">
                <a:latin typeface="Times New Roman" pitchFamily="18" charset="0"/>
                <a:cs typeface="Times New Roman" pitchFamily="18" charset="0"/>
              </a:rPr>
              <a:t>Mining problem </a:t>
            </a:r>
            <a:r>
              <a:rPr lang="en-US" b="1" dirty="0" smtClean="0">
                <a:latin typeface="Times New Roman" pitchFamily="18" charset="0"/>
                <a:cs typeface="Times New Roman" pitchFamily="18" charset="0"/>
              </a:rPr>
              <a:t>Steps</a:t>
            </a:r>
            <a:r>
              <a:rPr lang="en-US" dirty="0" smtClean="0">
                <a:latin typeface="Times New Roman" pitchFamily="18" charset="0"/>
                <a:cs typeface="Times New Roman" pitchFamily="18" charset="0"/>
              </a:rPr>
              <a:t>:</a:t>
            </a:r>
          </a:p>
          <a:p>
            <a:pPr marL="353060" marR="5080" indent="-340995">
              <a:lnSpc>
                <a:spcPts val="1650"/>
              </a:lnSpc>
              <a:spcBef>
                <a:spcPts val="180"/>
              </a:spcBef>
              <a:tabLst>
                <a:tab pos="353060" algn="l"/>
                <a:tab pos="353695" algn="l"/>
              </a:tabLst>
            </a:pPr>
            <a:endParaRPr lang="en-US" dirty="0" smtClean="0">
              <a:latin typeface="Times New Roman" pitchFamily="18" charset="0"/>
              <a:cs typeface="Times New Roman" pitchFamily="18" charset="0"/>
            </a:endParaRPr>
          </a:p>
          <a:p>
            <a:pPr marL="354965" marR="5080" indent="-342900">
              <a:lnSpc>
                <a:spcPts val="1650"/>
              </a:lnSpc>
              <a:spcBef>
                <a:spcPts val="180"/>
              </a:spcBef>
              <a:buFont typeface="+mj-lt"/>
              <a:buAutoNum type="arabicPeriod"/>
              <a:tabLst>
                <a:tab pos="353060" algn="l"/>
                <a:tab pos="353695" algn="l"/>
              </a:tabLst>
            </a:pPr>
            <a:r>
              <a:rPr lang="en-US" dirty="0" smtClean="0">
                <a:latin typeface="Times New Roman" pitchFamily="18" charset="0"/>
                <a:cs typeface="Times New Roman" pitchFamily="18" charset="0"/>
              </a:rPr>
              <a:t>Selection </a:t>
            </a:r>
            <a:r>
              <a:rPr lang="en-US" dirty="0" smtClean="0">
                <a:latin typeface="Times New Roman" pitchFamily="18" charset="0"/>
                <a:cs typeface="Times New Roman" pitchFamily="18" charset="0"/>
              </a:rPr>
              <a:t>of data to be processed by defining relevant tables from the entire structured </a:t>
            </a:r>
            <a:r>
              <a:rPr lang="en-US" dirty="0" err="1" smtClean="0">
                <a:latin typeface="Times New Roman" pitchFamily="18" charset="0"/>
                <a:cs typeface="Times New Roman" pitchFamily="18" charset="0"/>
              </a:rPr>
              <a:t>CrunchBase</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database</a:t>
            </a:r>
          </a:p>
          <a:p>
            <a:pPr marL="354965" marR="5080" indent="-342900">
              <a:lnSpc>
                <a:spcPts val="1650"/>
              </a:lnSpc>
              <a:spcBef>
                <a:spcPts val="180"/>
              </a:spcBef>
              <a:buFont typeface="+mj-lt"/>
              <a:buAutoNum type="arabicPeriod"/>
              <a:tabLst>
                <a:tab pos="353060" algn="l"/>
                <a:tab pos="353695" algn="l"/>
              </a:tabLst>
            </a:pPr>
            <a:r>
              <a:rPr lang="en-US" dirty="0" smtClean="0">
                <a:latin typeface="Times New Roman" pitchFamily="18" charset="0"/>
                <a:cs typeface="Times New Roman" pitchFamily="18" charset="0"/>
              </a:rPr>
              <a:t>Preprocessing</a:t>
            </a:r>
            <a:r>
              <a:rPr lang="en-US" dirty="0" smtClean="0">
                <a:latin typeface="Times New Roman" pitchFamily="18" charset="0"/>
                <a:cs typeface="Times New Roman" pitchFamily="18" charset="0"/>
              </a:rPr>
              <a:t>, by cleaning, Selecting and Transforming data. At this stage we deal with missing values, outliers, </a:t>
            </a:r>
            <a:r>
              <a:rPr lang="en-US" dirty="0" err="1" smtClean="0">
                <a:latin typeface="Times New Roman" pitchFamily="18" charset="0"/>
                <a:cs typeface="Times New Roman" pitchFamily="18" charset="0"/>
              </a:rPr>
              <a:t>discretization</a:t>
            </a:r>
            <a:r>
              <a:rPr lang="en-US" dirty="0" smtClean="0">
                <a:latin typeface="Times New Roman" pitchFamily="18" charset="0"/>
                <a:cs typeface="Times New Roman" pitchFamily="18" charset="0"/>
              </a:rPr>
              <a:t>, and other common problems. An explorative analysis is made before further </a:t>
            </a:r>
            <a:r>
              <a:rPr lang="en-US" dirty="0" smtClean="0">
                <a:latin typeface="Times New Roman" pitchFamily="18" charset="0"/>
                <a:cs typeface="Times New Roman" pitchFamily="18" charset="0"/>
              </a:rPr>
              <a:t>transformations</a:t>
            </a:r>
          </a:p>
          <a:p>
            <a:pPr marL="354965" marR="5080" indent="-342900">
              <a:lnSpc>
                <a:spcPts val="1650"/>
              </a:lnSpc>
              <a:spcBef>
                <a:spcPts val="180"/>
              </a:spcBef>
              <a:buFont typeface="+mj-lt"/>
              <a:buAutoNum type="arabicPeriod"/>
              <a:tabLst>
                <a:tab pos="353060" algn="l"/>
                <a:tab pos="353695" algn="l"/>
              </a:tabLst>
            </a:pPr>
            <a:r>
              <a:rPr lang="en-US" dirty="0" smtClean="0">
                <a:latin typeface="Times New Roman" pitchFamily="18" charset="0"/>
                <a:cs typeface="Times New Roman" pitchFamily="18" charset="0"/>
              </a:rPr>
              <a:t>Experiment </a:t>
            </a:r>
            <a:r>
              <a:rPr lang="en-US" dirty="0" smtClean="0">
                <a:latin typeface="Times New Roman" pitchFamily="18" charset="0"/>
                <a:cs typeface="Times New Roman" pitchFamily="18" charset="0"/>
              </a:rPr>
              <a:t>Setup, where evaluation metrics are defined, and the two major problems of the dataset - </a:t>
            </a:r>
            <a:r>
              <a:rPr lang="en-US" dirty="0" err="1" smtClean="0">
                <a:latin typeface="Times New Roman" pitchFamily="18" charset="0"/>
                <a:cs typeface="Times New Roman" pitchFamily="18" charset="0"/>
              </a:rPr>
              <a:t>Sparsity</a:t>
            </a:r>
            <a:r>
              <a:rPr lang="en-US" dirty="0" smtClean="0">
                <a:latin typeface="Times New Roman" pitchFamily="18" charset="0"/>
                <a:cs typeface="Times New Roman" pitchFamily="18" charset="0"/>
              </a:rPr>
              <a:t> and Imbalanced target classes, are dealt with. Both these problems are only addressed at this stage. Several machine learning algorithms are chosen to test a binary classifier to classify the observations as either </a:t>
            </a:r>
            <a:r>
              <a:rPr lang="en-US" dirty="0" smtClean="0">
                <a:latin typeface="Times New Roman" pitchFamily="18" charset="0"/>
                <a:cs typeface="Times New Roman" pitchFamily="18" charset="0"/>
              </a:rPr>
              <a:t>successful </a:t>
            </a:r>
            <a:r>
              <a:rPr lang="en-US" dirty="0" smtClean="0">
                <a:latin typeface="Times New Roman" pitchFamily="18" charset="0"/>
                <a:cs typeface="Times New Roman" pitchFamily="18" charset="0"/>
              </a:rPr>
              <a:t>or </a:t>
            </a:r>
            <a:r>
              <a:rPr lang="en-US" dirty="0" smtClean="0">
                <a:latin typeface="Times New Roman" pitchFamily="18" charset="0"/>
                <a:cs typeface="Times New Roman" pitchFamily="18" charset="0"/>
              </a:rPr>
              <a:t>not-successful</a:t>
            </a:r>
          </a:p>
          <a:p>
            <a:pPr marL="354965" marR="5080" indent="-342900">
              <a:lnSpc>
                <a:spcPts val="1650"/>
              </a:lnSpc>
              <a:spcBef>
                <a:spcPts val="180"/>
              </a:spcBef>
              <a:buFont typeface="+mj-lt"/>
              <a:buAutoNum type="arabicPeriod"/>
              <a:tabLst>
                <a:tab pos="353060" algn="l"/>
                <a:tab pos="353695" algn="l"/>
              </a:tabLst>
            </a:pPr>
            <a:r>
              <a:rPr lang="en-US" dirty="0" smtClean="0">
                <a:latin typeface="Times New Roman" pitchFamily="18" charset="0"/>
                <a:cs typeface="Times New Roman" pitchFamily="18" charset="0"/>
              </a:rPr>
              <a:t>Experiment </a:t>
            </a:r>
            <a:r>
              <a:rPr lang="en-US" dirty="0" smtClean="0">
                <a:latin typeface="Times New Roman" pitchFamily="18" charset="0"/>
                <a:cs typeface="Times New Roman" pitchFamily="18" charset="0"/>
              </a:rPr>
              <a:t>Results, where we draw conclusions and interpret results. </a:t>
            </a:r>
            <a:endParaRPr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38150"/>
            <a:ext cx="8229600" cy="3394472"/>
          </a:xfrm>
        </p:spPr>
        <p:txBody>
          <a:bodyPr>
            <a:normAutofit/>
          </a:bodyPr>
          <a:lstStyle/>
          <a:p>
            <a:r>
              <a:rPr lang="en-US" sz="1600" dirty="0" smtClean="0">
                <a:latin typeface="Times New Roman" pitchFamily="18" charset="0"/>
                <a:cs typeface="Times New Roman" pitchFamily="18" charset="0"/>
              </a:rPr>
              <a:t>Logistic Regression This is a multi-class classification problem (with only a small number of classes), so it initially seemed reasonable to apply a basic one-versus-all classification technique such as logistic regression to the problem. </a:t>
            </a:r>
          </a:p>
          <a:p>
            <a:r>
              <a:rPr lang="en-US" sz="1600" dirty="0" smtClean="0">
                <a:latin typeface="Times New Roman" pitchFamily="18" charset="0"/>
                <a:cs typeface="Times New Roman" pitchFamily="18" charset="0"/>
              </a:rPr>
              <a:t>Ensemble Technique The underlying challenge with the dataset is the over-representation of ‘Operating’ classes. Any model can obtain a high accuracy and recall by over-prediction ‘Operating’, but to the detriment of precision. An ensemble technique is used to attempt to address this. The general idea of the technique is to chain together two models that are trained with a specialized goal. The two models can be described as follows:</a:t>
            </a:r>
          </a:p>
          <a:p>
            <a:r>
              <a:rPr lang="en-US" sz="1600" dirty="0" smtClean="0">
                <a:latin typeface="Times New Roman" pitchFamily="18" charset="0"/>
                <a:cs typeface="Times New Roman" pitchFamily="18" charset="0"/>
              </a:rPr>
              <a:t> 1. An anomaly detection model that can identify with high precision members of the over-represented class 2 </a:t>
            </a:r>
          </a:p>
          <a:p>
            <a:r>
              <a:rPr lang="en-US" sz="1600" dirty="0" smtClean="0">
                <a:latin typeface="Times New Roman" pitchFamily="18" charset="0"/>
                <a:cs typeface="Times New Roman" pitchFamily="18" charset="0"/>
              </a:rPr>
              <a:t>2. A classification model that has accuracy when the input data is sampled from a more balanced distribution of classes </a:t>
            </a:r>
            <a:endParaRPr lang="en-US" sz="1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l="36115" t="38167" r="37378" b="21422"/>
          <a:stretch>
            <a:fillRect/>
          </a:stretch>
        </p:blipFill>
        <p:spPr bwMode="auto">
          <a:xfrm>
            <a:off x="1498599" y="349250"/>
            <a:ext cx="5259917" cy="45085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fontScale="90000"/>
          </a:bodyPr>
          <a:lstStyle/>
          <a:p>
            <a:r>
              <a:rPr lang="en-US" dirty="0" smtClean="0"/>
              <a:t>Conclusion and Future Work </a:t>
            </a:r>
            <a:endParaRPr lang="en-US" dirty="0"/>
          </a:p>
        </p:txBody>
      </p:sp>
      <p:sp>
        <p:nvSpPr>
          <p:cNvPr id="3" name="Content Placeholder 2"/>
          <p:cNvSpPr>
            <a:spLocks noGrp="1"/>
          </p:cNvSpPr>
          <p:nvPr>
            <p:ph idx="1"/>
          </p:nvPr>
        </p:nvSpPr>
        <p:spPr>
          <a:xfrm>
            <a:off x="381000" y="1504950"/>
            <a:ext cx="8610600" cy="2438400"/>
          </a:xfrm>
        </p:spPr>
        <p:txBody>
          <a:bodyPr>
            <a:noAutofit/>
          </a:bodyPr>
          <a:lstStyle/>
          <a:p>
            <a:r>
              <a:rPr lang="en-US" sz="1600" dirty="0" smtClean="0">
                <a:latin typeface="Times New Roman" pitchFamily="18" charset="0"/>
                <a:cs typeface="Times New Roman" pitchFamily="18" charset="0"/>
              </a:rPr>
              <a:t>The following are suggestions of where future work can take off from. </a:t>
            </a:r>
          </a:p>
          <a:p>
            <a:r>
              <a:rPr lang="en-US" sz="1600" dirty="0" smtClean="0">
                <a:latin typeface="Times New Roman" pitchFamily="18" charset="0"/>
                <a:cs typeface="Times New Roman" pitchFamily="18" charset="0"/>
              </a:rPr>
              <a:t>Better Model Tuning This two-step ensemble technique is not limited to using QDA and RF classifiers. We can explore how other models can be combined. Furthermore, RF models are high variance and dependent on the output of the QDA classifiers. </a:t>
            </a:r>
          </a:p>
          <a:p>
            <a:r>
              <a:rPr lang="en-US" sz="1600" dirty="0" smtClean="0">
                <a:latin typeface="Times New Roman" pitchFamily="18" charset="0"/>
                <a:cs typeface="Times New Roman" pitchFamily="18" charset="0"/>
              </a:rPr>
              <a:t>Better Comparisons to Other Techniques While this technique seems somewhat promising when compared to using QDA and RF alone, there are many other techniques to account for biased data such as Boosting. One area of further exploration would be to see how this technique compares to many others that specifically target biased data and whether there are situations where this technique would be </a:t>
            </a:r>
            <a:r>
              <a:rPr lang="en-US" sz="1600" dirty="0" err="1" smtClean="0">
                <a:latin typeface="Times New Roman" pitchFamily="18" charset="0"/>
                <a:cs typeface="Times New Roman" pitchFamily="18" charset="0"/>
              </a:rPr>
              <a:t>prefered</a:t>
            </a:r>
            <a:r>
              <a:rPr lang="en-US" sz="1600" dirty="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TotalTime>
  <Words>617</Words>
  <Application>Microsoft Office PowerPoint</Application>
  <PresentationFormat>On-screen Show (16:9)</PresentationFormat>
  <Paragraphs>23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CASE STUDY OF Paper - Predicting a Startup’s Acquisition Status Using Machine Learning Methods</vt:lpstr>
      <vt:lpstr>Introduction</vt:lpstr>
      <vt:lpstr>FEATURES</vt:lpstr>
      <vt:lpstr>Slide 4</vt:lpstr>
      <vt:lpstr>Slide 5</vt:lpstr>
      <vt:lpstr>Conclusion and Future Work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OF Predicting Mortgage Backed Securities Using Machine Learning Methods</dc:title>
  <cp:lastModifiedBy>HP</cp:lastModifiedBy>
  <cp:revision>13</cp:revision>
  <dcterms:created xsi:type="dcterms:W3CDTF">2021-09-02T10:32:24Z</dcterms:created>
  <dcterms:modified xsi:type="dcterms:W3CDTF">2021-10-03T12:21:40Z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2021-09-02T00:00:00Z</vt:filetime>
  </property>
</Properties>
</file>