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8" r:id="rId4"/>
    <p:sldId id="259"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866F41-76E8-402E-A533-157D46D1B922}"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2B584-C96C-410B-B3A1-4212572007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866F41-76E8-402E-A533-157D46D1B922}"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2B584-C96C-410B-B3A1-4212572007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866F41-76E8-402E-A533-157D46D1B922}"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2B584-C96C-410B-B3A1-4212572007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866F41-76E8-402E-A533-157D46D1B922}"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2B584-C96C-410B-B3A1-4212572007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866F41-76E8-402E-A533-157D46D1B922}"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2B584-C96C-410B-B3A1-4212572007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866F41-76E8-402E-A533-157D46D1B922}"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2B584-C96C-410B-B3A1-4212572007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866F41-76E8-402E-A533-157D46D1B922}" type="datetimeFigureOut">
              <a:rPr lang="en-US" smtClean="0"/>
              <a:pPr/>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42B584-C96C-410B-B3A1-4212572007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866F41-76E8-402E-A533-157D46D1B922}" type="datetimeFigureOut">
              <a:rPr lang="en-US" smtClean="0"/>
              <a:pPr/>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42B584-C96C-410B-B3A1-4212572007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66F41-76E8-402E-A533-157D46D1B922}" type="datetimeFigureOut">
              <a:rPr lang="en-US" smtClean="0"/>
              <a:pPr/>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42B584-C96C-410B-B3A1-4212572007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866F41-76E8-402E-A533-157D46D1B922}"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2B584-C96C-410B-B3A1-4212572007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866F41-76E8-402E-A533-157D46D1B922}"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2B584-C96C-410B-B3A1-4212572007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866F41-76E8-402E-A533-157D46D1B922}" type="datetimeFigureOut">
              <a:rPr lang="en-US" smtClean="0"/>
              <a:pPr/>
              <a:t>7/29/2021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2B584-C96C-410B-B3A1-4212572007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hyperlink" Target="https://foursquare.com/developers/app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Capstone Project - The Battle of Neighborhoods </a:t>
            </a:r>
          </a:p>
        </p:txBody>
      </p:sp>
      <p:sp>
        <p:nvSpPr>
          <p:cNvPr id="3" name="TextBox 2"/>
          <p:cNvSpPr txBox="1"/>
          <p:nvPr/>
        </p:nvSpPr>
        <p:spPr>
          <a:xfrm>
            <a:off x="5410200" y="5334000"/>
            <a:ext cx="2819400" cy="523220"/>
          </a:xfrm>
          <a:prstGeom prst="rect">
            <a:avLst/>
          </a:prstGeom>
          <a:noFill/>
        </p:spPr>
        <p:txBody>
          <a:bodyPr wrap="square" rtlCol="0">
            <a:spAutoFit/>
          </a:bodyPr>
          <a:lstStyle/>
          <a:p>
            <a:r>
              <a:rPr lang="en-US" sz="2800" dirty="0" smtClean="0"/>
              <a:t>- </a:t>
            </a:r>
            <a:r>
              <a:rPr lang="en-US" sz="2800" dirty="0" err="1" smtClean="0"/>
              <a:t>Sisodia</a:t>
            </a:r>
            <a:r>
              <a:rPr lang="en-US" sz="2800" dirty="0" smtClean="0"/>
              <a:t> </a:t>
            </a:r>
            <a:r>
              <a:rPr lang="en-US" sz="2800" dirty="0" err="1" smtClean="0"/>
              <a:t>Archi</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l="4167" t="34188" r="56731" b="16239"/>
          <a:stretch>
            <a:fillRect/>
          </a:stretch>
        </p:blipFill>
        <p:spPr bwMode="auto">
          <a:xfrm>
            <a:off x="1676400" y="1981200"/>
            <a:ext cx="5162550" cy="4556542"/>
          </a:xfrm>
          <a:prstGeom prst="rect">
            <a:avLst/>
          </a:prstGeom>
          <a:noFill/>
          <a:ln w="9525">
            <a:noFill/>
            <a:miter lim="800000"/>
            <a:headEnd/>
            <a:tailEnd/>
          </a:ln>
        </p:spPr>
      </p:pic>
      <p:pic>
        <p:nvPicPr>
          <p:cNvPr id="5" name="Picture 4"/>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752600" y="533400"/>
            <a:ext cx="5943600" cy="144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Result &amp; Outcomes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000" dirty="0" smtClean="0"/>
              <a:t>The </a:t>
            </a:r>
            <a:r>
              <a:rPr lang="en-US" sz="2000" dirty="0"/>
              <a:t>below bar chart shows how many neighborhood present in each cluster.</a:t>
            </a:r>
          </a:p>
          <a:p>
            <a:r>
              <a:rPr lang="en-US" sz="2000" dirty="0"/>
              <a:t>The map below shows the different clusters that had a similar mean frequency of Indian restaurants.</a:t>
            </a:r>
          </a:p>
          <a:p>
            <a:endParaRPr lang="en-US" sz="2000" dirty="0"/>
          </a:p>
        </p:txBody>
      </p:sp>
      <p:pic>
        <p:nvPicPr>
          <p:cNvPr id="4" name="Picture 3"/>
          <p:cNvPicPr/>
          <p:nvPr/>
        </p:nvPicPr>
        <p:blipFill>
          <a:blip r:embed="rId2"/>
          <a:srcRect l="20833" t="22507" r="19071" b="13960"/>
          <a:stretch>
            <a:fillRect/>
          </a:stretch>
        </p:blipFill>
        <p:spPr bwMode="auto">
          <a:xfrm>
            <a:off x="838200" y="3505200"/>
            <a:ext cx="4876800" cy="2971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6. Conclusion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smtClean="0"/>
              <a:t>In </a:t>
            </a:r>
            <a:r>
              <a:rPr lang="en-US" sz="2400" dirty="0"/>
              <a:t>conclusion, to end off this project, we had an opportunity on a business problem, and it was tackled in a way that it was similar to how a genuine data scientist would do. </a:t>
            </a: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This Presentation is the part of capstone project of IBM DATA SCIENCE CERTIFICATE. The main aim of this project is to apply every skill and tools learned from this course and apply for solving a business problem where we can use the Foursquare location data. </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Table of Content</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sz="2400" dirty="0" smtClean="0"/>
              <a:t>Business </a:t>
            </a:r>
            <a:r>
              <a:rPr lang="en-US" sz="2400" dirty="0"/>
              <a:t>Problem</a:t>
            </a:r>
          </a:p>
          <a:p>
            <a:pPr lvl="0"/>
            <a:r>
              <a:rPr lang="en-US" sz="2400" dirty="0"/>
              <a:t>Target Audience</a:t>
            </a:r>
          </a:p>
          <a:p>
            <a:pPr lvl="0"/>
            <a:r>
              <a:rPr lang="en-US" sz="2400" dirty="0"/>
              <a:t>Data Description</a:t>
            </a:r>
          </a:p>
          <a:p>
            <a:pPr lvl="0"/>
            <a:r>
              <a:rPr lang="en-US" sz="2400" dirty="0"/>
              <a:t>Methodology</a:t>
            </a:r>
          </a:p>
          <a:p>
            <a:pPr lvl="0"/>
            <a:r>
              <a:rPr lang="en-US" sz="2400" dirty="0"/>
              <a:t>Results &amp; Outcomes</a:t>
            </a:r>
          </a:p>
          <a:p>
            <a:r>
              <a:rPr lang="en-US" sz="24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Business Problem</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dirty="0"/>
              <a:t>largest city of Canada Toronto is one of the most multicultural cities in the world, making life in Toronto a wonderful multicultural experience for all. Mostly Immigrants are living in </a:t>
            </a:r>
            <a:r>
              <a:rPr lang="en-US" sz="2400" dirty="0" err="1"/>
              <a:t>canda</a:t>
            </a:r>
            <a:r>
              <a:rPr lang="en-US" sz="2400" dirty="0"/>
              <a:t> so they have given different cuisine, religious place, ethnic stores every one gives the hints of there culture. The aim of this project is to find the best neighborhood in Toronto to open a restaurant using foursquare location data. In this project we’ll go through the solution for this problem for avoiding or considering low risk criteria and high success rate.</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Target Audience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smtClean="0"/>
              <a:t>Business </a:t>
            </a:r>
            <a:r>
              <a:rPr lang="en-US" sz="2400" dirty="0" smtClean="0"/>
              <a:t>professional who wants to invest or open a restaurant.</a:t>
            </a:r>
          </a:p>
          <a:p>
            <a:r>
              <a:rPr lang="en-US" sz="2400" dirty="0" smtClean="0"/>
              <a:t>students or bachelors who want to stay in a Toronto and want to find facilities like Library, saloon, GYM, Club, </a:t>
            </a:r>
            <a:r>
              <a:rPr lang="en-US" sz="2400" smtClean="0"/>
              <a:t>Playground</a:t>
            </a:r>
            <a:r>
              <a:rPr lang="en-US" sz="2400" smtClean="0"/>
              <a:t>, Movie </a:t>
            </a:r>
            <a:r>
              <a:rPr lang="en-US" sz="2400" dirty="0" smtClean="0"/>
              <a:t>theatre etc.</a:t>
            </a:r>
          </a:p>
          <a:p>
            <a:r>
              <a:rPr lang="en-US" sz="2400" dirty="0" smtClean="0"/>
              <a:t>The freelancer who loves to have their own small company or restaurant as a side business.</a:t>
            </a:r>
          </a:p>
          <a:p>
            <a:r>
              <a:rPr lang="en-US" sz="2400" dirty="0" smtClean="0"/>
              <a:t>Marketing companies who want to release a new product on a best place.</a:t>
            </a:r>
          </a:p>
          <a:p>
            <a:r>
              <a:rPr lang="en-US" sz="2400" dirty="0" smtClean="0"/>
              <a:t>People or Tourist who wants to eat Indian food.</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Data Description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1</a:t>
            </a:r>
            <a:r>
              <a:rPr lang="en-US" b="1" dirty="0"/>
              <a:t>. Toronto City data that contains Borough, Neighborhoods along with there latitudes and longitudes</a:t>
            </a:r>
            <a:endParaRPr lang="en-US" dirty="0"/>
          </a:p>
          <a:p>
            <a:r>
              <a:rPr lang="en-US" b="1" dirty="0"/>
              <a:t>Data Source</a:t>
            </a:r>
            <a:r>
              <a:rPr lang="en-US" dirty="0"/>
              <a:t>: </a:t>
            </a:r>
            <a:r>
              <a:rPr lang="en-US" dirty="0">
                <a:hlinkClick r:id="rId2"/>
              </a:rPr>
              <a:t>https://en.wikipedia.org/wiki/List_of_postal_codes_of_Canada:_M</a:t>
            </a:r>
            <a:endParaRPr lang="en-US" dirty="0"/>
          </a:p>
          <a:p>
            <a:r>
              <a:rPr lang="en-US" b="1" dirty="0"/>
              <a:t>Description:</a:t>
            </a:r>
            <a:r>
              <a:rPr lang="en-US" dirty="0"/>
              <a:t> This Wikipedia page contains all the information we need to explore and cluster the neighborhoods in Toronto. We will be required to scrape the Wikipedia page and wrangle the data, clean it, and then read it into a pandas data frame so that it is in a structured format like the Toronto dataset.</a:t>
            </a:r>
          </a:p>
          <a:p>
            <a:r>
              <a:rPr lang="en-US" b="1" dirty="0"/>
              <a:t>2. Geographical Location data using </a:t>
            </a:r>
            <a:r>
              <a:rPr lang="en-US" b="1" dirty="0" err="1"/>
              <a:t>Geocoder</a:t>
            </a:r>
            <a:r>
              <a:rPr lang="en-US" b="1" dirty="0"/>
              <a:t> Package</a:t>
            </a:r>
            <a:endParaRPr lang="en-US" dirty="0"/>
          </a:p>
          <a:p>
            <a:r>
              <a:rPr lang="en-US" b="1" dirty="0"/>
              <a:t>Data Source:</a:t>
            </a:r>
            <a:r>
              <a:rPr lang="en-US" dirty="0"/>
              <a:t> </a:t>
            </a:r>
            <a:r>
              <a:rPr lang="en-US" dirty="0">
                <a:hlinkClick r:id="rId3"/>
              </a:rPr>
              <a:t>https://cocl.us/Geospatial_data</a:t>
            </a:r>
            <a:endParaRPr lang="en-US" dirty="0"/>
          </a:p>
          <a:p>
            <a:r>
              <a:rPr lang="en-US" b="1" dirty="0"/>
              <a:t>Description:</a:t>
            </a:r>
            <a:r>
              <a:rPr lang="en-US" dirty="0"/>
              <a:t> It is the Geographical coordinates of the neighborhoods with the respective Postal Codes.</a:t>
            </a:r>
          </a:p>
          <a:p>
            <a:r>
              <a:rPr lang="en-US" b="1" dirty="0"/>
              <a:t>3. Venue Data using Foursquare API</a:t>
            </a:r>
            <a:endParaRPr lang="en-US" dirty="0"/>
          </a:p>
          <a:p>
            <a:r>
              <a:rPr lang="en-US" b="1" dirty="0"/>
              <a:t>Data Source:</a:t>
            </a:r>
            <a:r>
              <a:rPr lang="en-US" dirty="0"/>
              <a:t> </a:t>
            </a:r>
            <a:r>
              <a:rPr lang="en-US" dirty="0">
                <a:hlinkClick r:id="rId4"/>
              </a:rPr>
              <a:t>https://foursquare.com/developers/apps</a:t>
            </a:r>
            <a:endParaRPr lang="en-US" dirty="0"/>
          </a:p>
          <a:p>
            <a:r>
              <a:rPr lang="en-US" b="1" dirty="0"/>
              <a:t>Description: </a:t>
            </a:r>
            <a:r>
              <a:rPr lang="en-US" dirty="0"/>
              <a:t>From Foursquare API we can get the </a:t>
            </a:r>
            <a:r>
              <a:rPr lang="en-US" dirty="0" err="1"/>
              <a:t>name,category,latitude,longitude</a:t>
            </a:r>
            <a:r>
              <a:rPr lang="en-US" dirty="0"/>
              <a:t> for each venue.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Methodology</a:t>
            </a:r>
            <a:r>
              <a:rPr lang="en-US" dirty="0" smtClean="0"/>
              <a:t/>
            </a:r>
            <a:br>
              <a:rPr lang="en-US" dirty="0" smtClean="0"/>
            </a:br>
            <a:endParaRPr lang="en-US" dirty="0"/>
          </a:p>
        </p:txBody>
      </p:sp>
      <p:sp>
        <p:nvSpPr>
          <p:cNvPr id="3" name="Content Placeholder 2"/>
          <p:cNvSpPr>
            <a:spLocks noGrp="1"/>
          </p:cNvSpPr>
          <p:nvPr>
            <p:ph idx="1"/>
          </p:nvPr>
        </p:nvSpPr>
        <p:spPr/>
        <p:txBody>
          <a:bodyPr>
            <a:noAutofit/>
          </a:bodyPr>
          <a:lstStyle/>
          <a:p>
            <a:r>
              <a:rPr lang="en-US" sz="2000" dirty="0" smtClean="0"/>
              <a:t>After </a:t>
            </a:r>
            <a:r>
              <a:rPr lang="en-US" sz="2000" dirty="0"/>
              <a:t>scraping the data from Wikipedia there were Boroughs that were not assigned to any neighborhood therefore, the following assumptions were made:</a:t>
            </a:r>
          </a:p>
          <a:p>
            <a:r>
              <a:rPr lang="en-US" sz="2000" dirty="0"/>
              <a:t>Only process the cells that have an assigned borough. Ignore cells with a borough that is </a:t>
            </a:r>
            <a:r>
              <a:rPr lang="en-US" sz="2000" b="1" dirty="0"/>
              <a:t>Not assigned.</a:t>
            </a:r>
            <a:r>
              <a:rPr lang="en-US" sz="2000" dirty="0"/>
              <a:t> More than one neighborhood can exist in one postal code area. For example, in the table on the Wikipedia page, you will notice that </a:t>
            </a:r>
            <a:r>
              <a:rPr lang="en-US" sz="2000" b="1" dirty="0"/>
              <a:t>M5A</a:t>
            </a:r>
            <a:r>
              <a:rPr lang="en-US" sz="2000" dirty="0"/>
              <a:t> is listed twice and has two neighborhoods: </a:t>
            </a:r>
            <a:r>
              <a:rPr lang="en-US" sz="2000" b="1" dirty="0" err="1"/>
              <a:t>Harbourfront</a:t>
            </a:r>
            <a:r>
              <a:rPr lang="en-US" sz="2000" b="1" dirty="0"/>
              <a:t> </a:t>
            </a:r>
            <a:r>
              <a:rPr lang="en-US" sz="2000" dirty="0"/>
              <a:t>and </a:t>
            </a:r>
            <a:r>
              <a:rPr lang="en-US" sz="2000" b="1" dirty="0"/>
              <a:t>Regent Park</a:t>
            </a:r>
            <a:r>
              <a:rPr lang="en-US" sz="2000" dirty="0"/>
              <a:t>. These two rows will be combined into one row with the neighborhoods separated with a comma as shown in </a:t>
            </a:r>
            <a:r>
              <a:rPr lang="en-US" sz="2000" b="1" dirty="0"/>
              <a:t>row 11 </a:t>
            </a:r>
            <a:r>
              <a:rPr lang="en-US" sz="2000" dirty="0"/>
              <a:t>in the above table. If a cell has a borough but a </a:t>
            </a:r>
            <a:r>
              <a:rPr lang="en-US" sz="2000" b="1" dirty="0"/>
              <a:t>Not assigned </a:t>
            </a:r>
            <a:r>
              <a:rPr lang="en-US" sz="2000" dirty="0"/>
              <a:t>neighborhood, then the neighborhood will be the same as the </a:t>
            </a:r>
            <a:r>
              <a:rPr lang="en-US" sz="2000" dirty="0" err="1"/>
              <a:t>borough.We</a:t>
            </a:r>
            <a:r>
              <a:rPr lang="en-US" sz="2000" dirty="0"/>
              <a:t> will merge the two tables together based on Postal Code using the Latitude and Longitude collected from the </a:t>
            </a:r>
            <a:r>
              <a:rPr lang="en-US" sz="2000" dirty="0" err="1"/>
              <a:t>Geocoder</a:t>
            </a:r>
            <a:r>
              <a:rPr lang="en-US" sz="2000" dirty="0"/>
              <a:t> package.</a:t>
            </a:r>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we need to visualize all neighborhoods in a map using Folium and color-coded each. </a:t>
            </a:r>
          </a:p>
        </p:txBody>
      </p:sp>
      <p:pic>
        <p:nvPicPr>
          <p:cNvPr id="4" name="Content Placeholder 3"/>
          <p:cNvPicPr>
            <a:picLocks noGrp="1"/>
          </p:cNvPicPr>
          <p:nvPr>
            <p:ph idx="1"/>
          </p:nvPr>
        </p:nvPicPr>
        <p:blipFill>
          <a:blip r:embed="rId2"/>
          <a:srcRect t="14815" r="19712" b="18234"/>
          <a:stretch>
            <a:fillRect/>
          </a:stretch>
        </p:blipFill>
        <p:spPr bwMode="auto">
          <a:xfrm>
            <a:off x="457200" y="1934032"/>
            <a:ext cx="8229600" cy="385829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K-Means Clustering</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smtClean="0"/>
              <a:t>Now </a:t>
            </a:r>
            <a:r>
              <a:rPr lang="en-US" sz="2400" dirty="0"/>
              <a:t>we’ll cluster these neighborhoods based on the frequency of Indian restaurants present. To do this we apply k-means clustering algorithm. To avoid the over fitting and under fitting of the model we need a optimum value of </a:t>
            </a:r>
            <a:r>
              <a:rPr lang="en-US" sz="2400" b="1" dirty="0"/>
              <a:t>“</a:t>
            </a:r>
            <a:r>
              <a:rPr lang="en-US" sz="2400" b="1" dirty="0" err="1"/>
              <a:t>k”</a:t>
            </a:r>
            <a:r>
              <a:rPr lang="en-US" sz="2400" dirty="0" err="1"/>
              <a:t>.There</a:t>
            </a:r>
            <a:r>
              <a:rPr lang="en-US" sz="2400" dirty="0"/>
              <a:t> are many techniques like </a:t>
            </a:r>
            <a:r>
              <a:rPr lang="en-US" sz="2400" b="1" dirty="0"/>
              <a:t>Elbow method</a:t>
            </a:r>
            <a:r>
              <a:rPr lang="en-US" sz="2400" dirty="0"/>
              <a:t>, </a:t>
            </a:r>
            <a:r>
              <a:rPr lang="en-US" sz="2400" b="1" dirty="0"/>
              <a:t>Silhouette score</a:t>
            </a:r>
            <a:r>
              <a:rPr lang="en-US" sz="2400" dirty="0"/>
              <a:t> method to get the best </a:t>
            </a:r>
            <a:r>
              <a:rPr lang="en-US" sz="2400" b="1" dirty="0"/>
              <a:t>“k”</a:t>
            </a:r>
            <a:r>
              <a:rPr lang="en-US" sz="2400" dirty="0"/>
              <a:t> </a:t>
            </a:r>
            <a:r>
              <a:rPr lang="en-US" sz="2400" dirty="0" err="1"/>
              <a:t>value.Herewe’r</a:t>
            </a:r>
            <a:r>
              <a:rPr lang="en-US" sz="2400" dirty="0"/>
              <a:t> going to use </a:t>
            </a:r>
            <a:r>
              <a:rPr lang="en-US" sz="2400" b="1" dirty="0"/>
              <a:t>Elbow method</a:t>
            </a:r>
            <a:r>
              <a:rPr lang="en-US" sz="2400" dirty="0"/>
              <a:t> to get best “k” value. We’ll import ‘</a:t>
            </a:r>
            <a:r>
              <a:rPr lang="en-US" sz="2400" i="1" dirty="0" err="1"/>
              <a:t>KElbowVisualizer</a:t>
            </a:r>
            <a:r>
              <a:rPr lang="en-US" sz="2400" dirty="0"/>
              <a:t>’ from the </a:t>
            </a:r>
            <a:r>
              <a:rPr lang="en-US" sz="2400" i="1" dirty="0" err="1"/>
              <a:t>Yellowbrick</a:t>
            </a:r>
            <a:r>
              <a:rPr lang="en-US" sz="2400" i="1" dirty="0"/>
              <a:t> package. </a:t>
            </a:r>
            <a:r>
              <a:rPr lang="en-US" sz="2400" dirty="0"/>
              <a:t>Then we fit our K-Means model above to the Elbow visualize.</a:t>
            </a:r>
          </a:p>
          <a:p>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423</Words>
  <Application>Microsoft Office PowerPoint</Application>
  <PresentationFormat>On-screen Show (4:3)</PresentationFormat>
  <Paragraphs>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 - The Battle of Neighborhoods </vt:lpstr>
      <vt:lpstr>Slide 2</vt:lpstr>
      <vt:lpstr>Table of Content </vt:lpstr>
      <vt:lpstr>1. Business Problem </vt:lpstr>
      <vt:lpstr>2. Target Audience </vt:lpstr>
      <vt:lpstr>3. Data Description </vt:lpstr>
      <vt:lpstr>4. Methodology </vt:lpstr>
      <vt:lpstr>we need to visualize all neighborhoods in a map using Folium and color-coded each. </vt:lpstr>
      <vt:lpstr>K-Means Clustering </vt:lpstr>
      <vt:lpstr>Slide 10</vt:lpstr>
      <vt:lpstr>5. Result &amp; Outcomes </vt:lpstr>
      <vt:lpstr>6. 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HP</dc:creator>
  <cp:lastModifiedBy>HP</cp:lastModifiedBy>
  <cp:revision>5</cp:revision>
  <dcterms:created xsi:type="dcterms:W3CDTF">2021-07-29T10:27:27Z</dcterms:created>
  <dcterms:modified xsi:type="dcterms:W3CDTF">2021-07-29T10:40:19Z</dcterms:modified>
</cp:coreProperties>
</file>