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0D6E8-AC74-B9C2-8412-536F0D4D28F5}" v="243" dt="2025-07-25T11:28:53.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C0E6D-C17C-41E2-9267-3EC76A24F4B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915FE9A-08D2-409D-B50A-3986C0896736}">
      <dgm:prSet/>
      <dgm:spPr/>
      <dgm:t>
        <a:bodyPr/>
        <a:lstStyle/>
        <a:p>
          <a:r>
            <a:rPr lang="en-US" b="1"/>
            <a:t>Reduced breakdowns</a:t>
          </a:r>
          <a:r>
            <a:rPr lang="en-US"/>
            <a:t> by predicting failures ahead of time</a:t>
          </a:r>
        </a:p>
      </dgm:t>
    </dgm:pt>
    <dgm:pt modelId="{898AC5B0-BFF5-45FE-BFC2-B33CD5859F67}" type="parTrans" cxnId="{C25F6461-F5B6-4C3B-BF81-67F1BC310F08}">
      <dgm:prSet/>
      <dgm:spPr/>
      <dgm:t>
        <a:bodyPr/>
        <a:lstStyle/>
        <a:p>
          <a:endParaRPr lang="en-US"/>
        </a:p>
      </dgm:t>
    </dgm:pt>
    <dgm:pt modelId="{38FA1C88-AC0E-4037-9283-8E200E6D4BD9}" type="sibTrans" cxnId="{C25F6461-F5B6-4C3B-BF81-67F1BC310F08}">
      <dgm:prSet/>
      <dgm:spPr/>
      <dgm:t>
        <a:bodyPr/>
        <a:lstStyle/>
        <a:p>
          <a:endParaRPr lang="en-US"/>
        </a:p>
      </dgm:t>
    </dgm:pt>
    <dgm:pt modelId="{61D0FAF7-863F-436A-AE86-5E2C34D89FDC}">
      <dgm:prSet/>
      <dgm:spPr/>
      <dgm:t>
        <a:bodyPr/>
        <a:lstStyle/>
        <a:p>
          <a:r>
            <a:rPr lang="en-US" b="1"/>
            <a:t>Increased efficiency</a:t>
          </a:r>
          <a:r>
            <a:rPr lang="en-US"/>
            <a:t> through scheduled, partial updates</a:t>
          </a:r>
        </a:p>
      </dgm:t>
    </dgm:pt>
    <dgm:pt modelId="{7AF57C7E-DBA7-4B0C-9028-D24CAE5C7CFE}" type="parTrans" cxnId="{B25470E4-3368-4D27-9182-E5972EB273B5}">
      <dgm:prSet/>
      <dgm:spPr/>
      <dgm:t>
        <a:bodyPr/>
        <a:lstStyle/>
        <a:p>
          <a:endParaRPr lang="en-US"/>
        </a:p>
      </dgm:t>
    </dgm:pt>
    <dgm:pt modelId="{3E5531D3-D2B7-440E-8FC3-F5A85C7C397E}" type="sibTrans" cxnId="{B25470E4-3368-4D27-9182-E5972EB273B5}">
      <dgm:prSet/>
      <dgm:spPr/>
      <dgm:t>
        <a:bodyPr/>
        <a:lstStyle/>
        <a:p>
          <a:endParaRPr lang="en-US"/>
        </a:p>
      </dgm:t>
    </dgm:pt>
    <dgm:pt modelId="{8952FD0A-45B0-4A30-8F31-39F290592FC2}">
      <dgm:prSet/>
      <dgm:spPr/>
      <dgm:t>
        <a:bodyPr/>
        <a:lstStyle/>
        <a:p>
          <a:r>
            <a:rPr lang="en-US" b="1"/>
            <a:t>Enhanced security</a:t>
          </a:r>
          <a:r>
            <a:rPr lang="en-US"/>
            <a:t> via real-time vulnerability patches</a:t>
          </a:r>
        </a:p>
      </dgm:t>
    </dgm:pt>
    <dgm:pt modelId="{3D100185-EBBD-43DF-81F1-F65514BDC89E}" type="parTrans" cxnId="{411072F9-EAFF-4709-99F5-76788C2B46B6}">
      <dgm:prSet/>
      <dgm:spPr/>
      <dgm:t>
        <a:bodyPr/>
        <a:lstStyle/>
        <a:p>
          <a:endParaRPr lang="en-US"/>
        </a:p>
      </dgm:t>
    </dgm:pt>
    <dgm:pt modelId="{56FBEA18-C080-4460-A453-9E5210076B72}" type="sibTrans" cxnId="{411072F9-EAFF-4709-99F5-76788C2B46B6}">
      <dgm:prSet/>
      <dgm:spPr/>
      <dgm:t>
        <a:bodyPr/>
        <a:lstStyle/>
        <a:p>
          <a:endParaRPr lang="en-US"/>
        </a:p>
      </dgm:t>
    </dgm:pt>
    <dgm:pt modelId="{FA709BE7-5300-4119-B99C-CDE33D850340}">
      <dgm:prSet/>
      <dgm:spPr/>
      <dgm:t>
        <a:bodyPr/>
        <a:lstStyle/>
        <a:p>
          <a:r>
            <a:rPr lang="en-US" b="1"/>
            <a:t>Lower maintenance costs</a:t>
          </a:r>
          <a:r>
            <a:rPr lang="en-US"/>
            <a:t> and improved vehicle life</a:t>
          </a:r>
        </a:p>
      </dgm:t>
    </dgm:pt>
    <dgm:pt modelId="{5641A604-9B67-4413-9295-A522C2475778}" type="parTrans" cxnId="{25B1006F-9B33-4B2D-ABFE-E9AB68F1E393}">
      <dgm:prSet/>
      <dgm:spPr/>
      <dgm:t>
        <a:bodyPr/>
        <a:lstStyle/>
        <a:p>
          <a:endParaRPr lang="en-US"/>
        </a:p>
      </dgm:t>
    </dgm:pt>
    <dgm:pt modelId="{22D5D360-4076-414F-907A-BF99B3030752}" type="sibTrans" cxnId="{25B1006F-9B33-4B2D-ABFE-E9AB68F1E393}">
      <dgm:prSet/>
      <dgm:spPr/>
      <dgm:t>
        <a:bodyPr/>
        <a:lstStyle/>
        <a:p>
          <a:endParaRPr lang="en-US"/>
        </a:p>
      </dgm:t>
    </dgm:pt>
    <dgm:pt modelId="{828AB95C-F52F-4AB6-955C-0FA63D560E8B}">
      <dgm:prSet/>
      <dgm:spPr/>
      <dgm:t>
        <a:bodyPr/>
        <a:lstStyle/>
        <a:p>
          <a:r>
            <a:rPr lang="en-US" b="1"/>
            <a:t>Data-driven optimization</a:t>
          </a:r>
          <a:r>
            <a:rPr lang="en-US"/>
            <a:t> of fleet-wide updates</a:t>
          </a:r>
        </a:p>
      </dgm:t>
    </dgm:pt>
    <dgm:pt modelId="{007C8F39-AD79-4FE0-95C3-0D7B8D790E73}" type="parTrans" cxnId="{A2F5F29C-F53F-4D0E-9C0D-05CD31AAB3D4}">
      <dgm:prSet/>
      <dgm:spPr/>
      <dgm:t>
        <a:bodyPr/>
        <a:lstStyle/>
        <a:p>
          <a:endParaRPr lang="en-US"/>
        </a:p>
      </dgm:t>
    </dgm:pt>
    <dgm:pt modelId="{67744B17-C8D5-4205-8500-4E92E5816090}" type="sibTrans" cxnId="{A2F5F29C-F53F-4D0E-9C0D-05CD31AAB3D4}">
      <dgm:prSet/>
      <dgm:spPr/>
      <dgm:t>
        <a:bodyPr/>
        <a:lstStyle/>
        <a:p>
          <a:endParaRPr lang="en-US"/>
        </a:p>
      </dgm:t>
    </dgm:pt>
    <dgm:pt modelId="{3B5D0691-9E46-4453-A441-B9872F9D6007}" type="pres">
      <dgm:prSet presAssocID="{5B9C0E6D-C17C-41E2-9267-3EC76A24F4B1}" presName="root" presStyleCnt="0">
        <dgm:presLayoutVars>
          <dgm:dir/>
          <dgm:resizeHandles val="exact"/>
        </dgm:presLayoutVars>
      </dgm:prSet>
      <dgm:spPr/>
    </dgm:pt>
    <dgm:pt modelId="{6B3F0B83-FE74-4C18-9294-DA44835D3BBD}" type="pres">
      <dgm:prSet presAssocID="{1915FE9A-08D2-409D-B50A-3986C0896736}" presName="compNode" presStyleCnt="0"/>
      <dgm:spPr/>
    </dgm:pt>
    <dgm:pt modelId="{AB21868A-6B51-4371-81B8-F347A65784E1}" type="pres">
      <dgm:prSet presAssocID="{1915FE9A-08D2-409D-B50A-3986C089673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EFE60CE-461B-4A73-BE75-0FD9DF86DF54}" type="pres">
      <dgm:prSet presAssocID="{1915FE9A-08D2-409D-B50A-3986C0896736}" presName="spaceRect" presStyleCnt="0"/>
      <dgm:spPr/>
    </dgm:pt>
    <dgm:pt modelId="{79428F5D-9677-4B67-B04A-51CB365B09EA}" type="pres">
      <dgm:prSet presAssocID="{1915FE9A-08D2-409D-B50A-3986C0896736}" presName="textRect" presStyleLbl="revTx" presStyleIdx="0" presStyleCnt="5">
        <dgm:presLayoutVars>
          <dgm:chMax val="1"/>
          <dgm:chPref val="1"/>
        </dgm:presLayoutVars>
      </dgm:prSet>
      <dgm:spPr/>
    </dgm:pt>
    <dgm:pt modelId="{A79AE4E4-D146-4B3F-9889-67467823A0EC}" type="pres">
      <dgm:prSet presAssocID="{38FA1C88-AC0E-4037-9283-8E200E6D4BD9}" presName="sibTrans" presStyleCnt="0"/>
      <dgm:spPr/>
    </dgm:pt>
    <dgm:pt modelId="{A848BA15-6214-4C57-8E88-265250CDE00B}" type="pres">
      <dgm:prSet presAssocID="{61D0FAF7-863F-436A-AE86-5E2C34D89FDC}" presName="compNode" presStyleCnt="0"/>
      <dgm:spPr/>
    </dgm:pt>
    <dgm:pt modelId="{F3B2D8F3-B129-4E3F-A66F-19D2806B3912}" type="pres">
      <dgm:prSet presAssocID="{61D0FAF7-863F-436A-AE86-5E2C34D89F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A6EA7C6-F0BD-43EA-B6A0-5BAED2F63764}" type="pres">
      <dgm:prSet presAssocID="{61D0FAF7-863F-436A-AE86-5E2C34D89FDC}" presName="spaceRect" presStyleCnt="0"/>
      <dgm:spPr/>
    </dgm:pt>
    <dgm:pt modelId="{FF321AB7-56B6-4BCE-8A12-746B060B7B95}" type="pres">
      <dgm:prSet presAssocID="{61D0FAF7-863F-436A-AE86-5E2C34D89FDC}" presName="textRect" presStyleLbl="revTx" presStyleIdx="1" presStyleCnt="5">
        <dgm:presLayoutVars>
          <dgm:chMax val="1"/>
          <dgm:chPref val="1"/>
        </dgm:presLayoutVars>
      </dgm:prSet>
      <dgm:spPr/>
    </dgm:pt>
    <dgm:pt modelId="{021203D8-276E-422D-BBB5-C19F98050FC2}" type="pres">
      <dgm:prSet presAssocID="{3E5531D3-D2B7-440E-8FC3-F5A85C7C397E}" presName="sibTrans" presStyleCnt="0"/>
      <dgm:spPr/>
    </dgm:pt>
    <dgm:pt modelId="{BC049746-1D24-493F-B23B-C794B4F697CB}" type="pres">
      <dgm:prSet presAssocID="{8952FD0A-45B0-4A30-8F31-39F290592FC2}" presName="compNode" presStyleCnt="0"/>
      <dgm:spPr/>
    </dgm:pt>
    <dgm:pt modelId="{8CC892C6-781D-434C-BCDC-F2355312624F}" type="pres">
      <dgm:prSet presAssocID="{8952FD0A-45B0-4A30-8F31-39F290592F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F25B1E0-AE57-44D3-A287-084FC977EC42}" type="pres">
      <dgm:prSet presAssocID="{8952FD0A-45B0-4A30-8F31-39F290592FC2}" presName="spaceRect" presStyleCnt="0"/>
      <dgm:spPr/>
    </dgm:pt>
    <dgm:pt modelId="{4A1B0BF2-CDD9-4E55-8C86-AC62B4F50BD1}" type="pres">
      <dgm:prSet presAssocID="{8952FD0A-45B0-4A30-8F31-39F290592FC2}" presName="textRect" presStyleLbl="revTx" presStyleIdx="2" presStyleCnt="5">
        <dgm:presLayoutVars>
          <dgm:chMax val="1"/>
          <dgm:chPref val="1"/>
        </dgm:presLayoutVars>
      </dgm:prSet>
      <dgm:spPr/>
    </dgm:pt>
    <dgm:pt modelId="{DE477503-5047-4023-B282-C5327AD0A7B5}" type="pres">
      <dgm:prSet presAssocID="{56FBEA18-C080-4460-A453-9E5210076B72}" presName="sibTrans" presStyleCnt="0"/>
      <dgm:spPr/>
    </dgm:pt>
    <dgm:pt modelId="{AE5A1BFA-0585-437D-AEC5-6936BF0D8373}" type="pres">
      <dgm:prSet presAssocID="{FA709BE7-5300-4119-B99C-CDE33D850340}" presName="compNode" presStyleCnt="0"/>
      <dgm:spPr/>
    </dgm:pt>
    <dgm:pt modelId="{EE975733-B096-4109-98AA-2A16FC8F89AB}" type="pres">
      <dgm:prSet presAssocID="{FA709BE7-5300-4119-B99C-CDE33D8503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D68F0384-219E-41F8-B815-5C8EFB094B9E}" type="pres">
      <dgm:prSet presAssocID="{FA709BE7-5300-4119-B99C-CDE33D850340}" presName="spaceRect" presStyleCnt="0"/>
      <dgm:spPr/>
    </dgm:pt>
    <dgm:pt modelId="{C99521BD-8B42-4F73-95BC-FC7FA94F6DE9}" type="pres">
      <dgm:prSet presAssocID="{FA709BE7-5300-4119-B99C-CDE33D850340}" presName="textRect" presStyleLbl="revTx" presStyleIdx="3" presStyleCnt="5">
        <dgm:presLayoutVars>
          <dgm:chMax val="1"/>
          <dgm:chPref val="1"/>
        </dgm:presLayoutVars>
      </dgm:prSet>
      <dgm:spPr/>
    </dgm:pt>
    <dgm:pt modelId="{B9D4F5CA-817A-4201-B655-63B67C41DB54}" type="pres">
      <dgm:prSet presAssocID="{22D5D360-4076-414F-907A-BF99B3030752}" presName="sibTrans" presStyleCnt="0"/>
      <dgm:spPr/>
    </dgm:pt>
    <dgm:pt modelId="{08AE064D-837B-4BBE-BF00-A27075D212A4}" type="pres">
      <dgm:prSet presAssocID="{828AB95C-F52F-4AB6-955C-0FA63D560E8B}" presName="compNode" presStyleCnt="0"/>
      <dgm:spPr/>
    </dgm:pt>
    <dgm:pt modelId="{6C219E1A-0801-4005-98AA-2D0C0E0E0386}" type="pres">
      <dgm:prSet presAssocID="{828AB95C-F52F-4AB6-955C-0FA63D560E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513B189B-84D2-4417-AB4F-892736256BE9}" type="pres">
      <dgm:prSet presAssocID="{828AB95C-F52F-4AB6-955C-0FA63D560E8B}" presName="spaceRect" presStyleCnt="0"/>
      <dgm:spPr/>
    </dgm:pt>
    <dgm:pt modelId="{C532DBA0-2C28-4B0D-B823-E4C7174CA786}" type="pres">
      <dgm:prSet presAssocID="{828AB95C-F52F-4AB6-955C-0FA63D560E8B}" presName="textRect" presStyleLbl="revTx" presStyleIdx="4" presStyleCnt="5">
        <dgm:presLayoutVars>
          <dgm:chMax val="1"/>
          <dgm:chPref val="1"/>
        </dgm:presLayoutVars>
      </dgm:prSet>
      <dgm:spPr/>
    </dgm:pt>
  </dgm:ptLst>
  <dgm:cxnLst>
    <dgm:cxn modelId="{076BFF28-F8B5-44BC-9ECB-B3CCE054E02F}" type="presOf" srcId="{828AB95C-F52F-4AB6-955C-0FA63D560E8B}" destId="{C532DBA0-2C28-4B0D-B823-E4C7174CA786}" srcOrd="0" destOrd="0" presId="urn:microsoft.com/office/officeart/2018/2/layout/IconLabelList"/>
    <dgm:cxn modelId="{A14A523C-82DF-49D1-A32A-C06724EF3AF8}" type="presOf" srcId="{1915FE9A-08D2-409D-B50A-3986C0896736}" destId="{79428F5D-9677-4B67-B04A-51CB365B09EA}" srcOrd="0" destOrd="0" presId="urn:microsoft.com/office/officeart/2018/2/layout/IconLabelList"/>
    <dgm:cxn modelId="{C25F6461-F5B6-4C3B-BF81-67F1BC310F08}" srcId="{5B9C0E6D-C17C-41E2-9267-3EC76A24F4B1}" destId="{1915FE9A-08D2-409D-B50A-3986C0896736}" srcOrd="0" destOrd="0" parTransId="{898AC5B0-BFF5-45FE-BFC2-B33CD5859F67}" sibTransId="{38FA1C88-AC0E-4037-9283-8E200E6D4BD9}"/>
    <dgm:cxn modelId="{FCC25862-C1A9-4950-8789-8F92978D615F}" type="presOf" srcId="{8952FD0A-45B0-4A30-8F31-39F290592FC2}" destId="{4A1B0BF2-CDD9-4E55-8C86-AC62B4F50BD1}" srcOrd="0" destOrd="0" presId="urn:microsoft.com/office/officeart/2018/2/layout/IconLabelList"/>
    <dgm:cxn modelId="{25B1006F-9B33-4B2D-ABFE-E9AB68F1E393}" srcId="{5B9C0E6D-C17C-41E2-9267-3EC76A24F4B1}" destId="{FA709BE7-5300-4119-B99C-CDE33D850340}" srcOrd="3" destOrd="0" parTransId="{5641A604-9B67-4413-9295-A522C2475778}" sibTransId="{22D5D360-4076-414F-907A-BF99B3030752}"/>
    <dgm:cxn modelId="{A2F5F29C-F53F-4D0E-9C0D-05CD31AAB3D4}" srcId="{5B9C0E6D-C17C-41E2-9267-3EC76A24F4B1}" destId="{828AB95C-F52F-4AB6-955C-0FA63D560E8B}" srcOrd="4" destOrd="0" parTransId="{007C8F39-AD79-4FE0-95C3-0D7B8D790E73}" sibTransId="{67744B17-C8D5-4205-8500-4E92E5816090}"/>
    <dgm:cxn modelId="{1E29FA9F-E518-414A-A7DB-019EA47FD0B8}" type="presOf" srcId="{FA709BE7-5300-4119-B99C-CDE33D850340}" destId="{C99521BD-8B42-4F73-95BC-FC7FA94F6DE9}" srcOrd="0" destOrd="0" presId="urn:microsoft.com/office/officeart/2018/2/layout/IconLabelList"/>
    <dgm:cxn modelId="{2FAF4AC5-BB39-49B3-8049-E302D1D8CBC1}" type="presOf" srcId="{61D0FAF7-863F-436A-AE86-5E2C34D89FDC}" destId="{FF321AB7-56B6-4BCE-8A12-746B060B7B95}" srcOrd="0" destOrd="0" presId="urn:microsoft.com/office/officeart/2018/2/layout/IconLabelList"/>
    <dgm:cxn modelId="{B25470E4-3368-4D27-9182-E5972EB273B5}" srcId="{5B9C0E6D-C17C-41E2-9267-3EC76A24F4B1}" destId="{61D0FAF7-863F-436A-AE86-5E2C34D89FDC}" srcOrd="1" destOrd="0" parTransId="{7AF57C7E-DBA7-4B0C-9028-D24CAE5C7CFE}" sibTransId="{3E5531D3-D2B7-440E-8FC3-F5A85C7C397E}"/>
    <dgm:cxn modelId="{8CD3CCE8-4B95-4202-82DE-A4A6D8144C29}" type="presOf" srcId="{5B9C0E6D-C17C-41E2-9267-3EC76A24F4B1}" destId="{3B5D0691-9E46-4453-A441-B9872F9D6007}" srcOrd="0" destOrd="0" presId="urn:microsoft.com/office/officeart/2018/2/layout/IconLabelList"/>
    <dgm:cxn modelId="{411072F9-EAFF-4709-99F5-76788C2B46B6}" srcId="{5B9C0E6D-C17C-41E2-9267-3EC76A24F4B1}" destId="{8952FD0A-45B0-4A30-8F31-39F290592FC2}" srcOrd="2" destOrd="0" parTransId="{3D100185-EBBD-43DF-81F1-F65514BDC89E}" sibTransId="{56FBEA18-C080-4460-A453-9E5210076B72}"/>
    <dgm:cxn modelId="{6EFC4134-8C23-4F84-B7BC-42AE45675F8E}" type="presParOf" srcId="{3B5D0691-9E46-4453-A441-B9872F9D6007}" destId="{6B3F0B83-FE74-4C18-9294-DA44835D3BBD}" srcOrd="0" destOrd="0" presId="urn:microsoft.com/office/officeart/2018/2/layout/IconLabelList"/>
    <dgm:cxn modelId="{FBF9BE74-DB49-4C5E-AC91-BB9ADDC502C7}" type="presParOf" srcId="{6B3F0B83-FE74-4C18-9294-DA44835D3BBD}" destId="{AB21868A-6B51-4371-81B8-F347A65784E1}" srcOrd="0" destOrd="0" presId="urn:microsoft.com/office/officeart/2018/2/layout/IconLabelList"/>
    <dgm:cxn modelId="{0035EFC9-11F7-430E-A743-506F130B7A85}" type="presParOf" srcId="{6B3F0B83-FE74-4C18-9294-DA44835D3BBD}" destId="{4EFE60CE-461B-4A73-BE75-0FD9DF86DF54}" srcOrd="1" destOrd="0" presId="urn:microsoft.com/office/officeart/2018/2/layout/IconLabelList"/>
    <dgm:cxn modelId="{5A01B3CC-A0E9-4D8E-8AA6-29CE6A16329E}" type="presParOf" srcId="{6B3F0B83-FE74-4C18-9294-DA44835D3BBD}" destId="{79428F5D-9677-4B67-B04A-51CB365B09EA}" srcOrd="2" destOrd="0" presId="urn:microsoft.com/office/officeart/2018/2/layout/IconLabelList"/>
    <dgm:cxn modelId="{C83A5D98-01A5-4324-BDF9-8F41C3C6D6C1}" type="presParOf" srcId="{3B5D0691-9E46-4453-A441-B9872F9D6007}" destId="{A79AE4E4-D146-4B3F-9889-67467823A0EC}" srcOrd="1" destOrd="0" presId="urn:microsoft.com/office/officeart/2018/2/layout/IconLabelList"/>
    <dgm:cxn modelId="{A7E469AE-9683-4618-B9DA-7A885955A464}" type="presParOf" srcId="{3B5D0691-9E46-4453-A441-B9872F9D6007}" destId="{A848BA15-6214-4C57-8E88-265250CDE00B}" srcOrd="2" destOrd="0" presId="urn:microsoft.com/office/officeart/2018/2/layout/IconLabelList"/>
    <dgm:cxn modelId="{274B059F-83B9-4F7C-B00C-85974399590E}" type="presParOf" srcId="{A848BA15-6214-4C57-8E88-265250CDE00B}" destId="{F3B2D8F3-B129-4E3F-A66F-19D2806B3912}" srcOrd="0" destOrd="0" presId="urn:microsoft.com/office/officeart/2018/2/layout/IconLabelList"/>
    <dgm:cxn modelId="{09A98514-1C7A-4567-9212-33381C581CF9}" type="presParOf" srcId="{A848BA15-6214-4C57-8E88-265250CDE00B}" destId="{CA6EA7C6-F0BD-43EA-B6A0-5BAED2F63764}" srcOrd="1" destOrd="0" presId="urn:microsoft.com/office/officeart/2018/2/layout/IconLabelList"/>
    <dgm:cxn modelId="{F8CE75DB-AE83-4624-A603-078A75514EFB}" type="presParOf" srcId="{A848BA15-6214-4C57-8E88-265250CDE00B}" destId="{FF321AB7-56B6-4BCE-8A12-746B060B7B95}" srcOrd="2" destOrd="0" presId="urn:microsoft.com/office/officeart/2018/2/layout/IconLabelList"/>
    <dgm:cxn modelId="{F6D70E92-8D15-44DC-B1C1-829CF85F9EEA}" type="presParOf" srcId="{3B5D0691-9E46-4453-A441-B9872F9D6007}" destId="{021203D8-276E-422D-BBB5-C19F98050FC2}" srcOrd="3" destOrd="0" presId="urn:microsoft.com/office/officeart/2018/2/layout/IconLabelList"/>
    <dgm:cxn modelId="{68BA8C18-2250-4E0B-AE96-B583B294E4CB}" type="presParOf" srcId="{3B5D0691-9E46-4453-A441-B9872F9D6007}" destId="{BC049746-1D24-493F-B23B-C794B4F697CB}" srcOrd="4" destOrd="0" presId="urn:microsoft.com/office/officeart/2018/2/layout/IconLabelList"/>
    <dgm:cxn modelId="{5814C69A-4228-42CC-A74C-13D601CCE435}" type="presParOf" srcId="{BC049746-1D24-493F-B23B-C794B4F697CB}" destId="{8CC892C6-781D-434C-BCDC-F2355312624F}" srcOrd="0" destOrd="0" presId="urn:microsoft.com/office/officeart/2018/2/layout/IconLabelList"/>
    <dgm:cxn modelId="{972EA5D2-593E-4887-B0C1-C01E1AD68E23}" type="presParOf" srcId="{BC049746-1D24-493F-B23B-C794B4F697CB}" destId="{8F25B1E0-AE57-44D3-A287-084FC977EC42}" srcOrd="1" destOrd="0" presId="urn:microsoft.com/office/officeart/2018/2/layout/IconLabelList"/>
    <dgm:cxn modelId="{B1C0AC95-3D14-460D-B7FF-FDDEA01072D0}" type="presParOf" srcId="{BC049746-1D24-493F-B23B-C794B4F697CB}" destId="{4A1B0BF2-CDD9-4E55-8C86-AC62B4F50BD1}" srcOrd="2" destOrd="0" presId="urn:microsoft.com/office/officeart/2018/2/layout/IconLabelList"/>
    <dgm:cxn modelId="{DB9B69A4-957F-4A2D-ADD0-2EE98B65C505}" type="presParOf" srcId="{3B5D0691-9E46-4453-A441-B9872F9D6007}" destId="{DE477503-5047-4023-B282-C5327AD0A7B5}" srcOrd="5" destOrd="0" presId="urn:microsoft.com/office/officeart/2018/2/layout/IconLabelList"/>
    <dgm:cxn modelId="{A9FB112B-2897-4C92-9B18-51A0B76E5A84}" type="presParOf" srcId="{3B5D0691-9E46-4453-A441-B9872F9D6007}" destId="{AE5A1BFA-0585-437D-AEC5-6936BF0D8373}" srcOrd="6" destOrd="0" presId="urn:microsoft.com/office/officeart/2018/2/layout/IconLabelList"/>
    <dgm:cxn modelId="{606EB644-5C79-44DB-AFE3-62FF427C6E18}" type="presParOf" srcId="{AE5A1BFA-0585-437D-AEC5-6936BF0D8373}" destId="{EE975733-B096-4109-98AA-2A16FC8F89AB}" srcOrd="0" destOrd="0" presId="urn:microsoft.com/office/officeart/2018/2/layout/IconLabelList"/>
    <dgm:cxn modelId="{AA7D6908-D615-4C3A-9B86-D046CCE611B1}" type="presParOf" srcId="{AE5A1BFA-0585-437D-AEC5-6936BF0D8373}" destId="{D68F0384-219E-41F8-B815-5C8EFB094B9E}" srcOrd="1" destOrd="0" presId="urn:microsoft.com/office/officeart/2018/2/layout/IconLabelList"/>
    <dgm:cxn modelId="{05D16CA8-FBF4-4E9D-A251-A9550139D484}" type="presParOf" srcId="{AE5A1BFA-0585-437D-AEC5-6936BF0D8373}" destId="{C99521BD-8B42-4F73-95BC-FC7FA94F6DE9}" srcOrd="2" destOrd="0" presId="urn:microsoft.com/office/officeart/2018/2/layout/IconLabelList"/>
    <dgm:cxn modelId="{5F680B52-6E43-45AE-BE22-0DCC31CE086E}" type="presParOf" srcId="{3B5D0691-9E46-4453-A441-B9872F9D6007}" destId="{B9D4F5CA-817A-4201-B655-63B67C41DB54}" srcOrd="7" destOrd="0" presId="urn:microsoft.com/office/officeart/2018/2/layout/IconLabelList"/>
    <dgm:cxn modelId="{B8987FA4-88B5-4DDE-AB5A-B5BD063BE396}" type="presParOf" srcId="{3B5D0691-9E46-4453-A441-B9872F9D6007}" destId="{08AE064D-837B-4BBE-BF00-A27075D212A4}" srcOrd="8" destOrd="0" presId="urn:microsoft.com/office/officeart/2018/2/layout/IconLabelList"/>
    <dgm:cxn modelId="{0E8F97EE-78F2-48F1-88DC-E522DBE49DCC}" type="presParOf" srcId="{08AE064D-837B-4BBE-BF00-A27075D212A4}" destId="{6C219E1A-0801-4005-98AA-2D0C0E0E0386}" srcOrd="0" destOrd="0" presId="urn:microsoft.com/office/officeart/2018/2/layout/IconLabelList"/>
    <dgm:cxn modelId="{7CD027BE-606A-4DF7-9C3E-0434391DA6D8}" type="presParOf" srcId="{08AE064D-837B-4BBE-BF00-A27075D212A4}" destId="{513B189B-84D2-4417-AB4F-892736256BE9}" srcOrd="1" destOrd="0" presId="urn:microsoft.com/office/officeart/2018/2/layout/IconLabelList"/>
    <dgm:cxn modelId="{4F9E0807-5D3A-44E9-98B0-5F1C7C5D74AE}" type="presParOf" srcId="{08AE064D-837B-4BBE-BF00-A27075D212A4}" destId="{C532DBA0-2C28-4B0D-B823-E4C7174CA7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1868A-6B51-4371-81B8-F347A65784E1}">
      <dsp:nvSpPr>
        <dsp:cNvPr id="0" name=""/>
        <dsp:cNvSpPr/>
      </dsp:nvSpPr>
      <dsp:spPr>
        <a:xfrm>
          <a:off x="790127" y="42968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428F5D-9677-4B67-B04A-51CB365B09EA}">
      <dsp:nvSpPr>
        <dsp:cNvPr id="0" name=""/>
        <dsp:cNvSpPr/>
      </dsp:nvSpPr>
      <dsp:spPr>
        <a:xfrm>
          <a:off x="295127" y="1537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Reduced breakdowns</a:t>
          </a:r>
          <a:r>
            <a:rPr lang="en-US" sz="1400" kern="1200"/>
            <a:t> by predicting failures ahead of time</a:t>
          </a:r>
        </a:p>
      </dsp:txBody>
      <dsp:txXfrm>
        <a:off x="295127" y="1537595"/>
        <a:ext cx="1800000" cy="720000"/>
      </dsp:txXfrm>
    </dsp:sp>
    <dsp:sp modelId="{F3B2D8F3-B129-4E3F-A66F-19D2806B3912}">
      <dsp:nvSpPr>
        <dsp:cNvPr id="0" name=""/>
        <dsp:cNvSpPr/>
      </dsp:nvSpPr>
      <dsp:spPr>
        <a:xfrm>
          <a:off x="2905127" y="42968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321AB7-56B6-4BCE-8A12-746B060B7B95}">
      <dsp:nvSpPr>
        <dsp:cNvPr id="0" name=""/>
        <dsp:cNvSpPr/>
      </dsp:nvSpPr>
      <dsp:spPr>
        <a:xfrm>
          <a:off x="2410127" y="1537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Increased efficiency</a:t>
          </a:r>
          <a:r>
            <a:rPr lang="en-US" sz="1400" kern="1200"/>
            <a:t> through scheduled, partial updates</a:t>
          </a:r>
        </a:p>
      </dsp:txBody>
      <dsp:txXfrm>
        <a:off x="2410127" y="1537595"/>
        <a:ext cx="1800000" cy="720000"/>
      </dsp:txXfrm>
    </dsp:sp>
    <dsp:sp modelId="{8CC892C6-781D-434C-BCDC-F2355312624F}">
      <dsp:nvSpPr>
        <dsp:cNvPr id="0" name=""/>
        <dsp:cNvSpPr/>
      </dsp:nvSpPr>
      <dsp:spPr>
        <a:xfrm>
          <a:off x="5020127" y="42968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1B0BF2-CDD9-4E55-8C86-AC62B4F50BD1}">
      <dsp:nvSpPr>
        <dsp:cNvPr id="0" name=""/>
        <dsp:cNvSpPr/>
      </dsp:nvSpPr>
      <dsp:spPr>
        <a:xfrm>
          <a:off x="4525128" y="153759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Enhanced security</a:t>
          </a:r>
          <a:r>
            <a:rPr lang="en-US" sz="1400" kern="1200"/>
            <a:t> via real-time vulnerability patches</a:t>
          </a:r>
        </a:p>
      </dsp:txBody>
      <dsp:txXfrm>
        <a:off x="4525128" y="1537595"/>
        <a:ext cx="1800000" cy="720000"/>
      </dsp:txXfrm>
    </dsp:sp>
    <dsp:sp modelId="{EE975733-B096-4109-98AA-2A16FC8F89AB}">
      <dsp:nvSpPr>
        <dsp:cNvPr id="0" name=""/>
        <dsp:cNvSpPr/>
      </dsp:nvSpPr>
      <dsp:spPr>
        <a:xfrm>
          <a:off x="1847627" y="270759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521BD-8B42-4F73-95BC-FC7FA94F6DE9}">
      <dsp:nvSpPr>
        <dsp:cNvPr id="0" name=""/>
        <dsp:cNvSpPr/>
      </dsp:nvSpPr>
      <dsp:spPr>
        <a:xfrm>
          <a:off x="1352627" y="381550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Lower maintenance costs</a:t>
          </a:r>
          <a:r>
            <a:rPr lang="en-US" sz="1400" kern="1200"/>
            <a:t> and improved vehicle life</a:t>
          </a:r>
        </a:p>
      </dsp:txBody>
      <dsp:txXfrm>
        <a:off x="1352627" y="3815507"/>
        <a:ext cx="1800000" cy="720000"/>
      </dsp:txXfrm>
    </dsp:sp>
    <dsp:sp modelId="{6C219E1A-0801-4005-98AA-2D0C0E0E0386}">
      <dsp:nvSpPr>
        <dsp:cNvPr id="0" name=""/>
        <dsp:cNvSpPr/>
      </dsp:nvSpPr>
      <dsp:spPr>
        <a:xfrm>
          <a:off x="3962628" y="270759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32DBA0-2C28-4B0D-B823-E4C7174CA786}">
      <dsp:nvSpPr>
        <dsp:cNvPr id="0" name=""/>
        <dsp:cNvSpPr/>
      </dsp:nvSpPr>
      <dsp:spPr>
        <a:xfrm>
          <a:off x="3467628" y="381550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Data-driven optimization</a:t>
          </a:r>
          <a:r>
            <a:rPr lang="en-US" sz="1400" kern="1200"/>
            <a:t> of fleet-wide updates</a:t>
          </a:r>
        </a:p>
      </dsp:txBody>
      <dsp:txXfrm>
        <a:off x="3467628" y="381550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2800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0006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66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6206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01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8816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9080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0136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0858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988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157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7/25/2025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230408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4" name="Picture 153" descr="Blurred micro image of a street traffic">
            <a:extLst>
              <a:ext uri="{FF2B5EF4-FFF2-40B4-BE49-F238E27FC236}">
                <a16:creationId xmlns:a16="http://schemas.microsoft.com/office/drawing/2014/main" id="{8E002D51-C222-31C3-0FAA-727E09734569}"/>
              </a:ext>
            </a:extLst>
          </p:cNvPr>
          <p:cNvPicPr>
            <a:picLocks noChangeAspect="1"/>
          </p:cNvPicPr>
          <p:nvPr/>
        </p:nvPicPr>
        <p:blipFill>
          <a:blip r:embed="rId2">
            <a:alphaModFix amt="40000"/>
          </a:blip>
          <a:srcRect t="9736" r="-2" b="5867"/>
          <a:stretch>
            <a:fillRect/>
          </a:stretch>
        </p:blipFill>
        <p:spPr>
          <a:xfrm>
            <a:off x="-2" y="-2"/>
            <a:ext cx="12192001" cy="6858001"/>
          </a:xfrm>
          <a:prstGeom prst="rect">
            <a:avLst/>
          </a:prstGeom>
        </p:spPr>
      </p:pic>
      <p:sp>
        <p:nvSpPr>
          <p:cNvPr id="2" name="Title 1"/>
          <p:cNvSpPr>
            <a:spLocks noGrp="1"/>
          </p:cNvSpPr>
          <p:nvPr>
            <p:ph type="ctrTitle"/>
          </p:nvPr>
        </p:nvSpPr>
        <p:spPr>
          <a:xfrm>
            <a:off x="517870" y="978407"/>
            <a:ext cx="5021182" cy="3290107"/>
          </a:xfrm>
        </p:spPr>
        <p:txBody>
          <a:bodyPr anchor="t">
            <a:normAutofit/>
          </a:bodyPr>
          <a:lstStyle/>
          <a:p>
            <a:pPr>
              <a:lnSpc>
                <a:spcPct val="90000"/>
              </a:lnSpc>
            </a:pPr>
            <a:r>
              <a:rPr lang="en-US" sz="4200" dirty="0">
                <a:solidFill>
                  <a:srgbClr val="FFFFFF"/>
                </a:solidFill>
                <a:ea typeface="+mj-lt"/>
                <a:cs typeface="+mj-lt"/>
              </a:rPr>
              <a:t>AI-Based Fault Prediction and Smart OTA Scheduling for EVs</a:t>
            </a:r>
            <a:endParaRPr lang="en-US" sz="4200" dirty="0">
              <a:solidFill>
                <a:srgbClr val="FFFFFF"/>
              </a:solidFill>
            </a:endParaRPr>
          </a:p>
        </p:txBody>
      </p:sp>
      <p:sp>
        <p:nvSpPr>
          <p:cNvPr id="3" name="Subtitle 2"/>
          <p:cNvSpPr>
            <a:spLocks noGrp="1"/>
          </p:cNvSpPr>
          <p:nvPr>
            <p:ph type="subTitle" idx="1"/>
          </p:nvPr>
        </p:nvSpPr>
        <p:spPr>
          <a:xfrm>
            <a:off x="517870" y="4482450"/>
            <a:ext cx="5040785" cy="1724029"/>
          </a:xfrm>
        </p:spPr>
        <p:txBody>
          <a:bodyPr vert="horz" lIns="91440" tIns="45720" rIns="91440" bIns="45720" rtlCol="0" anchor="t">
            <a:normAutofit/>
          </a:bodyPr>
          <a:lstStyle/>
          <a:p>
            <a:pPr>
              <a:lnSpc>
                <a:spcPct val="100000"/>
              </a:lnSpc>
            </a:pPr>
            <a:r>
              <a:rPr lang="en-US" sz="1700" b="1">
                <a:solidFill>
                  <a:srgbClr val="FFFFFF"/>
                </a:solidFill>
                <a:ea typeface="+mn-lt"/>
                <a:cs typeface="+mn-lt"/>
              </a:rPr>
              <a:t>Team Name:</a:t>
            </a:r>
            <a:r>
              <a:rPr lang="en-US" sz="1700">
                <a:solidFill>
                  <a:srgbClr val="FFFFFF"/>
                </a:solidFill>
                <a:ea typeface="+mn-lt"/>
                <a:cs typeface="+mn-lt"/>
              </a:rPr>
              <a:t> MindSparks</a:t>
            </a:r>
            <a:br>
              <a:rPr lang="en-US" sz="1700">
                <a:solidFill>
                  <a:srgbClr val="FFFFFF"/>
                </a:solidFill>
                <a:ea typeface="+mn-lt"/>
                <a:cs typeface="+mn-lt"/>
              </a:rPr>
            </a:br>
            <a:r>
              <a:rPr lang="en-US" sz="1700" b="1">
                <a:solidFill>
                  <a:srgbClr val="FFFFFF"/>
                </a:solidFill>
                <a:ea typeface="+mn-lt"/>
                <a:cs typeface="+mn-lt"/>
              </a:rPr>
              <a:t>Event:</a:t>
            </a:r>
            <a:r>
              <a:rPr lang="en-US" sz="1700">
                <a:solidFill>
                  <a:srgbClr val="FFFFFF"/>
                </a:solidFill>
                <a:ea typeface="+mn-lt"/>
                <a:cs typeface="+mn-lt"/>
              </a:rPr>
              <a:t> Tata InnoVent 2025</a:t>
            </a:r>
            <a:br>
              <a:rPr lang="en-US" sz="1700">
                <a:solidFill>
                  <a:srgbClr val="FFFFFF"/>
                </a:solidFill>
                <a:ea typeface="+mn-lt"/>
                <a:cs typeface="+mn-lt"/>
              </a:rPr>
            </a:br>
            <a:r>
              <a:rPr lang="en-US" sz="1700" b="1">
                <a:solidFill>
                  <a:srgbClr val="FFFFFF"/>
                </a:solidFill>
                <a:ea typeface="+mn-lt"/>
                <a:cs typeface="+mn-lt"/>
              </a:rPr>
              <a:t>Category:</a:t>
            </a:r>
            <a:r>
              <a:rPr lang="en-US" sz="1700">
                <a:solidFill>
                  <a:srgbClr val="FFFFFF"/>
                </a:solidFill>
                <a:ea typeface="+mn-lt"/>
                <a:cs typeface="+mn-lt"/>
              </a:rPr>
              <a:t> Software-Defined Vehicle Platforms &amp; OTA Architectures</a:t>
            </a:r>
            <a:br>
              <a:rPr lang="en-US" sz="1700">
                <a:solidFill>
                  <a:srgbClr val="FFFFFF"/>
                </a:solidFill>
                <a:ea typeface="+mn-lt"/>
                <a:cs typeface="+mn-lt"/>
              </a:rPr>
            </a:br>
            <a:r>
              <a:rPr lang="en-US" sz="1700" b="1">
                <a:solidFill>
                  <a:srgbClr val="FFFFFF"/>
                </a:solidFill>
                <a:ea typeface="+mn-lt"/>
                <a:cs typeface="+mn-lt"/>
              </a:rPr>
              <a:t>Subcategory:</a:t>
            </a:r>
            <a:r>
              <a:rPr lang="en-US" sz="1700">
                <a:solidFill>
                  <a:srgbClr val="FFFFFF"/>
                </a:solidFill>
                <a:ea typeface="+mn-lt"/>
                <a:cs typeface="+mn-lt"/>
              </a:rPr>
              <a:t> OTA Frameworks for Modular Software Updates in EVs</a:t>
            </a:r>
          </a:p>
        </p:txBody>
      </p:sp>
      <p:sp>
        <p:nvSpPr>
          <p:cNvPr id="155" name="Rectangle 15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8A2F77-4B52-0AAE-983A-F5E68F0F0358}"/>
              </a:ext>
            </a:extLst>
          </p:cNvPr>
          <p:cNvSpPr>
            <a:spLocks noGrp="1"/>
          </p:cNvSpPr>
          <p:nvPr>
            <p:ph type="title"/>
          </p:nvPr>
        </p:nvSpPr>
        <p:spPr>
          <a:xfrm>
            <a:off x="521208" y="978408"/>
            <a:ext cx="6263640" cy="1463040"/>
          </a:xfrm>
        </p:spPr>
        <p:txBody>
          <a:bodyPr>
            <a:normAutofit/>
          </a:bodyPr>
          <a:lstStyle/>
          <a:p>
            <a:r>
              <a:rPr lang="en-US" b="0" dirty="0">
                <a:ea typeface="+mj-lt"/>
                <a:cs typeface="+mj-lt"/>
              </a:rPr>
              <a:t>Problem Statement</a:t>
            </a:r>
            <a:endParaRPr lang="en-US" dirty="0"/>
          </a:p>
        </p:txBody>
      </p:sp>
      <p:sp>
        <p:nvSpPr>
          <p:cNvPr id="12" name="Freeform: Shape 11">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8A52A2B-C24B-61E2-857E-11478A931B99}"/>
              </a:ext>
            </a:extLst>
          </p:cNvPr>
          <p:cNvSpPr>
            <a:spLocks noGrp="1"/>
          </p:cNvSpPr>
          <p:nvPr>
            <p:ph idx="1"/>
          </p:nvPr>
        </p:nvSpPr>
        <p:spPr>
          <a:xfrm>
            <a:off x="521208" y="2578608"/>
            <a:ext cx="6263640" cy="3767328"/>
          </a:xfrm>
        </p:spPr>
        <p:txBody>
          <a:bodyPr vert="horz" lIns="91440" tIns="45720" rIns="91440" bIns="45720" rtlCol="0">
            <a:normAutofit/>
          </a:bodyPr>
          <a:lstStyle/>
          <a:p>
            <a:pPr marL="0" indent="0">
              <a:buNone/>
            </a:pPr>
            <a:r>
              <a:rPr lang="en-US" dirty="0">
                <a:ea typeface="+mn-lt"/>
                <a:cs typeface="+mn-lt"/>
              </a:rPr>
              <a:t>Electric Vehicles (EVs) often experience unexpected component failures and software inconsistencies due to limited predictive diagnostics and manual update mechanisms. These issues lead to customer dissatisfaction, increased service costs, and potential safety risks. There is a need for a solution that can </a:t>
            </a:r>
            <a:r>
              <a:rPr lang="en-US" b="1" dirty="0">
                <a:ea typeface="+mn-lt"/>
                <a:cs typeface="+mn-lt"/>
              </a:rPr>
              <a:t>predict faults in advance</a:t>
            </a:r>
            <a:r>
              <a:rPr lang="en-US" dirty="0">
                <a:ea typeface="+mn-lt"/>
                <a:cs typeface="+mn-lt"/>
              </a:rPr>
              <a:t> and enable </a:t>
            </a:r>
            <a:r>
              <a:rPr lang="en-US" b="1" dirty="0">
                <a:ea typeface="+mn-lt"/>
                <a:cs typeface="+mn-lt"/>
              </a:rPr>
              <a:t>smart, modular OTA (Over-The-Air) updates</a:t>
            </a:r>
            <a:r>
              <a:rPr lang="en-US" dirty="0">
                <a:ea typeface="+mn-lt"/>
                <a:cs typeface="+mn-lt"/>
              </a:rPr>
              <a:t> without disrupting the user experience.</a:t>
            </a:r>
            <a:endParaRPr lang="en-US" dirty="0"/>
          </a:p>
        </p:txBody>
      </p:sp>
      <p:pic>
        <p:nvPicPr>
          <p:cNvPr id="7" name="Graphic 6" descr="Electric Car">
            <a:extLst>
              <a:ext uri="{FF2B5EF4-FFF2-40B4-BE49-F238E27FC236}">
                <a16:creationId xmlns:a16="http://schemas.microsoft.com/office/drawing/2014/main" id="{11DF8960-40ED-A155-1D06-2768F15CA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132181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5CF037-EA4E-2300-BF4F-8A6249EE7D34}"/>
              </a:ext>
            </a:extLst>
          </p:cNvPr>
          <p:cNvSpPr>
            <a:spLocks noGrp="1"/>
          </p:cNvSpPr>
          <p:nvPr>
            <p:ph type="title"/>
          </p:nvPr>
        </p:nvSpPr>
        <p:spPr>
          <a:xfrm>
            <a:off x="521208" y="978408"/>
            <a:ext cx="6300216" cy="1325880"/>
          </a:xfrm>
        </p:spPr>
        <p:txBody>
          <a:bodyPr>
            <a:normAutofit/>
          </a:bodyPr>
          <a:lstStyle/>
          <a:p>
            <a:r>
              <a:rPr lang="en-US" dirty="0"/>
              <a:t>Objective</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Graphic 6" descr="Head with Gears">
            <a:extLst>
              <a:ext uri="{FF2B5EF4-FFF2-40B4-BE49-F238E27FC236}">
                <a16:creationId xmlns:a16="http://schemas.microsoft.com/office/drawing/2014/main" id="{A49259D8-A670-58D5-4CD8-391C42F21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7" y="2429691"/>
            <a:ext cx="3916313" cy="3916313"/>
          </a:xfrm>
          <a:prstGeom prst="rect">
            <a:avLst/>
          </a:prstGeom>
        </p:spPr>
      </p:pic>
      <p:sp>
        <p:nvSpPr>
          <p:cNvPr id="3" name="Content Placeholder 2">
            <a:extLst>
              <a:ext uri="{FF2B5EF4-FFF2-40B4-BE49-F238E27FC236}">
                <a16:creationId xmlns:a16="http://schemas.microsoft.com/office/drawing/2014/main" id="{896C66B9-5385-9006-993B-78708F15D8AF}"/>
              </a:ext>
            </a:extLst>
          </p:cNvPr>
          <p:cNvSpPr>
            <a:spLocks noGrp="1"/>
          </p:cNvSpPr>
          <p:nvPr>
            <p:ph idx="1"/>
          </p:nvPr>
        </p:nvSpPr>
        <p:spPr>
          <a:xfrm>
            <a:off x="7507224" y="1088136"/>
            <a:ext cx="4160520" cy="5257800"/>
          </a:xfrm>
        </p:spPr>
        <p:txBody>
          <a:bodyPr vert="horz" lIns="91440" tIns="45720" rIns="91440" bIns="45720" rtlCol="0">
            <a:normAutofit/>
          </a:bodyPr>
          <a:lstStyle/>
          <a:p>
            <a:r>
              <a:rPr lang="en-US" dirty="0">
                <a:ea typeface="+mn-lt"/>
                <a:cs typeface="+mn-lt"/>
              </a:rPr>
              <a:t>Predict potential EV faults using AI/ML techniques based on historical sensor and usage data.</a:t>
            </a:r>
            <a:endParaRPr lang="en-US" dirty="0"/>
          </a:p>
          <a:p>
            <a:r>
              <a:rPr lang="en-US" dirty="0">
                <a:ea typeface="+mn-lt"/>
                <a:cs typeface="+mn-lt"/>
              </a:rPr>
              <a:t>Develop a smart OTA update scheduler to deliver modular software patches efficiently.</a:t>
            </a:r>
            <a:endParaRPr lang="en-US" dirty="0"/>
          </a:p>
          <a:p>
            <a:r>
              <a:rPr lang="en-US" dirty="0">
                <a:ea typeface="+mn-lt"/>
                <a:cs typeface="+mn-lt"/>
              </a:rPr>
              <a:t>Improve vehicle uptime, reduce manual intervention, and enhance driver safety and convenience.</a:t>
            </a:r>
            <a:endParaRPr lang="en-US" dirty="0"/>
          </a:p>
        </p:txBody>
      </p:sp>
    </p:spTree>
    <p:extLst>
      <p:ext uri="{BB962C8B-B14F-4D97-AF65-F5344CB8AC3E}">
        <p14:creationId xmlns:p14="http://schemas.microsoft.com/office/powerpoint/2010/main" val="319531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5A01-3072-ACD4-8F66-D0B2FDF26B97}"/>
              </a:ext>
            </a:extLst>
          </p:cNvPr>
          <p:cNvSpPr>
            <a:spLocks noGrp="1"/>
          </p:cNvSpPr>
          <p:nvPr>
            <p:ph type="title"/>
          </p:nvPr>
        </p:nvSpPr>
        <p:spPr/>
        <p:txBody>
          <a:bodyPr>
            <a:normAutofit/>
          </a:bodyPr>
          <a:lstStyle/>
          <a:p>
            <a:r>
              <a:rPr lang="en-US" dirty="0"/>
              <a:t>Proposed Solution</a:t>
            </a:r>
          </a:p>
          <a:p>
            <a:pPr marL="285750" indent="-285750">
              <a:buFont typeface="Arial"/>
              <a:buChar char="•"/>
            </a:pPr>
            <a:endParaRPr lang="en-US"/>
          </a:p>
          <a:p>
            <a:endParaRPr lang="en-US" dirty="0"/>
          </a:p>
        </p:txBody>
      </p:sp>
      <p:sp>
        <p:nvSpPr>
          <p:cNvPr id="3" name="Content Placeholder 2">
            <a:extLst>
              <a:ext uri="{FF2B5EF4-FFF2-40B4-BE49-F238E27FC236}">
                <a16:creationId xmlns:a16="http://schemas.microsoft.com/office/drawing/2014/main" id="{CA1CC8B1-85A7-422D-6BF6-074F3F8C4D49}"/>
              </a:ext>
            </a:extLst>
          </p:cNvPr>
          <p:cNvSpPr>
            <a:spLocks noGrp="1"/>
          </p:cNvSpPr>
          <p:nvPr>
            <p:ph idx="1"/>
          </p:nvPr>
        </p:nvSpPr>
        <p:spPr/>
        <p:txBody>
          <a:bodyPr vert="horz" lIns="91440" tIns="45720" rIns="91440" bIns="45720" rtlCol="0" anchor="t">
            <a:normAutofit/>
          </a:bodyPr>
          <a:lstStyle/>
          <a:p>
            <a:r>
              <a:rPr lang="en-US" dirty="0">
                <a:ea typeface="+mn-lt"/>
                <a:cs typeface="+mn-lt"/>
              </a:rPr>
              <a:t>A centralized cloud platform that:</a:t>
            </a:r>
            <a:endParaRPr lang="en-US" dirty="0"/>
          </a:p>
          <a:p>
            <a:pPr marL="0" indent="0" algn="just">
              <a:buNone/>
            </a:pPr>
            <a:r>
              <a:rPr lang="en-US" dirty="0">
                <a:ea typeface="+mn-lt"/>
                <a:cs typeface="+mn-lt"/>
              </a:rPr>
              <a:t>    - Collects and analyzes vehicle telemetry in real time.</a:t>
            </a:r>
            <a:endParaRPr lang="en-US"/>
          </a:p>
          <a:p>
            <a:pPr marL="0" indent="0" algn="just">
              <a:buNone/>
            </a:pPr>
            <a:r>
              <a:rPr lang="en-US" dirty="0">
                <a:ea typeface="+mn-lt"/>
                <a:cs typeface="+mn-lt"/>
              </a:rPr>
              <a:t>   - Uses ML models to predict faults.</a:t>
            </a:r>
            <a:endParaRPr lang="en-US" dirty="0"/>
          </a:p>
          <a:p>
            <a:pPr marL="0" indent="0" algn="just">
              <a:buNone/>
            </a:pPr>
            <a:r>
              <a:rPr lang="en-US" dirty="0">
                <a:ea typeface="+mn-lt"/>
                <a:cs typeface="+mn-lt"/>
              </a:rPr>
              <a:t>   - Maps predicted faults to required OTA updates.</a:t>
            </a:r>
            <a:endParaRPr lang="en-US" dirty="0"/>
          </a:p>
          <a:p>
            <a:r>
              <a:rPr lang="en-US" dirty="0">
                <a:ea typeface="+mn-lt"/>
                <a:cs typeface="+mn-lt"/>
              </a:rPr>
              <a:t>OTA scheduler module:</a:t>
            </a:r>
            <a:endParaRPr lang="en-US" dirty="0"/>
          </a:p>
          <a:p>
            <a:pPr marL="0" indent="0">
              <a:buNone/>
            </a:pPr>
            <a:r>
              <a:rPr lang="en-US" dirty="0">
                <a:ea typeface="+mn-lt"/>
                <a:cs typeface="+mn-lt"/>
              </a:rPr>
              <a:t>   - Prioritizes updates based on severity and user behavior.</a:t>
            </a:r>
          </a:p>
          <a:p>
            <a:pPr marL="0" indent="0">
              <a:buNone/>
            </a:pPr>
            <a:r>
              <a:rPr lang="en-US" dirty="0">
                <a:ea typeface="+mn-lt"/>
                <a:cs typeface="+mn-lt"/>
              </a:rPr>
              <a:t>   - Schedules updates during idle time to minimize disruption.</a:t>
            </a:r>
            <a:endParaRPr lang="en-US" dirty="0"/>
          </a:p>
          <a:p>
            <a:pPr marL="0" indent="0">
              <a:buNone/>
            </a:pPr>
            <a:r>
              <a:rPr lang="en-US" dirty="0">
                <a:ea typeface="+mn-lt"/>
                <a:cs typeface="+mn-lt"/>
              </a:rPr>
              <a:t>   - Sends rollback-safe, secure software patches to affected modules only.</a:t>
            </a:r>
            <a:endParaRPr lang="en-US" dirty="0"/>
          </a:p>
          <a:p>
            <a:endParaRPr lang="en-US" dirty="0"/>
          </a:p>
        </p:txBody>
      </p:sp>
    </p:spTree>
    <p:extLst>
      <p:ext uri="{BB962C8B-B14F-4D97-AF65-F5344CB8AC3E}">
        <p14:creationId xmlns:p14="http://schemas.microsoft.com/office/powerpoint/2010/main" val="327837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36B075-BBA0-7FE3-1A17-7D261B4EB3A8}"/>
              </a:ext>
            </a:extLst>
          </p:cNvPr>
          <p:cNvSpPr>
            <a:spLocks noGrp="1"/>
          </p:cNvSpPr>
          <p:nvPr>
            <p:ph type="title"/>
          </p:nvPr>
        </p:nvSpPr>
        <p:spPr>
          <a:xfrm>
            <a:off x="521208" y="978408"/>
            <a:ext cx="6281928" cy="1463040"/>
          </a:xfrm>
        </p:spPr>
        <p:txBody>
          <a:bodyPr>
            <a:normAutofit/>
          </a:bodyPr>
          <a:lstStyle/>
          <a:p>
            <a:r>
              <a:rPr lang="en-US" dirty="0">
                <a:ea typeface="+mj-lt"/>
                <a:cs typeface="+mj-lt"/>
              </a:rPr>
              <a:t>Tech Stack</a:t>
            </a:r>
            <a:endParaRPr lang="en-US" dirty="0"/>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ECD0C-254E-E5F5-4CCD-D4A1343DF21A}"/>
              </a:ext>
            </a:extLst>
          </p:cNvPr>
          <p:cNvSpPr>
            <a:spLocks noGrp="1"/>
          </p:cNvSpPr>
          <p:nvPr>
            <p:ph idx="1"/>
          </p:nvPr>
        </p:nvSpPr>
        <p:spPr>
          <a:xfrm>
            <a:off x="521208" y="2578608"/>
            <a:ext cx="6281928" cy="3767328"/>
          </a:xfrm>
        </p:spPr>
        <p:txBody>
          <a:bodyPr vert="horz" lIns="91440" tIns="45720" rIns="91440" bIns="45720" rtlCol="0">
            <a:normAutofit/>
          </a:bodyPr>
          <a:lstStyle/>
          <a:p>
            <a:r>
              <a:rPr lang="en-US" b="1" dirty="0">
                <a:ea typeface="+mn-lt"/>
                <a:cs typeface="+mn-lt"/>
              </a:rPr>
              <a:t>Frontend:</a:t>
            </a:r>
            <a:r>
              <a:rPr lang="en-US" dirty="0">
                <a:ea typeface="+mn-lt"/>
                <a:cs typeface="+mn-lt"/>
              </a:rPr>
              <a:t> React.js (dashboard interface)</a:t>
            </a:r>
            <a:endParaRPr lang="en-US" dirty="0"/>
          </a:p>
          <a:p>
            <a:r>
              <a:rPr lang="en-US" b="1">
                <a:ea typeface="+mn-lt"/>
                <a:cs typeface="+mn-lt"/>
              </a:rPr>
              <a:t>Backend:</a:t>
            </a:r>
            <a:r>
              <a:rPr lang="en-US">
                <a:ea typeface="+mn-lt"/>
                <a:cs typeface="+mn-lt"/>
              </a:rPr>
              <a:t> Node.js + Express</a:t>
            </a:r>
            <a:endParaRPr lang="en-US"/>
          </a:p>
          <a:p>
            <a:r>
              <a:rPr lang="en-US" b="1">
                <a:ea typeface="+mn-lt"/>
                <a:cs typeface="+mn-lt"/>
              </a:rPr>
              <a:t>Database:</a:t>
            </a:r>
            <a:r>
              <a:rPr lang="en-US">
                <a:ea typeface="+mn-lt"/>
                <a:cs typeface="+mn-lt"/>
              </a:rPr>
              <a:t> MongoDB (vehicle logs, user data)</a:t>
            </a:r>
            <a:endParaRPr lang="en-US"/>
          </a:p>
          <a:p>
            <a:r>
              <a:rPr lang="en-US" b="1" dirty="0">
                <a:ea typeface="+mn-lt"/>
                <a:cs typeface="+mn-lt"/>
              </a:rPr>
              <a:t>ML Models:</a:t>
            </a:r>
            <a:r>
              <a:rPr lang="en-US" dirty="0">
                <a:ea typeface="+mn-lt"/>
                <a:cs typeface="+mn-lt"/>
              </a:rPr>
              <a:t> Python (scikit-learn / TensorFlow)</a:t>
            </a:r>
            <a:endParaRPr lang="en-US" dirty="0"/>
          </a:p>
          <a:p>
            <a:r>
              <a:rPr lang="en-US" b="1" dirty="0">
                <a:ea typeface="+mn-lt"/>
                <a:cs typeface="+mn-lt"/>
              </a:rPr>
              <a:t>OTA Simulation:</a:t>
            </a:r>
            <a:r>
              <a:rPr lang="en-US" dirty="0">
                <a:ea typeface="+mn-lt"/>
                <a:cs typeface="+mn-lt"/>
              </a:rPr>
              <a:t> Custom microservice using MQTT/REST</a:t>
            </a:r>
            <a:endParaRPr lang="en-US" dirty="0"/>
          </a:p>
          <a:p>
            <a:r>
              <a:rPr lang="en-US" b="1" dirty="0">
                <a:ea typeface="+mn-lt"/>
                <a:cs typeface="+mn-lt"/>
              </a:rPr>
              <a:t>Cloud/Hosting:</a:t>
            </a:r>
            <a:r>
              <a:rPr lang="en-US" dirty="0">
                <a:ea typeface="+mn-lt"/>
                <a:cs typeface="+mn-lt"/>
              </a:rPr>
              <a:t> AWS or Render for backend services</a:t>
            </a:r>
            <a:endParaRPr lang="en-US" dirty="0"/>
          </a:p>
        </p:txBody>
      </p:sp>
      <p:pic>
        <p:nvPicPr>
          <p:cNvPr id="7" name="Graphic 6" descr="Database">
            <a:extLst>
              <a:ext uri="{FF2B5EF4-FFF2-40B4-BE49-F238E27FC236}">
                <a16:creationId xmlns:a16="http://schemas.microsoft.com/office/drawing/2014/main" id="{7A4F423D-77B8-0EA1-171F-E00DEE54D3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7668" y="1994644"/>
            <a:ext cx="4356461" cy="4356461"/>
          </a:xfrm>
          <a:prstGeom prst="rect">
            <a:avLst/>
          </a:prstGeom>
        </p:spPr>
      </p:pic>
    </p:spTree>
    <p:extLst>
      <p:ext uri="{BB962C8B-B14F-4D97-AF65-F5344CB8AC3E}">
        <p14:creationId xmlns:p14="http://schemas.microsoft.com/office/powerpoint/2010/main" val="383504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38B8CE-FBDB-0F0D-1DA5-DFFD55282B87}"/>
              </a:ext>
            </a:extLst>
          </p:cNvPr>
          <p:cNvSpPr>
            <a:spLocks noGrp="1"/>
          </p:cNvSpPr>
          <p:nvPr>
            <p:ph type="title"/>
          </p:nvPr>
        </p:nvSpPr>
        <p:spPr>
          <a:xfrm>
            <a:off x="521208" y="978408"/>
            <a:ext cx="4032504" cy="3364992"/>
          </a:xfrm>
        </p:spPr>
        <p:txBody>
          <a:bodyPr>
            <a:normAutofit/>
          </a:bodyPr>
          <a:lstStyle/>
          <a:p>
            <a:r>
              <a:rPr lang="en-US" dirty="0">
                <a:ea typeface="+mj-lt"/>
                <a:cs typeface="+mj-lt"/>
              </a:rPr>
              <a:t>Benefits &amp; Impact</a:t>
            </a:r>
            <a:endParaRPr lang="en-US" dirty="0"/>
          </a:p>
        </p:txBody>
      </p:sp>
      <p:sp>
        <p:nvSpPr>
          <p:cNvPr id="16" name="Rectangle 1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808AB-2943-464C-A710-F2A18D869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300216"/>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12EC4DFC-28C9-4B27-7242-12A756672E5F}"/>
              </a:ext>
            </a:extLst>
          </p:cNvPr>
          <p:cNvGraphicFramePr>
            <a:graphicFrameLocks noGrp="1"/>
          </p:cNvGraphicFramePr>
          <p:nvPr>
            <p:ph idx="1"/>
            <p:extLst>
              <p:ext uri="{D42A27DB-BD31-4B8C-83A1-F6EECF244321}">
                <p14:modId xmlns:p14="http://schemas.microsoft.com/office/powerpoint/2010/main" val="652463658"/>
              </p:ext>
            </p:extLst>
          </p:nvPr>
        </p:nvGraphicFramePr>
        <p:xfrm>
          <a:off x="5065776" y="978408"/>
          <a:ext cx="6620256" cy="496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05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87BC-89DE-BFB1-0108-00041B9A4B77}"/>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F192C1E0-4C17-BA0B-35BC-7AF34411A48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Our project introduces a scalable and AI-driven solution to address fault management and update distribution in EVs. By predicting failures early and optimizing OTA scheduling, we aim to create safer, smarter, and more reliable electric mobility experiences.</a:t>
            </a:r>
            <a:endParaRPr lang="en-US" dirty="0"/>
          </a:p>
        </p:txBody>
      </p:sp>
    </p:spTree>
    <p:extLst>
      <p:ext uri="{BB962C8B-B14F-4D97-AF65-F5344CB8AC3E}">
        <p14:creationId xmlns:p14="http://schemas.microsoft.com/office/powerpoint/2010/main" val="252864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47A3ABB9-59C0-1142-8AAC-D96F48C2E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882A-4AE9-80CD-7367-227618F91C42}"/>
              </a:ext>
            </a:extLst>
          </p:cNvPr>
          <p:cNvSpPr>
            <a:spLocks noGrp="1"/>
          </p:cNvSpPr>
          <p:nvPr>
            <p:ph type="title"/>
          </p:nvPr>
        </p:nvSpPr>
        <p:spPr>
          <a:xfrm>
            <a:off x="517869" y="2554068"/>
            <a:ext cx="6143884" cy="1794592"/>
          </a:xfrm>
        </p:spPr>
        <p:txBody>
          <a:bodyPr vert="horz" lIns="91440" tIns="45720" rIns="91440" bIns="45720" rtlCol="0" anchor="t">
            <a:normAutofit/>
          </a:bodyPr>
          <a:lstStyle/>
          <a:p>
            <a:r>
              <a:rPr lang="en-US" sz="6600"/>
              <a:t>Thank You</a:t>
            </a:r>
          </a:p>
        </p:txBody>
      </p:sp>
      <p:sp>
        <p:nvSpPr>
          <p:cNvPr id="15" name="Rectangle 14">
            <a:extLst>
              <a:ext uri="{FF2B5EF4-FFF2-40B4-BE49-F238E27FC236}">
                <a16:creationId xmlns:a16="http://schemas.microsoft.com/office/drawing/2014/main" id="{41EC199B-6D39-40A5-60B2-64079102B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3DE491-0822-E06F-2F96-DF7B05EEE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ED10D71-F754-F9AD-E5A1-D5563707D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4680" y="6209925"/>
            <a:ext cx="4068671" cy="45719"/>
          </a:xfrm>
          <a:custGeom>
            <a:avLst/>
            <a:gdLst>
              <a:gd name="connsiteX0" fmla="*/ 0 w 4068671"/>
              <a:gd name="connsiteY0" fmla="*/ 0 h 45719"/>
              <a:gd name="connsiteX1" fmla="*/ 4068671 w 4068671"/>
              <a:gd name="connsiteY1" fmla="*/ 0 h 45719"/>
              <a:gd name="connsiteX2" fmla="*/ 4068671 w 4068671"/>
              <a:gd name="connsiteY2" fmla="*/ 45719 h 45719"/>
              <a:gd name="connsiteX3" fmla="*/ 0 w 4068671"/>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068671" h="45719">
                <a:moveTo>
                  <a:pt x="0" y="0"/>
                </a:moveTo>
                <a:lnTo>
                  <a:pt x="4068671" y="0"/>
                </a:lnTo>
                <a:lnTo>
                  <a:pt x="4068671" y="45719"/>
                </a:lnTo>
                <a:lnTo>
                  <a:pt x="0" y="45719"/>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2830492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Bierstadt</vt:lpstr>
      <vt:lpstr>GestaltVTI</vt:lpstr>
      <vt:lpstr>AI-Based Fault Prediction and Smart OTA Scheduling for EVs</vt:lpstr>
      <vt:lpstr>Problem Statement</vt:lpstr>
      <vt:lpstr>Objective</vt:lpstr>
      <vt:lpstr>Proposed Solution  </vt:lpstr>
      <vt:lpstr>Tech Stack</vt:lpstr>
      <vt:lpstr>Benefits &amp; Impact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 Sonal</dc:creator>
  <cp:lastModifiedBy>Archi Sonal</cp:lastModifiedBy>
  <cp:revision>124</cp:revision>
  <dcterms:created xsi:type="dcterms:W3CDTF">2025-07-25T11:02:33Z</dcterms:created>
  <dcterms:modified xsi:type="dcterms:W3CDTF">2025-07-25T11:30:09Z</dcterms:modified>
</cp:coreProperties>
</file>