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52748F-AE5C-4882-AEAD-AAF77D572463}" v="378" dt="2025-09-14T16:09:50.8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893" autoAdjust="0"/>
    <p:restoredTop sz="96301"/>
  </p:normalViewPr>
  <p:slideViewPr>
    <p:cSldViewPr snapToGrid="0">
      <p:cViewPr varScale="1">
        <p:scale>
          <a:sx n="127" d="100"/>
          <a:sy n="127" d="100"/>
        </p:scale>
        <p:origin x="512" y="19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chit-tiwari-26/Predicting-Pollution-from-Traffic-Weather-Patterns" TargetMode="External"/><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6390752" y="584200"/>
            <a:ext cx="415659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1200329"/>
          </a:xfrm>
          <a:prstGeom prst="rect">
            <a:avLst/>
          </a:prstGeom>
          <a:noFill/>
        </p:spPr>
        <p:txBody>
          <a:bodyPr wrap="square" lIns="91440" tIns="45720" rIns="91440" bIns="45720" rtlCol="0" anchor="t">
            <a:spAutoFit/>
          </a:bodyPr>
          <a:lstStyle/>
          <a:p>
            <a:pPr algn="r"/>
            <a:r>
              <a:rPr lang="en-IN" sz="3600" dirty="0">
                <a:solidFill>
                  <a:schemeClr val="bg1"/>
                </a:solidFill>
              </a:rPr>
              <a:t>Predicting Pollution from Traffic &amp; Weather Patterns</a:t>
            </a:r>
            <a:endParaRPr lang="en-US" dirty="0">
              <a:solidFill>
                <a:schemeClr val="bg1"/>
              </a:solidFill>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E952BA41-45A4-88B8-145E-48CD2527D057}"/>
              </a:ext>
            </a:extLst>
          </p:cNvPr>
          <p:cNvSpPr txBox="1"/>
          <p:nvPr/>
        </p:nvSpPr>
        <p:spPr>
          <a:xfrm>
            <a:off x="5185558" y="4809506"/>
            <a:ext cx="5779324"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solidFill>
                  <a:schemeClr val="bg1">
                    <a:lumMod val="85000"/>
                  </a:schemeClr>
                </a:solidFill>
              </a:rPr>
              <a:t>Name: Archit Tiwari</a:t>
            </a:r>
          </a:p>
          <a:p>
            <a:r>
              <a:rPr lang="en-US" sz="1600" dirty="0">
                <a:solidFill>
                  <a:schemeClr val="bg1">
                    <a:lumMod val="85000"/>
                  </a:schemeClr>
                </a:solidFill>
              </a:rPr>
              <a:t>AICTE Student ID: STU20241908F3EB1BEF AICTE Internship ID: INTERNSHIP_17513641056863b20937d78</a:t>
            </a:r>
          </a:p>
        </p:txBody>
      </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6859" y="972537"/>
            <a:ext cx="3934434" cy="523220"/>
          </a:xfrm>
          <a:prstGeom prst="rect">
            <a:avLst/>
          </a:prstGeom>
          <a:noFill/>
        </p:spPr>
        <p:txBody>
          <a:bodyPr wrap="square" lIns="91440" tIns="45720" rIns="91440" bIns="45720" anchor="t">
            <a:spAutoFit/>
          </a:bodyPr>
          <a:lstStyle/>
          <a:p>
            <a:r>
              <a:rPr lang="en-IN" sz="2800" b="1" dirty="0">
                <a:solidFill>
                  <a:srgbClr val="213163"/>
                </a:solidFill>
              </a:rPr>
              <a:t>Learning Objectives</a:t>
            </a:r>
            <a:endParaRPr lang="en-IN" sz="280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8" name="TextBox 7">
            <a:extLst>
              <a:ext uri="{FF2B5EF4-FFF2-40B4-BE49-F238E27FC236}">
                <a16:creationId xmlns:a16="http://schemas.microsoft.com/office/drawing/2014/main" id="{EF2B3815-6B21-0D2F-9F4F-D95F8DA92C8A}"/>
              </a:ext>
            </a:extLst>
          </p:cNvPr>
          <p:cNvSpPr txBox="1"/>
          <p:nvPr/>
        </p:nvSpPr>
        <p:spPr>
          <a:xfrm>
            <a:off x="306614" y="1440543"/>
            <a:ext cx="6471556"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marL="228600" indent="-228600">
              <a:buFont typeface=""/>
              <a:buAutoNum type="arabicPeriod"/>
            </a:pPr>
            <a:r>
              <a:rPr lang="en-US" sz="2000" dirty="0"/>
              <a:t>Understand the relationship between </a:t>
            </a:r>
            <a:r>
              <a:rPr lang="en-US" sz="2000" b="1" dirty="0"/>
              <a:t>traffic patterns, weather conditions, and air pollution levels (AQI)</a:t>
            </a:r>
            <a:r>
              <a:rPr lang="en-US" sz="2000" dirty="0"/>
              <a:t>.</a:t>
            </a:r>
          </a:p>
          <a:p>
            <a:pPr marL="228600" indent="-228600">
              <a:buFont typeface=""/>
              <a:buAutoNum type="arabicPeriod"/>
            </a:pPr>
            <a:r>
              <a:rPr lang="en-US" sz="2000" dirty="0"/>
              <a:t>Gain hands-on experience in </a:t>
            </a:r>
            <a:r>
              <a:rPr lang="en-US" sz="2000" b="1" dirty="0"/>
              <a:t>data preprocessing and feature engineering</a:t>
            </a:r>
            <a:r>
              <a:rPr lang="en-US" sz="2000" dirty="0"/>
              <a:t> .</a:t>
            </a:r>
          </a:p>
          <a:p>
            <a:pPr marL="228600" indent="-228600">
              <a:buAutoNum type="arabicPeriod"/>
            </a:pPr>
            <a:r>
              <a:rPr lang="en-US" sz="2000" dirty="0"/>
              <a:t>Learn to </a:t>
            </a:r>
            <a:r>
              <a:rPr lang="en-US" sz="2000" b="1" dirty="0"/>
              <a:t>visualize data and model predictions</a:t>
            </a:r>
            <a:r>
              <a:rPr lang="en-US" sz="2000" dirty="0"/>
              <a:t> for better interpretation and communication.</a:t>
            </a:r>
          </a:p>
          <a:p>
            <a:pPr marL="228600" indent="-228600">
              <a:buFont typeface=""/>
              <a:buAutoNum type="arabicPeriod"/>
            </a:pPr>
            <a:r>
              <a:rPr lang="en-US" sz="2000" dirty="0"/>
              <a:t>Apply </a:t>
            </a:r>
            <a:r>
              <a:rPr lang="en-US" sz="2000" b="1" dirty="0"/>
              <a:t>machine learning models</a:t>
            </a:r>
            <a:r>
              <a:rPr lang="en-US" sz="2000" dirty="0"/>
              <a:t> (regression and classification) to predict environmental indicators.</a:t>
            </a:r>
          </a:p>
          <a:p>
            <a:pPr marL="228600" indent="-228600">
              <a:buFont typeface=""/>
              <a:buAutoNum type="arabicPeriod"/>
            </a:pPr>
            <a:r>
              <a:rPr lang="en-US" sz="2000" dirty="0"/>
              <a:t>Explore how ML can support </a:t>
            </a:r>
            <a:r>
              <a:rPr lang="en-US" sz="2000" b="1" dirty="0"/>
              <a:t>preventive environmental management and smart city planning</a:t>
            </a:r>
            <a:r>
              <a:rPr lang="en-US" sz="2000" dirty="0"/>
              <a:t>.</a:t>
            </a:r>
          </a:p>
          <a:p>
            <a:pPr marL="228600" indent="-228600">
              <a:buFont typeface=""/>
              <a:buAutoNum type="arabicPeriod"/>
            </a:pPr>
            <a:endParaRPr lang="en-US" sz="2000" dirty="0"/>
          </a:p>
          <a:p>
            <a:endParaRPr lang="en-US" sz="2000" dirty="0"/>
          </a:p>
        </p:txBody>
      </p:sp>
      <p:pic>
        <p:nvPicPr>
          <p:cNvPr id="9" name="Picture 8" descr="Target - Free sports and competition icons">
            <a:extLst>
              <a:ext uri="{FF2B5EF4-FFF2-40B4-BE49-F238E27FC236}">
                <a16:creationId xmlns:a16="http://schemas.microsoft.com/office/drawing/2014/main" id="{2C575631-4BFE-BCCB-2C6F-787E1FF1F6FA}"/>
              </a:ext>
            </a:extLst>
          </p:cNvPr>
          <p:cNvPicPr>
            <a:picLocks noChangeAspect="1"/>
          </p:cNvPicPr>
          <p:nvPr/>
        </p:nvPicPr>
        <p:blipFill>
          <a:blip r:embed="rId4"/>
          <a:stretch>
            <a:fillRect/>
          </a:stretch>
        </p:blipFill>
        <p:spPr>
          <a:xfrm>
            <a:off x="8249640" y="2430978"/>
            <a:ext cx="2857500" cy="1600200"/>
          </a:xfrm>
          <a:prstGeom prst="rect">
            <a:avLst/>
          </a:prstGeom>
        </p:spPr>
      </p:pic>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523220"/>
          </a:xfrm>
          <a:prstGeom prst="rect">
            <a:avLst/>
          </a:prstGeom>
          <a:noFill/>
        </p:spPr>
        <p:txBody>
          <a:bodyPr wrap="square" lIns="91440" tIns="45720" rIns="91440" bIns="45720" anchor="t">
            <a:spAutoFit/>
          </a:bodyPr>
          <a:lstStyle/>
          <a:p>
            <a:r>
              <a:rPr lang="en-US" sz="2400" b="1" dirty="0">
                <a:solidFill>
                  <a:srgbClr val="213163"/>
                </a:solidFill>
              </a:rPr>
              <a:t>T</a:t>
            </a:r>
            <a:r>
              <a:rPr lang="en-IN" sz="2800" b="1" err="1">
                <a:solidFill>
                  <a:srgbClr val="213163"/>
                </a:solidFill>
              </a:rPr>
              <a:t>ools</a:t>
            </a:r>
            <a:r>
              <a:rPr lang="en-IN" sz="2800" b="1" dirty="0">
                <a:solidFill>
                  <a:srgbClr val="213163"/>
                </a:solidFill>
              </a:rPr>
              <a:t> and Technology used </a:t>
            </a:r>
          </a:p>
        </p:txBody>
      </p:sp>
      <p:sp>
        <p:nvSpPr>
          <p:cNvPr id="2" name="TextBox 1">
            <a:extLst>
              <a:ext uri="{FF2B5EF4-FFF2-40B4-BE49-F238E27FC236}">
                <a16:creationId xmlns:a16="http://schemas.microsoft.com/office/drawing/2014/main" id="{A620A9B9-6350-4660-3FCA-45C42325D38B}"/>
              </a:ext>
            </a:extLst>
          </p:cNvPr>
          <p:cNvSpPr txBox="1"/>
          <p:nvPr/>
        </p:nvSpPr>
        <p:spPr>
          <a:xfrm>
            <a:off x="385948" y="1731818"/>
            <a:ext cx="8619506"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 </a:t>
            </a:r>
          </a:p>
          <a:p>
            <a:pPr marL="285750" indent="-285750">
              <a:buChar char="•"/>
            </a:pPr>
            <a:r>
              <a:rPr lang="en-US" sz="2000" b="1" dirty="0"/>
              <a:t>Programming Language</a:t>
            </a:r>
            <a:r>
              <a:rPr lang="en-US" sz="2000" dirty="0"/>
              <a:t>: Python 🐍</a:t>
            </a:r>
          </a:p>
          <a:p>
            <a:pPr marL="285750" indent="-285750">
              <a:buChar char="•"/>
            </a:pPr>
            <a:r>
              <a:rPr lang="en-US" sz="2000" b="1" dirty="0"/>
              <a:t>Data Handling &amp; Analysis</a:t>
            </a:r>
            <a:r>
              <a:rPr lang="en-US" sz="2000" dirty="0"/>
              <a:t>: Pandas, NumPy</a:t>
            </a:r>
          </a:p>
          <a:p>
            <a:pPr marL="285750" indent="-285750">
              <a:buChar char="•"/>
            </a:pPr>
            <a:r>
              <a:rPr lang="en-US" sz="2000" b="1" dirty="0"/>
              <a:t>Data Visualization</a:t>
            </a:r>
            <a:r>
              <a:rPr lang="en-US" sz="2000" dirty="0"/>
              <a:t>: Matplotlib, Seaborn</a:t>
            </a:r>
          </a:p>
          <a:p>
            <a:pPr marL="285750" indent="-285750">
              <a:buChar char="•"/>
            </a:pPr>
            <a:r>
              <a:rPr lang="en-US" sz="2000" b="1" dirty="0"/>
              <a:t>Machine Learning Models</a:t>
            </a:r>
            <a:r>
              <a:rPr lang="en-US" sz="2000" dirty="0"/>
              <a:t>: Scikit-learn (Linear Regression, Random Forest, etc.)</a:t>
            </a:r>
          </a:p>
          <a:p>
            <a:pPr marL="285750" indent="-285750">
              <a:buChar char="•"/>
            </a:pPr>
            <a:r>
              <a:rPr lang="en-US" sz="2000" b="1" dirty="0"/>
              <a:t>Dataset Sources</a:t>
            </a:r>
            <a:r>
              <a:rPr lang="en-US" sz="2000" dirty="0"/>
              <a:t>:  Kaggle</a:t>
            </a:r>
          </a:p>
          <a:p>
            <a:pPr marL="285750" indent="-285750">
              <a:buChar char="•"/>
            </a:pPr>
            <a:r>
              <a:rPr lang="en-US" sz="2000" b="1" dirty="0"/>
              <a:t>Environment / IDE</a:t>
            </a:r>
            <a:r>
              <a:rPr lang="en-US" sz="2000" dirty="0"/>
              <a:t>: </a:t>
            </a:r>
            <a:r>
              <a:rPr lang="en-US" sz="2000" err="1"/>
              <a:t>Jupyter</a:t>
            </a:r>
            <a:r>
              <a:rPr lang="en-US" sz="2000" dirty="0"/>
              <a:t> Notebook </a:t>
            </a:r>
          </a:p>
          <a:p>
            <a:pPr marL="285750" indent="-285750">
              <a:buChar char="•"/>
            </a:pPr>
            <a:r>
              <a:rPr lang="en-US" sz="2000" b="1" dirty="0"/>
              <a:t>Version Control (optional)</a:t>
            </a:r>
            <a:r>
              <a:rPr lang="en-US" sz="2000" dirty="0"/>
              <a:t>: Git &amp; GitHub</a:t>
            </a:r>
          </a:p>
          <a:p>
            <a:pPr algn="l"/>
            <a:endParaRPr lang="en-US" sz="2000" dirty="0"/>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523220"/>
          </a:xfrm>
          <a:prstGeom prst="rect">
            <a:avLst/>
          </a:prstGeom>
          <a:noFill/>
        </p:spPr>
        <p:txBody>
          <a:bodyPr wrap="square" lIns="91440" tIns="45720" rIns="91440" bIns="45720" anchor="t">
            <a:spAutoFit/>
          </a:bodyPr>
          <a:lstStyle/>
          <a:p>
            <a:r>
              <a:rPr lang="en-US" sz="2800" b="1" dirty="0">
                <a:solidFill>
                  <a:srgbClr val="213163"/>
                </a:solidFill>
              </a:rPr>
              <a:t>Methodology</a:t>
            </a:r>
            <a:r>
              <a:rPr lang="en-US" sz="2400" b="1" dirty="0">
                <a:solidFill>
                  <a:srgbClr val="213163"/>
                </a:solidFill>
              </a:rPr>
              <a:t> </a:t>
            </a:r>
            <a:endParaRPr lang="en-IN" sz="2400" dirty="0">
              <a:solidFill>
                <a:srgbClr val="213163"/>
              </a:solidFill>
            </a:endParaRPr>
          </a:p>
        </p:txBody>
      </p:sp>
      <p:sp>
        <p:nvSpPr>
          <p:cNvPr id="2" name="TextBox 1">
            <a:extLst>
              <a:ext uri="{FF2B5EF4-FFF2-40B4-BE49-F238E27FC236}">
                <a16:creationId xmlns:a16="http://schemas.microsoft.com/office/drawing/2014/main" id="{ECC10AF3-8D6C-3DB4-9C46-8CA6505E34F0}"/>
              </a:ext>
            </a:extLst>
          </p:cNvPr>
          <p:cNvSpPr txBox="1"/>
          <p:nvPr/>
        </p:nvSpPr>
        <p:spPr>
          <a:xfrm>
            <a:off x="263208" y="1481666"/>
            <a:ext cx="8026016"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p>
          <a:p>
            <a:pPr marL="285750" indent="-285750">
              <a:buChar char="•"/>
            </a:pPr>
            <a:r>
              <a:rPr lang="en-US" sz="2000" b="1" dirty="0"/>
              <a:t>Problem Definition</a:t>
            </a:r>
            <a:r>
              <a:rPr lang="en-US" sz="2000" dirty="0"/>
              <a:t> – Predict AQI levels using traffic and weather data.</a:t>
            </a:r>
          </a:p>
          <a:p>
            <a:pPr marL="285750" indent="-285750">
              <a:buChar char="•"/>
            </a:pPr>
            <a:r>
              <a:rPr lang="en-US" sz="2000" b="1" dirty="0"/>
              <a:t>Data Collection</a:t>
            </a:r>
            <a:r>
              <a:rPr lang="en-US" sz="2000" dirty="0"/>
              <a:t> – Gather combined datasets (traffic, weather, pollution).</a:t>
            </a:r>
          </a:p>
          <a:p>
            <a:pPr marL="285750" indent="-285750">
              <a:buChar char="•"/>
            </a:pPr>
            <a:r>
              <a:rPr lang="en-US" sz="2000" b="1" dirty="0"/>
              <a:t>Preprocessing</a:t>
            </a:r>
            <a:r>
              <a:rPr lang="en-US" sz="2000" dirty="0"/>
              <a:t> – Clean, merge, and engineer relevant features.</a:t>
            </a:r>
          </a:p>
          <a:p>
            <a:pPr marL="285750" indent="-285750">
              <a:buChar char="•"/>
            </a:pPr>
            <a:r>
              <a:rPr lang="en-US" sz="2000" b="1" dirty="0"/>
              <a:t>Exploratory Analysis</a:t>
            </a:r>
            <a:r>
              <a:rPr lang="en-US" sz="2000" dirty="0"/>
              <a:t> – Visualize trends and correlations.</a:t>
            </a:r>
          </a:p>
          <a:p>
            <a:pPr marL="285750" indent="-285750">
              <a:buChar char="•"/>
            </a:pPr>
            <a:r>
              <a:rPr lang="en-US" sz="2000" b="1" dirty="0"/>
              <a:t>Modeling</a:t>
            </a:r>
            <a:r>
              <a:rPr lang="en-US" sz="2000" dirty="0"/>
              <a:t> – Train ML models (Regression, Random Forest, LSTM).</a:t>
            </a:r>
          </a:p>
          <a:p>
            <a:pPr marL="285750" indent="-285750">
              <a:buChar char="•"/>
            </a:pPr>
            <a:r>
              <a:rPr lang="en-US" sz="2000" b="1" dirty="0"/>
              <a:t>Evaluation</a:t>
            </a:r>
            <a:r>
              <a:rPr lang="en-US" sz="2000" dirty="0"/>
              <a:t> – Assess performance with RMSE, MAE, Accuracy.</a:t>
            </a:r>
          </a:p>
          <a:p>
            <a:pPr marL="285750" indent="-285750">
              <a:buChar char="•"/>
            </a:pPr>
            <a:r>
              <a:rPr lang="en-US" sz="2000" b="1" dirty="0"/>
              <a:t>Prediction &amp; Visualization</a:t>
            </a:r>
            <a:r>
              <a:rPr lang="en-US" sz="2000" dirty="0"/>
              <a:t> – Forecast AQI and present results via plots or a dashboard.</a:t>
            </a:r>
          </a:p>
          <a:p>
            <a:pPr algn="l"/>
            <a:endParaRPr lang="en-US" sz="2000" dirty="0"/>
          </a:p>
        </p:txBody>
      </p:sp>
      <p:pic>
        <p:nvPicPr>
          <p:cNvPr id="4" name="Picture 3" descr="6 Tips To Write Measurable Learning Objectives For Online Training -  eLearning Industry">
            <a:extLst>
              <a:ext uri="{FF2B5EF4-FFF2-40B4-BE49-F238E27FC236}">
                <a16:creationId xmlns:a16="http://schemas.microsoft.com/office/drawing/2014/main" id="{BA691E2C-7566-0317-E7C5-F834C11A8B25}"/>
              </a:ext>
            </a:extLst>
          </p:cNvPr>
          <p:cNvPicPr>
            <a:picLocks noChangeAspect="1"/>
          </p:cNvPicPr>
          <p:nvPr/>
        </p:nvPicPr>
        <p:blipFill>
          <a:blip r:embed="rId2"/>
          <a:stretch>
            <a:fillRect/>
          </a:stretch>
        </p:blipFill>
        <p:spPr>
          <a:xfrm>
            <a:off x="8497042" y="2010393"/>
            <a:ext cx="2857500" cy="2381992"/>
          </a:xfrm>
          <a:prstGeom prst="rect">
            <a:avLst/>
          </a:prstGeom>
        </p:spPr>
      </p:pic>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523220"/>
          </a:xfrm>
          <a:prstGeom prst="rect">
            <a:avLst/>
          </a:prstGeom>
          <a:noFill/>
        </p:spPr>
        <p:txBody>
          <a:bodyPr wrap="square" lIns="91440" tIns="45720" rIns="91440" bIns="45720" anchor="t">
            <a:spAutoFit/>
          </a:bodyPr>
          <a:lstStyle/>
          <a:p>
            <a:r>
              <a:rPr lang="en-US" sz="2800" b="1" dirty="0">
                <a:solidFill>
                  <a:srgbClr val="213163"/>
                </a:solidFill>
              </a:rPr>
              <a:t>Problem Statement:  </a:t>
            </a:r>
            <a:endParaRPr lang="en-IN" sz="2800" b="1">
              <a:solidFill>
                <a:srgbClr val="213163"/>
              </a:solidFill>
            </a:endParaRPr>
          </a:p>
        </p:txBody>
      </p:sp>
      <p:sp>
        <p:nvSpPr>
          <p:cNvPr id="2" name="TextBox 1">
            <a:extLst>
              <a:ext uri="{FF2B5EF4-FFF2-40B4-BE49-F238E27FC236}">
                <a16:creationId xmlns:a16="http://schemas.microsoft.com/office/drawing/2014/main" id="{2390E4A4-0712-AD99-CC07-B809F92DBE5A}"/>
              </a:ext>
            </a:extLst>
          </p:cNvPr>
          <p:cNvSpPr txBox="1"/>
          <p:nvPr/>
        </p:nvSpPr>
        <p:spPr>
          <a:xfrm>
            <a:off x="402166" y="1746250"/>
            <a:ext cx="6699250" cy="3226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50" dirty="0"/>
          </a:p>
          <a:p>
            <a:r>
              <a:rPr lang="en-US" sz="1850" dirty="0"/>
              <a:t>Air pollution poses a serious threat to human health and the environment, especially in urban areas where traffic congestion and unfavorable weather conditions worsen air quality. Most existing systems are reactive, reporting AQI only after pollution has already occurred. There is a need for a predictive system that can forecast pollution spikes in advance using traffic and weather data, enabling authorities and citizens to take preventive measures and reduce exposure to hazardous air conditions.</a:t>
            </a:r>
            <a:endParaRPr lang="en-US" dirty="0"/>
          </a:p>
          <a:p>
            <a:pPr algn="l"/>
            <a:endParaRPr lang="en-US" sz="1850" dirty="0"/>
          </a:p>
        </p:txBody>
      </p:sp>
      <p:pic>
        <p:nvPicPr>
          <p:cNvPr id="4" name="Picture 3" descr="Problem Statement Images – Browse 36,859 Stock Photos ...">
            <a:extLst>
              <a:ext uri="{FF2B5EF4-FFF2-40B4-BE49-F238E27FC236}">
                <a16:creationId xmlns:a16="http://schemas.microsoft.com/office/drawing/2014/main" id="{7AD0AEFF-E82D-824C-6E8B-D41202091930}"/>
              </a:ext>
            </a:extLst>
          </p:cNvPr>
          <p:cNvPicPr>
            <a:picLocks noChangeAspect="1"/>
          </p:cNvPicPr>
          <p:nvPr/>
        </p:nvPicPr>
        <p:blipFill>
          <a:blip r:embed="rId2"/>
          <a:stretch>
            <a:fillRect/>
          </a:stretch>
        </p:blipFill>
        <p:spPr>
          <a:xfrm>
            <a:off x="7962405" y="1455717"/>
            <a:ext cx="3065813" cy="3065813"/>
          </a:xfrm>
          <a:prstGeom prst="rect">
            <a:avLst/>
          </a:prstGeom>
        </p:spPr>
      </p:pic>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646331"/>
          </a:xfrm>
          <a:prstGeom prst="rect">
            <a:avLst/>
          </a:prstGeom>
          <a:noFill/>
        </p:spPr>
        <p:txBody>
          <a:bodyPr wrap="square" lIns="91440" tIns="45720" rIns="91440" bIns="45720" anchor="t">
            <a:spAutoFit/>
          </a:bodyPr>
          <a:lstStyle/>
          <a:p>
            <a:r>
              <a:rPr lang="en-US" sz="3200" b="1" dirty="0">
                <a:solidFill>
                  <a:srgbClr val="213163"/>
                </a:solidFill>
              </a:rPr>
              <a:t>Solution</a:t>
            </a:r>
            <a:r>
              <a:rPr lang="en-US" sz="3600" b="1" dirty="0">
                <a:solidFill>
                  <a:srgbClr val="213163"/>
                </a:solidFill>
              </a:rPr>
              <a:t>:  </a:t>
            </a:r>
            <a:endParaRPr lang="en-IN" sz="3600" b="1" dirty="0">
              <a:solidFill>
                <a:srgbClr val="213163"/>
              </a:solidFill>
            </a:endParaRPr>
          </a:p>
        </p:txBody>
      </p:sp>
      <p:sp>
        <p:nvSpPr>
          <p:cNvPr id="2" name="TextBox 1">
            <a:extLst>
              <a:ext uri="{FF2B5EF4-FFF2-40B4-BE49-F238E27FC236}">
                <a16:creationId xmlns:a16="http://schemas.microsoft.com/office/drawing/2014/main" id="{3FB1413F-CC7C-668E-B6B2-BBDFE2981CF4}"/>
              </a:ext>
            </a:extLst>
          </p:cNvPr>
          <p:cNvSpPr txBox="1"/>
          <p:nvPr/>
        </p:nvSpPr>
        <p:spPr>
          <a:xfrm>
            <a:off x="253655" y="1941491"/>
            <a:ext cx="6884047"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1800" dirty="0"/>
          </a:p>
          <a:p>
            <a:r>
              <a:rPr lang="en-US" sz="2000" dirty="0"/>
              <a:t>This project develops a </a:t>
            </a:r>
            <a:r>
              <a:rPr lang="en-US" sz="2000" b="1" dirty="0"/>
              <a:t>machine learning model</a:t>
            </a:r>
            <a:r>
              <a:rPr lang="en-US" sz="2000" dirty="0"/>
              <a:t> that predicts upcoming air pollution levels by combining </a:t>
            </a:r>
            <a:r>
              <a:rPr lang="en-US" sz="2000" b="1" dirty="0"/>
              <a:t>traffic congestion data</a:t>
            </a:r>
            <a:r>
              <a:rPr lang="en-US" sz="2000" dirty="0"/>
              <a:t> (vehicle counts, speeds, peak hours) with </a:t>
            </a:r>
            <a:r>
              <a:rPr lang="en-US" sz="2000" b="1" dirty="0"/>
              <a:t>weather conditions</a:t>
            </a:r>
            <a:r>
              <a:rPr lang="en-US" sz="2000" dirty="0"/>
              <a:t> (temperature, humidity, wind speed, etc.). The model forecasts AQI or health risk categories, allowing authorities to issue </a:t>
            </a:r>
            <a:r>
              <a:rPr lang="en-US" sz="2000" b="1" dirty="0"/>
              <a:t>early warnings</a:t>
            </a:r>
            <a:r>
              <a:rPr lang="en-US" sz="2000" dirty="0"/>
              <a:t> and take </a:t>
            </a:r>
            <a:r>
              <a:rPr lang="en-US" sz="2000" b="1" dirty="0"/>
              <a:t>preventive actions</a:t>
            </a:r>
            <a:r>
              <a:rPr lang="en-US" sz="2000" dirty="0"/>
              <a:t> such as traffic regulation, industrial activity control, and timely public health advisories. </a:t>
            </a:r>
          </a:p>
          <a:p>
            <a:pPr algn="l"/>
            <a:endParaRPr lang="en-US" sz="1800" dirty="0"/>
          </a:p>
        </p:txBody>
      </p:sp>
      <p:pic>
        <p:nvPicPr>
          <p:cNvPr id="4" name="Picture 3" descr="A Symbol For Finding A Solution Dice And A Light Bulb Form The Word Solution  Stock Photo - Download Image Now - iStock">
            <a:extLst>
              <a:ext uri="{FF2B5EF4-FFF2-40B4-BE49-F238E27FC236}">
                <a16:creationId xmlns:a16="http://schemas.microsoft.com/office/drawing/2014/main" id="{BAFB6B2E-ABC5-8A9E-409F-8BBFACE3F885}"/>
              </a:ext>
            </a:extLst>
          </p:cNvPr>
          <p:cNvPicPr>
            <a:picLocks noChangeAspect="1"/>
          </p:cNvPicPr>
          <p:nvPr/>
        </p:nvPicPr>
        <p:blipFill>
          <a:blip r:embed="rId2"/>
          <a:stretch>
            <a:fillRect/>
          </a:stretch>
        </p:blipFill>
        <p:spPr>
          <a:xfrm>
            <a:off x="7314458" y="1947058"/>
            <a:ext cx="3936176" cy="2622468"/>
          </a:xfrm>
          <a:prstGeom prst="rect">
            <a:avLst/>
          </a:prstGeom>
        </p:spPr>
      </p:pic>
      <p:sp>
        <p:nvSpPr>
          <p:cNvPr id="6" name="TextBox 5">
            <a:extLst>
              <a:ext uri="{FF2B5EF4-FFF2-40B4-BE49-F238E27FC236}">
                <a16:creationId xmlns:a16="http://schemas.microsoft.com/office/drawing/2014/main" id="{E6941579-7066-E875-F1EB-D970C2CBDBAC}"/>
              </a:ext>
            </a:extLst>
          </p:cNvPr>
          <p:cNvSpPr txBox="1"/>
          <p:nvPr/>
        </p:nvSpPr>
        <p:spPr>
          <a:xfrm>
            <a:off x="346363" y="5551714"/>
            <a:ext cx="11736778" cy="3770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50" b="1" dirty="0" err="1"/>
              <a:t>Github</a:t>
            </a:r>
            <a:r>
              <a:rPr lang="en-US" sz="1850" b="1" dirty="0"/>
              <a:t> Link:</a:t>
            </a:r>
            <a:r>
              <a:rPr lang="en-US" sz="1850" dirty="0">
                <a:hlinkClick r:id="rId3"/>
              </a:rPr>
              <a:t>https://github.com/archit-tiwari-26/Predicting-Pollution-from-Traffic-Weather-Patterns</a:t>
            </a:r>
            <a:r>
              <a:rPr lang="en-US" sz="1850" b="1" dirty="0"/>
              <a:t> </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2" name="Picture 1" descr="A screen shot of a computer program&#10;&#10;AI-generated content may be incorrect.">
            <a:extLst>
              <a:ext uri="{FF2B5EF4-FFF2-40B4-BE49-F238E27FC236}">
                <a16:creationId xmlns:a16="http://schemas.microsoft.com/office/drawing/2014/main" id="{FEFF355D-B609-114F-18D3-7B23EB65C1FE}"/>
              </a:ext>
            </a:extLst>
          </p:cNvPr>
          <p:cNvPicPr>
            <a:picLocks noChangeAspect="1"/>
          </p:cNvPicPr>
          <p:nvPr/>
        </p:nvPicPr>
        <p:blipFill>
          <a:blip r:embed="rId2"/>
          <a:stretch>
            <a:fillRect/>
          </a:stretch>
        </p:blipFill>
        <p:spPr>
          <a:xfrm>
            <a:off x="467737" y="1880260"/>
            <a:ext cx="7040788" cy="4374078"/>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523220"/>
          </a:xfrm>
          <a:prstGeom prst="rect">
            <a:avLst/>
          </a:prstGeom>
          <a:noFill/>
        </p:spPr>
        <p:txBody>
          <a:bodyPr wrap="square" lIns="91440" tIns="45720" rIns="91440" bIns="45720" anchor="t">
            <a:spAutoFit/>
          </a:bodyPr>
          <a:lstStyle/>
          <a:p>
            <a:r>
              <a:rPr lang="en-US" sz="2800" b="1" dirty="0">
                <a:solidFill>
                  <a:srgbClr val="213163"/>
                </a:solidFill>
              </a:rPr>
              <a:t>Conclusion</a:t>
            </a:r>
            <a:r>
              <a:rPr lang="en-US" sz="2000" b="1" dirty="0">
                <a:solidFill>
                  <a:srgbClr val="213163"/>
                </a:solidFill>
              </a:rPr>
              <a:t>:</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2902B1FC-AB8C-4E38-142F-7544D10DEE13}"/>
              </a:ext>
            </a:extLst>
          </p:cNvPr>
          <p:cNvSpPr txBox="1"/>
          <p:nvPr/>
        </p:nvSpPr>
        <p:spPr>
          <a:xfrm>
            <a:off x="427181" y="1999837"/>
            <a:ext cx="5541818"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This project demonstrates how machine learning can be applied to predict air quality by leveraging traffic and weather data. Unlike traditional reactive systems, the proposed solution enables </a:t>
            </a:r>
            <a:r>
              <a:rPr lang="en-US" sz="2000" b="1" dirty="0"/>
              <a:t>early detection of pollution spikes</a:t>
            </a:r>
            <a:r>
              <a:rPr lang="en-US" sz="2000" dirty="0"/>
              <a:t>, supporting preventive measures such as traffic management, industrial regulation, and public health advisories. By integrating real-world datasets with predictive modeling, the system provides a practical step toward </a:t>
            </a:r>
            <a:r>
              <a:rPr lang="en-US" sz="2000" b="1" dirty="0"/>
              <a:t>smarter, healthier, and more sustainable urban living</a:t>
            </a:r>
            <a:r>
              <a:rPr lang="en-US" sz="2000" dirty="0"/>
              <a:t>.</a:t>
            </a:r>
          </a:p>
        </p:txBody>
      </p:sp>
      <p:pic>
        <p:nvPicPr>
          <p:cNvPr id="6" name="Picture 5" descr="Conclusion Images – Browse 2,735,699 Stock Photos, Vectors ...">
            <a:extLst>
              <a:ext uri="{FF2B5EF4-FFF2-40B4-BE49-F238E27FC236}">
                <a16:creationId xmlns:a16="http://schemas.microsoft.com/office/drawing/2014/main" id="{6108D5DE-F203-0AE8-CB9B-832B64735CB0}"/>
              </a:ext>
            </a:extLst>
          </p:cNvPr>
          <p:cNvPicPr>
            <a:picLocks noChangeAspect="1"/>
          </p:cNvPicPr>
          <p:nvPr/>
        </p:nvPicPr>
        <p:blipFill>
          <a:blip r:embed="rId2"/>
          <a:stretch>
            <a:fillRect/>
          </a:stretch>
        </p:blipFill>
        <p:spPr>
          <a:xfrm>
            <a:off x="7326993" y="2000478"/>
            <a:ext cx="3974193" cy="2462440"/>
          </a:xfrm>
          <a:prstGeom prst="rect">
            <a:avLst/>
          </a:prstGeom>
        </p:spPr>
      </p:pic>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TotalTime>
  <Words>31</Words>
  <Application>Microsoft Office PowerPoint</Application>
  <PresentationFormat>Widescreen</PresentationFormat>
  <Paragraphs>11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Raghunandan M S</cp:lastModifiedBy>
  <cp:revision>107</cp:revision>
  <dcterms:created xsi:type="dcterms:W3CDTF">2024-12-31T09:40:01Z</dcterms:created>
  <dcterms:modified xsi:type="dcterms:W3CDTF">2025-09-14T16:19:17Z</dcterms:modified>
</cp:coreProperties>
</file>