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85" r:id="rId2"/>
    <p:sldId id="286" r:id="rId3"/>
    <p:sldId id="287" r:id="rId4"/>
    <p:sldId id="288" r:id="rId5"/>
    <p:sldId id="329" r:id="rId6"/>
    <p:sldId id="297" r:id="rId7"/>
    <p:sldId id="289" r:id="rId8"/>
    <p:sldId id="290" r:id="rId9"/>
    <p:sldId id="303" r:id="rId10"/>
    <p:sldId id="291" r:id="rId11"/>
    <p:sldId id="292" r:id="rId12"/>
    <p:sldId id="293" r:id="rId13"/>
    <p:sldId id="298" r:id="rId14"/>
    <p:sldId id="294" r:id="rId15"/>
    <p:sldId id="301" r:id="rId16"/>
    <p:sldId id="304" r:id="rId17"/>
    <p:sldId id="305" r:id="rId18"/>
    <p:sldId id="306" r:id="rId19"/>
    <p:sldId id="307" r:id="rId20"/>
    <p:sldId id="309" r:id="rId21"/>
    <p:sldId id="321" r:id="rId22"/>
    <p:sldId id="322" r:id="rId23"/>
    <p:sldId id="323" r:id="rId24"/>
    <p:sldId id="324" r:id="rId25"/>
    <p:sldId id="311" r:id="rId26"/>
    <p:sldId id="325" r:id="rId27"/>
    <p:sldId id="312" r:id="rId28"/>
    <p:sldId id="326" r:id="rId29"/>
    <p:sldId id="313" r:id="rId30"/>
    <p:sldId id="315" r:id="rId31"/>
    <p:sldId id="316" r:id="rId32"/>
    <p:sldId id="317" r:id="rId33"/>
    <p:sldId id="318" r:id="rId34"/>
    <p:sldId id="320" r:id="rId35"/>
    <p:sldId id="319" r:id="rId36"/>
    <p:sldId id="327" r:id="rId37"/>
    <p:sldId id="328" r:id="rId38"/>
  </p:sldIdLst>
  <p:sldSz cx="9144000" cy="6858000" type="screen4x3"/>
  <p:notesSz cx="9309100" cy="70532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361" autoAdjust="0"/>
  </p:normalViewPr>
  <p:slideViewPr>
    <p:cSldViewPr snapToGrid="0">
      <p:cViewPr varScale="1">
        <p:scale>
          <a:sx n="81" d="100"/>
          <a:sy n="81" d="100"/>
        </p:scale>
        <p:origin x="1128"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C4CC78-2BA6-42F0-9716-A242A8D3895B}"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277CC4E0-80E2-45F6-8B65-237A3FF7C545}">
      <dgm:prSet phldrT="[Text]" custT="1"/>
      <dgm:spPr/>
      <dgm:t>
        <a:bodyPr/>
        <a:lstStyle/>
        <a:p>
          <a:pPr algn="ctr"/>
          <a:r>
            <a:rPr lang="en-US" sz="1500" dirty="0">
              <a:latin typeface="Times New Roman" panose="02020603050405020304" pitchFamily="18" charset="0"/>
              <a:cs typeface="Times New Roman" panose="02020603050405020304" pitchFamily="18" charset="0"/>
            </a:rPr>
            <a:t>Clustering</a:t>
          </a:r>
        </a:p>
      </dgm:t>
    </dgm:pt>
    <dgm:pt modelId="{2D55B37A-D418-4E12-834D-525CACF562CB}" type="parTrans" cxnId="{44906056-681F-461B-A0DC-0D25A7492F06}">
      <dgm:prSet/>
      <dgm:spPr/>
      <dgm:t>
        <a:bodyPr/>
        <a:lstStyle/>
        <a:p>
          <a:pPr algn="ctr"/>
          <a:endParaRPr lang="en-US"/>
        </a:p>
      </dgm:t>
    </dgm:pt>
    <dgm:pt modelId="{55BF8089-5B26-4E5A-B6BD-3999B5F9E92F}" type="sibTrans" cxnId="{44906056-681F-461B-A0DC-0D25A7492F06}">
      <dgm:prSet/>
      <dgm:spPr/>
      <dgm:t>
        <a:bodyPr/>
        <a:lstStyle/>
        <a:p>
          <a:pPr algn="ctr"/>
          <a:endParaRPr lang="en-US"/>
        </a:p>
      </dgm:t>
    </dgm:pt>
    <dgm:pt modelId="{09858F57-B677-4E2C-991D-D5078E62000A}">
      <dgm:prSet phldrT="[Text]" custT="1"/>
      <dgm:spPr/>
      <dgm:t>
        <a:bodyPr/>
        <a:lstStyle/>
        <a:p>
          <a:pPr algn="ctr"/>
          <a:r>
            <a:rPr lang="en-US" sz="1200" dirty="0">
              <a:latin typeface="Times New Roman" panose="02020603050405020304" pitchFamily="18" charset="0"/>
              <a:cs typeface="Times New Roman" panose="02020603050405020304" pitchFamily="18" charset="0"/>
            </a:rPr>
            <a:t>Hierarchical</a:t>
          </a:r>
        </a:p>
      </dgm:t>
    </dgm:pt>
    <dgm:pt modelId="{89606C98-ACCC-49AA-A6A5-42569347430A}" type="parTrans" cxnId="{123EE2A7-4784-4296-AF10-AAA635B0337F}">
      <dgm:prSet/>
      <dgm:spPr/>
      <dgm:t>
        <a:bodyPr/>
        <a:lstStyle/>
        <a:p>
          <a:pPr algn="ctr"/>
          <a:endParaRPr lang="en-US" dirty="0"/>
        </a:p>
      </dgm:t>
    </dgm:pt>
    <dgm:pt modelId="{92A2106C-9B7D-4CB8-9C06-216510B1F0FD}" type="sibTrans" cxnId="{123EE2A7-4784-4296-AF10-AAA635B0337F}">
      <dgm:prSet/>
      <dgm:spPr/>
      <dgm:t>
        <a:bodyPr/>
        <a:lstStyle/>
        <a:p>
          <a:pPr algn="ctr"/>
          <a:endParaRPr lang="en-US"/>
        </a:p>
      </dgm:t>
    </dgm:pt>
    <dgm:pt modelId="{173DB894-655C-4F55-AF41-7A98B1089EE1}">
      <dgm:prSet phldrT="[Text]" custT="1"/>
      <dgm:spPr/>
      <dgm:t>
        <a:bodyPr/>
        <a:lstStyle/>
        <a:p>
          <a:pPr algn="ctr"/>
          <a:r>
            <a:rPr lang="en-US" sz="1200" dirty="0">
              <a:latin typeface="Times New Roman" panose="02020603050405020304" pitchFamily="18" charset="0"/>
              <a:cs typeface="Times New Roman" panose="02020603050405020304" pitchFamily="18" charset="0"/>
            </a:rPr>
            <a:t>Single-Link</a:t>
          </a:r>
        </a:p>
      </dgm:t>
    </dgm:pt>
    <dgm:pt modelId="{FD4A3315-DC64-47F2-89A4-2680145CAC8C}" type="parTrans" cxnId="{BE5255A6-E960-4F1F-AB88-3032C08A4243}">
      <dgm:prSet/>
      <dgm:spPr/>
      <dgm:t>
        <a:bodyPr/>
        <a:lstStyle/>
        <a:p>
          <a:pPr algn="ctr"/>
          <a:endParaRPr lang="en-US" dirty="0"/>
        </a:p>
      </dgm:t>
    </dgm:pt>
    <dgm:pt modelId="{E8D11B49-2B06-409F-BF87-12FFAD6C6D10}" type="sibTrans" cxnId="{BE5255A6-E960-4F1F-AB88-3032C08A4243}">
      <dgm:prSet/>
      <dgm:spPr/>
      <dgm:t>
        <a:bodyPr/>
        <a:lstStyle/>
        <a:p>
          <a:pPr algn="ctr"/>
          <a:endParaRPr lang="en-US"/>
        </a:p>
      </dgm:t>
    </dgm:pt>
    <dgm:pt modelId="{3EBF05E3-0512-4F67-A6E5-6979BFA0C12D}">
      <dgm:prSet phldrT="[Text]" custT="1"/>
      <dgm:spPr/>
      <dgm:t>
        <a:bodyPr/>
        <a:lstStyle/>
        <a:p>
          <a:pPr algn="ctr"/>
          <a:r>
            <a:rPr lang="en-US" sz="1200" dirty="0">
              <a:latin typeface="Times New Roman" panose="02020603050405020304" pitchFamily="18" charset="0"/>
              <a:cs typeface="Times New Roman" panose="02020603050405020304" pitchFamily="18" charset="0"/>
            </a:rPr>
            <a:t>Complete-Link</a:t>
          </a:r>
        </a:p>
      </dgm:t>
    </dgm:pt>
    <dgm:pt modelId="{D749FB19-D4E1-4071-A4DF-24D5A603AA01}" type="parTrans" cxnId="{DFE458C6-CB44-42F7-96AB-0A020ED91070}">
      <dgm:prSet/>
      <dgm:spPr/>
      <dgm:t>
        <a:bodyPr/>
        <a:lstStyle/>
        <a:p>
          <a:pPr algn="ctr"/>
          <a:endParaRPr lang="en-US" dirty="0"/>
        </a:p>
      </dgm:t>
    </dgm:pt>
    <dgm:pt modelId="{2C7E96F8-1324-4F9C-8786-82418B6445A5}" type="sibTrans" cxnId="{DFE458C6-CB44-42F7-96AB-0A020ED91070}">
      <dgm:prSet/>
      <dgm:spPr/>
      <dgm:t>
        <a:bodyPr/>
        <a:lstStyle/>
        <a:p>
          <a:pPr algn="ctr"/>
          <a:endParaRPr lang="en-US"/>
        </a:p>
      </dgm:t>
    </dgm:pt>
    <dgm:pt modelId="{FA862E81-D7D1-48AE-A25F-6B3B9316FAAF}">
      <dgm:prSet phldrT="[Text]" custT="1"/>
      <dgm:spPr/>
      <dgm:t>
        <a:bodyPr/>
        <a:lstStyle/>
        <a:p>
          <a:pPr algn="ctr"/>
          <a:r>
            <a:rPr lang="en-US" sz="1200" dirty="0">
              <a:latin typeface="Times New Roman" panose="02020603050405020304" pitchFamily="18" charset="0"/>
              <a:cs typeface="Times New Roman" panose="02020603050405020304" pitchFamily="18" charset="0"/>
            </a:rPr>
            <a:t>Partitional</a:t>
          </a:r>
        </a:p>
      </dgm:t>
    </dgm:pt>
    <dgm:pt modelId="{DA05D17F-1070-4BFE-ACFA-B6F0CF3B3938}" type="parTrans" cxnId="{569570B8-D4FA-498E-A2FB-A13BE9A68ED9}">
      <dgm:prSet/>
      <dgm:spPr/>
      <dgm:t>
        <a:bodyPr/>
        <a:lstStyle/>
        <a:p>
          <a:pPr algn="ctr"/>
          <a:endParaRPr lang="en-US" dirty="0"/>
        </a:p>
      </dgm:t>
    </dgm:pt>
    <dgm:pt modelId="{2AB3A049-EBF4-41EA-AB31-D17752E1546D}" type="sibTrans" cxnId="{569570B8-D4FA-498E-A2FB-A13BE9A68ED9}">
      <dgm:prSet/>
      <dgm:spPr/>
      <dgm:t>
        <a:bodyPr/>
        <a:lstStyle/>
        <a:p>
          <a:pPr algn="ctr"/>
          <a:endParaRPr lang="en-US"/>
        </a:p>
      </dgm:t>
    </dgm:pt>
    <dgm:pt modelId="{69C0F90A-DD4E-4FD2-8176-86E74CD5B948}">
      <dgm:prSet phldrT="[Text]" custT="1"/>
      <dgm:spPr/>
      <dgm:t>
        <a:bodyPr/>
        <a:lstStyle/>
        <a:p>
          <a:pPr algn="ctr"/>
          <a:r>
            <a:rPr lang="en-US" sz="1200" dirty="0">
              <a:latin typeface="Times New Roman" panose="02020603050405020304" pitchFamily="18" charset="0"/>
              <a:cs typeface="Times New Roman" panose="02020603050405020304" pitchFamily="18" charset="0"/>
            </a:rPr>
            <a:t>Square-Error</a:t>
          </a:r>
        </a:p>
      </dgm:t>
    </dgm:pt>
    <dgm:pt modelId="{5A274CA4-18DF-4D8B-B18B-9689DF967AD0}" type="parTrans" cxnId="{BE16AA52-C703-4A79-A0E8-D416648BAAC0}">
      <dgm:prSet/>
      <dgm:spPr/>
      <dgm:t>
        <a:bodyPr/>
        <a:lstStyle/>
        <a:p>
          <a:pPr algn="ctr"/>
          <a:endParaRPr lang="en-US" dirty="0"/>
        </a:p>
      </dgm:t>
    </dgm:pt>
    <dgm:pt modelId="{E9D63A5E-933F-4B34-91B9-46115E78B4FF}" type="sibTrans" cxnId="{BE16AA52-C703-4A79-A0E8-D416648BAAC0}">
      <dgm:prSet/>
      <dgm:spPr/>
      <dgm:t>
        <a:bodyPr/>
        <a:lstStyle/>
        <a:p>
          <a:pPr algn="ctr"/>
          <a:endParaRPr lang="en-US"/>
        </a:p>
      </dgm:t>
    </dgm:pt>
    <dgm:pt modelId="{881A7E8A-4D83-4CFD-93BA-8BE33D598EFE}">
      <dgm:prSet custT="1"/>
      <dgm:spPr/>
      <dgm:t>
        <a:bodyPr/>
        <a:lstStyle/>
        <a:p>
          <a:pPr algn="ctr"/>
          <a:r>
            <a:rPr lang="en-US" sz="1200" dirty="0">
              <a:latin typeface="Times New Roman" panose="02020603050405020304" pitchFamily="18" charset="0"/>
              <a:cs typeface="Times New Roman" panose="02020603050405020304" pitchFamily="18" charset="0"/>
            </a:rPr>
            <a:t>Graph-Theoretic</a:t>
          </a:r>
        </a:p>
      </dgm:t>
    </dgm:pt>
    <dgm:pt modelId="{B3917930-44BC-4C26-82F5-60767BA5EEE3}" type="parTrans" cxnId="{CA40F314-A964-4627-A242-408BEB087950}">
      <dgm:prSet/>
      <dgm:spPr/>
      <dgm:t>
        <a:bodyPr/>
        <a:lstStyle/>
        <a:p>
          <a:pPr algn="ctr"/>
          <a:endParaRPr lang="en-US" dirty="0"/>
        </a:p>
      </dgm:t>
    </dgm:pt>
    <dgm:pt modelId="{2F9860D4-C29B-44E2-85A8-6D760970475D}" type="sibTrans" cxnId="{CA40F314-A964-4627-A242-408BEB087950}">
      <dgm:prSet/>
      <dgm:spPr/>
      <dgm:t>
        <a:bodyPr/>
        <a:lstStyle/>
        <a:p>
          <a:pPr algn="ctr"/>
          <a:endParaRPr lang="en-US"/>
        </a:p>
      </dgm:t>
    </dgm:pt>
    <dgm:pt modelId="{68362D9F-5963-4853-92E4-AC73B45F804C}">
      <dgm:prSet custT="1"/>
      <dgm:spPr/>
      <dgm:t>
        <a:bodyPr/>
        <a:lstStyle/>
        <a:p>
          <a:pPr algn="ctr"/>
          <a:r>
            <a:rPr lang="en-US" sz="1200" dirty="0">
              <a:latin typeface="Times New Roman" panose="02020603050405020304" pitchFamily="18" charset="0"/>
              <a:cs typeface="Times New Roman" panose="02020603050405020304" pitchFamily="18" charset="0"/>
            </a:rPr>
            <a:t>Mixture-Resolving</a:t>
          </a:r>
        </a:p>
      </dgm:t>
    </dgm:pt>
    <dgm:pt modelId="{5AABEC4E-8B33-4318-A32A-80917273E3A8}" type="parTrans" cxnId="{F0A119E6-A80A-40F1-BF74-8AB2B116FB24}">
      <dgm:prSet/>
      <dgm:spPr/>
      <dgm:t>
        <a:bodyPr/>
        <a:lstStyle/>
        <a:p>
          <a:pPr algn="ctr"/>
          <a:endParaRPr lang="en-US" dirty="0"/>
        </a:p>
      </dgm:t>
    </dgm:pt>
    <dgm:pt modelId="{857D4774-F0D1-436F-AADA-A543FAA7F670}" type="sibTrans" cxnId="{F0A119E6-A80A-40F1-BF74-8AB2B116FB24}">
      <dgm:prSet/>
      <dgm:spPr/>
      <dgm:t>
        <a:bodyPr/>
        <a:lstStyle/>
        <a:p>
          <a:pPr algn="ctr"/>
          <a:endParaRPr lang="en-US"/>
        </a:p>
      </dgm:t>
    </dgm:pt>
    <dgm:pt modelId="{05AA03AB-C699-4706-A8C3-52239C330CC5}">
      <dgm:prSet custT="1"/>
      <dgm:spPr/>
      <dgm:t>
        <a:bodyPr/>
        <a:lstStyle/>
        <a:p>
          <a:pPr algn="ctr"/>
          <a:r>
            <a:rPr lang="en-US" sz="1200" dirty="0">
              <a:latin typeface="Times New Roman" panose="02020603050405020304" pitchFamily="18" charset="0"/>
              <a:cs typeface="Times New Roman" panose="02020603050405020304" pitchFamily="18" charset="0"/>
            </a:rPr>
            <a:t>Mode Seeking</a:t>
          </a:r>
        </a:p>
      </dgm:t>
    </dgm:pt>
    <dgm:pt modelId="{760DB9F2-4E5B-455F-8401-B843EE05F9E0}" type="parTrans" cxnId="{F753BF4C-02CE-4250-8289-74E4AA5B723D}">
      <dgm:prSet/>
      <dgm:spPr/>
      <dgm:t>
        <a:bodyPr/>
        <a:lstStyle/>
        <a:p>
          <a:pPr algn="ctr"/>
          <a:endParaRPr lang="en-US" dirty="0"/>
        </a:p>
      </dgm:t>
    </dgm:pt>
    <dgm:pt modelId="{DD0C8330-94E9-4209-BCDC-092BC6144DD4}" type="sibTrans" cxnId="{F753BF4C-02CE-4250-8289-74E4AA5B723D}">
      <dgm:prSet/>
      <dgm:spPr/>
      <dgm:t>
        <a:bodyPr/>
        <a:lstStyle/>
        <a:p>
          <a:pPr algn="ctr"/>
          <a:endParaRPr lang="en-US"/>
        </a:p>
      </dgm:t>
    </dgm:pt>
    <dgm:pt modelId="{A31C6ABE-F24A-403C-82C5-539EECA63DC5}">
      <dgm:prSet custT="1"/>
      <dgm:spPr/>
      <dgm:t>
        <a:bodyPr/>
        <a:lstStyle/>
        <a:p>
          <a:pPr algn="ctr"/>
          <a:r>
            <a:rPr lang="en-US" sz="1200" dirty="0">
              <a:latin typeface="Times New Roman" panose="02020603050405020304" pitchFamily="18" charset="0"/>
              <a:cs typeface="Times New Roman" panose="02020603050405020304" pitchFamily="18" charset="0"/>
            </a:rPr>
            <a:t>Nearest Neighbor </a:t>
          </a:r>
        </a:p>
      </dgm:t>
    </dgm:pt>
    <dgm:pt modelId="{142EA544-4C2C-457D-867C-91199829512A}" type="parTrans" cxnId="{2431AA0A-97AE-4A61-AF44-223A01617D12}">
      <dgm:prSet/>
      <dgm:spPr/>
      <dgm:t>
        <a:bodyPr/>
        <a:lstStyle/>
        <a:p>
          <a:pPr algn="ctr"/>
          <a:endParaRPr lang="en-US" dirty="0"/>
        </a:p>
      </dgm:t>
    </dgm:pt>
    <dgm:pt modelId="{47F11366-EDA2-4EF4-9ACD-C3928FADE3C5}" type="sibTrans" cxnId="{2431AA0A-97AE-4A61-AF44-223A01617D12}">
      <dgm:prSet/>
      <dgm:spPr/>
      <dgm:t>
        <a:bodyPr/>
        <a:lstStyle/>
        <a:p>
          <a:pPr algn="ctr"/>
          <a:endParaRPr lang="en-US"/>
        </a:p>
      </dgm:t>
    </dgm:pt>
    <dgm:pt modelId="{62757CFB-7D2D-47CF-897A-F276191018CF}">
      <dgm:prSet custT="1"/>
      <dgm:spPr/>
      <dgm:t>
        <a:bodyPr/>
        <a:lstStyle/>
        <a:p>
          <a:pPr algn="ctr"/>
          <a:r>
            <a:rPr lang="en-US" sz="1200" dirty="0">
              <a:latin typeface="Times New Roman" panose="02020603050405020304" pitchFamily="18" charset="0"/>
              <a:cs typeface="Times New Roman" panose="02020603050405020304" pitchFamily="18" charset="0"/>
            </a:rPr>
            <a:t>Density-Based</a:t>
          </a:r>
        </a:p>
      </dgm:t>
    </dgm:pt>
    <dgm:pt modelId="{D192E264-83F8-4295-BEE7-51D5AF3F6F4D}" type="parTrans" cxnId="{8AEE1A99-55D9-49D1-B602-129D79CC6285}">
      <dgm:prSet/>
      <dgm:spPr/>
      <dgm:t>
        <a:bodyPr/>
        <a:lstStyle/>
        <a:p>
          <a:pPr algn="ctr"/>
          <a:endParaRPr lang="en-US" dirty="0"/>
        </a:p>
      </dgm:t>
    </dgm:pt>
    <dgm:pt modelId="{9CAA7D07-1759-490F-8A82-F7BC9C639809}" type="sibTrans" cxnId="{8AEE1A99-55D9-49D1-B602-129D79CC6285}">
      <dgm:prSet/>
      <dgm:spPr/>
      <dgm:t>
        <a:bodyPr/>
        <a:lstStyle/>
        <a:p>
          <a:pPr algn="ctr"/>
          <a:endParaRPr lang="en-US"/>
        </a:p>
      </dgm:t>
    </dgm:pt>
    <dgm:pt modelId="{3DF631AA-6128-44CD-B245-03FCE372557A}">
      <dgm:prSet custT="1"/>
      <dgm:spPr/>
      <dgm:t>
        <a:bodyPr/>
        <a:lstStyle/>
        <a:p>
          <a:pPr algn="ctr"/>
          <a:r>
            <a:rPr lang="en-US" sz="1200" i="1" dirty="0">
              <a:latin typeface="Times New Roman" panose="02020603050405020304" pitchFamily="18" charset="0"/>
              <a:cs typeface="Times New Roman" panose="02020603050405020304" pitchFamily="18" charset="0"/>
            </a:rPr>
            <a:t>K</a:t>
          </a:r>
          <a:r>
            <a:rPr lang="en-US" sz="1200" i="0" dirty="0">
              <a:latin typeface="Times New Roman" panose="02020603050405020304" pitchFamily="18" charset="0"/>
              <a:cs typeface="Times New Roman" panose="02020603050405020304" pitchFamily="18" charset="0"/>
            </a:rPr>
            <a:t>-Nearest Neighbor</a:t>
          </a:r>
        </a:p>
      </dgm:t>
    </dgm:pt>
    <dgm:pt modelId="{37702120-FEA4-439F-B159-C87FBE836120}" type="parTrans" cxnId="{239D98F0-09A4-4DA5-9203-B1C077F20A8B}">
      <dgm:prSet/>
      <dgm:spPr/>
      <dgm:t>
        <a:bodyPr/>
        <a:lstStyle/>
        <a:p>
          <a:pPr algn="ctr"/>
          <a:endParaRPr lang="en-US" dirty="0"/>
        </a:p>
      </dgm:t>
    </dgm:pt>
    <dgm:pt modelId="{B97A00F1-3E51-4002-941F-D4125D8E8271}" type="sibTrans" cxnId="{239D98F0-09A4-4DA5-9203-B1C077F20A8B}">
      <dgm:prSet/>
      <dgm:spPr/>
      <dgm:t>
        <a:bodyPr/>
        <a:lstStyle/>
        <a:p>
          <a:pPr algn="ctr"/>
          <a:endParaRPr lang="en-US"/>
        </a:p>
      </dgm:t>
    </dgm:pt>
    <dgm:pt modelId="{E3C8C5E1-D6D9-4D70-B599-9BD76C9A777A}">
      <dgm:prSet custT="1"/>
      <dgm:spPr/>
      <dgm:t>
        <a:bodyPr/>
        <a:lstStyle/>
        <a:p>
          <a:pPr algn="ctr"/>
          <a:r>
            <a:rPr lang="en-US" sz="1200" dirty="0">
              <a:latin typeface="Times New Roman" panose="02020603050405020304" pitchFamily="18" charset="0"/>
              <a:cs typeface="Times New Roman" panose="02020603050405020304" pitchFamily="18" charset="0"/>
            </a:rPr>
            <a:t>DBSCAN</a:t>
          </a:r>
        </a:p>
      </dgm:t>
    </dgm:pt>
    <dgm:pt modelId="{FA843FC1-DDBB-42F6-A58B-72D60CB1BE59}" type="parTrans" cxnId="{F422C22B-F9BB-46E9-BCD6-07FDAC4F97AC}">
      <dgm:prSet/>
      <dgm:spPr/>
      <dgm:t>
        <a:bodyPr/>
        <a:lstStyle/>
        <a:p>
          <a:pPr algn="ctr"/>
          <a:endParaRPr lang="en-US" dirty="0"/>
        </a:p>
      </dgm:t>
    </dgm:pt>
    <dgm:pt modelId="{4FC60FAE-E8DC-4E28-835A-840F16D04833}" type="sibTrans" cxnId="{F422C22B-F9BB-46E9-BCD6-07FDAC4F97AC}">
      <dgm:prSet/>
      <dgm:spPr/>
      <dgm:t>
        <a:bodyPr/>
        <a:lstStyle/>
        <a:p>
          <a:pPr algn="ctr"/>
          <a:endParaRPr lang="en-US"/>
        </a:p>
      </dgm:t>
    </dgm:pt>
    <dgm:pt modelId="{7513E58D-D0A0-45DA-B620-AE920AFF23FE}">
      <dgm:prSet custT="1"/>
      <dgm:spPr/>
      <dgm:t>
        <a:bodyPr/>
        <a:lstStyle/>
        <a:p>
          <a:pPr algn="ctr"/>
          <a:r>
            <a:rPr lang="en-US" sz="1200" dirty="0">
              <a:latin typeface="Times New Roman" panose="02020603050405020304" pitchFamily="18" charset="0"/>
              <a:cs typeface="Times New Roman" panose="02020603050405020304" pitchFamily="18" charset="0"/>
            </a:rPr>
            <a:t>GDBSCAN</a:t>
          </a:r>
        </a:p>
      </dgm:t>
    </dgm:pt>
    <dgm:pt modelId="{F14DADCC-2DA6-43E7-9F82-D1EE3B1E1DBA}" type="parTrans" cxnId="{6AF51D78-85A6-41F1-A8DD-A147B91CA6DF}">
      <dgm:prSet/>
      <dgm:spPr/>
      <dgm:t>
        <a:bodyPr/>
        <a:lstStyle/>
        <a:p>
          <a:pPr algn="ctr"/>
          <a:endParaRPr lang="en-US" dirty="0"/>
        </a:p>
      </dgm:t>
    </dgm:pt>
    <dgm:pt modelId="{57E08EA6-F2C6-49C9-864F-BEE95A10FB1E}" type="sibTrans" cxnId="{6AF51D78-85A6-41F1-A8DD-A147B91CA6DF}">
      <dgm:prSet/>
      <dgm:spPr/>
      <dgm:t>
        <a:bodyPr/>
        <a:lstStyle/>
        <a:p>
          <a:pPr algn="ctr"/>
          <a:endParaRPr lang="en-US"/>
        </a:p>
      </dgm:t>
    </dgm:pt>
    <dgm:pt modelId="{59170F18-CA64-4E8B-9B9C-F8F103F62FB8}">
      <dgm:prSet custT="1"/>
      <dgm:spPr/>
      <dgm:t>
        <a:bodyPr/>
        <a:lstStyle/>
        <a:p>
          <a:pPr algn="ctr"/>
          <a:r>
            <a:rPr lang="en-US" sz="1200" dirty="0">
              <a:latin typeface="Times New Roman" panose="02020603050405020304" pitchFamily="18" charset="0"/>
              <a:cs typeface="Times New Roman" panose="02020603050405020304" pitchFamily="18" charset="0"/>
            </a:rPr>
            <a:t>DBCLASD</a:t>
          </a:r>
        </a:p>
      </dgm:t>
    </dgm:pt>
    <dgm:pt modelId="{909BA06E-36DC-4CC1-88C1-DC52DC078C78}" type="parTrans" cxnId="{E14D5234-2704-4860-8607-C25548A333AB}">
      <dgm:prSet/>
      <dgm:spPr/>
      <dgm:t>
        <a:bodyPr/>
        <a:lstStyle/>
        <a:p>
          <a:pPr algn="ctr"/>
          <a:endParaRPr lang="en-US" dirty="0"/>
        </a:p>
      </dgm:t>
    </dgm:pt>
    <dgm:pt modelId="{DFE5E8F0-6F92-464F-A62C-BA490F818183}" type="sibTrans" cxnId="{E14D5234-2704-4860-8607-C25548A333AB}">
      <dgm:prSet/>
      <dgm:spPr/>
      <dgm:t>
        <a:bodyPr/>
        <a:lstStyle/>
        <a:p>
          <a:pPr algn="ctr"/>
          <a:endParaRPr lang="en-US"/>
        </a:p>
      </dgm:t>
    </dgm:pt>
    <dgm:pt modelId="{442055F0-719B-4CEF-A87B-3D03F318E10B}">
      <dgm:prSet custT="1"/>
      <dgm:spPr/>
      <dgm:t>
        <a:bodyPr/>
        <a:lstStyle/>
        <a:p>
          <a:pPr algn="ctr"/>
          <a:r>
            <a:rPr lang="en-US" sz="1200" dirty="0">
              <a:latin typeface="Times New Roman" panose="02020603050405020304" pitchFamily="18" charset="0"/>
              <a:cs typeface="Times New Roman" panose="02020603050405020304" pitchFamily="18" charset="0"/>
            </a:rPr>
            <a:t>Fuzzy </a:t>
          </a:r>
        </a:p>
      </dgm:t>
    </dgm:pt>
    <dgm:pt modelId="{6A50D46F-F558-4865-8D9A-568ADCE37284}" type="parTrans" cxnId="{42212648-4BD6-4BF9-A1D1-8A0CC2A60A97}">
      <dgm:prSet/>
      <dgm:spPr/>
      <dgm:t>
        <a:bodyPr/>
        <a:lstStyle/>
        <a:p>
          <a:pPr algn="ctr"/>
          <a:endParaRPr lang="en-US" dirty="0"/>
        </a:p>
      </dgm:t>
    </dgm:pt>
    <dgm:pt modelId="{D962B783-B846-4A28-88BB-097DF7C03E4F}" type="sibTrans" cxnId="{42212648-4BD6-4BF9-A1D1-8A0CC2A60A97}">
      <dgm:prSet/>
      <dgm:spPr/>
      <dgm:t>
        <a:bodyPr/>
        <a:lstStyle/>
        <a:p>
          <a:pPr algn="ctr"/>
          <a:endParaRPr lang="en-US"/>
        </a:p>
      </dgm:t>
    </dgm:pt>
    <dgm:pt modelId="{91D49A99-7AD6-4890-A8C0-ECFE62A9CFD2}">
      <dgm:prSet custT="1"/>
      <dgm:spPr/>
      <dgm:t>
        <a:bodyPr/>
        <a:lstStyle/>
        <a:p>
          <a:pPr algn="ctr"/>
          <a:r>
            <a:rPr lang="en-US" sz="1200" dirty="0">
              <a:latin typeface="Times New Roman" panose="02020603050405020304" pitchFamily="18" charset="0"/>
              <a:cs typeface="Times New Roman" panose="02020603050405020304" pitchFamily="18" charset="0"/>
            </a:rPr>
            <a:t>Fuzzy C-Means</a:t>
          </a:r>
        </a:p>
      </dgm:t>
    </dgm:pt>
    <dgm:pt modelId="{96F5CDA7-ACC3-404E-9DA8-71B92E7BB724}" type="parTrans" cxnId="{9FA2D5A8-610A-4890-BA92-CCD33E96745C}">
      <dgm:prSet/>
      <dgm:spPr/>
      <dgm:t>
        <a:bodyPr/>
        <a:lstStyle/>
        <a:p>
          <a:pPr algn="ctr"/>
          <a:endParaRPr lang="en-US" dirty="0"/>
        </a:p>
      </dgm:t>
    </dgm:pt>
    <dgm:pt modelId="{6E648E97-5770-4AAA-A1FA-318B7AC035D6}" type="sibTrans" cxnId="{9FA2D5A8-610A-4890-BA92-CCD33E96745C}">
      <dgm:prSet/>
      <dgm:spPr/>
      <dgm:t>
        <a:bodyPr/>
        <a:lstStyle/>
        <a:p>
          <a:pPr algn="ctr"/>
          <a:endParaRPr lang="en-US"/>
        </a:p>
      </dgm:t>
    </dgm:pt>
    <dgm:pt modelId="{B244F10B-A3DE-490C-B488-5C932658EDF2}">
      <dgm:prSet custT="1"/>
      <dgm:spPr/>
      <dgm:t>
        <a:bodyPr/>
        <a:lstStyle/>
        <a:p>
          <a:pPr algn="ctr"/>
          <a:r>
            <a:rPr lang="en-US" sz="1200" i="1" dirty="0">
              <a:solidFill>
                <a:schemeClr val="tx1"/>
              </a:solidFill>
              <a:latin typeface="Times New Roman" panose="02020603050405020304" pitchFamily="18" charset="0"/>
              <a:cs typeface="Times New Roman" panose="02020603050405020304" pitchFamily="18" charset="0"/>
            </a:rPr>
            <a:t>K</a:t>
          </a:r>
          <a:r>
            <a:rPr lang="en-US" sz="1200" dirty="0">
              <a:solidFill>
                <a:schemeClr val="tx1"/>
              </a:solidFill>
              <a:latin typeface="Times New Roman" panose="02020603050405020304" pitchFamily="18" charset="0"/>
              <a:cs typeface="Times New Roman" panose="02020603050405020304" pitchFamily="18" charset="0"/>
            </a:rPr>
            <a:t>-Means</a:t>
          </a:r>
        </a:p>
        <a:p>
          <a:pPr algn="ctr"/>
          <a:r>
            <a:rPr lang="en-US" sz="1200" i="1" dirty="0">
              <a:solidFill>
                <a:schemeClr val="tx1"/>
              </a:solidFill>
              <a:latin typeface="Times New Roman" panose="02020603050405020304" pitchFamily="18" charset="0"/>
              <a:cs typeface="Times New Roman" panose="02020603050405020304" pitchFamily="18" charset="0"/>
            </a:rPr>
            <a:t>   K-</a:t>
          </a:r>
          <a:r>
            <a:rPr lang="en-US" sz="1200" i="0" dirty="0">
              <a:solidFill>
                <a:schemeClr val="tx1"/>
              </a:solidFill>
              <a:latin typeface="Times New Roman" panose="02020603050405020304" pitchFamily="18" charset="0"/>
              <a:cs typeface="Times New Roman" panose="02020603050405020304" pitchFamily="18" charset="0"/>
            </a:rPr>
            <a:t>Medoids</a:t>
          </a:r>
        </a:p>
        <a:p>
          <a:pPr algn="ctr"/>
          <a:r>
            <a:rPr lang="en-US" sz="1200" i="1" dirty="0">
              <a:solidFill>
                <a:schemeClr val="tx1"/>
              </a:solidFill>
              <a:latin typeface="Times New Roman" panose="02020603050405020304" pitchFamily="18" charset="0"/>
              <a:cs typeface="Times New Roman" panose="02020603050405020304" pitchFamily="18" charset="0"/>
            </a:rPr>
            <a:t>    K-</a:t>
          </a:r>
          <a:r>
            <a:rPr lang="en-US" sz="1200" i="0" dirty="0">
              <a:solidFill>
                <a:schemeClr val="tx1"/>
              </a:solidFill>
              <a:latin typeface="Times New Roman" panose="02020603050405020304" pitchFamily="18" charset="0"/>
              <a:cs typeface="Times New Roman" panose="02020603050405020304" pitchFamily="18" charset="0"/>
            </a:rPr>
            <a:t>Means++</a:t>
          </a:r>
          <a:endParaRPr lang="en-US" sz="1200" i="1" dirty="0">
            <a:solidFill>
              <a:schemeClr val="tx1"/>
            </a:solidFill>
            <a:latin typeface="Times New Roman" panose="02020603050405020304" pitchFamily="18" charset="0"/>
            <a:cs typeface="Times New Roman" panose="02020603050405020304" pitchFamily="18" charset="0"/>
          </a:endParaRPr>
        </a:p>
      </dgm:t>
    </dgm:pt>
    <dgm:pt modelId="{6037ABB3-45B3-4288-8F54-B1E6E24245FF}" type="parTrans" cxnId="{18BBDCE1-0987-4B6C-ADA2-CA13F6065FB0}">
      <dgm:prSet/>
      <dgm:spPr/>
      <dgm:t>
        <a:bodyPr/>
        <a:lstStyle/>
        <a:p>
          <a:pPr algn="ctr"/>
          <a:endParaRPr lang="en-US" dirty="0"/>
        </a:p>
      </dgm:t>
    </dgm:pt>
    <dgm:pt modelId="{670ED07F-1180-42AD-B676-3C921D3B8A37}" type="sibTrans" cxnId="{18BBDCE1-0987-4B6C-ADA2-CA13F6065FB0}">
      <dgm:prSet/>
      <dgm:spPr/>
      <dgm:t>
        <a:bodyPr/>
        <a:lstStyle/>
        <a:p>
          <a:pPr algn="ctr"/>
          <a:endParaRPr lang="en-US"/>
        </a:p>
      </dgm:t>
    </dgm:pt>
    <dgm:pt modelId="{84F775CD-F104-4AA5-B475-C35616B96788}">
      <dgm:prSet custT="1"/>
      <dgm:spPr/>
      <dgm:t>
        <a:bodyPr/>
        <a:lstStyle/>
        <a:p>
          <a:pPr algn="ctr"/>
          <a:r>
            <a:rPr lang="en-US" sz="1200" dirty="0">
              <a:solidFill>
                <a:schemeClr val="tx1"/>
              </a:solidFill>
              <a:latin typeface="Times New Roman" panose="02020603050405020304" pitchFamily="18" charset="0"/>
              <a:cs typeface="Times New Roman" panose="02020603050405020304" pitchFamily="18" charset="0"/>
            </a:rPr>
            <a:t>Minimum Spanning Tree</a:t>
          </a:r>
        </a:p>
      </dgm:t>
    </dgm:pt>
    <dgm:pt modelId="{AD8F9498-2E41-483F-9CE9-56ADC76A656F}" type="parTrans" cxnId="{9BD2DEBC-5D27-4EF2-88A7-7D1EB36958D9}">
      <dgm:prSet/>
      <dgm:spPr/>
      <dgm:t>
        <a:bodyPr/>
        <a:lstStyle/>
        <a:p>
          <a:pPr algn="ctr"/>
          <a:endParaRPr lang="en-US" dirty="0"/>
        </a:p>
      </dgm:t>
    </dgm:pt>
    <dgm:pt modelId="{8A69A420-4FDF-4130-AA17-9BCA342522DC}" type="sibTrans" cxnId="{9BD2DEBC-5D27-4EF2-88A7-7D1EB36958D9}">
      <dgm:prSet/>
      <dgm:spPr/>
      <dgm:t>
        <a:bodyPr/>
        <a:lstStyle/>
        <a:p>
          <a:pPr algn="ctr"/>
          <a:endParaRPr lang="en-US"/>
        </a:p>
      </dgm:t>
    </dgm:pt>
    <dgm:pt modelId="{46076AD9-D5CD-4EE9-BF25-7C9487C66EBE}">
      <dgm:prSet custT="1"/>
      <dgm:spPr/>
      <dgm:t>
        <a:bodyPr/>
        <a:lstStyle/>
        <a:p>
          <a:pPr algn="ctr"/>
          <a:r>
            <a:rPr lang="en-US" sz="1200" dirty="0">
              <a:solidFill>
                <a:schemeClr val="tx1"/>
              </a:solidFill>
              <a:latin typeface="Times New Roman" panose="02020603050405020304" pitchFamily="18" charset="0"/>
              <a:cs typeface="Times New Roman" panose="02020603050405020304" pitchFamily="18" charset="0"/>
            </a:rPr>
            <a:t>Expectation-Maximization</a:t>
          </a:r>
        </a:p>
      </dgm:t>
    </dgm:pt>
    <dgm:pt modelId="{80FC90A6-CF55-4583-B212-596C214BE73D}" type="parTrans" cxnId="{1177AFE3-86E4-4F90-9A31-8CEC0407B847}">
      <dgm:prSet/>
      <dgm:spPr/>
      <dgm:t>
        <a:bodyPr/>
        <a:lstStyle/>
        <a:p>
          <a:pPr algn="ctr"/>
          <a:endParaRPr lang="en-US" dirty="0"/>
        </a:p>
      </dgm:t>
    </dgm:pt>
    <dgm:pt modelId="{7B59B589-CCEF-4BAE-A2FC-81041158B9BA}" type="sibTrans" cxnId="{1177AFE3-86E4-4F90-9A31-8CEC0407B847}">
      <dgm:prSet/>
      <dgm:spPr/>
      <dgm:t>
        <a:bodyPr/>
        <a:lstStyle/>
        <a:p>
          <a:pPr algn="ctr"/>
          <a:endParaRPr lang="en-US"/>
        </a:p>
      </dgm:t>
    </dgm:pt>
    <dgm:pt modelId="{2AB64711-F7C2-40CF-BB4B-20750D61B587}" type="pres">
      <dgm:prSet presAssocID="{08C4CC78-2BA6-42F0-9716-A242A8D3895B}" presName="Name0" presStyleCnt="0">
        <dgm:presLayoutVars>
          <dgm:chPref val="1"/>
          <dgm:dir/>
          <dgm:animOne val="branch"/>
          <dgm:animLvl val="lvl"/>
          <dgm:resizeHandles val="exact"/>
        </dgm:presLayoutVars>
      </dgm:prSet>
      <dgm:spPr/>
      <dgm:t>
        <a:bodyPr/>
        <a:lstStyle/>
        <a:p>
          <a:endParaRPr lang="en-US"/>
        </a:p>
      </dgm:t>
    </dgm:pt>
    <dgm:pt modelId="{5D32FED7-FA4E-4C19-873C-C53B3CE33A3D}" type="pres">
      <dgm:prSet presAssocID="{277CC4E0-80E2-45F6-8B65-237A3FF7C545}" presName="root1" presStyleCnt="0"/>
      <dgm:spPr/>
      <dgm:t>
        <a:bodyPr/>
        <a:lstStyle/>
        <a:p>
          <a:endParaRPr lang="en-US"/>
        </a:p>
      </dgm:t>
    </dgm:pt>
    <dgm:pt modelId="{522C4318-F3F7-4F09-A2C0-0236EBF76A04}" type="pres">
      <dgm:prSet presAssocID="{277CC4E0-80E2-45F6-8B65-237A3FF7C545}" presName="LevelOneTextNode" presStyleLbl="node0" presStyleIdx="0" presStyleCnt="1">
        <dgm:presLayoutVars>
          <dgm:chPref val="3"/>
        </dgm:presLayoutVars>
      </dgm:prSet>
      <dgm:spPr/>
      <dgm:t>
        <a:bodyPr/>
        <a:lstStyle/>
        <a:p>
          <a:endParaRPr lang="en-US"/>
        </a:p>
      </dgm:t>
    </dgm:pt>
    <dgm:pt modelId="{A791DCE2-1B65-49A7-A4A1-EF1F2F5A75A6}" type="pres">
      <dgm:prSet presAssocID="{277CC4E0-80E2-45F6-8B65-237A3FF7C545}" presName="level2hierChild" presStyleCnt="0"/>
      <dgm:spPr/>
      <dgm:t>
        <a:bodyPr/>
        <a:lstStyle/>
        <a:p>
          <a:endParaRPr lang="en-US"/>
        </a:p>
      </dgm:t>
    </dgm:pt>
    <dgm:pt modelId="{822A584D-5247-4A87-9623-7EC99E291F69}" type="pres">
      <dgm:prSet presAssocID="{89606C98-ACCC-49AA-A6A5-42569347430A}" presName="conn2-1" presStyleLbl="parChTrans1D2" presStyleIdx="0" presStyleCnt="5"/>
      <dgm:spPr/>
      <dgm:t>
        <a:bodyPr/>
        <a:lstStyle/>
        <a:p>
          <a:endParaRPr lang="en-US"/>
        </a:p>
      </dgm:t>
    </dgm:pt>
    <dgm:pt modelId="{9DBE3368-54F0-4DFE-A5B2-7A5D47E8F1B5}" type="pres">
      <dgm:prSet presAssocID="{89606C98-ACCC-49AA-A6A5-42569347430A}" presName="connTx" presStyleLbl="parChTrans1D2" presStyleIdx="0" presStyleCnt="5"/>
      <dgm:spPr/>
      <dgm:t>
        <a:bodyPr/>
        <a:lstStyle/>
        <a:p>
          <a:endParaRPr lang="en-US"/>
        </a:p>
      </dgm:t>
    </dgm:pt>
    <dgm:pt modelId="{99E7EA49-2D3C-4F51-8A17-A62423230C1E}" type="pres">
      <dgm:prSet presAssocID="{09858F57-B677-4E2C-991D-D5078E62000A}" presName="root2" presStyleCnt="0"/>
      <dgm:spPr/>
      <dgm:t>
        <a:bodyPr/>
        <a:lstStyle/>
        <a:p>
          <a:endParaRPr lang="en-US"/>
        </a:p>
      </dgm:t>
    </dgm:pt>
    <dgm:pt modelId="{691C291B-592D-40E8-B668-1D706F77DA46}" type="pres">
      <dgm:prSet presAssocID="{09858F57-B677-4E2C-991D-D5078E62000A}" presName="LevelTwoTextNode" presStyleLbl="node2" presStyleIdx="0" presStyleCnt="5">
        <dgm:presLayoutVars>
          <dgm:chPref val="3"/>
        </dgm:presLayoutVars>
      </dgm:prSet>
      <dgm:spPr/>
      <dgm:t>
        <a:bodyPr/>
        <a:lstStyle/>
        <a:p>
          <a:endParaRPr lang="en-US"/>
        </a:p>
      </dgm:t>
    </dgm:pt>
    <dgm:pt modelId="{3A6B6780-206A-4B59-A20B-85D5E1B4B755}" type="pres">
      <dgm:prSet presAssocID="{09858F57-B677-4E2C-991D-D5078E62000A}" presName="level3hierChild" presStyleCnt="0"/>
      <dgm:spPr/>
      <dgm:t>
        <a:bodyPr/>
        <a:lstStyle/>
        <a:p>
          <a:endParaRPr lang="en-US"/>
        </a:p>
      </dgm:t>
    </dgm:pt>
    <dgm:pt modelId="{24364214-D2AA-490A-ADA4-9829BD582639}" type="pres">
      <dgm:prSet presAssocID="{FD4A3315-DC64-47F2-89A4-2680145CAC8C}" presName="conn2-1" presStyleLbl="parChTrans1D3" presStyleIdx="0" presStyleCnt="11"/>
      <dgm:spPr/>
      <dgm:t>
        <a:bodyPr/>
        <a:lstStyle/>
        <a:p>
          <a:endParaRPr lang="en-US"/>
        </a:p>
      </dgm:t>
    </dgm:pt>
    <dgm:pt modelId="{2FA23243-5F62-49F5-8C1D-8C8597663F2A}" type="pres">
      <dgm:prSet presAssocID="{FD4A3315-DC64-47F2-89A4-2680145CAC8C}" presName="connTx" presStyleLbl="parChTrans1D3" presStyleIdx="0" presStyleCnt="11"/>
      <dgm:spPr/>
      <dgm:t>
        <a:bodyPr/>
        <a:lstStyle/>
        <a:p>
          <a:endParaRPr lang="en-US"/>
        </a:p>
      </dgm:t>
    </dgm:pt>
    <dgm:pt modelId="{EC6C6EE5-24AC-444D-A419-2C029DF52903}" type="pres">
      <dgm:prSet presAssocID="{173DB894-655C-4F55-AF41-7A98B1089EE1}" presName="root2" presStyleCnt="0"/>
      <dgm:spPr/>
      <dgm:t>
        <a:bodyPr/>
        <a:lstStyle/>
        <a:p>
          <a:endParaRPr lang="en-US"/>
        </a:p>
      </dgm:t>
    </dgm:pt>
    <dgm:pt modelId="{44AA0C9C-4C54-4EA5-B67C-00219D81D051}" type="pres">
      <dgm:prSet presAssocID="{173DB894-655C-4F55-AF41-7A98B1089EE1}" presName="LevelTwoTextNode" presStyleLbl="node3" presStyleIdx="0" presStyleCnt="11">
        <dgm:presLayoutVars>
          <dgm:chPref val="3"/>
        </dgm:presLayoutVars>
      </dgm:prSet>
      <dgm:spPr/>
      <dgm:t>
        <a:bodyPr/>
        <a:lstStyle/>
        <a:p>
          <a:endParaRPr lang="en-US"/>
        </a:p>
      </dgm:t>
    </dgm:pt>
    <dgm:pt modelId="{25B7C5B4-244E-452C-AF83-36E16CD4A84B}" type="pres">
      <dgm:prSet presAssocID="{173DB894-655C-4F55-AF41-7A98B1089EE1}" presName="level3hierChild" presStyleCnt="0"/>
      <dgm:spPr/>
      <dgm:t>
        <a:bodyPr/>
        <a:lstStyle/>
        <a:p>
          <a:endParaRPr lang="en-US"/>
        </a:p>
      </dgm:t>
    </dgm:pt>
    <dgm:pt modelId="{24BD3018-6BE9-4FBF-AC11-43AE23E92FCA}" type="pres">
      <dgm:prSet presAssocID="{D749FB19-D4E1-4071-A4DF-24D5A603AA01}" presName="conn2-1" presStyleLbl="parChTrans1D3" presStyleIdx="1" presStyleCnt="11"/>
      <dgm:spPr/>
      <dgm:t>
        <a:bodyPr/>
        <a:lstStyle/>
        <a:p>
          <a:endParaRPr lang="en-US"/>
        </a:p>
      </dgm:t>
    </dgm:pt>
    <dgm:pt modelId="{64B89AA8-C56E-4DE3-A7E3-730A12582C9B}" type="pres">
      <dgm:prSet presAssocID="{D749FB19-D4E1-4071-A4DF-24D5A603AA01}" presName="connTx" presStyleLbl="parChTrans1D3" presStyleIdx="1" presStyleCnt="11"/>
      <dgm:spPr/>
      <dgm:t>
        <a:bodyPr/>
        <a:lstStyle/>
        <a:p>
          <a:endParaRPr lang="en-US"/>
        </a:p>
      </dgm:t>
    </dgm:pt>
    <dgm:pt modelId="{0769B8A3-B1B7-45B9-AA9F-E48839693A65}" type="pres">
      <dgm:prSet presAssocID="{3EBF05E3-0512-4F67-A6E5-6979BFA0C12D}" presName="root2" presStyleCnt="0"/>
      <dgm:spPr/>
      <dgm:t>
        <a:bodyPr/>
        <a:lstStyle/>
        <a:p>
          <a:endParaRPr lang="en-US"/>
        </a:p>
      </dgm:t>
    </dgm:pt>
    <dgm:pt modelId="{D4F9DF87-3205-4E0E-9188-D2F635066242}" type="pres">
      <dgm:prSet presAssocID="{3EBF05E3-0512-4F67-A6E5-6979BFA0C12D}" presName="LevelTwoTextNode" presStyleLbl="node3" presStyleIdx="1" presStyleCnt="11">
        <dgm:presLayoutVars>
          <dgm:chPref val="3"/>
        </dgm:presLayoutVars>
      </dgm:prSet>
      <dgm:spPr/>
      <dgm:t>
        <a:bodyPr/>
        <a:lstStyle/>
        <a:p>
          <a:endParaRPr lang="en-US"/>
        </a:p>
      </dgm:t>
    </dgm:pt>
    <dgm:pt modelId="{D3BB2C88-C7F5-4F23-90EC-D40CAC2BB698}" type="pres">
      <dgm:prSet presAssocID="{3EBF05E3-0512-4F67-A6E5-6979BFA0C12D}" presName="level3hierChild" presStyleCnt="0"/>
      <dgm:spPr/>
      <dgm:t>
        <a:bodyPr/>
        <a:lstStyle/>
        <a:p>
          <a:endParaRPr lang="en-US"/>
        </a:p>
      </dgm:t>
    </dgm:pt>
    <dgm:pt modelId="{ABD59C05-3665-4C8F-9203-F06DD6C9D664}" type="pres">
      <dgm:prSet presAssocID="{DA05D17F-1070-4BFE-ACFA-B6F0CF3B3938}" presName="conn2-1" presStyleLbl="parChTrans1D2" presStyleIdx="1" presStyleCnt="5"/>
      <dgm:spPr/>
      <dgm:t>
        <a:bodyPr/>
        <a:lstStyle/>
        <a:p>
          <a:endParaRPr lang="en-US"/>
        </a:p>
      </dgm:t>
    </dgm:pt>
    <dgm:pt modelId="{3FC0D10C-D42A-4638-B1D0-DFB774B13DD3}" type="pres">
      <dgm:prSet presAssocID="{DA05D17F-1070-4BFE-ACFA-B6F0CF3B3938}" presName="connTx" presStyleLbl="parChTrans1D2" presStyleIdx="1" presStyleCnt="5"/>
      <dgm:spPr/>
      <dgm:t>
        <a:bodyPr/>
        <a:lstStyle/>
        <a:p>
          <a:endParaRPr lang="en-US"/>
        </a:p>
      </dgm:t>
    </dgm:pt>
    <dgm:pt modelId="{AF10B020-D074-4768-A2B0-3B115D7174F7}" type="pres">
      <dgm:prSet presAssocID="{FA862E81-D7D1-48AE-A25F-6B3B9316FAAF}" presName="root2" presStyleCnt="0"/>
      <dgm:spPr/>
      <dgm:t>
        <a:bodyPr/>
        <a:lstStyle/>
        <a:p>
          <a:endParaRPr lang="en-US"/>
        </a:p>
      </dgm:t>
    </dgm:pt>
    <dgm:pt modelId="{8A675A2F-BDAF-4474-94A0-83E71010F29B}" type="pres">
      <dgm:prSet presAssocID="{FA862E81-D7D1-48AE-A25F-6B3B9316FAAF}" presName="LevelTwoTextNode" presStyleLbl="node2" presStyleIdx="1" presStyleCnt="5">
        <dgm:presLayoutVars>
          <dgm:chPref val="3"/>
        </dgm:presLayoutVars>
      </dgm:prSet>
      <dgm:spPr/>
      <dgm:t>
        <a:bodyPr/>
        <a:lstStyle/>
        <a:p>
          <a:endParaRPr lang="en-US"/>
        </a:p>
      </dgm:t>
    </dgm:pt>
    <dgm:pt modelId="{B53D5415-1BE2-43A3-98CA-B36FA38A5C22}" type="pres">
      <dgm:prSet presAssocID="{FA862E81-D7D1-48AE-A25F-6B3B9316FAAF}" presName="level3hierChild" presStyleCnt="0"/>
      <dgm:spPr/>
      <dgm:t>
        <a:bodyPr/>
        <a:lstStyle/>
        <a:p>
          <a:endParaRPr lang="en-US"/>
        </a:p>
      </dgm:t>
    </dgm:pt>
    <dgm:pt modelId="{52B0103E-C033-4FCF-99D4-8DFD05564901}" type="pres">
      <dgm:prSet presAssocID="{5A274CA4-18DF-4D8B-B18B-9689DF967AD0}" presName="conn2-1" presStyleLbl="parChTrans1D3" presStyleIdx="2" presStyleCnt="11"/>
      <dgm:spPr/>
      <dgm:t>
        <a:bodyPr/>
        <a:lstStyle/>
        <a:p>
          <a:endParaRPr lang="en-US"/>
        </a:p>
      </dgm:t>
    </dgm:pt>
    <dgm:pt modelId="{7CD49107-6F02-4D1E-9AA0-9AAA1B767F94}" type="pres">
      <dgm:prSet presAssocID="{5A274CA4-18DF-4D8B-B18B-9689DF967AD0}" presName="connTx" presStyleLbl="parChTrans1D3" presStyleIdx="2" presStyleCnt="11"/>
      <dgm:spPr/>
      <dgm:t>
        <a:bodyPr/>
        <a:lstStyle/>
        <a:p>
          <a:endParaRPr lang="en-US"/>
        </a:p>
      </dgm:t>
    </dgm:pt>
    <dgm:pt modelId="{18865718-248E-4A72-B339-EC6FDF6D332C}" type="pres">
      <dgm:prSet presAssocID="{69C0F90A-DD4E-4FD2-8176-86E74CD5B948}" presName="root2" presStyleCnt="0"/>
      <dgm:spPr/>
      <dgm:t>
        <a:bodyPr/>
        <a:lstStyle/>
        <a:p>
          <a:endParaRPr lang="en-US"/>
        </a:p>
      </dgm:t>
    </dgm:pt>
    <dgm:pt modelId="{FA006815-B7A2-43BB-9752-62DB502C0D7C}" type="pres">
      <dgm:prSet presAssocID="{69C0F90A-DD4E-4FD2-8176-86E74CD5B948}" presName="LevelTwoTextNode" presStyleLbl="node3" presStyleIdx="2" presStyleCnt="11">
        <dgm:presLayoutVars>
          <dgm:chPref val="3"/>
        </dgm:presLayoutVars>
      </dgm:prSet>
      <dgm:spPr/>
      <dgm:t>
        <a:bodyPr/>
        <a:lstStyle/>
        <a:p>
          <a:endParaRPr lang="en-US"/>
        </a:p>
      </dgm:t>
    </dgm:pt>
    <dgm:pt modelId="{929712AD-F07B-4397-AB86-871C6E3BF833}" type="pres">
      <dgm:prSet presAssocID="{69C0F90A-DD4E-4FD2-8176-86E74CD5B948}" presName="level3hierChild" presStyleCnt="0"/>
      <dgm:spPr/>
      <dgm:t>
        <a:bodyPr/>
        <a:lstStyle/>
        <a:p>
          <a:endParaRPr lang="en-US"/>
        </a:p>
      </dgm:t>
    </dgm:pt>
    <dgm:pt modelId="{A72FB580-8488-452A-900C-E304C946CAAE}" type="pres">
      <dgm:prSet presAssocID="{6037ABB3-45B3-4288-8F54-B1E6E24245FF}" presName="conn2-1" presStyleLbl="parChTrans1D4" presStyleIdx="0" presStyleCnt="3"/>
      <dgm:spPr/>
      <dgm:t>
        <a:bodyPr/>
        <a:lstStyle/>
        <a:p>
          <a:endParaRPr lang="en-US"/>
        </a:p>
      </dgm:t>
    </dgm:pt>
    <dgm:pt modelId="{8DF47944-FE35-421E-9950-480BA5A6053E}" type="pres">
      <dgm:prSet presAssocID="{6037ABB3-45B3-4288-8F54-B1E6E24245FF}" presName="connTx" presStyleLbl="parChTrans1D4" presStyleIdx="0" presStyleCnt="3"/>
      <dgm:spPr/>
      <dgm:t>
        <a:bodyPr/>
        <a:lstStyle/>
        <a:p>
          <a:endParaRPr lang="en-US"/>
        </a:p>
      </dgm:t>
    </dgm:pt>
    <dgm:pt modelId="{B84817C4-DA4B-4C6F-BAC0-872D84F5D87C}" type="pres">
      <dgm:prSet presAssocID="{B244F10B-A3DE-490C-B488-5C932658EDF2}" presName="root2" presStyleCnt="0"/>
      <dgm:spPr/>
      <dgm:t>
        <a:bodyPr/>
        <a:lstStyle/>
        <a:p>
          <a:endParaRPr lang="en-US"/>
        </a:p>
      </dgm:t>
    </dgm:pt>
    <dgm:pt modelId="{014E6825-9956-4621-98F2-B6129C425865}" type="pres">
      <dgm:prSet presAssocID="{B244F10B-A3DE-490C-B488-5C932658EDF2}" presName="LevelTwoTextNode" presStyleLbl="node4" presStyleIdx="0" presStyleCnt="3" custScaleY="150761">
        <dgm:presLayoutVars>
          <dgm:chPref val="3"/>
        </dgm:presLayoutVars>
      </dgm:prSet>
      <dgm:spPr/>
      <dgm:t>
        <a:bodyPr/>
        <a:lstStyle/>
        <a:p>
          <a:endParaRPr lang="en-US"/>
        </a:p>
      </dgm:t>
    </dgm:pt>
    <dgm:pt modelId="{E594802F-6D10-4F49-8ABB-7FE804961F5C}" type="pres">
      <dgm:prSet presAssocID="{B244F10B-A3DE-490C-B488-5C932658EDF2}" presName="level3hierChild" presStyleCnt="0"/>
      <dgm:spPr/>
      <dgm:t>
        <a:bodyPr/>
        <a:lstStyle/>
        <a:p>
          <a:endParaRPr lang="en-US"/>
        </a:p>
      </dgm:t>
    </dgm:pt>
    <dgm:pt modelId="{3A39C76A-0740-4455-ACC7-CBCF8608BF42}" type="pres">
      <dgm:prSet presAssocID="{B3917930-44BC-4C26-82F5-60767BA5EEE3}" presName="conn2-1" presStyleLbl="parChTrans1D3" presStyleIdx="3" presStyleCnt="11"/>
      <dgm:spPr/>
      <dgm:t>
        <a:bodyPr/>
        <a:lstStyle/>
        <a:p>
          <a:endParaRPr lang="en-US"/>
        </a:p>
      </dgm:t>
    </dgm:pt>
    <dgm:pt modelId="{F7894DF5-B824-4133-858F-561D7EF64934}" type="pres">
      <dgm:prSet presAssocID="{B3917930-44BC-4C26-82F5-60767BA5EEE3}" presName="connTx" presStyleLbl="parChTrans1D3" presStyleIdx="3" presStyleCnt="11"/>
      <dgm:spPr/>
      <dgm:t>
        <a:bodyPr/>
        <a:lstStyle/>
        <a:p>
          <a:endParaRPr lang="en-US"/>
        </a:p>
      </dgm:t>
    </dgm:pt>
    <dgm:pt modelId="{40BCBEE1-3908-4782-BE61-27C9559E5FD5}" type="pres">
      <dgm:prSet presAssocID="{881A7E8A-4D83-4CFD-93BA-8BE33D598EFE}" presName="root2" presStyleCnt="0"/>
      <dgm:spPr/>
      <dgm:t>
        <a:bodyPr/>
        <a:lstStyle/>
        <a:p>
          <a:endParaRPr lang="en-US"/>
        </a:p>
      </dgm:t>
    </dgm:pt>
    <dgm:pt modelId="{A3CE4FFE-AC79-4D83-B016-561FA1B50789}" type="pres">
      <dgm:prSet presAssocID="{881A7E8A-4D83-4CFD-93BA-8BE33D598EFE}" presName="LevelTwoTextNode" presStyleLbl="node3" presStyleIdx="3" presStyleCnt="11">
        <dgm:presLayoutVars>
          <dgm:chPref val="3"/>
        </dgm:presLayoutVars>
      </dgm:prSet>
      <dgm:spPr/>
      <dgm:t>
        <a:bodyPr/>
        <a:lstStyle/>
        <a:p>
          <a:endParaRPr lang="en-US"/>
        </a:p>
      </dgm:t>
    </dgm:pt>
    <dgm:pt modelId="{F44D2A91-B47A-43A6-B470-730107B5555A}" type="pres">
      <dgm:prSet presAssocID="{881A7E8A-4D83-4CFD-93BA-8BE33D598EFE}" presName="level3hierChild" presStyleCnt="0"/>
      <dgm:spPr/>
      <dgm:t>
        <a:bodyPr/>
        <a:lstStyle/>
        <a:p>
          <a:endParaRPr lang="en-US"/>
        </a:p>
      </dgm:t>
    </dgm:pt>
    <dgm:pt modelId="{CC7BA4AA-CA43-4EBF-ABF3-1748C48D75D8}" type="pres">
      <dgm:prSet presAssocID="{AD8F9498-2E41-483F-9CE9-56ADC76A656F}" presName="conn2-1" presStyleLbl="parChTrans1D4" presStyleIdx="1" presStyleCnt="3"/>
      <dgm:spPr/>
      <dgm:t>
        <a:bodyPr/>
        <a:lstStyle/>
        <a:p>
          <a:endParaRPr lang="en-US"/>
        </a:p>
      </dgm:t>
    </dgm:pt>
    <dgm:pt modelId="{B073F699-2B47-44B8-B083-0BF3EEB30B40}" type="pres">
      <dgm:prSet presAssocID="{AD8F9498-2E41-483F-9CE9-56ADC76A656F}" presName="connTx" presStyleLbl="parChTrans1D4" presStyleIdx="1" presStyleCnt="3"/>
      <dgm:spPr/>
      <dgm:t>
        <a:bodyPr/>
        <a:lstStyle/>
        <a:p>
          <a:endParaRPr lang="en-US"/>
        </a:p>
      </dgm:t>
    </dgm:pt>
    <dgm:pt modelId="{9E9FEAC0-7A94-4232-B2C9-27FE774A89D4}" type="pres">
      <dgm:prSet presAssocID="{84F775CD-F104-4AA5-B475-C35616B96788}" presName="root2" presStyleCnt="0"/>
      <dgm:spPr/>
      <dgm:t>
        <a:bodyPr/>
        <a:lstStyle/>
        <a:p>
          <a:endParaRPr lang="en-US"/>
        </a:p>
      </dgm:t>
    </dgm:pt>
    <dgm:pt modelId="{0B82C76D-8907-479D-873B-DF640DAD15A3}" type="pres">
      <dgm:prSet presAssocID="{84F775CD-F104-4AA5-B475-C35616B96788}" presName="LevelTwoTextNode" presStyleLbl="node4" presStyleIdx="1" presStyleCnt="3">
        <dgm:presLayoutVars>
          <dgm:chPref val="3"/>
        </dgm:presLayoutVars>
      </dgm:prSet>
      <dgm:spPr/>
      <dgm:t>
        <a:bodyPr/>
        <a:lstStyle/>
        <a:p>
          <a:endParaRPr lang="en-US"/>
        </a:p>
      </dgm:t>
    </dgm:pt>
    <dgm:pt modelId="{98EABAC2-58A3-42B0-A320-A6E082D65B0D}" type="pres">
      <dgm:prSet presAssocID="{84F775CD-F104-4AA5-B475-C35616B96788}" presName="level3hierChild" presStyleCnt="0"/>
      <dgm:spPr/>
      <dgm:t>
        <a:bodyPr/>
        <a:lstStyle/>
        <a:p>
          <a:endParaRPr lang="en-US"/>
        </a:p>
      </dgm:t>
    </dgm:pt>
    <dgm:pt modelId="{74F33EF3-DD55-408C-9E28-8DBFCC72E8C9}" type="pres">
      <dgm:prSet presAssocID="{5AABEC4E-8B33-4318-A32A-80917273E3A8}" presName="conn2-1" presStyleLbl="parChTrans1D3" presStyleIdx="4" presStyleCnt="11"/>
      <dgm:spPr/>
      <dgm:t>
        <a:bodyPr/>
        <a:lstStyle/>
        <a:p>
          <a:endParaRPr lang="en-US"/>
        </a:p>
      </dgm:t>
    </dgm:pt>
    <dgm:pt modelId="{4D749FEA-B7F0-4FCB-BBE5-B26E68536659}" type="pres">
      <dgm:prSet presAssocID="{5AABEC4E-8B33-4318-A32A-80917273E3A8}" presName="connTx" presStyleLbl="parChTrans1D3" presStyleIdx="4" presStyleCnt="11"/>
      <dgm:spPr/>
      <dgm:t>
        <a:bodyPr/>
        <a:lstStyle/>
        <a:p>
          <a:endParaRPr lang="en-US"/>
        </a:p>
      </dgm:t>
    </dgm:pt>
    <dgm:pt modelId="{D1E0CBC8-A883-4BDD-BED9-8A1F2DA89B02}" type="pres">
      <dgm:prSet presAssocID="{68362D9F-5963-4853-92E4-AC73B45F804C}" presName="root2" presStyleCnt="0"/>
      <dgm:spPr/>
      <dgm:t>
        <a:bodyPr/>
        <a:lstStyle/>
        <a:p>
          <a:endParaRPr lang="en-US"/>
        </a:p>
      </dgm:t>
    </dgm:pt>
    <dgm:pt modelId="{FE3EF4D8-CDE2-42CD-A8CC-F29FE2F35035}" type="pres">
      <dgm:prSet presAssocID="{68362D9F-5963-4853-92E4-AC73B45F804C}" presName="LevelTwoTextNode" presStyleLbl="node3" presStyleIdx="4" presStyleCnt="11">
        <dgm:presLayoutVars>
          <dgm:chPref val="3"/>
        </dgm:presLayoutVars>
      </dgm:prSet>
      <dgm:spPr/>
      <dgm:t>
        <a:bodyPr/>
        <a:lstStyle/>
        <a:p>
          <a:endParaRPr lang="en-US"/>
        </a:p>
      </dgm:t>
    </dgm:pt>
    <dgm:pt modelId="{98B393DC-7D58-4F13-BCA9-12BFC82BD2AB}" type="pres">
      <dgm:prSet presAssocID="{68362D9F-5963-4853-92E4-AC73B45F804C}" presName="level3hierChild" presStyleCnt="0"/>
      <dgm:spPr/>
      <dgm:t>
        <a:bodyPr/>
        <a:lstStyle/>
        <a:p>
          <a:endParaRPr lang="en-US"/>
        </a:p>
      </dgm:t>
    </dgm:pt>
    <dgm:pt modelId="{3325D8A0-5067-4BB6-BBF7-BD61D543EDEB}" type="pres">
      <dgm:prSet presAssocID="{80FC90A6-CF55-4583-B212-596C214BE73D}" presName="conn2-1" presStyleLbl="parChTrans1D4" presStyleIdx="2" presStyleCnt="3"/>
      <dgm:spPr/>
      <dgm:t>
        <a:bodyPr/>
        <a:lstStyle/>
        <a:p>
          <a:endParaRPr lang="en-US"/>
        </a:p>
      </dgm:t>
    </dgm:pt>
    <dgm:pt modelId="{5EE59EEF-5512-4F68-BB85-C4F1A1A67B0C}" type="pres">
      <dgm:prSet presAssocID="{80FC90A6-CF55-4583-B212-596C214BE73D}" presName="connTx" presStyleLbl="parChTrans1D4" presStyleIdx="2" presStyleCnt="3"/>
      <dgm:spPr/>
      <dgm:t>
        <a:bodyPr/>
        <a:lstStyle/>
        <a:p>
          <a:endParaRPr lang="en-US"/>
        </a:p>
      </dgm:t>
    </dgm:pt>
    <dgm:pt modelId="{7DDE1766-46B1-483B-A156-878CB5A1833E}" type="pres">
      <dgm:prSet presAssocID="{46076AD9-D5CD-4EE9-BF25-7C9487C66EBE}" presName="root2" presStyleCnt="0"/>
      <dgm:spPr/>
      <dgm:t>
        <a:bodyPr/>
        <a:lstStyle/>
        <a:p>
          <a:endParaRPr lang="en-US"/>
        </a:p>
      </dgm:t>
    </dgm:pt>
    <dgm:pt modelId="{20399DD6-F900-437B-90C4-13F47EEFF5FF}" type="pres">
      <dgm:prSet presAssocID="{46076AD9-D5CD-4EE9-BF25-7C9487C66EBE}" presName="LevelTwoTextNode" presStyleLbl="node4" presStyleIdx="2" presStyleCnt="3">
        <dgm:presLayoutVars>
          <dgm:chPref val="3"/>
        </dgm:presLayoutVars>
      </dgm:prSet>
      <dgm:spPr/>
      <dgm:t>
        <a:bodyPr/>
        <a:lstStyle/>
        <a:p>
          <a:endParaRPr lang="en-US"/>
        </a:p>
      </dgm:t>
    </dgm:pt>
    <dgm:pt modelId="{56A2683F-BED2-46BE-A8FB-F37292F6F485}" type="pres">
      <dgm:prSet presAssocID="{46076AD9-D5CD-4EE9-BF25-7C9487C66EBE}" presName="level3hierChild" presStyleCnt="0"/>
      <dgm:spPr/>
      <dgm:t>
        <a:bodyPr/>
        <a:lstStyle/>
        <a:p>
          <a:endParaRPr lang="en-US"/>
        </a:p>
      </dgm:t>
    </dgm:pt>
    <dgm:pt modelId="{CDE99BC9-2546-4B46-9444-E1C9A0C48B77}" type="pres">
      <dgm:prSet presAssocID="{760DB9F2-4E5B-455F-8401-B843EE05F9E0}" presName="conn2-1" presStyleLbl="parChTrans1D3" presStyleIdx="5" presStyleCnt="11"/>
      <dgm:spPr/>
      <dgm:t>
        <a:bodyPr/>
        <a:lstStyle/>
        <a:p>
          <a:endParaRPr lang="en-US"/>
        </a:p>
      </dgm:t>
    </dgm:pt>
    <dgm:pt modelId="{069BCB92-8DB0-4DBF-9FCB-00578817123F}" type="pres">
      <dgm:prSet presAssocID="{760DB9F2-4E5B-455F-8401-B843EE05F9E0}" presName="connTx" presStyleLbl="parChTrans1D3" presStyleIdx="5" presStyleCnt="11"/>
      <dgm:spPr/>
      <dgm:t>
        <a:bodyPr/>
        <a:lstStyle/>
        <a:p>
          <a:endParaRPr lang="en-US"/>
        </a:p>
      </dgm:t>
    </dgm:pt>
    <dgm:pt modelId="{69E385C6-2DA1-4280-AEEF-AAECCFC3FE79}" type="pres">
      <dgm:prSet presAssocID="{05AA03AB-C699-4706-A8C3-52239C330CC5}" presName="root2" presStyleCnt="0"/>
      <dgm:spPr/>
      <dgm:t>
        <a:bodyPr/>
        <a:lstStyle/>
        <a:p>
          <a:endParaRPr lang="en-US"/>
        </a:p>
      </dgm:t>
    </dgm:pt>
    <dgm:pt modelId="{76CE354C-FE7B-491F-9920-AB9357AFFD53}" type="pres">
      <dgm:prSet presAssocID="{05AA03AB-C699-4706-A8C3-52239C330CC5}" presName="LevelTwoTextNode" presStyleLbl="node3" presStyleIdx="5" presStyleCnt="11">
        <dgm:presLayoutVars>
          <dgm:chPref val="3"/>
        </dgm:presLayoutVars>
      </dgm:prSet>
      <dgm:spPr/>
      <dgm:t>
        <a:bodyPr/>
        <a:lstStyle/>
        <a:p>
          <a:endParaRPr lang="en-US"/>
        </a:p>
      </dgm:t>
    </dgm:pt>
    <dgm:pt modelId="{DEAD74E9-0510-4BE9-B16B-36F7F531AB31}" type="pres">
      <dgm:prSet presAssocID="{05AA03AB-C699-4706-A8C3-52239C330CC5}" presName="level3hierChild" presStyleCnt="0"/>
      <dgm:spPr/>
      <dgm:t>
        <a:bodyPr/>
        <a:lstStyle/>
        <a:p>
          <a:endParaRPr lang="en-US"/>
        </a:p>
      </dgm:t>
    </dgm:pt>
    <dgm:pt modelId="{6298927A-6EB1-459C-A500-4FBB1E308805}" type="pres">
      <dgm:prSet presAssocID="{142EA544-4C2C-457D-867C-91199829512A}" presName="conn2-1" presStyleLbl="parChTrans1D2" presStyleIdx="2" presStyleCnt="5"/>
      <dgm:spPr/>
      <dgm:t>
        <a:bodyPr/>
        <a:lstStyle/>
        <a:p>
          <a:endParaRPr lang="en-US"/>
        </a:p>
      </dgm:t>
    </dgm:pt>
    <dgm:pt modelId="{900B686C-AD6D-4716-B6F1-D8208384F94C}" type="pres">
      <dgm:prSet presAssocID="{142EA544-4C2C-457D-867C-91199829512A}" presName="connTx" presStyleLbl="parChTrans1D2" presStyleIdx="2" presStyleCnt="5"/>
      <dgm:spPr/>
      <dgm:t>
        <a:bodyPr/>
        <a:lstStyle/>
        <a:p>
          <a:endParaRPr lang="en-US"/>
        </a:p>
      </dgm:t>
    </dgm:pt>
    <dgm:pt modelId="{DEB2AE03-0A25-40EA-9D36-4592F2B50076}" type="pres">
      <dgm:prSet presAssocID="{A31C6ABE-F24A-403C-82C5-539EECA63DC5}" presName="root2" presStyleCnt="0"/>
      <dgm:spPr/>
      <dgm:t>
        <a:bodyPr/>
        <a:lstStyle/>
        <a:p>
          <a:endParaRPr lang="en-US"/>
        </a:p>
      </dgm:t>
    </dgm:pt>
    <dgm:pt modelId="{E5462B6D-4C92-4189-A8EB-45DAD137360F}" type="pres">
      <dgm:prSet presAssocID="{A31C6ABE-F24A-403C-82C5-539EECA63DC5}" presName="LevelTwoTextNode" presStyleLbl="node2" presStyleIdx="2" presStyleCnt="5">
        <dgm:presLayoutVars>
          <dgm:chPref val="3"/>
        </dgm:presLayoutVars>
      </dgm:prSet>
      <dgm:spPr/>
      <dgm:t>
        <a:bodyPr/>
        <a:lstStyle/>
        <a:p>
          <a:endParaRPr lang="en-US"/>
        </a:p>
      </dgm:t>
    </dgm:pt>
    <dgm:pt modelId="{C8FC02F9-0842-404A-96B6-78D1ECBFEE03}" type="pres">
      <dgm:prSet presAssocID="{A31C6ABE-F24A-403C-82C5-539EECA63DC5}" presName="level3hierChild" presStyleCnt="0"/>
      <dgm:spPr/>
      <dgm:t>
        <a:bodyPr/>
        <a:lstStyle/>
        <a:p>
          <a:endParaRPr lang="en-US"/>
        </a:p>
      </dgm:t>
    </dgm:pt>
    <dgm:pt modelId="{71BFDF0D-BEF4-4F6C-A403-FE6F168D497D}" type="pres">
      <dgm:prSet presAssocID="{37702120-FEA4-439F-B159-C87FBE836120}" presName="conn2-1" presStyleLbl="parChTrans1D3" presStyleIdx="6" presStyleCnt="11"/>
      <dgm:spPr/>
      <dgm:t>
        <a:bodyPr/>
        <a:lstStyle/>
        <a:p>
          <a:endParaRPr lang="en-US"/>
        </a:p>
      </dgm:t>
    </dgm:pt>
    <dgm:pt modelId="{EAADD3B5-7BBE-4707-BE2A-1D2B4C667A1B}" type="pres">
      <dgm:prSet presAssocID="{37702120-FEA4-439F-B159-C87FBE836120}" presName="connTx" presStyleLbl="parChTrans1D3" presStyleIdx="6" presStyleCnt="11"/>
      <dgm:spPr/>
      <dgm:t>
        <a:bodyPr/>
        <a:lstStyle/>
        <a:p>
          <a:endParaRPr lang="en-US"/>
        </a:p>
      </dgm:t>
    </dgm:pt>
    <dgm:pt modelId="{247FC3F6-CC41-4DDD-AC04-BD7CF65B725B}" type="pres">
      <dgm:prSet presAssocID="{3DF631AA-6128-44CD-B245-03FCE372557A}" presName="root2" presStyleCnt="0"/>
      <dgm:spPr/>
      <dgm:t>
        <a:bodyPr/>
        <a:lstStyle/>
        <a:p>
          <a:endParaRPr lang="en-US"/>
        </a:p>
      </dgm:t>
    </dgm:pt>
    <dgm:pt modelId="{67F6B9FF-9BF9-4D68-A364-A77845FD411C}" type="pres">
      <dgm:prSet presAssocID="{3DF631AA-6128-44CD-B245-03FCE372557A}" presName="LevelTwoTextNode" presStyleLbl="node3" presStyleIdx="6" presStyleCnt="11">
        <dgm:presLayoutVars>
          <dgm:chPref val="3"/>
        </dgm:presLayoutVars>
      </dgm:prSet>
      <dgm:spPr/>
      <dgm:t>
        <a:bodyPr/>
        <a:lstStyle/>
        <a:p>
          <a:endParaRPr lang="en-US"/>
        </a:p>
      </dgm:t>
    </dgm:pt>
    <dgm:pt modelId="{0FE604A5-172F-4A8D-B89A-DD406E8F34D9}" type="pres">
      <dgm:prSet presAssocID="{3DF631AA-6128-44CD-B245-03FCE372557A}" presName="level3hierChild" presStyleCnt="0"/>
      <dgm:spPr/>
      <dgm:t>
        <a:bodyPr/>
        <a:lstStyle/>
        <a:p>
          <a:endParaRPr lang="en-US"/>
        </a:p>
      </dgm:t>
    </dgm:pt>
    <dgm:pt modelId="{6602D092-75D8-4B60-89AB-6E3B8B5AA414}" type="pres">
      <dgm:prSet presAssocID="{D192E264-83F8-4295-BEE7-51D5AF3F6F4D}" presName="conn2-1" presStyleLbl="parChTrans1D2" presStyleIdx="3" presStyleCnt="5"/>
      <dgm:spPr/>
      <dgm:t>
        <a:bodyPr/>
        <a:lstStyle/>
        <a:p>
          <a:endParaRPr lang="en-US"/>
        </a:p>
      </dgm:t>
    </dgm:pt>
    <dgm:pt modelId="{E4D3D6AA-0C93-43C4-AEE2-7DE9D1D8BCED}" type="pres">
      <dgm:prSet presAssocID="{D192E264-83F8-4295-BEE7-51D5AF3F6F4D}" presName="connTx" presStyleLbl="parChTrans1D2" presStyleIdx="3" presStyleCnt="5"/>
      <dgm:spPr/>
      <dgm:t>
        <a:bodyPr/>
        <a:lstStyle/>
        <a:p>
          <a:endParaRPr lang="en-US"/>
        </a:p>
      </dgm:t>
    </dgm:pt>
    <dgm:pt modelId="{655DE8F8-02FB-40A5-9DAD-1495E89870DE}" type="pres">
      <dgm:prSet presAssocID="{62757CFB-7D2D-47CF-897A-F276191018CF}" presName="root2" presStyleCnt="0"/>
      <dgm:spPr/>
      <dgm:t>
        <a:bodyPr/>
        <a:lstStyle/>
        <a:p>
          <a:endParaRPr lang="en-US"/>
        </a:p>
      </dgm:t>
    </dgm:pt>
    <dgm:pt modelId="{2F5FD24F-C640-4C83-A0B6-D54F3264D7A7}" type="pres">
      <dgm:prSet presAssocID="{62757CFB-7D2D-47CF-897A-F276191018CF}" presName="LevelTwoTextNode" presStyleLbl="node2" presStyleIdx="3" presStyleCnt="5">
        <dgm:presLayoutVars>
          <dgm:chPref val="3"/>
        </dgm:presLayoutVars>
      </dgm:prSet>
      <dgm:spPr/>
      <dgm:t>
        <a:bodyPr/>
        <a:lstStyle/>
        <a:p>
          <a:endParaRPr lang="en-US"/>
        </a:p>
      </dgm:t>
    </dgm:pt>
    <dgm:pt modelId="{09416E80-F5BD-431E-A46F-5BA5BA86DC74}" type="pres">
      <dgm:prSet presAssocID="{62757CFB-7D2D-47CF-897A-F276191018CF}" presName="level3hierChild" presStyleCnt="0"/>
      <dgm:spPr/>
      <dgm:t>
        <a:bodyPr/>
        <a:lstStyle/>
        <a:p>
          <a:endParaRPr lang="en-US"/>
        </a:p>
      </dgm:t>
    </dgm:pt>
    <dgm:pt modelId="{8AFE9EFA-1798-43E5-911D-CF927B132ABA}" type="pres">
      <dgm:prSet presAssocID="{FA843FC1-DDBB-42F6-A58B-72D60CB1BE59}" presName="conn2-1" presStyleLbl="parChTrans1D3" presStyleIdx="7" presStyleCnt="11"/>
      <dgm:spPr/>
      <dgm:t>
        <a:bodyPr/>
        <a:lstStyle/>
        <a:p>
          <a:endParaRPr lang="en-US"/>
        </a:p>
      </dgm:t>
    </dgm:pt>
    <dgm:pt modelId="{D5B15DCF-A16B-4CEB-A403-BEF1B1C6780F}" type="pres">
      <dgm:prSet presAssocID="{FA843FC1-DDBB-42F6-A58B-72D60CB1BE59}" presName="connTx" presStyleLbl="parChTrans1D3" presStyleIdx="7" presStyleCnt="11"/>
      <dgm:spPr/>
      <dgm:t>
        <a:bodyPr/>
        <a:lstStyle/>
        <a:p>
          <a:endParaRPr lang="en-US"/>
        </a:p>
      </dgm:t>
    </dgm:pt>
    <dgm:pt modelId="{BBC91DB0-B3D1-44AA-A00D-4B3BC480E3B4}" type="pres">
      <dgm:prSet presAssocID="{E3C8C5E1-D6D9-4D70-B599-9BD76C9A777A}" presName="root2" presStyleCnt="0"/>
      <dgm:spPr/>
      <dgm:t>
        <a:bodyPr/>
        <a:lstStyle/>
        <a:p>
          <a:endParaRPr lang="en-US"/>
        </a:p>
      </dgm:t>
    </dgm:pt>
    <dgm:pt modelId="{12E93A5C-1933-43D0-8294-D5ED8776D918}" type="pres">
      <dgm:prSet presAssocID="{E3C8C5E1-D6D9-4D70-B599-9BD76C9A777A}" presName="LevelTwoTextNode" presStyleLbl="node3" presStyleIdx="7" presStyleCnt="11">
        <dgm:presLayoutVars>
          <dgm:chPref val="3"/>
        </dgm:presLayoutVars>
      </dgm:prSet>
      <dgm:spPr/>
      <dgm:t>
        <a:bodyPr/>
        <a:lstStyle/>
        <a:p>
          <a:endParaRPr lang="en-US"/>
        </a:p>
      </dgm:t>
    </dgm:pt>
    <dgm:pt modelId="{C460E7CF-6F54-46AF-B044-E352B0B3336C}" type="pres">
      <dgm:prSet presAssocID="{E3C8C5E1-D6D9-4D70-B599-9BD76C9A777A}" presName="level3hierChild" presStyleCnt="0"/>
      <dgm:spPr/>
      <dgm:t>
        <a:bodyPr/>
        <a:lstStyle/>
        <a:p>
          <a:endParaRPr lang="en-US"/>
        </a:p>
      </dgm:t>
    </dgm:pt>
    <dgm:pt modelId="{F66607C2-789A-46D7-8218-B5A948761526}" type="pres">
      <dgm:prSet presAssocID="{F14DADCC-2DA6-43E7-9F82-D1EE3B1E1DBA}" presName="conn2-1" presStyleLbl="parChTrans1D3" presStyleIdx="8" presStyleCnt="11"/>
      <dgm:spPr/>
      <dgm:t>
        <a:bodyPr/>
        <a:lstStyle/>
        <a:p>
          <a:endParaRPr lang="en-US"/>
        </a:p>
      </dgm:t>
    </dgm:pt>
    <dgm:pt modelId="{31A8F57C-B4E9-4443-80DB-8B310E1FF020}" type="pres">
      <dgm:prSet presAssocID="{F14DADCC-2DA6-43E7-9F82-D1EE3B1E1DBA}" presName="connTx" presStyleLbl="parChTrans1D3" presStyleIdx="8" presStyleCnt="11"/>
      <dgm:spPr/>
      <dgm:t>
        <a:bodyPr/>
        <a:lstStyle/>
        <a:p>
          <a:endParaRPr lang="en-US"/>
        </a:p>
      </dgm:t>
    </dgm:pt>
    <dgm:pt modelId="{5D8E3C90-347C-4094-9DA0-8579C419B972}" type="pres">
      <dgm:prSet presAssocID="{7513E58D-D0A0-45DA-B620-AE920AFF23FE}" presName="root2" presStyleCnt="0"/>
      <dgm:spPr/>
      <dgm:t>
        <a:bodyPr/>
        <a:lstStyle/>
        <a:p>
          <a:endParaRPr lang="en-US"/>
        </a:p>
      </dgm:t>
    </dgm:pt>
    <dgm:pt modelId="{40D43F6F-1F89-41F3-8E0F-096B9294B5E5}" type="pres">
      <dgm:prSet presAssocID="{7513E58D-D0A0-45DA-B620-AE920AFF23FE}" presName="LevelTwoTextNode" presStyleLbl="node3" presStyleIdx="8" presStyleCnt="11" custLinFactNeighborX="656" custLinFactNeighborY="-2151">
        <dgm:presLayoutVars>
          <dgm:chPref val="3"/>
        </dgm:presLayoutVars>
      </dgm:prSet>
      <dgm:spPr/>
      <dgm:t>
        <a:bodyPr/>
        <a:lstStyle/>
        <a:p>
          <a:endParaRPr lang="en-US"/>
        </a:p>
      </dgm:t>
    </dgm:pt>
    <dgm:pt modelId="{FD7FB2F1-6322-4EB8-999E-CC4E1CED268B}" type="pres">
      <dgm:prSet presAssocID="{7513E58D-D0A0-45DA-B620-AE920AFF23FE}" presName="level3hierChild" presStyleCnt="0"/>
      <dgm:spPr/>
      <dgm:t>
        <a:bodyPr/>
        <a:lstStyle/>
        <a:p>
          <a:endParaRPr lang="en-US"/>
        </a:p>
      </dgm:t>
    </dgm:pt>
    <dgm:pt modelId="{281CD2AC-F289-4A58-BA4C-0D333CF40AA7}" type="pres">
      <dgm:prSet presAssocID="{909BA06E-36DC-4CC1-88C1-DC52DC078C78}" presName="conn2-1" presStyleLbl="parChTrans1D3" presStyleIdx="9" presStyleCnt="11"/>
      <dgm:spPr/>
      <dgm:t>
        <a:bodyPr/>
        <a:lstStyle/>
        <a:p>
          <a:endParaRPr lang="en-US"/>
        </a:p>
      </dgm:t>
    </dgm:pt>
    <dgm:pt modelId="{836693FD-2427-41DB-97CA-AD04725F6CC0}" type="pres">
      <dgm:prSet presAssocID="{909BA06E-36DC-4CC1-88C1-DC52DC078C78}" presName="connTx" presStyleLbl="parChTrans1D3" presStyleIdx="9" presStyleCnt="11"/>
      <dgm:spPr/>
      <dgm:t>
        <a:bodyPr/>
        <a:lstStyle/>
        <a:p>
          <a:endParaRPr lang="en-US"/>
        </a:p>
      </dgm:t>
    </dgm:pt>
    <dgm:pt modelId="{DCC5D2F2-B664-448A-BB9F-93A21B098495}" type="pres">
      <dgm:prSet presAssocID="{59170F18-CA64-4E8B-9B9C-F8F103F62FB8}" presName="root2" presStyleCnt="0"/>
      <dgm:spPr/>
      <dgm:t>
        <a:bodyPr/>
        <a:lstStyle/>
        <a:p>
          <a:endParaRPr lang="en-US"/>
        </a:p>
      </dgm:t>
    </dgm:pt>
    <dgm:pt modelId="{54C38A91-9E6A-4F78-AA15-C867EC8452F3}" type="pres">
      <dgm:prSet presAssocID="{59170F18-CA64-4E8B-9B9C-F8F103F62FB8}" presName="LevelTwoTextNode" presStyleLbl="node3" presStyleIdx="9" presStyleCnt="11">
        <dgm:presLayoutVars>
          <dgm:chPref val="3"/>
        </dgm:presLayoutVars>
      </dgm:prSet>
      <dgm:spPr/>
      <dgm:t>
        <a:bodyPr/>
        <a:lstStyle/>
        <a:p>
          <a:endParaRPr lang="en-US"/>
        </a:p>
      </dgm:t>
    </dgm:pt>
    <dgm:pt modelId="{AE8B2562-33F9-49B9-9BD9-54667AA862F4}" type="pres">
      <dgm:prSet presAssocID="{59170F18-CA64-4E8B-9B9C-F8F103F62FB8}" presName="level3hierChild" presStyleCnt="0"/>
      <dgm:spPr/>
      <dgm:t>
        <a:bodyPr/>
        <a:lstStyle/>
        <a:p>
          <a:endParaRPr lang="en-US"/>
        </a:p>
      </dgm:t>
    </dgm:pt>
    <dgm:pt modelId="{DD847186-BDD9-465A-9CAB-912CBE5E07D3}" type="pres">
      <dgm:prSet presAssocID="{6A50D46F-F558-4865-8D9A-568ADCE37284}" presName="conn2-1" presStyleLbl="parChTrans1D2" presStyleIdx="4" presStyleCnt="5"/>
      <dgm:spPr/>
      <dgm:t>
        <a:bodyPr/>
        <a:lstStyle/>
        <a:p>
          <a:endParaRPr lang="en-US"/>
        </a:p>
      </dgm:t>
    </dgm:pt>
    <dgm:pt modelId="{2025DFBE-A423-4077-BAE4-AE8AFDBA37FA}" type="pres">
      <dgm:prSet presAssocID="{6A50D46F-F558-4865-8D9A-568ADCE37284}" presName="connTx" presStyleLbl="parChTrans1D2" presStyleIdx="4" presStyleCnt="5"/>
      <dgm:spPr/>
      <dgm:t>
        <a:bodyPr/>
        <a:lstStyle/>
        <a:p>
          <a:endParaRPr lang="en-US"/>
        </a:p>
      </dgm:t>
    </dgm:pt>
    <dgm:pt modelId="{9DE0DEBC-BC73-474B-AB23-4CAC96227EC9}" type="pres">
      <dgm:prSet presAssocID="{442055F0-719B-4CEF-A87B-3D03F318E10B}" presName="root2" presStyleCnt="0"/>
      <dgm:spPr/>
      <dgm:t>
        <a:bodyPr/>
        <a:lstStyle/>
        <a:p>
          <a:endParaRPr lang="en-US"/>
        </a:p>
      </dgm:t>
    </dgm:pt>
    <dgm:pt modelId="{39FFEB25-1D82-4ECF-BB05-E65AF68CBDA6}" type="pres">
      <dgm:prSet presAssocID="{442055F0-719B-4CEF-A87B-3D03F318E10B}" presName="LevelTwoTextNode" presStyleLbl="node2" presStyleIdx="4" presStyleCnt="5">
        <dgm:presLayoutVars>
          <dgm:chPref val="3"/>
        </dgm:presLayoutVars>
      </dgm:prSet>
      <dgm:spPr/>
      <dgm:t>
        <a:bodyPr/>
        <a:lstStyle/>
        <a:p>
          <a:endParaRPr lang="en-US"/>
        </a:p>
      </dgm:t>
    </dgm:pt>
    <dgm:pt modelId="{FE321DB7-70E0-49CF-B21A-BC942C00DC89}" type="pres">
      <dgm:prSet presAssocID="{442055F0-719B-4CEF-A87B-3D03F318E10B}" presName="level3hierChild" presStyleCnt="0"/>
      <dgm:spPr/>
      <dgm:t>
        <a:bodyPr/>
        <a:lstStyle/>
        <a:p>
          <a:endParaRPr lang="en-US"/>
        </a:p>
      </dgm:t>
    </dgm:pt>
    <dgm:pt modelId="{792D7140-5CE1-4FA8-9C61-641C4BEF2E03}" type="pres">
      <dgm:prSet presAssocID="{96F5CDA7-ACC3-404E-9DA8-71B92E7BB724}" presName="conn2-1" presStyleLbl="parChTrans1D3" presStyleIdx="10" presStyleCnt="11"/>
      <dgm:spPr/>
      <dgm:t>
        <a:bodyPr/>
        <a:lstStyle/>
        <a:p>
          <a:endParaRPr lang="en-US"/>
        </a:p>
      </dgm:t>
    </dgm:pt>
    <dgm:pt modelId="{96D3DDCD-F25D-4A00-AA83-FFF55183B7C7}" type="pres">
      <dgm:prSet presAssocID="{96F5CDA7-ACC3-404E-9DA8-71B92E7BB724}" presName="connTx" presStyleLbl="parChTrans1D3" presStyleIdx="10" presStyleCnt="11"/>
      <dgm:spPr/>
      <dgm:t>
        <a:bodyPr/>
        <a:lstStyle/>
        <a:p>
          <a:endParaRPr lang="en-US"/>
        </a:p>
      </dgm:t>
    </dgm:pt>
    <dgm:pt modelId="{980C96FF-9A8B-40B0-9FF4-C768998E559B}" type="pres">
      <dgm:prSet presAssocID="{91D49A99-7AD6-4890-A8C0-ECFE62A9CFD2}" presName="root2" presStyleCnt="0"/>
      <dgm:spPr/>
      <dgm:t>
        <a:bodyPr/>
        <a:lstStyle/>
        <a:p>
          <a:endParaRPr lang="en-US"/>
        </a:p>
      </dgm:t>
    </dgm:pt>
    <dgm:pt modelId="{B53198A5-F2F1-4140-ACBB-52A6237002C9}" type="pres">
      <dgm:prSet presAssocID="{91D49A99-7AD6-4890-A8C0-ECFE62A9CFD2}" presName="LevelTwoTextNode" presStyleLbl="node3" presStyleIdx="10" presStyleCnt="11">
        <dgm:presLayoutVars>
          <dgm:chPref val="3"/>
        </dgm:presLayoutVars>
      </dgm:prSet>
      <dgm:spPr/>
      <dgm:t>
        <a:bodyPr/>
        <a:lstStyle/>
        <a:p>
          <a:endParaRPr lang="en-US"/>
        </a:p>
      </dgm:t>
    </dgm:pt>
    <dgm:pt modelId="{E4FB6076-8541-4B94-9C2E-897E5D0FE762}" type="pres">
      <dgm:prSet presAssocID="{91D49A99-7AD6-4890-A8C0-ECFE62A9CFD2}" presName="level3hierChild" presStyleCnt="0"/>
      <dgm:spPr/>
      <dgm:t>
        <a:bodyPr/>
        <a:lstStyle/>
        <a:p>
          <a:endParaRPr lang="en-US"/>
        </a:p>
      </dgm:t>
    </dgm:pt>
  </dgm:ptLst>
  <dgm:cxnLst>
    <dgm:cxn modelId="{24D6B756-3166-4217-A736-790C23640D89}" type="presOf" srcId="{37702120-FEA4-439F-B159-C87FBE836120}" destId="{EAADD3B5-7BBE-4707-BE2A-1D2B4C667A1B}" srcOrd="1" destOrd="0" presId="urn:microsoft.com/office/officeart/2008/layout/HorizontalMultiLevelHierarchy"/>
    <dgm:cxn modelId="{7D6FEC00-3203-45DF-A1D8-060CE341C859}" type="presOf" srcId="{09858F57-B677-4E2C-991D-D5078E62000A}" destId="{691C291B-592D-40E8-B668-1D706F77DA46}" srcOrd="0" destOrd="0" presId="urn:microsoft.com/office/officeart/2008/layout/HorizontalMultiLevelHierarchy"/>
    <dgm:cxn modelId="{4B434610-5D28-49CA-9DA5-AD3BC5BECD95}" type="presOf" srcId="{05AA03AB-C699-4706-A8C3-52239C330CC5}" destId="{76CE354C-FE7B-491F-9920-AB9357AFFD53}" srcOrd="0" destOrd="0" presId="urn:microsoft.com/office/officeart/2008/layout/HorizontalMultiLevelHierarchy"/>
    <dgm:cxn modelId="{F0CF64B5-8DEB-4476-8B3C-1E96C624A2C3}" type="presOf" srcId="{B3917930-44BC-4C26-82F5-60767BA5EEE3}" destId="{F7894DF5-B824-4133-858F-561D7EF64934}" srcOrd="1" destOrd="0" presId="urn:microsoft.com/office/officeart/2008/layout/HorizontalMultiLevelHierarchy"/>
    <dgm:cxn modelId="{8DA3AEC0-CF23-442A-8AD1-24465ED9469A}" type="presOf" srcId="{3DF631AA-6128-44CD-B245-03FCE372557A}" destId="{67F6B9FF-9BF9-4D68-A364-A77845FD411C}" srcOrd="0" destOrd="0" presId="urn:microsoft.com/office/officeart/2008/layout/HorizontalMultiLevelHierarchy"/>
    <dgm:cxn modelId="{89982568-3ABC-4268-A7BB-352D01EF3C58}" type="presOf" srcId="{7513E58D-D0A0-45DA-B620-AE920AFF23FE}" destId="{40D43F6F-1F89-41F3-8E0F-096B9294B5E5}" srcOrd="0" destOrd="0" presId="urn:microsoft.com/office/officeart/2008/layout/HorizontalMultiLevelHierarchy"/>
    <dgm:cxn modelId="{A6B2F2A5-A410-435A-8219-F93D5870D438}" type="presOf" srcId="{F14DADCC-2DA6-43E7-9F82-D1EE3B1E1DBA}" destId="{31A8F57C-B4E9-4443-80DB-8B310E1FF020}" srcOrd="1" destOrd="0" presId="urn:microsoft.com/office/officeart/2008/layout/HorizontalMultiLevelHierarchy"/>
    <dgm:cxn modelId="{E9AB85C2-9AA1-443E-9534-9163EF64194E}" type="presOf" srcId="{96F5CDA7-ACC3-404E-9DA8-71B92E7BB724}" destId="{96D3DDCD-F25D-4A00-AA83-FFF55183B7C7}" srcOrd="1" destOrd="0" presId="urn:microsoft.com/office/officeart/2008/layout/HorizontalMultiLevelHierarchy"/>
    <dgm:cxn modelId="{F422C22B-F9BB-46E9-BCD6-07FDAC4F97AC}" srcId="{62757CFB-7D2D-47CF-897A-F276191018CF}" destId="{E3C8C5E1-D6D9-4D70-B599-9BD76C9A777A}" srcOrd="0" destOrd="0" parTransId="{FA843FC1-DDBB-42F6-A58B-72D60CB1BE59}" sibTransId="{4FC60FAE-E8DC-4E28-835A-840F16D04833}"/>
    <dgm:cxn modelId="{569570B8-D4FA-498E-A2FB-A13BE9A68ED9}" srcId="{277CC4E0-80E2-45F6-8B65-237A3FF7C545}" destId="{FA862E81-D7D1-48AE-A25F-6B3B9316FAAF}" srcOrd="1" destOrd="0" parTransId="{DA05D17F-1070-4BFE-ACFA-B6F0CF3B3938}" sibTransId="{2AB3A049-EBF4-41EA-AB31-D17752E1546D}"/>
    <dgm:cxn modelId="{4B620FCE-79BB-4049-94BB-44A787353676}" type="presOf" srcId="{89606C98-ACCC-49AA-A6A5-42569347430A}" destId="{822A584D-5247-4A87-9623-7EC99E291F69}" srcOrd="0" destOrd="0" presId="urn:microsoft.com/office/officeart/2008/layout/HorizontalMultiLevelHierarchy"/>
    <dgm:cxn modelId="{42212648-4BD6-4BF9-A1D1-8A0CC2A60A97}" srcId="{277CC4E0-80E2-45F6-8B65-237A3FF7C545}" destId="{442055F0-719B-4CEF-A87B-3D03F318E10B}" srcOrd="4" destOrd="0" parTransId="{6A50D46F-F558-4865-8D9A-568ADCE37284}" sibTransId="{D962B783-B846-4A28-88BB-097DF7C03E4F}"/>
    <dgm:cxn modelId="{94C73794-7CA2-4F76-838B-9C35A902E62F}" type="presOf" srcId="{69C0F90A-DD4E-4FD2-8176-86E74CD5B948}" destId="{FA006815-B7A2-43BB-9752-62DB502C0D7C}" srcOrd="0" destOrd="0" presId="urn:microsoft.com/office/officeart/2008/layout/HorizontalMultiLevelHierarchy"/>
    <dgm:cxn modelId="{44906056-681F-461B-A0DC-0D25A7492F06}" srcId="{08C4CC78-2BA6-42F0-9716-A242A8D3895B}" destId="{277CC4E0-80E2-45F6-8B65-237A3FF7C545}" srcOrd="0" destOrd="0" parTransId="{2D55B37A-D418-4E12-834D-525CACF562CB}" sibTransId="{55BF8089-5B26-4E5A-B6BD-3999B5F9E92F}"/>
    <dgm:cxn modelId="{A79C3C0A-1712-4B6D-B656-505BA4E43F76}" type="presOf" srcId="{760DB9F2-4E5B-455F-8401-B843EE05F9E0}" destId="{CDE99BC9-2546-4B46-9444-E1C9A0C48B77}" srcOrd="0" destOrd="0" presId="urn:microsoft.com/office/officeart/2008/layout/HorizontalMultiLevelHierarchy"/>
    <dgm:cxn modelId="{221C6B68-224E-4C5B-8B49-DDE478BA250A}" type="presOf" srcId="{46076AD9-D5CD-4EE9-BF25-7C9487C66EBE}" destId="{20399DD6-F900-437B-90C4-13F47EEFF5FF}" srcOrd="0" destOrd="0" presId="urn:microsoft.com/office/officeart/2008/layout/HorizontalMultiLevelHierarchy"/>
    <dgm:cxn modelId="{1CF20EF9-8F44-4AED-B738-FEF8B7F1CC65}" type="presOf" srcId="{142EA544-4C2C-457D-867C-91199829512A}" destId="{900B686C-AD6D-4716-B6F1-D8208384F94C}" srcOrd="1" destOrd="0" presId="urn:microsoft.com/office/officeart/2008/layout/HorizontalMultiLevelHierarchy"/>
    <dgm:cxn modelId="{2ACA9C48-B9C8-4D9A-953C-9E8A35668876}" type="presOf" srcId="{3EBF05E3-0512-4F67-A6E5-6979BFA0C12D}" destId="{D4F9DF87-3205-4E0E-9188-D2F635066242}" srcOrd="0" destOrd="0" presId="urn:microsoft.com/office/officeart/2008/layout/HorizontalMultiLevelHierarchy"/>
    <dgm:cxn modelId="{991AB6ED-E119-49FD-91F3-EF4208E32F34}" type="presOf" srcId="{84F775CD-F104-4AA5-B475-C35616B96788}" destId="{0B82C76D-8907-479D-873B-DF640DAD15A3}" srcOrd="0" destOrd="0" presId="urn:microsoft.com/office/officeart/2008/layout/HorizontalMultiLevelHierarchy"/>
    <dgm:cxn modelId="{E3A1BC8F-B6E3-4790-87B4-230E7BE00614}" type="presOf" srcId="{760DB9F2-4E5B-455F-8401-B843EE05F9E0}" destId="{069BCB92-8DB0-4DBF-9FCB-00578817123F}" srcOrd="1" destOrd="0" presId="urn:microsoft.com/office/officeart/2008/layout/HorizontalMultiLevelHierarchy"/>
    <dgm:cxn modelId="{985B28B7-0163-4572-B644-F7787A78CA77}" type="presOf" srcId="{62757CFB-7D2D-47CF-897A-F276191018CF}" destId="{2F5FD24F-C640-4C83-A0B6-D54F3264D7A7}" srcOrd="0" destOrd="0" presId="urn:microsoft.com/office/officeart/2008/layout/HorizontalMultiLevelHierarchy"/>
    <dgm:cxn modelId="{AEF691E2-C2A6-4CB6-AC96-ADDE952E14D4}" type="presOf" srcId="{6037ABB3-45B3-4288-8F54-B1E6E24245FF}" destId="{8DF47944-FE35-421E-9950-480BA5A6053E}" srcOrd="1" destOrd="0" presId="urn:microsoft.com/office/officeart/2008/layout/HorizontalMultiLevelHierarchy"/>
    <dgm:cxn modelId="{7DEEFCA1-390B-4141-8B72-F240DF05BF65}" type="presOf" srcId="{142EA544-4C2C-457D-867C-91199829512A}" destId="{6298927A-6EB1-459C-A500-4FBB1E308805}" srcOrd="0" destOrd="0" presId="urn:microsoft.com/office/officeart/2008/layout/HorizontalMultiLevelHierarchy"/>
    <dgm:cxn modelId="{DFE458C6-CB44-42F7-96AB-0A020ED91070}" srcId="{09858F57-B677-4E2C-991D-D5078E62000A}" destId="{3EBF05E3-0512-4F67-A6E5-6979BFA0C12D}" srcOrd="1" destOrd="0" parTransId="{D749FB19-D4E1-4071-A4DF-24D5A603AA01}" sibTransId="{2C7E96F8-1324-4F9C-8786-82418B6445A5}"/>
    <dgm:cxn modelId="{C2797203-E85C-40A5-B57F-3F88CF6C6E06}" type="presOf" srcId="{D192E264-83F8-4295-BEE7-51D5AF3F6F4D}" destId="{6602D092-75D8-4B60-89AB-6E3B8B5AA414}" srcOrd="0" destOrd="0" presId="urn:microsoft.com/office/officeart/2008/layout/HorizontalMultiLevelHierarchy"/>
    <dgm:cxn modelId="{2CB4471E-F108-4CC8-88B8-D7146714FF7B}" type="presOf" srcId="{5A274CA4-18DF-4D8B-B18B-9689DF967AD0}" destId="{7CD49107-6F02-4D1E-9AA0-9AAA1B767F94}" srcOrd="1" destOrd="0" presId="urn:microsoft.com/office/officeart/2008/layout/HorizontalMultiLevelHierarchy"/>
    <dgm:cxn modelId="{9207CE65-27CC-40CD-9D8E-D6BC79016FBF}" type="presOf" srcId="{A31C6ABE-F24A-403C-82C5-539EECA63DC5}" destId="{E5462B6D-4C92-4189-A8EB-45DAD137360F}" srcOrd="0" destOrd="0" presId="urn:microsoft.com/office/officeart/2008/layout/HorizontalMultiLevelHierarchy"/>
    <dgm:cxn modelId="{CA40F314-A964-4627-A242-408BEB087950}" srcId="{FA862E81-D7D1-48AE-A25F-6B3B9316FAAF}" destId="{881A7E8A-4D83-4CFD-93BA-8BE33D598EFE}" srcOrd="1" destOrd="0" parTransId="{B3917930-44BC-4C26-82F5-60767BA5EEE3}" sibTransId="{2F9860D4-C29B-44E2-85A8-6D760970475D}"/>
    <dgm:cxn modelId="{18BBDCE1-0987-4B6C-ADA2-CA13F6065FB0}" srcId="{69C0F90A-DD4E-4FD2-8176-86E74CD5B948}" destId="{B244F10B-A3DE-490C-B488-5C932658EDF2}" srcOrd="0" destOrd="0" parTransId="{6037ABB3-45B3-4288-8F54-B1E6E24245FF}" sibTransId="{670ED07F-1180-42AD-B676-3C921D3B8A37}"/>
    <dgm:cxn modelId="{6AF51D78-85A6-41F1-A8DD-A147B91CA6DF}" srcId="{62757CFB-7D2D-47CF-897A-F276191018CF}" destId="{7513E58D-D0A0-45DA-B620-AE920AFF23FE}" srcOrd="1" destOrd="0" parTransId="{F14DADCC-2DA6-43E7-9F82-D1EE3B1E1DBA}" sibTransId="{57E08EA6-F2C6-49C9-864F-BEE95A10FB1E}"/>
    <dgm:cxn modelId="{AA14DA86-42A0-480E-8169-71C59F94E07D}" type="presOf" srcId="{D749FB19-D4E1-4071-A4DF-24D5A603AA01}" destId="{64B89AA8-C56E-4DE3-A7E3-730A12582C9B}" srcOrd="1" destOrd="0" presId="urn:microsoft.com/office/officeart/2008/layout/HorizontalMultiLevelHierarchy"/>
    <dgm:cxn modelId="{96B98FE2-90C1-426A-8EED-E0B3556228C5}" type="presOf" srcId="{5AABEC4E-8B33-4318-A32A-80917273E3A8}" destId="{74F33EF3-DD55-408C-9E28-8DBFCC72E8C9}" srcOrd="0" destOrd="0" presId="urn:microsoft.com/office/officeart/2008/layout/HorizontalMultiLevelHierarchy"/>
    <dgm:cxn modelId="{3D01D073-1ED5-45EA-BBB3-0DFD8E2984A4}" type="presOf" srcId="{6A50D46F-F558-4865-8D9A-568ADCE37284}" destId="{DD847186-BDD9-465A-9CAB-912CBE5E07D3}" srcOrd="0" destOrd="0" presId="urn:microsoft.com/office/officeart/2008/layout/HorizontalMultiLevelHierarchy"/>
    <dgm:cxn modelId="{F8622C85-CE9B-495C-95C2-0E4B192FA71A}" type="presOf" srcId="{D749FB19-D4E1-4071-A4DF-24D5A603AA01}" destId="{24BD3018-6BE9-4FBF-AC11-43AE23E92FCA}" srcOrd="0" destOrd="0" presId="urn:microsoft.com/office/officeart/2008/layout/HorizontalMultiLevelHierarchy"/>
    <dgm:cxn modelId="{F0A119E6-A80A-40F1-BF74-8AB2B116FB24}" srcId="{FA862E81-D7D1-48AE-A25F-6B3B9316FAAF}" destId="{68362D9F-5963-4853-92E4-AC73B45F804C}" srcOrd="2" destOrd="0" parTransId="{5AABEC4E-8B33-4318-A32A-80917273E3A8}" sibTransId="{857D4774-F0D1-436F-AADA-A543FAA7F670}"/>
    <dgm:cxn modelId="{1EAAE099-583D-47A7-865F-45A6C31E8D71}" type="presOf" srcId="{6A50D46F-F558-4865-8D9A-568ADCE37284}" destId="{2025DFBE-A423-4077-BAE4-AE8AFDBA37FA}" srcOrd="1" destOrd="0" presId="urn:microsoft.com/office/officeart/2008/layout/HorizontalMultiLevelHierarchy"/>
    <dgm:cxn modelId="{F753BF4C-02CE-4250-8289-74E4AA5B723D}" srcId="{FA862E81-D7D1-48AE-A25F-6B3B9316FAAF}" destId="{05AA03AB-C699-4706-A8C3-52239C330CC5}" srcOrd="3" destOrd="0" parTransId="{760DB9F2-4E5B-455F-8401-B843EE05F9E0}" sibTransId="{DD0C8330-94E9-4209-BCDC-092BC6144DD4}"/>
    <dgm:cxn modelId="{7443913A-4A26-48A6-925E-F84E9BDF9984}" type="presOf" srcId="{6037ABB3-45B3-4288-8F54-B1E6E24245FF}" destId="{A72FB580-8488-452A-900C-E304C946CAAE}" srcOrd="0" destOrd="0" presId="urn:microsoft.com/office/officeart/2008/layout/HorizontalMultiLevelHierarchy"/>
    <dgm:cxn modelId="{842861AD-E58A-42D6-A5A8-C58D7ABB22B9}" type="presOf" srcId="{FD4A3315-DC64-47F2-89A4-2680145CAC8C}" destId="{2FA23243-5F62-49F5-8C1D-8C8597663F2A}" srcOrd="1" destOrd="0" presId="urn:microsoft.com/office/officeart/2008/layout/HorizontalMultiLevelHierarchy"/>
    <dgm:cxn modelId="{6D98E5B5-DDFB-4203-9BF5-B82F7FBBBFC7}" type="presOf" srcId="{37702120-FEA4-439F-B159-C87FBE836120}" destId="{71BFDF0D-BEF4-4F6C-A403-FE6F168D497D}" srcOrd="0" destOrd="0" presId="urn:microsoft.com/office/officeart/2008/layout/HorizontalMultiLevelHierarchy"/>
    <dgm:cxn modelId="{D40299C1-2B21-4860-B0E0-F27FD2072B96}" type="presOf" srcId="{F14DADCC-2DA6-43E7-9F82-D1EE3B1E1DBA}" destId="{F66607C2-789A-46D7-8218-B5A948761526}" srcOrd="0" destOrd="0" presId="urn:microsoft.com/office/officeart/2008/layout/HorizontalMultiLevelHierarchy"/>
    <dgm:cxn modelId="{239D98F0-09A4-4DA5-9203-B1C077F20A8B}" srcId="{A31C6ABE-F24A-403C-82C5-539EECA63DC5}" destId="{3DF631AA-6128-44CD-B245-03FCE372557A}" srcOrd="0" destOrd="0" parTransId="{37702120-FEA4-439F-B159-C87FBE836120}" sibTransId="{B97A00F1-3E51-4002-941F-D4125D8E8271}"/>
    <dgm:cxn modelId="{6035E53B-E7F5-4AAF-92CF-7FE1970E094F}" type="presOf" srcId="{909BA06E-36DC-4CC1-88C1-DC52DC078C78}" destId="{836693FD-2427-41DB-97CA-AD04725F6CC0}" srcOrd="1" destOrd="0" presId="urn:microsoft.com/office/officeart/2008/layout/HorizontalMultiLevelHierarchy"/>
    <dgm:cxn modelId="{C8DB6C99-7454-4A09-A122-33F2045E3637}" type="presOf" srcId="{AD8F9498-2E41-483F-9CE9-56ADC76A656F}" destId="{B073F699-2B47-44B8-B083-0BF3EEB30B40}" srcOrd="1" destOrd="0" presId="urn:microsoft.com/office/officeart/2008/layout/HorizontalMultiLevelHierarchy"/>
    <dgm:cxn modelId="{9FA2D5A8-610A-4890-BA92-CCD33E96745C}" srcId="{442055F0-719B-4CEF-A87B-3D03F318E10B}" destId="{91D49A99-7AD6-4890-A8C0-ECFE62A9CFD2}" srcOrd="0" destOrd="0" parTransId="{96F5CDA7-ACC3-404E-9DA8-71B92E7BB724}" sibTransId="{6E648E97-5770-4AAA-A1FA-318B7AC035D6}"/>
    <dgm:cxn modelId="{3FBC1A15-9CBD-49E0-9184-8ADA56B9A184}" type="presOf" srcId="{DA05D17F-1070-4BFE-ACFA-B6F0CF3B3938}" destId="{3FC0D10C-D42A-4638-B1D0-DFB774B13DD3}" srcOrd="1" destOrd="0" presId="urn:microsoft.com/office/officeart/2008/layout/HorizontalMultiLevelHierarchy"/>
    <dgm:cxn modelId="{1177AFE3-86E4-4F90-9A31-8CEC0407B847}" srcId="{68362D9F-5963-4853-92E4-AC73B45F804C}" destId="{46076AD9-D5CD-4EE9-BF25-7C9487C66EBE}" srcOrd="0" destOrd="0" parTransId="{80FC90A6-CF55-4583-B212-596C214BE73D}" sibTransId="{7B59B589-CCEF-4BAE-A2FC-81041158B9BA}"/>
    <dgm:cxn modelId="{15CE5A20-978F-40E9-83CB-DF2CB0E4A56D}" type="presOf" srcId="{173DB894-655C-4F55-AF41-7A98B1089EE1}" destId="{44AA0C9C-4C54-4EA5-B67C-00219D81D051}" srcOrd="0" destOrd="0" presId="urn:microsoft.com/office/officeart/2008/layout/HorizontalMultiLevelHierarchy"/>
    <dgm:cxn modelId="{EDC081B6-6316-4732-BD7C-3981969260E9}" type="presOf" srcId="{80FC90A6-CF55-4583-B212-596C214BE73D}" destId="{5EE59EEF-5512-4F68-BB85-C4F1A1A67B0C}" srcOrd="1" destOrd="0" presId="urn:microsoft.com/office/officeart/2008/layout/HorizontalMultiLevelHierarchy"/>
    <dgm:cxn modelId="{E2200C23-2CBC-4B08-850A-CCFA6FF17D59}" type="presOf" srcId="{5A274CA4-18DF-4D8B-B18B-9689DF967AD0}" destId="{52B0103E-C033-4FCF-99D4-8DFD05564901}" srcOrd="0" destOrd="0" presId="urn:microsoft.com/office/officeart/2008/layout/HorizontalMultiLevelHierarchy"/>
    <dgm:cxn modelId="{357E804E-D4E9-437D-963B-C2FC6F533C30}" type="presOf" srcId="{08C4CC78-2BA6-42F0-9716-A242A8D3895B}" destId="{2AB64711-F7C2-40CF-BB4B-20750D61B587}" srcOrd="0" destOrd="0" presId="urn:microsoft.com/office/officeart/2008/layout/HorizontalMultiLevelHierarchy"/>
    <dgm:cxn modelId="{E14D5234-2704-4860-8607-C25548A333AB}" srcId="{62757CFB-7D2D-47CF-897A-F276191018CF}" destId="{59170F18-CA64-4E8B-9B9C-F8F103F62FB8}" srcOrd="2" destOrd="0" parTransId="{909BA06E-36DC-4CC1-88C1-DC52DC078C78}" sibTransId="{DFE5E8F0-6F92-464F-A62C-BA490F818183}"/>
    <dgm:cxn modelId="{123EE2A7-4784-4296-AF10-AAA635B0337F}" srcId="{277CC4E0-80E2-45F6-8B65-237A3FF7C545}" destId="{09858F57-B677-4E2C-991D-D5078E62000A}" srcOrd="0" destOrd="0" parTransId="{89606C98-ACCC-49AA-A6A5-42569347430A}" sibTransId="{92A2106C-9B7D-4CB8-9C06-216510B1F0FD}"/>
    <dgm:cxn modelId="{B8EB8B6C-920E-41C2-9C09-986DECBE951D}" type="presOf" srcId="{80FC90A6-CF55-4583-B212-596C214BE73D}" destId="{3325D8A0-5067-4BB6-BBF7-BD61D543EDEB}" srcOrd="0" destOrd="0" presId="urn:microsoft.com/office/officeart/2008/layout/HorizontalMultiLevelHierarchy"/>
    <dgm:cxn modelId="{BE5255A6-E960-4F1F-AB88-3032C08A4243}" srcId="{09858F57-B677-4E2C-991D-D5078E62000A}" destId="{173DB894-655C-4F55-AF41-7A98B1089EE1}" srcOrd="0" destOrd="0" parTransId="{FD4A3315-DC64-47F2-89A4-2680145CAC8C}" sibTransId="{E8D11B49-2B06-409F-BF87-12FFAD6C6D10}"/>
    <dgm:cxn modelId="{4CE53A3B-DD6A-4E4C-9944-F920603E1373}" type="presOf" srcId="{96F5CDA7-ACC3-404E-9DA8-71B92E7BB724}" destId="{792D7140-5CE1-4FA8-9C61-641C4BEF2E03}" srcOrd="0" destOrd="0" presId="urn:microsoft.com/office/officeart/2008/layout/HorizontalMultiLevelHierarchy"/>
    <dgm:cxn modelId="{8ECA0B04-66B6-4766-AE61-BEFB1366BD30}" type="presOf" srcId="{DA05D17F-1070-4BFE-ACFA-B6F0CF3B3938}" destId="{ABD59C05-3665-4C8F-9203-F06DD6C9D664}" srcOrd="0" destOrd="0" presId="urn:microsoft.com/office/officeart/2008/layout/HorizontalMultiLevelHierarchy"/>
    <dgm:cxn modelId="{62C6BB35-E5A3-4789-9A2A-B83D7171C534}" type="presOf" srcId="{E3C8C5E1-D6D9-4D70-B599-9BD76C9A777A}" destId="{12E93A5C-1933-43D0-8294-D5ED8776D918}" srcOrd="0" destOrd="0" presId="urn:microsoft.com/office/officeart/2008/layout/HorizontalMultiLevelHierarchy"/>
    <dgm:cxn modelId="{0E764F9E-0B1F-4C7C-8214-54005F4B3046}" type="presOf" srcId="{B3917930-44BC-4C26-82F5-60767BA5EEE3}" destId="{3A39C76A-0740-4455-ACC7-CBCF8608BF42}" srcOrd="0" destOrd="0" presId="urn:microsoft.com/office/officeart/2008/layout/HorizontalMultiLevelHierarchy"/>
    <dgm:cxn modelId="{2A57313D-7085-4B7B-9CAE-45D3406CEF4C}" type="presOf" srcId="{909BA06E-36DC-4CC1-88C1-DC52DC078C78}" destId="{281CD2AC-F289-4A58-BA4C-0D333CF40AA7}" srcOrd="0" destOrd="0" presId="urn:microsoft.com/office/officeart/2008/layout/HorizontalMultiLevelHierarchy"/>
    <dgm:cxn modelId="{8AEE1A99-55D9-49D1-B602-129D79CC6285}" srcId="{277CC4E0-80E2-45F6-8B65-237A3FF7C545}" destId="{62757CFB-7D2D-47CF-897A-F276191018CF}" srcOrd="3" destOrd="0" parTransId="{D192E264-83F8-4295-BEE7-51D5AF3F6F4D}" sibTransId="{9CAA7D07-1759-490F-8A82-F7BC9C639809}"/>
    <dgm:cxn modelId="{398997AB-8B11-417D-9F3F-660F81F589DD}" type="presOf" srcId="{91D49A99-7AD6-4890-A8C0-ECFE62A9CFD2}" destId="{B53198A5-F2F1-4140-ACBB-52A6237002C9}" srcOrd="0" destOrd="0" presId="urn:microsoft.com/office/officeart/2008/layout/HorizontalMultiLevelHierarchy"/>
    <dgm:cxn modelId="{9BD2DEBC-5D27-4EF2-88A7-7D1EB36958D9}" srcId="{881A7E8A-4D83-4CFD-93BA-8BE33D598EFE}" destId="{84F775CD-F104-4AA5-B475-C35616B96788}" srcOrd="0" destOrd="0" parTransId="{AD8F9498-2E41-483F-9CE9-56ADC76A656F}" sibTransId="{8A69A420-4FDF-4130-AA17-9BCA342522DC}"/>
    <dgm:cxn modelId="{1EA952BD-FFD1-4E06-B6D4-A6E23A67A7D8}" type="presOf" srcId="{FA843FC1-DDBB-42F6-A58B-72D60CB1BE59}" destId="{D5B15DCF-A16B-4CEB-A403-BEF1B1C6780F}" srcOrd="1" destOrd="0" presId="urn:microsoft.com/office/officeart/2008/layout/HorizontalMultiLevelHierarchy"/>
    <dgm:cxn modelId="{D7AAFAD0-BB85-4BFC-9D76-3CDCE5753C56}" type="presOf" srcId="{68362D9F-5963-4853-92E4-AC73B45F804C}" destId="{FE3EF4D8-CDE2-42CD-A8CC-F29FE2F35035}" srcOrd="0" destOrd="0" presId="urn:microsoft.com/office/officeart/2008/layout/HorizontalMultiLevelHierarchy"/>
    <dgm:cxn modelId="{A2F95D69-9BDC-4D7A-8BDE-164E5AC03913}" type="presOf" srcId="{FA843FC1-DDBB-42F6-A58B-72D60CB1BE59}" destId="{8AFE9EFA-1798-43E5-911D-CF927B132ABA}" srcOrd="0" destOrd="0" presId="urn:microsoft.com/office/officeart/2008/layout/HorizontalMultiLevelHierarchy"/>
    <dgm:cxn modelId="{4648605E-59D1-4C3C-9077-703C3913A995}" type="presOf" srcId="{277CC4E0-80E2-45F6-8B65-237A3FF7C545}" destId="{522C4318-F3F7-4F09-A2C0-0236EBF76A04}" srcOrd="0" destOrd="0" presId="urn:microsoft.com/office/officeart/2008/layout/HorizontalMultiLevelHierarchy"/>
    <dgm:cxn modelId="{B4259307-AEFB-4C01-B307-B5971ACC5195}" type="presOf" srcId="{5AABEC4E-8B33-4318-A32A-80917273E3A8}" destId="{4D749FEA-B7F0-4FCB-BBE5-B26E68536659}" srcOrd="1" destOrd="0" presId="urn:microsoft.com/office/officeart/2008/layout/HorizontalMultiLevelHierarchy"/>
    <dgm:cxn modelId="{96A143CA-61ED-48FD-85C9-DA4519C18302}" type="presOf" srcId="{FA862E81-D7D1-48AE-A25F-6B3B9316FAAF}" destId="{8A675A2F-BDAF-4474-94A0-83E71010F29B}" srcOrd="0" destOrd="0" presId="urn:microsoft.com/office/officeart/2008/layout/HorizontalMultiLevelHierarchy"/>
    <dgm:cxn modelId="{BE16AA52-C703-4A79-A0E8-D416648BAAC0}" srcId="{FA862E81-D7D1-48AE-A25F-6B3B9316FAAF}" destId="{69C0F90A-DD4E-4FD2-8176-86E74CD5B948}" srcOrd="0" destOrd="0" parTransId="{5A274CA4-18DF-4D8B-B18B-9689DF967AD0}" sibTransId="{E9D63A5E-933F-4B34-91B9-46115E78B4FF}"/>
    <dgm:cxn modelId="{9C847294-D07F-45FB-97B2-A160D73DDA5A}" type="presOf" srcId="{FD4A3315-DC64-47F2-89A4-2680145CAC8C}" destId="{24364214-D2AA-490A-ADA4-9829BD582639}" srcOrd="0" destOrd="0" presId="urn:microsoft.com/office/officeart/2008/layout/HorizontalMultiLevelHierarchy"/>
    <dgm:cxn modelId="{C53F7332-C6FD-4268-9AD7-14C86AECAC8C}" type="presOf" srcId="{AD8F9498-2E41-483F-9CE9-56ADC76A656F}" destId="{CC7BA4AA-CA43-4EBF-ABF3-1748C48D75D8}" srcOrd="0" destOrd="0" presId="urn:microsoft.com/office/officeart/2008/layout/HorizontalMultiLevelHierarchy"/>
    <dgm:cxn modelId="{5A37B6A0-2504-461D-BF22-9A726D43445D}" type="presOf" srcId="{881A7E8A-4D83-4CFD-93BA-8BE33D598EFE}" destId="{A3CE4FFE-AC79-4D83-B016-561FA1B50789}" srcOrd="0" destOrd="0" presId="urn:microsoft.com/office/officeart/2008/layout/HorizontalMultiLevelHierarchy"/>
    <dgm:cxn modelId="{7D3D21FD-1A21-465A-B3DA-26920A5CE29E}" type="presOf" srcId="{59170F18-CA64-4E8B-9B9C-F8F103F62FB8}" destId="{54C38A91-9E6A-4F78-AA15-C867EC8452F3}" srcOrd="0" destOrd="0" presId="urn:microsoft.com/office/officeart/2008/layout/HorizontalMultiLevelHierarchy"/>
    <dgm:cxn modelId="{0A22294B-D74E-4B62-9CEE-59C011F41672}" type="presOf" srcId="{442055F0-719B-4CEF-A87B-3D03F318E10B}" destId="{39FFEB25-1D82-4ECF-BB05-E65AF68CBDA6}" srcOrd="0" destOrd="0" presId="urn:microsoft.com/office/officeart/2008/layout/HorizontalMultiLevelHierarchy"/>
    <dgm:cxn modelId="{2431AA0A-97AE-4A61-AF44-223A01617D12}" srcId="{277CC4E0-80E2-45F6-8B65-237A3FF7C545}" destId="{A31C6ABE-F24A-403C-82C5-539EECA63DC5}" srcOrd="2" destOrd="0" parTransId="{142EA544-4C2C-457D-867C-91199829512A}" sibTransId="{47F11366-EDA2-4EF4-9ACD-C3928FADE3C5}"/>
    <dgm:cxn modelId="{D789CDBC-058A-4F54-9FB1-C19E209661E6}" type="presOf" srcId="{D192E264-83F8-4295-BEE7-51D5AF3F6F4D}" destId="{E4D3D6AA-0C93-43C4-AEE2-7DE9D1D8BCED}" srcOrd="1" destOrd="0" presId="urn:microsoft.com/office/officeart/2008/layout/HorizontalMultiLevelHierarchy"/>
    <dgm:cxn modelId="{4DE62E3A-9720-4EF6-928C-8EB2CC534DAD}" type="presOf" srcId="{B244F10B-A3DE-490C-B488-5C932658EDF2}" destId="{014E6825-9956-4621-98F2-B6129C425865}" srcOrd="0" destOrd="0" presId="urn:microsoft.com/office/officeart/2008/layout/HorizontalMultiLevelHierarchy"/>
    <dgm:cxn modelId="{024C8A1D-3B83-4042-B458-5A1FF2FA57E0}" type="presOf" srcId="{89606C98-ACCC-49AA-A6A5-42569347430A}" destId="{9DBE3368-54F0-4DFE-A5B2-7A5D47E8F1B5}" srcOrd="1" destOrd="0" presId="urn:microsoft.com/office/officeart/2008/layout/HorizontalMultiLevelHierarchy"/>
    <dgm:cxn modelId="{A2372EE2-C393-4756-89E4-D9B812519A74}" type="presParOf" srcId="{2AB64711-F7C2-40CF-BB4B-20750D61B587}" destId="{5D32FED7-FA4E-4C19-873C-C53B3CE33A3D}" srcOrd="0" destOrd="0" presId="urn:microsoft.com/office/officeart/2008/layout/HorizontalMultiLevelHierarchy"/>
    <dgm:cxn modelId="{C410DD69-59D1-44F6-B8B2-1F562346CB54}" type="presParOf" srcId="{5D32FED7-FA4E-4C19-873C-C53B3CE33A3D}" destId="{522C4318-F3F7-4F09-A2C0-0236EBF76A04}" srcOrd="0" destOrd="0" presId="urn:microsoft.com/office/officeart/2008/layout/HorizontalMultiLevelHierarchy"/>
    <dgm:cxn modelId="{EF983E78-0315-49C0-B1A3-E418B6A42912}" type="presParOf" srcId="{5D32FED7-FA4E-4C19-873C-C53B3CE33A3D}" destId="{A791DCE2-1B65-49A7-A4A1-EF1F2F5A75A6}" srcOrd="1" destOrd="0" presId="urn:microsoft.com/office/officeart/2008/layout/HorizontalMultiLevelHierarchy"/>
    <dgm:cxn modelId="{0378D1F2-7D8E-4171-A4B5-E63DF7D76964}" type="presParOf" srcId="{A791DCE2-1B65-49A7-A4A1-EF1F2F5A75A6}" destId="{822A584D-5247-4A87-9623-7EC99E291F69}" srcOrd="0" destOrd="0" presId="urn:microsoft.com/office/officeart/2008/layout/HorizontalMultiLevelHierarchy"/>
    <dgm:cxn modelId="{6B6D926F-CF23-4994-943C-5643F7F447AB}" type="presParOf" srcId="{822A584D-5247-4A87-9623-7EC99E291F69}" destId="{9DBE3368-54F0-4DFE-A5B2-7A5D47E8F1B5}" srcOrd="0" destOrd="0" presId="urn:microsoft.com/office/officeart/2008/layout/HorizontalMultiLevelHierarchy"/>
    <dgm:cxn modelId="{BD426695-7FD5-4B59-B3D5-6FCA8EB593B5}" type="presParOf" srcId="{A791DCE2-1B65-49A7-A4A1-EF1F2F5A75A6}" destId="{99E7EA49-2D3C-4F51-8A17-A62423230C1E}" srcOrd="1" destOrd="0" presId="urn:microsoft.com/office/officeart/2008/layout/HorizontalMultiLevelHierarchy"/>
    <dgm:cxn modelId="{77E61C77-FE4E-471B-9579-4444BD573E39}" type="presParOf" srcId="{99E7EA49-2D3C-4F51-8A17-A62423230C1E}" destId="{691C291B-592D-40E8-B668-1D706F77DA46}" srcOrd="0" destOrd="0" presId="urn:microsoft.com/office/officeart/2008/layout/HorizontalMultiLevelHierarchy"/>
    <dgm:cxn modelId="{12D47133-2AD5-4C87-9E27-C548BE1837C9}" type="presParOf" srcId="{99E7EA49-2D3C-4F51-8A17-A62423230C1E}" destId="{3A6B6780-206A-4B59-A20B-85D5E1B4B755}" srcOrd="1" destOrd="0" presId="urn:microsoft.com/office/officeart/2008/layout/HorizontalMultiLevelHierarchy"/>
    <dgm:cxn modelId="{1F80EFB4-DECF-4D2D-923F-1FDBDA3DB277}" type="presParOf" srcId="{3A6B6780-206A-4B59-A20B-85D5E1B4B755}" destId="{24364214-D2AA-490A-ADA4-9829BD582639}" srcOrd="0" destOrd="0" presId="urn:microsoft.com/office/officeart/2008/layout/HorizontalMultiLevelHierarchy"/>
    <dgm:cxn modelId="{19BF423D-D107-48DD-9DD0-B86F26626F93}" type="presParOf" srcId="{24364214-D2AA-490A-ADA4-9829BD582639}" destId="{2FA23243-5F62-49F5-8C1D-8C8597663F2A}" srcOrd="0" destOrd="0" presId="urn:microsoft.com/office/officeart/2008/layout/HorizontalMultiLevelHierarchy"/>
    <dgm:cxn modelId="{6FF164E9-9ED5-4748-AB94-B9146EFD0286}" type="presParOf" srcId="{3A6B6780-206A-4B59-A20B-85D5E1B4B755}" destId="{EC6C6EE5-24AC-444D-A419-2C029DF52903}" srcOrd="1" destOrd="0" presId="urn:microsoft.com/office/officeart/2008/layout/HorizontalMultiLevelHierarchy"/>
    <dgm:cxn modelId="{C20C0090-DDD3-4689-9487-E145F023097D}" type="presParOf" srcId="{EC6C6EE5-24AC-444D-A419-2C029DF52903}" destId="{44AA0C9C-4C54-4EA5-B67C-00219D81D051}" srcOrd="0" destOrd="0" presId="urn:microsoft.com/office/officeart/2008/layout/HorizontalMultiLevelHierarchy"/>
    <dgm:cxn modelId="{E926B194-0796-4936-A29D-5A112DBA6EFE}" type="presParOf" srcId="{EC6C6EE5-24AC-444D-A419-2C029DF52903}" destId="{25B7C5B4-244E-452C-AF83-36E16CD4A84B}" srcOrd="1" destOrd="0" presId="urn:microsoft.com/office/officeart/2008/layout/HorizontalMultiLevelHierarchy"/>
    <dgm:cxn modelId="{0DD0B211-2227-4F7D-87A0-74714714ED8B}" type="presParOf" srcId="{3A6B6780-206A-4B59-A20B-85D5E1B4B755}" destId="{24BD3018-6BE9-4FBF-AC11-43AE23E92FCA}" srcOrd="2" destOrd="0" presId="urn:microsoft.com/office/officeart/2008/layout/HorizontalMultiLevelHierarchy"/>
    <dgm:cxn modelId="{AED544B4-ECB4-42B4-A804-7772AFDF997B}" type="presParOf" srcId="{24BD3018-6BE9-4FBF-AC11-43AE23E92FCA}" destId="{64B89AA8-C56E-4DE3-A7E3-730A12582C9B}" srcOrd="0" destOrd="0" presId="urn:microsoft.com/office/officeart/2008/layout/HorizontalMultiLevelHierarchy"/>
    <dgm:cxn modelId="{7B8A89CF-4E40-4F5C-86B0-D72A090360B6}" type="presParOf" srcId="{3A6B6780-206A-4B59-A20B-85D5E1B4B755}" destId="{0769B8A3-B1B7-45B9-AA9F-E48839693A65}" srcOrd="3" destOrd="0" presId="urn:microsoft.com/office/officeart/2008/layout/HorizontalMultiLevelHierarchy"/>
    <dgm:cxn modelId="{0148E7BB-1ACB-4C9F-86A7-3F4F3C5FE034}" type="presParOf" srcId="{0769B8A3-B1B7-45B9-AA9F-E48839693A65}" destId="{D4F9DF87-3205-4E0E-9188-D2F635066242}" srcOrd="0" destOrd="0" presId="urn:microsoft.com/office/officeart/2008/layout/HorizontalMultiLevelHierarchy"/>
    <dgm:cxn modelId="{08421B65-3070-4191-BCF1-70AB10EE303A}" type="presParOf" srcId="{0769B8A3-B1B7-45B9-AA9F-E48839693A65}" destId="{D3BB2C88-C7F5-4F23-90EC-D40CAC2BB698}" srcOrd="1" destOrd="0" presId="urn:microsoft.com/office/officeart/2008/layout/HorizontalMultiLevelHierarchy"/>
    <dgm:cxn modelId="{1A0F036D-8F9F-41A8-9FA2-09AD8EF0BAA7}" type="presParOf" srcId="{A791DCE2-1B65-49A7-A4A1-EF1F2F5A75A6}" destId="{ABD59C05-3665-4C8F-9203-F06DD6C9D664}" srcOrd="2" destOrd="0" presId="urn:microsoft.com/office/officeart/2008/layout/HorizontalMultiLevelHierarchy"/>
    <dgm:cxn modelId="{873917AE-A8F9-40DA-9C08-951F6480D86C}" type="presParOf" srcId="{ABD59C05-3665-4C8F-9203-F06DD6C9D664}" destId="{3FC0D10C-D42A-4638-B1D0-DFB774B13DD3}" srcOrd="0" destOrd="0" presId="urn:microsoft.com/office/officeart/2008/layout/HorizontalMultiLevelHierarchy"/>
    <dgm:cxn modelId="{2607C26F-FAB8-4DC2-902F-0FBF474F2327}" type="presParOf" srcId="{A791DCE2-1B65-49A7-A4A1-EF1F2F5A75A6}" destId="{AF10B020-D074-4768-A2B0-3B115D7174F7}" srcOrd="3" destOrd="0" presId="urn:microsoft.com/office/officeart/2008/layout/HorizontalMultiLevelHierarchy"/>
    <dgm:cxn modelId="{49287A21-D887-4BBD-B09F-C021102208E2}" type="presParOf" srcId="{AF10B020-D074-4768-A2B0-3B115D7174F7}" destId="{8A675A2F-BDAF-4474-94A0-83E71010F29B}" srcOrd="0" destOrd="0" presId="urn:microsoft.com/office/officeart/2008/layout/HorizontalMultiLevelHierarchy"/>
    <dgm:cxn modelId="{6EEB8AA6-4B05-4F44-B0D3-26CA15DFF415}" type="presParOf" srcId="{AF10B020-D074-4768-A2B0-3B115D7174F7}" destId="{B53D5415-1BE2-43A3-98CA-B36FA38A5C22}" srcOrd="1" destOrd="0" presId="urn:microsoft.com/office/officeart/2008/layout/HorizontalMultiLevelHierarchy"/>
    <dgm:cxn modelId="{F98ECED1-41D7-4D6D-B7AE-8DE5AEF39C53}" type="presParOf" srcId="{B53D5415-1BE2-43A3-98CA-B36FA38A5C22}" destId="{52B0103E-C033-4FCF-99D4-8DFD05564901}" srcOrd="0" destOrd="0" presId="urn:microsoft.com/office/officeart/2008/layout/HorizontalMultiLevelHierarchy"/>
    <dgm:cxn modelId="{5A0269F0-4820-4A08-B98A-5BEEE31C770D}" type="presParOf" srcId="{52B0103E-C033-4FCF-99D4-8DFD05564901}" destId="{7CD49107-6F02-4D1E-9AA0-9AAA1B767F94}" srcOrd="0" destOrd="0" presId="urn:microsoft.com/office/officeart/2008/layout/HorizontalMultiLevelHierarchy"/>
    <dgm:cxn modelId="{A5810195-304F-4C84-9E86-7D42D9DB21F2}" type="presParOf" srcId="{B53D5415-1BE2-43A3-98CA-B36FA38A5C22}" destId="{18865718-248E-4A72-B339-EC6FDF6D332C}" srcOrd="1" destOrd="0" presId="urn:microsoft.com/office/officeart/2008/layout/HorizontalMultiLevelHierarchy"/>
    <dgm:cxn modelId="{1461592D-A769-4AEE-9F29-10B0AFF84EDB}" type="presParOf" srcId="{18865718-248E-4A72-B339-EC6FDF6D332C}" destId="{FA006815-B7A2-43BB-9752-62DB502C0D7C}" srcOrd="0" destOrd="0" presId="urn:microsoft.com/office/officeart/2008/layout/HorizontalMultiLevelHierarchy"/>
    <dgm:cxn modelId="{447D7211-86EC-4330-B496-0D62C04DFF88}" type="presParOf" srcId="{18865718-248E-4A72-B339-EC6FDF6D332C}" destId="{929712AD-F07B-4397-AB86-871C6E3BF833}" srcOrd="1" destOrd="0" presId="urn:microsoft.com/office/officeart/2008/layout/HorizontalMultiLevelHierarchy"/>
    <dgm:cxn modelId="{626A390A-B72C-43E2-A147-82DDED94C28B}" type="presParOf" srcId="{929712AD-F07B-4397-AB86-871C6E3BF833}" destId="{A72FB580-8488-452A-900C-E304C946CAAE}" srcOrd="0" destOrd="0" presId="urn:microsoft.com/office/officeart/2008/layout/HorizontalMultiLevelHierarchy"/>
    <dgm:cxn modelId="{89F49158-8E61-4E76-929A-0633F7A91A1A}" type="presParOf" srcId="{A72FB580-8488-452A-900C-E304C946CAAE}" destId="{8DF47944-FE35-421E-9950-480BA5A6053E}" srcOrd="0" destOrd="0" presId="urn:microsoft.com/office/officeart/2008/layout/HorizontalMultiLevelHierarchy"/>
    <dgm:cxn modelId="{B2F2EC37-5818-49C7-83E1-18B1306D2FD0}" type="presParOf" srcId="{929712AD-F07B-4397-AB86-871C6E3BF833}" destId="{B84817C4-DA4B-4C6F-BAC0-872D84F5D87C}" srcOrd="1" destOrd="0" presId="urn:microsoft.com/office/officeart/2008/layout/HorizontalMultiLevelHierarchy"/>
    <dgm:cxn modelId="{39B73CBC-F3C6-4521-B4BA-ACB711C23823}" type="presParOf" srcId="{B84817C4-DA4B-4C6F-BAC0-872D84F5D87C}" destId="{014E6825-9956-4621-98F2-B6129C425865}" srcOrd="0" destOrd="0" presId="urn:microsoft.com/office/officeart/2008/layout/HorizontalMultiLevelHierarchy"/>
    <dgm:cxn modelId="{829F3A1D-CEA4-4291-9670-E70238DF695F}" type="presParOf" srcId="{B84817C4-DA4B-4C6F-BAC0-872D84F5D87C}" destId="{E594802F-6D10-4F49-8ABB-7FE804961F5C}" srcOrd="1" destOrd="0" presId="urn:microsoft.com/office/officeart/2008/layout/HorizontalMultiLevelHierarchy"/>
    <dgm:cxn modelId="{DE18777E-0A11-4426-9559-188D13BF6CB1}" type="presParOf" srcId="{B53D5415-1BE2-43A3-98CA-B36FA38A5C22}" destId="{3A39C76A-0740-4455-ACC7-CBCF8608BF42}" srcOrd="2" destOrd="0" presId="urn:microsoft.com/office/officeart/2008/layout/HorizontalMultiLevelHierarchy"/>
    <dgm:cxn modelId="{8528E4BC-BE9A-4668-9B1A-058715ADAACE}" type="presParOf" srcId="{3A39C76A-0740-4455-ACC7-CBCF8608BF42}" destId="{F7894DF5-B824-4133-858F-561D7EF64934}" srcOrd="0" destOrd="0" presId="urn:microsoft.com/office/officeart/2008/layout/HorizontalMultiLevelHierarchy"/>
    <dgm:cxn modelId="{539742E5-2B53-437D-85DA-F93BA982EF96}" type="presParOf" srcId="{B53D5415-1BE2-43A3-98CA-B36FA38A5C22}" destId="{40BCBEE1-3908-4782-BE61-27C9559E5FD5}" srcOrd="3" destOrd="0" presId="urn:microsoft.com/office/officeart/2008/layout/HorizontalMultiLevelHierarchy"/>
    <dgm:cxn modelId="{EE10BF6B-8A29-4034-949C-333DAC35DFF9}" type="presParOf" srcId="{40BCBEE1-3908-4782-BE61-27C9559E5FD5}" destId="{A3CE4FFE-AC79-4D83-B016-561FA1B50789}" srcOrd="0" destOrd="0" presId="urn:microsoft.com/office/officeart/2008/layout/HorizontalMultiLevelHierarchy"/>
    <dgm:cxn modelId="{83ADAA5F-FE7B-4B21-9128-8A693F31BBE8}" type="presParOf" srcId="{40BCBEE1-3908-4782-BE61-27C9559E5FD5}" destId="{F44D2A91-B47A-43A6-B470-730107B5555A}" srcOrd="1" destOrd="0" presId="urn:microsoft.com/office/officeart/2008/layout/HorizontalMultiLevelHierarchy"/>
    <dgm:cxn modelId="{14F53622-1712-416D-A777-2D67315A95A0}" type="presParOf" srcId="{F44D2A91-B47A-43A6-B470-730107B5555A}" destId="{CC7BA4AA-CA43-4EBF-ABF3-1748C48D75D8}" srcOrd="0" destOrd="0" presId="urn:microsoft.com/office/officeart/2008/layout/HorizontalMultiLevelHierarchy"/>
    <dgm:cxn modelId="{2FBB9D45-8281-40AA-B6D3-B0FB0F57BDF7}" type="presParOf" srcId="{CC7BA4AA-CA43-4EBF-ABF3-1748C48D75D8}" destId="{B073F699-2B47-44B8-B083-0BF3EEB30B40}" srcOrd="0" destOrd="0" presId="urn:microsoft.com/office/officeart/2008/layout/HorizontalMultiLevelHierarchy"/>
    <dgm:cxn modelId="{C510E9DC-0CD2-4960-93C3-C2E087E07D59}" type="presParOf" srcId="{F44D2A91-B47A-43A6-B470-730107B5555A}" destId="{9E9FEAC0-7A94-4232-B2C9-27FE774A89D4}" srcOrd="1" destOrd="0" presId="urn:microsoft.com/office/officeart/2008/layout/HorizontalMultiLevelHierarchy"/>
    <dgm:cxn modelId="{6D2B16BE-7F0E-4965-85D4-4BF78DDCE5D5}" type="presParOf" srcId="{9E9FEAC0-7A94-4232-B2C9-27FE774A89D4}" destId="{0B82C76D-8907-479D-873B-DF640DAD15A3}" srcOrd="0" destOrd="0" presId="urn:microsoft.com/office/officeart/2008/layout/HorizontalMultiLevelHierarchy"/>
    <dgm:cxn modelId="{EB0CF7F5-E2D3-4462-91D7-60B1B949F9B9}" type="presParOf" srcId="{9E9FEAC0-7A94-4232-B2C9-27FE774A89D4}" destId="{98EABAC2-58A3-42B0-A320-A6E082D65B0D}" srcOrd="1" destOrd="0" presId="urn:microsoft.com/office/officeart/2008/layout/HorizontalMultiLevelHierarchy"/>
    <dgm:cxn modelId="{E0BB934D-7014-48E7-A7AF-D3BEB84748A7}" type="presParOf" srcId="{B53D5415-1BE2-43A3-98CA-B36FA38A5C22}" destId="{74F33EF3-DD55-408C-9E28-8DBFCC72E8C9}" srcOrd="4" destOrd="0" presId="urn:microsoft.com/office/officeart/2008/layout/HorizontalMultiLevelHierarchy"/>
    <dgm:cxn modelId="{7FFEF980-A130-4BF0-AF4C-023B0658F78C}" type="presParOf" srcId="{74F33EF3-DD55-408C-9E28-8DBFCC72E8C9}" destId="{4D749FEA-B7F0-4FCB-BBE5-B26E68536659}" srcOrd="0" destOrd="0" presId="urn:microsoft.com/office/officeart/2008/layout/HorizontalMultiLevelHierarchy"/>
    <dgm:cxn modelId="{4F891CAA-5458-47CC-837B-BC4635CD398D}" type="presParOf" srcId="{B53D5415-1BE2-43A3-98CA-B36FA38A5C22}" destId="{D1E0CBC8-A883-4BDD-BED9-8A1F2DA89B02}" srcOrd="5" destOrd="0" presId="urn:microsoft.com/office/officeart/2008/layout/HorizontalMultiLevelHierarchy"/>
    <dgm:cxn modelId="{E7A062CD-575C-40EB-B1B3-D593456D8DB4}" type="presParOf" srcId="{D1E0CBC8-A883-4BDD-BED9-8A1F2DA89B02}" destId="{FE3EF4D8-CDE2-42CD-A8CC-F29FE2F35035}" srcOrd="0" destOrd="0" presId="urn:microsoft.com/office/officeart/2008/layout/HorizontalMultiLevelHierarchy"/>
    <dgm:cxn modelId="{6FB95237-3E2F-48AB-A531-5E5EA6CFEB34}" type="presParOf" srcId="{D1E0CBC8-A883-4BDD-BED9-8A1F2DA89B02}" destId="{98B393DC-7D58-4F13-BCA9-12BFC82BD2AB}" srcOrd="1" destOrd="0" presId="urn:microsoft.com/office/officeart/2008/layout/HorizontalMultiLevelHierarchy"/>
    <dgm:cxn modelId="{C0711D56-2B2A-46D7-B08D-D4A289C98333}" type="presParOf" srcId="{98B393DC-7D58-4F13-BCA9-12BFC82BD2AB}" destId="{3325D8A0-5067-4BB6-BBF7-BD61D543EDEB}" srcOrd="0" destOrd="0" presId="urn:microsoft.com/office/officeart/2008/layout/HorizontalMultiLevelHierarchy"/>
    <dgm:cxn modelId="{C57EF967-86CE-41DA-8E55-B6C041DE7212}" type="presParOf" srcId="{3325D8A0-5067-4BB6-BBF7-BD61D543EDEB}" destId="{5EE59EEF-5512-4F68-BB85-C4F1A1A67B0C}" srcOrd="0" destOrd="0" presId="urn:microsoft.com/office/officeart/2008/layout/HorizontalMultiLevelHierarchy"/>
    <dgm:cxn modelId="{ACBAA2BC-644F-4342-80CC-7D5E3A9CF07B}" type="presParOf" srcId="{98B393DC-7D58-4F13-BCA9-12BFC82BD2AB}" destId="{7DDE1766-46B1-483B-A156-878CB5A1833E}" srcOrd="1" destOrd="0" presId="urn:microsoft.com/office/officeart/2008/layout/HorizontalMultiLevelHierarchy"/>
    <dgm:cxn modelId="{2264CC1E-F617-4ACE-A3B1-A27F20604675}" type="presParOf" srcId="{7DDE1766-46B1-483B-A156-878CB5A1833E}" destId="{20399DD6-F900-437B-90C4-13F47EEFF5FF}" srcOrd="0" destOrd="0" presId="urn:microsoft.com/office/officeart/2008/layout/HorizontalMultiLevelHierarchy"/>
    <dgm:cxn modelId="{F0D3DC59-E711-4C36-87FB-DD5DD27F1770}" type="presParOf" srcId="{7DDE1766-46B1-483B-A156-878CB5A1833E}" destId="{56A2683F-BED2-46BE-A8FB-F37292F6F485}" srcOrd="1" destOrd="0" presId="urn:microsoft.com/office/officeart/2008/layout/HorizontalMultiLevelHierarchy"/>
    <dgm:cxn modelId="{4C67EB22-6824-4EFA-9E1D-D8F1A42D2410}" type="presParOf" srcId="{B53D5415-1BE2-43A3-98CA-B36FA38A5C22}" destId="{CDE99BC9-2546-4B46-9444-E1C9A0C48B77}" srcOrd="6" destOrd="0" presId="urn:microsoft.com/office/officeart/2008/layout/HorizontalMultiLevelHierarchy"/>
    <dgm:cxn modelId="{F1DAB33F-461D-452D-A526-F461585F4140}" type="presParOf" srcId="{CDE99BC9-2546-4B46-9444-E1C9A0C48B77}" destId="{069BCB92-8DB0-4DBF-9FCB-00578817123F}" srcOrd="0" destOrd="0" presId="urn:microsoft.com/office/officeart/2008/layout/HorizontalMultiLevelHierarchy"/>
    <dgm:cxn modelId="{5EF0E2F0-C2A3-43E0-A175-37B8BC3C9A6C}" type="presParOf" srcId="{B53D5415-1BE2-43A3-98CA-B36FA38A5C22}" destId="{69E385C6-2DA1-4280-AEEF-AAECCFC3FE79}" srcOrd="7" destOrd="0" presId="urn:microsoft.com/office/officeart/2008/layout/HorizontalMultiLevelHierarchy"/>
    <dgm:cxn modelId="{AC0D6DE0-B156-43AC-A4D3-46D3B831E662}" type="presParOf" srcId="{69E385C6-2DA1-4280-AEEF-AAECCFC3FE79}" destId="{76CE354C-FE7B-491F-9920-AB9357AFFD53}" srcOrd="0" destOrd="0" presId="urn:microsoft.com/office/officeart/2008/layout/HorizontalMultiLevelHierarchy"/>
    <dgm:cxn modelId="{7ED302E5-52D6-4C37-8E9F-43EF0264EB70}" type="presParOf" srcId="{69E385C6-2DA1-4280-AEEF-AAECCFC3FE79}" destId="{DEAD74E9-0510-4BE9-B16B-36F7F531AB31}" srcOrd="1" destOrd="0" presId="urn:microsoft.com/office/officeart/2008/layout/HorizontalMultiLevelHierarchy"/>
    <dgm:cxn modelId="{C114DCF8-34B2-4857-A058-63BC48C99655}" type="presParOf" srcId="{A791DCE2-1B65-49A7-A4A1-EF1F2F5A75A6}" destId="{6298927A-6EB1-459C-A500-4FBB1E308805}" srcOrd="4" destOrd="0" presId="urn:microsoft.com/office/officeart/2008/layout/HorizontalMultiLevelHierarchy"/>
    <dgm:cxn modelId="{61743A38-3097-4644-8D54-51A8DB631984}" type="presParOf" srcId="{6298927A-6EB1-459C-A500-4FBB1E308805}" destId="{900B686C-AD6D-4716-B6F1-D8208384F94C}" srcOrd="0" destOrd="0" presId="urn:microsoft.com/office/officeart/2008/layout/HorizontalMultiLevelHierarchy"/>
    <dgm:cxn modelId="{1AEDBB42-D239-4544-8292-764001D9CDE1}" type="presParOf" srcId="{A791DCE2-1B65-49A7-A4A1-EF1F2F5A75A6}" destId="{DEB2AE03-0A25-40EA-9D36-4592F2B50076}" srcOrd="5" destOrd="0" presId="urn:microsoft.com/office/officeart/2008/layout/HorizontalMultiLevelHierarchy"/>
    <dgm:cxn modelId="{46B2D43F-396A-4E05-A474-69939927FA39}" type="presParOf" srcId="{DEB2AE03-0A25-40EA-9D36-4592F2B50076}" destId="{E5462B6D-4C92-4189-A8EB-45DAD137360F}" srcOrd="0" destOrd="0" presId="urn:microsoft.com/office/officeart/2008/layout/HorizontalMultiLevelHierarchy"/>
    <dgm:cxn modelId="{07D156CD-7BCA-4E05-B66E-4CEDFF228774}" type="presParOf" srcId="{DEB2AE03-0A25-40EA-9D36-4592F2B50076}" destId="{C8FC02F9-0842-404A-96B6-78D1ECBFEE03}" srcOrd="1" destOrd="0" presId="urn:microsoft.com/office/officeart/2008/layout/HorizontalMultiLevelHierarchy"/>
    <dgm:cxn modelId="{F81788C5-A46C-4153-A491-717459A2FCCA}" type="presParOf" srcId="{C8FC02F9-0842-404A-96B6-78D1ECBFEE03}" destId="{71BFDF0D-BEF4-4F6C-A403-FE6F168D497D}" srcOrd="0" destOrd="0" presId="urn:microsoft.com/office/officeart/2008/layout/HorizontalMultiLevelHierarchy"/>
    <dgm:cxn modelId="{8CAA9DD4-5718-4CC8-9C20-A384E7C377C0}" type="presParOf" srcId="{71BFDF0D-BEF4-4F6C-A403-FE6F168D497D}" destId="{EAADD3B5-7BBE-4707-BE2A-1D2B4C667A1B}" srcOrd="0" destOrd="0" presId="urn:microsoft.com/office/officeart/2008/layout/HorizontalMultiLevelHierarchy"/>
    <dgm:cxn modelId="{FEE64C21-9D27-407C-B4B8-295BBCA7F3E4}" type="presParOf" srcId="{C8FC02F9-0842-404A-96B6-78D1ECBFEE03}" destId="{247FC3F6-CC41-4DDD-AC04-BD7CF65B725B}" srcOrd="1" destOrd="0" presId="urn:microsoft.com/office/officeart/2008/layout/HorizontalMultiLevelHierarchy"/>
    <dgm:cxn modelId="{BF480A29-C1F2-4080-B8F1-66B188AB1AD1}" type="presParOf" srcId="{247FC3F6-CC41-4DDD-AC04-BD7CF65B725B}" destId="{67F6B9FF-9BF9-4D68-A364-A77845FD411C}" srcOrd="0" destOrd="0" presId="urn:microsoft.com/office/officeart/2008/layout/HorizontalMultiLevelHierarchy"/>
    <dgm:cxn modelId="{247B5D8B-C109-4516-B4EC-75DE3E477D82}" type="presParOf" srcId="{247FC3F6-CC41-4DDD-AC04-BD7CF65B725B}" destId="{0FE604A5-172F-4A8D-B89A-DD406E8F34D9}" srcOrd="1" destOrd="0" presId="urn:microsoft.com/office/officeart/2008/layout/HorizontalMultiLevelHierarchy"/>
    <dgm:cxn modelId="{598B53A3-1D40-44D1-988D-3415F540E075}" type="presParOf" srcId="{A791DCE2-1B65-49A7-A4A1-EF1F2F5A75A6}" destId="{6602D092-75D8-4B60-89AB-6E3B8B5AA414}" srcOrd="6" destOrd="0" presId="urn:microsoft.com/office/officeart/2008/layout/HorizontalMultiLevelHierarchy"/>
    <dgm:cxn modelId="{298B5D6B-9B62-4DCF-84A8-C0BC46F0011F}" type="presParOf" srcId="{6602D092-75D8-4B60-89AB-6E3B8B5AA414}" destId="{E4D3D6AA-0C93-43C4-AEE2-7DE9D1D8BCED}" srcOrd="0" destOrd="0" presId="urn:microsoft.com/office/officeart/2008/layout/HorizontalMultiLevelHierarchy"/>
    <dgm:cxn modelId="{C6BDAFF5-04D1-4DAE-8F8A-AA6288849359}" type="presParOf" srcId="{A791DCE2-1B65-49A7-A4A1-EF1F2F5A75A6}" destId="{655DE8F8-02FB-40A5-9DAD-1495E89870DE}" srcOrd="7" destOrd="0" presId="urn:microsoft.com/office/officeart/2008/layout/HorizontalMultiLevelHierarchy"/>
    <dgm:cxn modelId="{3F2AAA6A-799F-46D2-AA75-11FC0DC9B4B5}" type="presParOf" srcId="{655DE8F8-02FB-40A5-9DAD-1495E89870DE}" destId="{2F5FD24F-C640-4C83-A0B6-D54F3264D7A7}" srcOrd="0" destOrd="0" presId="urn:microsoft.com/office/officeart/2008/layout/HorizontalMultiLevelHierarchy"/>
    <dgm:cxn modelId="{00425FC2-1196-4846-A6AA-6E7A084136B7}" type="presParOf" srcId="{655DE8F8-02FB-40A5-9DAD-1495E89870DE}" destId="{09416E80-F5BD-431E-A46F-5BA5BA86DC74}" srcOrd="1" destOrd="0" presId="urn:microsoft.com/office/officeart/2008/layout/HorizontalMultiLevelHierarchy"/>
    <dgm:cxn modelId="{83868C12-E300-43C5-904C-F71F14682580}" type="presParOf" srcId="{09416E80-F5BD-431E-A46F-5BA5BA86DC74}" destId="{8AFE9EFA-1798-43E5-911D-CF927B132ABA}" srcOrd="0" destOrd="0" presId="urn:microsoft.com/office/officeart/2008/layout/HorizontalMultiLevelHierarchy"/>
    <dgm:cxn modelId="{B35DC782-8D2E-4377-A30A-3D1A38ED14A8}" type="presParOf" srcId="{8AFE9EFA-1798-43E5-911D-CF927B132ABA}" destId="{D5B15DCF-A16B-4CEB-A403-BEF1B1C6780F}" srcOrd="0" destOrd="0" presId="urn:microsoft.com/office/officeart/2008/layout/HorizontalMultiLevelHierarchy"/>
    <dgm:cxn modelId="{1FAC003F-89FB-4148-8D4B-90E591EE2E10}" type="presParOf" srcId="{09416E80-F5BD-431E-A46F-5BA5BA86DC74}" destId="{BBC91DB0-B3D1-44AA-A00D-4B3BC480E3B4}" srcOrd="1" destOrd="0" presId="urn:microsoft.com/office/officeart/2008/layout/HorizontalMultiLevelHierarchy"/>
    <dgm:cxn modelId="{68526840-1927-4353-936A-B9484FA50901}" type="presParOf" srcId="{BBC91DB0-B3D1-44AA-A00D-4B3BC480E3B4}" destId="{12E93A5C-1933-43D0-8294-D5ED8776D918}" srcOrd="0" destOrd="0" presId="urn:microsoft.com/office/officeart/2008/layout/HorizontalMultiLevelHierarchy"/>
    <dgm:cxn modelId="{CD054A9D-A3BF-46CA-A640-3F104815C741}" type="presParOf" srcId="{BBC91DB0-B3D1-44AA-A00D-4B3BC480E3B4}" destId="{C460E7CF-6F54-46AF-B044-E352B0B3336C}" srcOrd="1" destOrd="0" presId="urn:microsoft.com/office/officeart/2008/layout/HorizontalMultiLevelHierarchy"/>
    <dgm:cxn modelId="{41A46A61-CD8E-4715-9B5C-5DC1CD4C6EDB}" type="presParOf" srcId="{09416E80-F5BD-431E-A46F-5BA5BA86DC74}" destId="{F66607C2-789A-46D7-8218-B5A948761526}" srcOrd="2" destOrd="0" presId="urn:microsoft.com/office/officeart/2008/layout/HorizontalMultiLevelHierarchy"/>
    <dgm:cxn modelId="{30294B3A-258A-4B8E-BDFC-499FB3533315}" type="presParOf" srcId="{F66607C2-789A-46D7-8218-B5A948761526}" destId="{31A8F57C-B4E9-4443-80DB-8B310E1FF020}" srcOrd="0" destOrd="0" presId="urn:microsoft.com/office/officeart/2008/layout/HorizontalMultiLevelHierarchy"/>
    <dgm:cxn modelId="{6A09D0AB-C487-44C4-86A0-989820D3C1C4}" type="presParOf" srcId="{09416E80-F5BD-431E-A46F-5BA5BA86DC74}" destId="{5D8E3C90-347C-4094-9DA0-8579C419B972}" srcOrd="3" destOrd="0" presId="urn:microsoft.com/office/officeart/2008/layout/HorizontalMultiLevelHierarchy"/>
    <dgm:cxn modelId="{9C67A6C9-8F86-4A51-B73B-19617733B049}" type="presParOf" srcId="{5D8E3C90-347C-4094-9DA0-8579C419B972}" destId="{40D43F6F-1F89-41F3-8E0F-096B9294B5E5}" srcOrd="0" destOrd="0" presId="urn:microsoft.com/office/officeart/2008/layout/HorizontalMultiLevelHierarchy"/>
    <dgm:cxn modelId="{28249CBC-5B1F-4886-9913-DB20202E3E68}" type="presParOf" srcId="{5D8E3C90-347C-4094-9DA0-8579C419B972}" destId="{FD7FB2F1-6322-4EB8-999E-CC4E1CED268B}" srcOrd="1" destOrd="0" presId="urn:microsoft.com/office/officeart/2008/layout/HorizontalMultiLevelHierarchy"/>
    <dgm:cxn modelId="{25812955-F2A6-4FC6-8A9C-D363F0436DD6}" type="presParOf" srcId="{09416E80-F5BD-431E-A46F-5BA5BA86DC74}" destId="{281CD2AC-F289-4A58-BA4C-0D333CF40AA7}" srcOrd="4" destOrd="0" presId="urn:microsoft.com/office/officeart/2008/layout/HorizontalMultiLevelHierarchy"/>
    <dgm:cxn modelId="{4C4CA13C-ABE3-4217-9F5A-4FA0E5B9FC17}" type="presParOf" srcId="{281CD2AC-F289-4A58-BA4C-0D333CF40AA7}" destId="{836693FD-2427-41DB-97CA-AD04725F6CC0}" srcOrd="0" destOrd="0" presId="urn:microsoft.com/office/officeart/2008/layout/HorizontalMultiLevelHierarchy"/>
    <dgm:cxn modelId="{33D3659C-3E13-4909-9B21-E74433CA692A}" type="presParOf" srcId="{09416E80-F5BD-431E-A46F-5BA5BA86DC74}" destId="{DCC5D2F2-B664-448A-BB9F-93A21B098495}" srcOrd="5" destOrd="0" presId="urn:microsoft.com/office/officeart/2008/layout/HorizontalMultiLevelHierarchy"/>
    <dgm:cxn modelId="{C63FC363-99B6-409C-B58C-DB902C4C99B7}" type="presParOf" srcId="{DCC5D2F2-B664-448A-BB9F-93A21B098495}" destId="{54C38A91-9E6A-4F78-AA15-C867EC8452F3}" srcOrd="0" destOrd="0" presId="urn:microsoft.com/office/officeart/2008/layout/HorizontalMultiLevelHierarchy"/>
    <dgm:cxn modelId="{50C1A2A2-82A8-4582-8864-FFC85A20A555}" type="presParOf" srcId="{DCC5D2F2-B664-448A-BB9F-93A21B098495}" destId="{AE8B2562-33F9-49B9-9BD9-54667AA862F4}" srcOrd="1" destOrd="0" presId="urn:microsoft.com/office/officeart/2008/layout/HorizontalMultiLevelHierarchy"/>
    <dgm:cxn modelId="{6D99030A-709E-4AC4-900B-455A7F3629F7}" type="presParOf" srcId="{A791DCE2-1B65-49A7-A4A1-EF1F2F5A75A6}" destId="{DD847186-BDD9-465A-9CAB-912CBE5E07D3}" srcOrd="8" destOrd="0" presId="urn:microsoft.com/office/officeart/2008/layout/HorizontalMultiLevelHierarchy"/>
    <dgm:cxn modelId="{0D1ED0AF-117E-4314-B8B2-3D42D56DD2BD}" type="presParOf" srcId="{DD847186-BDD9-465A-9CAB-912CBE5E07D3}" destId="{2025DFBE-A423-4077-BAE4-AE8AFDBA37FA}" srcOrd="0" destOrd="0" presId="urn:microsoft.com/office/officeart/2008/layout/HorizontalMultiLevelHierarchy"/>
    <dgm:cxn modelId="{6277A40F-6BA9-475C-9F2E-4D1A5C917301}" type="presParOf" srcId="{A791DCE2-1B65-49A7-A4A1-EF1F2F5A75A6}" destId="{9DE0DEBC-BC73-474B-AB23-4CAC96227EC9}" srcOrd="9" destOrd="0" presId="urn:microsoft.com/office/officeart/2008/layout/HorizontalMultiLevelHierarchy"/>
    <dgm:cxn modelId="{BF0B6058-93D0-4757-9F6A-B2C5E1E1324B}" type="presParOf" srcId="{9DE0DEBC-BC73-474B-AB23-4CAC96227EC9}" destId="{39FFEB25-1D82-4ECF-BB05-E65AF68CBDA6}" srcOrd="0" destOrd="0" presId="urn:microsoft.com/office/officeart/2008/layout/HorizontalMultiLevelHierarchy"/>
    <dgm:cxn modelId="{4D392043-A425-4196-923A-AB96336761D4}" type="presParOf" srcId="{9DE0DEBC-BC73-474B-AB23-4CAC96227EC9}" destId="{FE321DB7-70E0-49CF-B21A-BC942C00DC89}" srcOrd="1" destOrd="0" presId="urn:microsoft.com/office/officeart/2008/layout/HorizontalMultiLevelHierarchy"/>
    <dgm:cxn modelId="{3BF3047D-E2D9-4F4F-8280-95A808266123}" type="presParOf" srcId="{FE321DB7-70E0-49CF-B21A-BC942C00DC89}" destId="{792D7140-5CE1-4FA8-9C61-641C4BEF2E03}" srcOrd="0" destOrd="0" presId="urn:microsoft.com/office/officeart/2008/layout/HorizontalMultiLevelHierarchy"/>
    <dgm:cxn modelId="{D055C9A5-DF8E-45E7-BDEB-5A9AD1C999C2}" type="presParOf" srcId="{792D7140-5CE1-4FA8-9C61-641C4BEF2E03}" destId="{96D3DDCD-F25D-4A00-AA83-FFF55183B7C7}" srcOrd="0" destOrd="0" presId="urn:microsoft.com/office/officeart/2008/layout/HorizontalMultiLevelHierarchy"/>
    <dgm:cxn modelId="{57D3ABE2-F961-4467-97F1-EC885E400F2B}" type="presParOf" srcId="{FE321DB7-70E0-49CF-B21A-BC942C00DC89}" destId="{980C96FF-9A8B-40B0-9FF4-C768998E559B}" srcOrd="1" destOrd="0" presId="urn:microsoft.com/office/officeart/2008/layout/HorizontalMultiLevelHierarchy"/>
    <dgm:cxn modelId="{61796A85-DDA8-4F57-AF70-E9C8B88CD708}" type="presParOf" srcId="{980C96FF-9A8B-40B0-9FF4-C768998E559B}" destId="{B53198A5-F2F1-4140-ACBB-52A6237002C9}" srcOrd="0" destOrd="0" presId="urn:microsoft.com/office/officeart/2008/layout/HorizontalMultiLevelHierarchy"/>
    <dgm:cxn modelId="{A7FD1D7C-2385-4393-99FA-0B1BB79071CD}" type="presParOf" srcId="{980C96FF-9A8B-40B0-9FF4-C768998E559B}" destId="{E4FB6076-8541-4B94-9C2E-897E5D0FE762}" srcOrd="1" destOrd="0" presId="urn:microsoft.com/office/officeart/2008/layout/HorizontalMultiLevelHierarchy"/>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D7140-5CE1-4FA8-9C61-641C4BEF2E03}">
      <dsp:nvSpPr>
        <dsp:cNvPr id="0" name=""/>
        <dsp:cNvSpPr/>
      </dsp:nvSpPr>
      <dsp:spPr>
        <a:xfrm>
          <a:off x="2052870" y="5259036"/>
          <a:ext cx="257408" cy="91440"/>
        </a:xfrm>
        <a:custGeom>
          <a:avLst/>
          <a:gdLst/>
          <a:ahLst/>
          <a:cxnLst/>
          <a:rect l="0" t="0" r="0" b="0"/>
          <a:pathLst>
            <a:path>
              <a:moveTo>
                <a:pt x="0" y="45720"/>
              </a:moveTo>
              <a:lnTo>
                <a:pt x="257408"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75139" y="5298321"/>
        <a:ext cx="12870" cy="12870"/>
      </dsp:txXfrm>
    </dsp:sp>
    <dsp:sp modelId="{DD847186-BDD9-465A-9CAB-912CBE5E07D3}">
      <dsp:nvSpPr>
        <dsp:cNvPr id="0" name=""/>
        <dsp:cNvSpPr/>
      </dsp:nvSpPr>
      <dsp:spPr>
        <a:xfrm>
          <a:off x="508421" y="2875347"/>
          <a:ext cx="257408" cy="2429409"/>
        </a:xfrm>
        <a:custGeom>
          <a:avLst/>
          <a:gdLst/>
          <a:ahLst/>
          <a:cxnLst/>
          <a:rect l="0" t="0" r="0" b="0"/>
          <a:pathLst>
            <a:path>
              <a:moveTo>
                <a:pt x="0" y="0"/>
              </a:moveTo>
              <a:lnTo>
                <a:pt x="128704" y="0"/>
              </a:lnTo>
              <a:lnTo>
                <a:pt x="128704" y="2429409"/>
              </a:lnTo>
              <a:lnTo>
                <a:pt x="257408" y="242940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576050" y="4028976"/>
        <a:ext cx="122150" cy="122150"/>
      </dsp:txXfrm>
    </dsp:sp>
    <dsp:sp modelId="{281CD2AC-F289-4A58-BA4C-0D333CF40AA7}">
      <dsp:nvSpPr>
        <dsp:cNvPr id="0" name=""/>
        <dsp:cNvSpPr/>
      </dsp:nvSpPr>
      <dsp:spPr>
        <a:xfrm>
          <a:off x="2052870" y="4323780"/>
          <a:ext cx="257408" cy="490488"/>
        </a:xfrm>
        <a:custGeom>
          <a:avLst/>
          <a:gdLst/>
          <a:ahLst/>
          <a:cxnLst/>
          <a:rect l="0" t="0" r="0" b="0"/>
          <a:pathLst>
            <a:path>
              <a:moveTo>
                <a:pt x="0" y="0"/>
              </a:moveTo>
              <a:lnTo>
                <a:pt x="128704" y="0"/>
              </a:lnTo>
              <a:lnTo>
                <a:pt x="128704" y="490488"/>
              </a:lnTo>
              <a:lnTo>
                <a:pt x="257408" y="49048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67726" y="4555175"/>
        <a:ext cx="27696" cy="27696"/>
      </dsp:txXfrm>
    </dsp:sp>
    <dsp:sp modelId="{F66607C2-789A-46D7-8218-B5A948761526}">
      <dsp:nvSpPr>
        <dsp:cNvPr id="0" name=""/>
        <dsp:cNvSpPr/>
      </dsp:nvSpPr>
      <dsp:spPr>
        <a:xfrm>
          <a:off x="2052870" y="4269619"/>
          <a:ext cx="265851" cy="91440"/>
        </a:xfrm>
        <a:custGeom>
          <a:avLst/>
          <a:gdLst/>
          <a:ahLst/>
          <a:cxnLst/>
          <a:rect l="0" t="0" r="0" b="0"/>
          <a:pathLst>
            <a:path>
              <a:moveTo>
                <a:pt x="0" y="54160"/>
              </a:moveTo>
              <a:lnTo>
                <a:pt x="132925" y="54160"/>
              </a:lnTo>
              <a:lnTo>
                <a:pt x="132925" y="45720"/>
              </a:lnTo>
              <a:lnTo>
                <a:pt x="265851"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79146" y="4308690"/>
        <a:ext cx="13299" cy="13299"/>
      </dsp:txXfrm>
    </dsp:sp>
    <dsp:sp modelId="{8AFE9EFA-1798-43E5-911D-CF927B132ABA}">
      <dsp:nvSpPr>
        <dsp:cNvPr id="0" name=""/>
        <dsp:cNvSpPr/>
      </dsp:nvSpPr>
      <dsp:spPr>
        <a:xfrm>
          <a:off x="2052870" y="3833291"/>
          <a:ext cx="257408" cy="490488"/>
        </a:xfrm>
        <a:custGeom>
          <a:avLst/>
          <a:gdLst/>
          <a:ahLst/>
          <a:cxnLst/>
          <a:rect l="0" t="0" r="0" b="0"/>
          <a:pathLst>
            <a:path>
              <a:moveTo>
                <a:pt x="0" y="490488"/>
              </a:moveTo>
              <a:lnTo>
                <a:pt x="128704" y="490488"/>
              </a:lnTo>
              <a:lnTo>
                <a:pt x="128704" y="0"/>
              </a:lnTo>
              <a:lnTo>
                <a:pt x="25740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67726" y="4064687"/>
        <a:ext cx="27696" cy="27696"/>
      </dsp:txXfrm>
    </dsp:sp>
    <dsp:sp modelId="{6602D092-75D8-4B60-89AB-6E3B8B5AA414}">
      <dsp:nvSpPr>
        <dsp:cNvPr id="0" name=""/>
        <dsp:cNvSpPr/>
      </dsp:nvSpPr>
      <dsp:spPr>
        <a:xfrm>
          <a:off x="508421" y="2875347"/>
          <a:ext cx="257408" cy="1448433"/>
        </a:xfrm>
        <a:custGeom>
          <a:avLst/>
          <a:gdLst/>
          <a:ahLst/>
          <a:cxnLst/>
          <a:rect l="0" t="0" r="0" b="0"/>
          <a:pathLst>
            <a:path>
              <a:moveTo>
                <a:pt x="0" y="0"/>
              </a:moveTo>
              <a:lnTo>
                <a:pt x="128704" y="0"/>
              </a:lnTo>
              <a:lnTo>
                <a:pt x="128704" y="1448433"/>
              </a:lnTo>
              <a:lnTo>
                <a:pt x="257408" y="144843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00347" y="3562785"/>
        <a:ext cx="73556" cy="73556"/>
      </dsp:txXfrm>
    </dsp:sp>
    <dsp:sp modelId="{71BFDF0D-BEF4-4F6C-A403-FE6F168D497D}">
      <dsp:nvSpPr>
        <dsp:cNvPr id="0" name=""/>
        <dsp:cNvSpPr/>
      </dsp:nvSpPr>
      <dsp:spPr>
        <a:xfrm>
          <a:off x="2052870" y="3297083"/>
          <a:ext cx="257408" cy="91440"/>
        </a:xfrm>
        <a:custGeom>
          <a:avLst/>
          <a:gdLst/>
          <a:ahLst/>
          <a:cxnLst/>
          <a:rect l="0" t="0" r="0" b="0"/>
          <a:pathLst>
            <a:path>
              <a:moveTo>
                <a:pt x="0" y="45720"/>
              </a:moveTo>
              <a:lnTo>
                <a:pt x="257408"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75139" y="3336368"/>
        <a:ext cx="12870" cy="12870"/>
      </dsp:txXfrm>
    </dsp:sp>
    <dsp:sp modelId="{6298927A-6EB1-459C-A500-4FBB1E308805}">
      <dsp:nvSpPr>
        <dsp:cNvPr id="0" name=""/>
        <dsp:cNvSpPr/>
      </dsp:nvSpPr>
      <dsp:spPr>
        <a:xfrm>
          <a:off x="508421" y="2875347"/>
          <a:ext cx="257408" cy="467456"/>
        </a:xfrm>
        <a:custGeom>
          <a:avLst/>
          <a:gdLst/>
          <a:ahLst/>
          <a:cxnLst/>
          <a:rect l="0" t="0" r="0" b="0"/>
          <a:pathLst>
            <a:path>
              <a:moveTo>
                <a:pt x="0" y="0"/>
              </a:moveTo>
              <a:lnTo>
                <a:pt x="128704" y="0"/>
              </a:lnTo>
              <a:lnTo>
                <a:pt x="128704" y="467456"/>
              </a:lnTo>
              <a:lnTo>
                <a:pt x="257408" y="4674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23784" y="3095734"/>
        <a:ext cx="26682" cy="26682"/>
      </dsp:txXfrm>
    </dsp:sp>
    <dsp:sp modelId="{CDE99BC9-2546-4B46-9444-E1C9A0C48B77}">
      <dsp:nvSpPr>
        <dsp:cNvPr id="0" name=""/>
        <dsp:cNvSpPr/>
      </dsp:nvSpPr>
      <dsp:spPr>
        <a:xfrm>
          <a:off x="2052870" y="2066788"/>
          <a:ext cx="257408" cy="785527"/>
        </a:xfrm>
        <a:custGeom>
          <a:avLst/>
          <a:gdLst/>
          <a:ahLst/>
          <a:cxnLst/>
          <a:rect l="0" t="0" r="0" b="0"/>
          <a:pathLst>
            <a:path>
              <a:moveTo>
                <a:pt x="0" y="0"/>
              </a:moveTo>
              <a:lnTo>
                <a:pt x="128704" y="0"/>
              </a:lnTo>
              <a:lnTo>
                <a:pt x="128704" y="785527"/>
              </a:lnTo>
              <a:lnTo>
                <a:pt x="257408" y="78552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60909" y="2438886"/>
        <a:ext cx="41331" cy="41331"/>
      </dsp:txXfrm>
    </dsp:sp>
    <dsp:sp modelId="{3325D8A0-5067-4BB6-BBF7-BD61D543EDEB}">
      <dsp:nvSpPr>
        <dsp:cNvPr id="0" name=""/>
        <dsp:cNvSpPr/>
      </dsp:nvSpPr>
      <dsp:spPr>
        <a:xfrm>
          <a:off x="3597319" y="2316107"/>
          <a:ext cx="257408" cy="91440"/>
        </a:xfrm>
        <a:custGeom>
          <a:avLst/>
          <a:gdLst/>
          <a:ahLst/>
          <a:cxnLst/>
          <a:rect l="0" t="0" r="0" b="0"/>
          <a:pathLst>
            <a:path>
              <a:moveTo>
                <a:pt x="0" y="45720"/>
              </a:moveTo>
              <a:lnTo>
                <a:pt x="257408"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19588" y="2355392"/>
        <a:ext cx="12870" cy="12870"/>
      </dsp:txXfrm>
    </dsp:sp>
    <dsp:sp modelId="{74F33EF3-DD55-408C-9E28-8DBFCC72E8C9}">
      <dsp:nvSpPr>
        <dsp:cNvPr id="0" name=""/>
        <dsp:cNvSpPr/>
      </dsp:nvSpPr>
      <dsp:spPr>
        <a:xfrm>
          <a:off x="2052870" y="2066788"/>
          <a:ext cx="257408" cy="295039"/>
        </a:xfrm>
        <a:custGeom>
          <a:avLst/>
          <a:gdLst/>
          <a:ahLst/>
          <a:cxnLst/>
          <a:rect l="0" t="0" r="0" b="0"/>
          <a:pathLst>
            <a:path>
              <a:moveTo>
                <a:pt x="0" y="0"/>
              </a:moveTo>
              <a:lnTo>
                <a:pt x="128704" y="0"/>
              </a:lnTo>
              <a:lnTo>
                <a:pt x="128704" y="295039"/>
              </a:lnTo>
              <a:lnTo>
                <a:pt x="257408" y="29503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71786" y="2204519"/>
        <a:ext cx="19577" cy="19577"/>
      </dsp:txXfrm>
    </dsp:sp>
    <dsp:sp modelId="{CC7BA4AA-CA43-4EBF-ABF3-1748C48D75D8}">
      <dsp:nvSpPr>
        <dsp:cNvPr id="0" name=""/>
        <dsp:cNvSpPr/>
      </dsp:nvSpPr>
      <dsp:spPr>
        <a:xfrm>
          <a:off x="3597319" y="1825619"/>
          <a:ext cx="257408" cy="91440"/>
        </a:xfrm>
        <a:custGeom>
          <a:avLst/>
          <a:gdLst/>
          <a:ahLst/>
          <a:cxnLst/>
          <a:rect l="0" t="0" r="0" b="0"/>
          <a:pathLst>
            <a:path>
              <a:moveTo>
                <a:pt x="0" y="45720"/>
              </a:moveTo>
              <a:lnTo>
                <a:pt x="257408"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19588" y="1864904"/>
        <a:ext cx="12870" cy="12870"/>
      </dsp:txXfrm>
    </dsp:sp>
    <dsp:sp modelId="{3A39C76A-0740-4455-ACC7-CBCF8608BF42}">
      <dsp:nvSpPr>
        <dsp:cNvPr id="0" name=""/>
        <dsp:cNvSpPr/>
      </dsp:nvSpPr>
      <dsp:spPr>
        <a:xfrm>
          <a:off x="2052870" y="1871339"/>
          <a:ext cx="257408" cy="195448"/>
        </a:xfrm>
        <a:custGeom>
          <a:avLst/>
          <a:gdLst/>
          <a:ahLst/>
          <a:cxnLst/>
          <a:rect l="0" t="0" r="0" b="0"/>
          <a:pathLst>
            <a:path>
              <a:moveTo>
                <a:pt x="0" y="195448"/>
              </a:moveTo>
              <a:lnTo>
                <a:pt x="128704" y="195448"/>
              </a:lnTo>
              <a:lnTo>
                <a:pt x="128704" y="0"/>
              </a:lnTo>
              <a:lnTo>
                <a:pt x="25740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73494" y="1960983"/>
        <a:ext cx="16160" cy="16160"/>
      </dsp:txXfrm>
    </dsp:sp>
    <dsp:sp modelId="{A72FB580-8488-452A-900C-E304C946CAAE}">
      <dsp:nvSpPr>
        <dsp:cNvPr id="0" name=""/>
        <dsp:cNvSpPr/>
      </dsp:nvSpPr>
      <dsp:spPr>
        <a:xfrm>
          <a:off x="3597319" y="1235540"/>
          <a:ext cx="257408" cy="91440"/>
        </a:xfrm>
        <a:custGeom>
          <a:avLst/>
          <a:gdLst/>
          <a:ahLst/>
          <a:cxnLst/>
          <a:rect l="0" t="0" r="0" b="0"/>
          <a:pathLst>
            <a:path>
              <a:moveTo>
                <a:pt x="0" y="45720"/>
              </a:moveTo>
              <a:lnTo>
                <a:pt x="257408"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19588" y="1274825"/>
        <a:ext cx="12870" cy="12870"/>
      </dsp:txXfrm>
    </dsp:sp>
    <dsp:sp modelId="{52B0103E-C033-4FCF-99D4-8DFD05564901}">
      <dsp:nvSpPr>
        <dsp:cNvPr id="0" name=""/>
        <dsp:cNvSpPr/>
      </dsp:nvSpPr>
      <dsp:spPr>
        <a:xfrm>
          <a:off x="2052870" y="1281260"/>
          <a:ext cx="257408" cy="785527"/>
        </a:xfrm>
        <a:custGeom>
          <a:avLst/>
          <a:gdLst/>
          <a:ahLst/>
          <a:cxnLst/>
          <a:rect l="0" t="0" r="0" b="0"/>
          <a:pathLst>
            <a:path>
              <a:moveTo>
                <a:pt x="0" y="785527"/>
              </a:moveTo>
              <a:lnTo>
                <a:pt x="128704" y="785527"/>
              </a:lnTo>
              <a:lnTo>
                <a:pt x="128704" y="0"/>
              </a:lnTo>
              <a:lnTo>
                <a:pt x="25740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60909" y="1653358"/>
        <a:ext cx="41331" cy="41331"/>
      </dsp:txXfrm>
    </dsp:sp>
    <dsp:sp modelId="{ABD59C05-3665-4C8F-9203-F06DD6C9D664}">
      <dsp:nvSpPr>
        <dsp:cNvPr id="0" name=""/>
        <dsp:cNvSpPr/>
      </dsp:nvSpPr>
      <dsp:spPr>
        <a:xfrm>
          <a:off x="508421" y="2066788"/>
          <a:ext cx="257408" cy="808558"/>
        </a:xfrm>
        <a:custGeom>
          <a:avLst/>
          <a:gdLst/>
          <a:ahLst/>
          <a:cxnLst/>
          <a:rect l="0" t="0" r="0" b="0"/>
          <a:pathLst>
            <a:path>
              <a:moveTo>
                <a:pt x="0" y="808558"/>
              </a:moveTo>
              <a:lnTo>
                <a:pt x="128704" y="808558"/>
              </a:lnTo>
              <a:lnTo>
                <a:pt x="128704" y="0"/>
              </a:lnTo>
              <a:lnTo>
                <a:pt x="25740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15912" y="2449853"/>
        <a:ext cx="42427" cy="42427"/>
      </dsp:txXfrm>
    </dsp:sp>
    <dsp:sp modelId="{24BD3018-6BE9-4FBF-AC11-43AE23E92FCA}">
      <dsp:nvSpPr>
        <dsp:cNvPr id="0" name=""/>
        <dsp:cNvSpPr/>
      </dsp:nvSpPr>
      <dsp:spPr>
        <a:xfrm>
          <a:off x="2052870" y="445937"/>
          <a:ext cx="257408" cy="245244"/>
        </a:xfrm>
        <a:custGeom>
          <a:avLst/>
          <a:gdLst/>
          <a:ahLst/>
          <a:cxnLst/>
          <a:rect l="0" t="0" r="0" b="0"/>
          <a:pathLst>
            <a:path>
              <a:moveTo>
                <a:pt x="0" y="0"/>
              </a:moveTo>
              <a:lnTo>
                <a:pt x="128704" y="0"/>
              </a:lnTo>
              <a:lnTo>
                <a:pt x="128704" y="245244"/>
              </a:lnTo>
              <a:lnTo>
                <a:pt x="257408" y="2452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72686" y="559671"/>
        <a:ext cx="17776" cy="17776"/>
      </dsp:txXfrm>
    </dsp:sp>
    <dsp:sp modelId="{24364214-D2AA-490A-ADA4-9829BD582639}">
      <dsp:nvSpPr>
        <dsp:cNvPr id="0" name=""/>
        <dsp:cNvSpPr/>
      </dsp:nvSpPr>
      <dsp:spPr>
        <a:xfrm>
          <a:off x="2052870" y="200693"/>
          <a:ext cx="257408" cy="245244"/>
        </a:xfrm>
        <a:custGeom>
          <a:avLst/>
          <a:gdLst/>
          <a:ahLst/>
          <a:cxnLst/>
          <a:rect l="0" t="0" r="0" b="0"/>
          <a:pathLst>
            <a:path>
              <a:moveTo>
                <a:pt x="0" y="245244"/>
              </a:moveTo>
              <a:lnTo>
                <a:pt x="128704" y="245244"/>
              </a:lnTo>
              <a:lnTo>
                <a:pt x="128704" y="0"/>
              </a:lnTo>
              <a:lnTo>
                <a:pt x="25740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172686" y="314427"/>
        <a:ext cx="17776" cy="17776"/>
      </dsp:txXfrm>
    </dsp:sp>
    <dsp:sp modelId="{822A584D-5247-4A87-9623-7EC99E291F69}">
      <dsp:nvSpPr>
        <dsp:cNvPr id="0" name=""/>
        <dsp:cNvSpPr/>
      </dsp:nvSpPr>
      <dsp:spPr>
        <a:xfrm>
          <a:off x="508421" y="445937"/>
          <a:ext cx="257408" cy="2429409"/>
        </a:xfrm>
        <a:custGeom>
          <a:avLst/>
          <a:gdLst/>
          <a:ahLst/>
          <a:cxnLst/>
          <a:rect l="0" t="0" r="0" b="0"/>
          <a:pathLst>
            <a:path>
              <a:moveTo>
                <a:pt x="0" y="2429409"/>
              </a:moveTo>
              <a:lnTo>
                <a:pt x="128704" y="2429409"/>
              </a:lnTo>
              <a:lnTo>
                <a:pt x="128704" y="0"/>
              </a:lnTo>
              <a:lnTo>
                <a:pt x="25740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576050" y="1599567"/>
        <a:ext cx="122150" cy="122150"/>
      </dsp:txXfrm>
    </dsp:sp>
    <dsp:sp modelId="{522C4318-F3F7-4F09-A2C0-0236EBF76A04}">
      <dsp:nvSpPr>
        <dsp:cNvPr id="0" name=""/>
        <dsp:cNvSpPr/>
      </dsp:nvSpPr>
      <dsp:spPr>
        <a:xfrm rot="16200000">
          <a:off x="-720380" y="2679151"/>
          <a:ext cx="2065213" cy="39239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latin typeface="Times New Roman" panose="02020603050405020304" pitchFamily="18" charset="0"/>
              <a:cs typeface="Times New Roman" panose="02020603050405020304" pitchFamily="18" charset="0"/>
            </a:rPr>
            <a:t>Clustering</a:t>
          </a:r>
        </a:p>
      </dsp:txBody>
      <dsp:txXfrm>
        <a:off x="-720380" y="2679151"/>
        <a:ext cx="2065213" cy="392390"/>
      </dsp:txXfrm>
    </dsp:sp>
    <dsp:sp modelId="{691C291B-592D-40E8-B668-1D706F77DA46}">
      <dsp:nvSpPr>
        <dsp:cNvPr id="0" name=""/>
        <dsp:cNvSpPr/>
      </dsp:nvSpPr>
      <dsp:spPr>
        <a:xfrm>
          <a:off x="765829" y="249742"/>
          <a:ext cx="1287040" cy="3923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Hierarchical</a:t>
          </a:r>
        </a:p>
      </dsp:txBody>
      <dsp:txXfrm>
        <a:off x="765829" y="249742"/>
        <a:ext cx="1287040" cy="392390"/>
      </dsp:txXfrm>
    </dsp:sp>
    <dsp:sp modelId="{44AA0C9C-4C54-4EA5-B67C-00219D81D051}">
      <dsp:nvSpPr>
        <dsp:cNvPr id="0" name=""/>
        <dsp:cNvSpPr/>
      </dsp:nvSpPr>
      <dsp:spPr>
        <a:xfrm>
          <a:off x="2310278" y="4498"/>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Single-Link</a:t>
          </a:r>
        </a:p>
      </dsp:txBody>
      <dsp:txXfrm>
        <a:off x="2310278" y="4498"/>
        <a:ext cx="1287040" cy="392390"/>
      </dsp:txXfrm>
    </dsp:sp>
    <dsp:sp modelId="{D4F9DF87-3205-4E0E-9188-D2F635066242}">
      <dsp:nvSpPr>
        <dsp:cNvPr id="0" name=""/>
        <dsp:cNvSpPr/>
      </dsp:nvSpPr>
      <dsp:spPr>
        <a:xfrm>
          <a:off x="2310278" y="494986"/>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Complete-Link</a:t>
          </a:r>
        </a:p>
      </dsp:txBody>
      <dsp:txXfrm>
        <a:off x="2310278" y="494986"/>
        <a:ext cx="1287040" cy="392390"/>
      </dsp:txXfrm>
    </dsp:sp>
    <dsp:sp modelId="{8A675A2F-BDAF-4474-94A0-83E71010F29B}">
      <dsp:nvSpPr>
        <dsp:cNvPr id="0" name=""/>
        <dsp:cNvSpPr/>
      </dsp:nvSpPr>
      <dsp:spPr>
        <a:xfrm>
          <a:off x="765829" y="1870592"/>
          <a:ext cx="1287040" cy="3923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Partitional</a:t>
          </a:r>
        </a:p>
      </dsp:txBody>
      <dsp:txXfrm>
        <a:off x="765829" y="1870592"/>
        <a:ext cx="1287040" cy="392390"/>
      </dsp:txXfrm>
    </dsp:sp>
    <dsp:sp modelId="{FA006815-B7A2-43BB-9752-62DB502C0D7C}">
      <dsp:nvSpPr>
        <dsp:cNvPr id="0" name=""/>
        <dsp:cNvSpPr/>
      </dsp:nvSpPr>
      <dsp:spPr>
        <a:xfrm>
          <a:off x="2310278" y="1085065"/>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Square-Error</a:t>
          </a:r>
        </a:p>
      </dsp:txBody>
      <dsp:txXfrm>
        <a:off x="2310278" y="1085065"/>
        <a:ext cx="1287040" cy="392390"/>
      </dsp:txXfrm>
    </dsp:sp>
    <dsp:sp modelId="{014E6825-9956-4621-98F2-B6129C425865}">
      <dsp:nvSpPr>
        <dsp:cNvPr id="0" name=""/>
        <dsp:cNvSpPr/>
      </dsp:nvSpPr>
      <dsp:spPr>
        <a:xfrm>
          <a:off x="3854727" y="985474"/>
          <a:ext cx="1287040" cy="5915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i="1" kern="1200" dirty="0">
              <a:solidFill>
                <a:schemeClr val="tx1"/>
              </a:solidFill>
              <a:latin typeface="Times New Roman" panose="02020603050405020304" pitchFamily="18" charset="0"/>
              <a:cs typeface="Times New Roman" panose="02020603050405020304" pitchFamily="18" charset="0"/>
            </a:rPr>
            <a:t>K</a:t>
          </a:r>
          <a:r>
            <a:rPr lang="en-US" sz="1200" kern="1200" dirty="0">
              <a:solidFill>
                <a:schemeClr val="tx1"/>
              </a:solidFill>
              <a:latin typeface="Times New Roman" panose="02020603050405020304" pitchFamily="18" charset="0"/>
              <a:cs typeface="Times New Roman" panose="02020603050405020304" pitchFamily="18" charset="0"/>
            </a:rPr>
            <a:t>-Means</a:t>
          </a:r>
        </a:p>
        <a:p>
          <a:pPr lvl="0" algn="ctr" defTabSz="533400">
            <a:lnSpc>
              <a:spcPct val="90000"/>
            </a:lnSpc>
            <a:spcBef>
              <a:spcPct val="0"/>
            </a:spcBef>
            <a:spcAft>
              <a:spcPct val="35000"/>
            </a:spcAft>
          </a:pPr>
          <a:r>
            <a:rPr lang="en-US" sz="1200" i="1" kern="1200" dirty="0">
              <a:solidFill>
                <a:schemeClr val="tx1"/>
              </a:solidFill>
              <a:latin typeface="Times New Roman" panose="02020603050405020304" pitchFamily="18" charset="0"/>
              <a:cs typeface="Times New Roman" panose="02020603050405020304" pitchFamily="18" charset="0"/>
            </a:rPr>
            <a:t>   K-</a:t>
          </a:r>
          <a:r>
            <a:rPr lang="en-US" sz="1200" i="0" kern="1200" dirty="0">
              <a:solidFill>
                <a:schemeClr val="tx1"/>
              </a:solidFill>
              <a:latin typeface="Times New Roman" panose="02020603050405020304" pitchFamily="18" charset="0"/>
              <a:cs typeface="Times New Roman" panose="02020603050405020304" pitchFamily="18" charset="0"/>
            </a:rPr>
            <a:t>Medoids</a:t>
          </a:r>
        </a:p>
        <a:p>
          <a:pPr lvl="0" algn="ctr" defTabSz="533400">
            <a:lnSpc>
              <a:spcPct val="90000"/>
            </a:lnSpc>
            <a:spcBef>
              <a:spcPct val="0"/>
            </a:spcBef>
            <a:spcAft>
              <a:spcPct val="35000"/>
            </a:spcAft>
          </a:pPr>
          <a:r>
            <a:rPr lang="en-US" sz="1200" i="1" kern="1200" dirty="0">
              <a:solidFill>
                <a:schemeClr val="tx1"/>
              </a:solidFill>
              <a:latin typeface="Times New Roman" panose="02020603050405020304" pitchFamily="18" charset="0"/>
              <a:cs typeface="Times New Roman" panose="02020603050405020304" pitchFamily="18" charset="0"/>
            </a:rPr>
            <a:t>    K-</a:t>
          </a:r>
          <a:r>
            <a:rPr lang="en-US" sz="1200" i="0" kern="1200" dirty="0">
              <a:solidFill>
                <a:schemeClr val="tx1"/>
              </a:solidFill>
              <a:latin typeface="Times New Roman" panose="02020603050405020304" pitchFamily="18" charset="0"/>
              <a:cs typeface="Times New Roman" panose="02020603050405020304" pitchFamily="18" charset="0"/>
            </a:rPr>
            <a:t>Means++</a:t>
          </a:r>
          <a:endParaRPr lang="en-US" sz="1200" i="1" kern="1200" dirty="0">
            <a:solidFill>
              <a:schemeClr val="tx1"/>
            </a:solidFill>
            <a:latin typeface="Times New Roman" panose="02020603050405020304" pitchFamily="18" charset="0"/>
            <a:cs typeface="Times New Roman" panose="02020603050405020304" pitchFamily="18" charset="0"/>
          </a:endParaRPr>
        </a:p>
      </dsp:txBody>
      <dsp:txXfrm>
        <a:off x="3854727" y="985474"/>
        <a:ext cx="1287040" cy="591571"/>
      </dsp:txXfrm>
    </dsp:sp>
    <dsp:sp modelId="{A3CE4FFE-AC79-4D83-B016-561FA1B50789}">
      <dsp:nvSpPr>
        <dsp:cNvPr id="0" name=""/>
        <dsp:cNvSpPr/>
      </dsp:nvSpPr>
      <dsp:spPr>
        <a:xfrm>
          <a:off x="2310278" y="1675144"/>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Graph-Theoretic</a:t>
          </a:r>
        </a:p>
      </dsp:txBody>
      <dsp:txXfrm>
        <a:off x="2310278" y="1675144"/>
        <a:ext cx="1287040" cy="392390"/>
      </dsp:txXfrm>
    </dsp:sp>
    <dsp:sp modelId="{0B82C76D-8907-479D-873B-DF640DAD15A3}">
      <dsp:nvSpPr>
        <dsp:cNvPr id="0" name=""/>
        <dsp:cNvSpPr/>
      </dsp:nvSpPr>
      <dsp:spPr>
        <a:xfrm>
          <a:off x="3854727" y="1675144"/>
          <a:ext cx="1287040" cy="3923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latin typeface="Times New Roman" panose="02020603050405020304" pitchFamily="18" charset="0"/>
              <a:cs typeface="Times New Roman" panose="02020603050405020304" pitchFamily="18" charset="0"/>
            </a:rPr>
            <a:t>Minimum Spanning Tree</a:t>
          </a:r>
        </a:p>
      </dsp:txBody>
      <dsp:txXfrm>
        <a:off x="3854727" y="1675144"/>
        <a:ext cx="1287040" cy="392390"/>
      </dsp:txXfrm>
    </dsp:sp>
    <dsp:sp modelId="{FE3EF4D8-CDE2-42CD-A8CC-F29FE2F35035}">
      <dsp:nvSpPr>
        <dsp:cNvPr id="0" name=""/>
        <dsp:cNvSpPr/>
      </dsp:nvSpPr>
      <dsp:spPr>
        <a:xfrm>
          <a:off x="2310278" y="2165632"/>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Mixture-Resolving</a:t>
          </a:r>
        </a:p>
      </dsp:txBody>
      <dsp:txXfrm>
        <a:off x="2310278" y="2165632"/>
        <a:ext cx="1287040" cy="392390"/>
      </dsp:txXfrm>
    </dsp:sp>
    <dsp:sp modelId="{20399DD6-F900-437B-90C4-13F47EEFF5FF}">
      <dsp:nvSpPr>
        <dsp:cNvPr id="0" name=""/>
        <dsp:cNvSpPr/>
      </dsp:nvSpPr>
      <dsp:spPr>
        <a:xfrm>
          <a:off x="3854727" y="2165632"/>
          <a:ext cx="1287040" cy="3923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latin typeface="Times New Roman" panose="02020603050405020304" pitchFamily="18" charset="0"/>
              <a:cs typeface="Times New Roman" panose="02020603050405020304" pitchFamily="18" charset="0"/>
            </a:rPr>
            <a:t>Expectation-Maximization</a:t>
          </a:r>
        </a:p>
      </dsp:txBody>
      <dsp:txXfrm>
        <a:off x="3854727" y="2165632"/>
        <a:ext cx="1287040" cy="392390"/>
      </dsp:txXfrm>
    </dsp:sp>
    <dsp:sp modelId="{76CE354C-FE7B-491F-9920-AB9357AFFD53}">
      <dsp:nvSpPr>
        <dsp:cNvPr id="0" name=""/>
        <dsp:cNvSpPr/>
      </dsp:nvSpPr>
      <dsp:spPr>
        <a:xfrm>
          <a:off x="2310278" y="2656120"/>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Mode Seeking</a:t>
          </a:r>
        </a:p>
      </dsp:txBody>
      <dsp:txXfrm>
        <a:off x="2310278" y="2656120"/>
        <a:ext cx="1287040" cy="392390"/>
      </dsp:txXfrm>
    </dsp:sp>
    <dsp:sp modelId="{E5462B6D-4C92-4189-A8EB-45DAD137360F}">
      <dsp:nvSpPr>
        <dsp:cNvPr id="0" name=""/>
        <dsp:cNvSpPr/>
      </dsp:nvSpPr>
      <dsp:spPr>
        <a:xfrm>
          <a:off x="765829" y="3146608"/>
          <a:ext cx="1287040" cy="3923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Nearest Neighbor </a:t>
          </a:r>
        </a:p>
      </dsp:txBody>
      <dsp:txXfrm>
        <a:off x="765829" y="3146608"/>
        <a:ext cx="1287040" cy="392390"/>
      </dsp:txXfrm>
    </dsp:sp>
    <dsp:sp modelId="{67F6B9FF-9BF9-4D68-A364-A77845FD411C}">
      <dsp:nvSpPr>
        <dsp:cNvPr id="0" name=""/>
        <dsp:cNvSpPr/>
      </dsp:nvSpPr>
      <dsp:spPr>
        <a:xfrm>
          <a:off x="2310278" y="3146608"/>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i="1" kern="1200" dirty="0">
              <a:latin typeface="Times New Roman" panose="02020603050405020304" pitchFamily="18" charset="0"/>
              <a:cs typeface="Times New Roman" panose="02020603050405020304" pitchFamily="18" charset="0"/>
            </a:rPr>
            <a:t>K</a:t>
          </a:r>
          <a:r>
            <a:rPr lang="en-US" sz="1200" i="0" kern="1200" dirty="0">
              <a:latin typeface="Times New Roman" panose="02020603050405020304" pitchFamily="18" charset="0"/>
              <a:cs typeface="Times New Roman" panose="02020603050405020304" pitchFamily="18" charset="0"/>
            </a:rPr>
            <a:t>-Nearest Neighbor</a:t>
          </a:r>
        </a:p>
      </dsp:txBody>
      <dsp:txXfrm>
        <a:off x="2310278" y="3146608"/>
        <a:ext cx="1287040" cy="392390"/>
      </dsp:txXfrm>
    </dsp:sp>
    <dsp:sp modelId="{2F5FD24F-C640-4C83-A0B6-D54F3264D7A7}">
      <dsp:nvSpPr>
        <dsp:cNvPr id="0" name=""/>
        <dsp:cNvSpPr/>
      </dsp:nvSpPr>
      <dsp:spPr>
        <a:xfrm>
          <a:off x="765829" y="4127584"/>
          <a:ext cx="1287040" cy="3923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Density-Based</a:t>
          </a:r>
        </a:p>
      </dsp:txBody>
      <dsp:txXfrm>
        <a:off x="765829" y="4127584"/>
        <a:ext cx="1287040" cy="392390"/>
      </dsp:txXfrm>
    </dsp:sp>
    <dsp:sp modelId="{12E93A5C-1933-43D0-8294-D5ED8776D918}">
      <dsp:nvSpPr>
        <dsp:cNvPr id="0" name=""/>
        <dsp:cNvSpPr/>
      </dsp:nvSpPr>
      <dsp:spPr>
        <a:xfrm>
          <a:off x="2310278" y="3637096"/>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DBSCAN</a:t>
          </a:r>
        </a:p>
      </dsp:txBody>
      <dsp:txXfrm>
        <a:off x="2310278" y="3637096"/>
        <a:ext cx="1287040" cy="392390"/>
      </dsp:txXfrm>
    </dsp:sp>
    <dsp:sp modelId="{40D43F6F-1F89-41F3-8E0F-096B9294B5E5}">
      <dsp:nvSpPr>
        <dsp:cNvPr id="0" name=""/>
        <dsp:cNvSpPr/>
      </dsp:nvSpPr>
      <dsp:spPr>
        <a:xfrm>
          <a:off x="2318721" y="4119144"/>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GDBSCAN</a:t>
          </a:r>
        </a:p>
      </dsp:txBody>
      <dsp:txXfrm>
        <a:off x="2318721" y="4119144"/>
        <a:ext cx="1287040" cy="392390"/>
      </dsp:txXfrm>
    </dsp:sp>
    <dsp:sp modelId="{54C38A91-9E6A-4F78-AA15-C867EC8452F3}">
      <dsp:nvSpPr>
        <dsp:cNvPr id="0" name=""/>
        <dsp:cNvSpPr/>
      </dsp:nvSpPr>
      <dsp:spPr>
        <a:xfrm>
          <a:off x="2310278" y="4618072"/>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DBCLASD</a:t>
          </a:r>
        </a:p>
      </dsp:txBody>
      <dsp:txXfrm>
        <a:off x="2310278" y="4618072"/>
        <a:ext cx="1287040" cy="392390"/>
      </dsp:txXfrm>
    </dsp:sp>
    <dsp:sp modelId="{39FFEB25-1D82-4ECF-BB05-E65AF68CBDA6}">
      <dsp:nvSpPr>
        <dsp:cNvPr id="0" name=""/>
        <dsp:cNvSpPr/>
      </dsp:nvSpPr>
      <dsp:spPr>
        <a:xfrm>
          <a:off x="765829" y="5108561"/>
          <a:ext cx="1287040" cy="3923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Fuzzy </a:t>
          </a:r>
        </a:p>
      </dsp:txBody>
      <dsp:txXfrm>
        <a:off x="765829" y="5108561"/>
        <a:ext cx="1287040" cy="392390"/>
      </dsp:txXfrm>
    </dsp:sp>
    <dsp:sp modelId="{B53198A5-F2F1-4140-ACBB-52A6237002C9}">
      <dsp:nvSpPr>
        <dsp:cNvPr id="0" name=""/>
        <dsp:cNvSpPr/>
      </dsp:nvSpPr>
      <dsp:spPr>
        <a:xfrm>
          <a:off x="2310278" y="5108561"/>
          <a:ext cx="1287040" cy="3923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Fuzzy C-Means</a:t>
          </a:r>
        </a:p>
      </dsp:txBody>
      <dsp:txXfrm>
        <a:off x="2310278" y="5108561"/>
        <a:ext cx="1287040" cy="39239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33943" cy="353888"/>
          </a:xfrm>
          <a:prstGeom prst="rect">
            <a:avLst/>
          </a:prstGeom>
        </p:spPr>
        <p:txBody>
          <a:bodyPr vert="horz" lIns="93497" tIns="46749" rIns="93497" bIns="46749" rtlCol="0"/>
          <a:lstStyle>
            <a:lvl1pPr algn="l">
              <a:defRPr sz="1200"/>
            </a:lvl1pPr>
          </a:lstStyle>
          <a:p>
            <a:endParaRPr lang="en-US" dirty="0"/>
          </a:p>
        </p:txBody>
      </p:sp>
      <p:sp>
        <p:nvSpPr>
          <p:cNvPr id="3" name="Date Placeholder 2"/>
          <p:cNvSpPr>
            <a:spLocks noGrp="1"/>
          </p:cNvSpPr>
          <p:nvPr>
            <p:ph type="dt" sz="quarter" idx="1"/>
          </p:nvPr>
        </p:nvSpPr>
        <p:spPr>
          <a:xfrm>
            <a:off x="5273003" y="1"/>
            <a:ext cx="4033943" cy="353888"/>
          </a:xfrm>
          <a:prstGeom prst="rect">
            <a:avLst/>
          </a:prstGeom>
        </p:spPr>
        <p:txBody>
          <a:bodyPr vert="horz" lIns="93497" tIns="46749" rIns="93497" bIns="46749" rtlCol="0"/>
          <a:lstStyle>
            <a:lvl1pPr algn="r">
              <a:defRPr sz="1200"/>
            </a:lvl1pPr>
          </a:lstStyle>
          <a:p>
            <a:fld id="{D71AA0C2-C11B-44A8-BE94-A61AAC34B6C5}" type="datetimeFigureOut">
              <a:rPr lang="en-US" smtClean="0"/>
              <a:pPr/>
              <a:t>6/22/2016</a:t>
            </a:fld>
            <a:endParaRPr lang="en-US" dirty="0"/>
          </a:p>
        </p:txBody>
      </p:sp>
      <p:sp>
        <p:nvSpPr>
          <p:cNvPr id="4" name="Footer Placeholder 3"/>
          <p:cNvSpPr>
            <a:spLocks noGrp="1"/>
          </p:cNvSpPr>
          <p:nvPr>
            <p:ph type="ftr" sz="quarter" idx="2"/>
          </p:nvPr>
        </p:nvSpPr>
        <p:spPr>
          <a:xfrm>
            <a:off x="0" y="6699376"/>
            <a:ext cx="4033943" cy="353887"/>
          </a:xfrm>
          <a:prstGeom prst="rect">
            <a:avLst/>
          </a:prstGeom>
        </p:spPr>
        <p:txBody>
          <a:bodyPr vert="horz" lIns="93497" tIns="46749" rIns="93497" bIns="4674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3003" y="6699376"/>
            <a:ext cx="4033943" cy="353887"/>
          </a:xfrm>
          <a:prstGeom prst="rect">
            <a:avLst/>
          </a:prstGeom>
        </p:spPr>
        <p:txBody>
          <a:bodyPr vert="horz" lIns="93497" tIns="46749" rIns="93497" bIns="46749" rtlCol="0" anchor="b"/>
          <a:lstStyle>
            <a:lvl1pPr algn="r">
              <a:defRPr sz="1200"/>
            </a:lvl1pPr>
          </a:lstStyle>
          <a:p>
            <a:fld id="{CD5AAAD2-D0F2-41C2-BCCC-A2FE1277BC18}" type="slidenum">
              <a:rPr lang="en-US" smtClean="0"/>
              <a:pPr/>
              <a:t>‹#›</a:t>
            </a:fld>
            <a:endParaRPr lang="en-US" dirty="0"/>
          </a:p>
        </p:txBody>
      </p:sp>
    </p:spTree>
    <p:extLst>
      <p:ext uri="{BB962C8B-B14F-4D97-AF65-F5344CB8AC3E}">
        <p14:creationId xmlns:p14="http://schemas.microsoft.com/office/powerpoint/2010/main" val="748906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33943" cy="353888"/>
          </a:xfrm>
          <a:prstGeom prst="rect">
            <a:avLst/>
          </a:prstGeom>
        </p:spPr>
        <p:txBody>
          <a:bodyPr vert="horz" lIns="93497" tIns="46749" rIns="93497" bIns="46749" rtlCol="0"/>
          <a:lstStyle>
            <a:lvl1pPr algn="l">
              <a:defRPr sz="1200"/>
            </a:lvl1pPr>
          </a:lstStyle>
          <a:p>
            <a:endParaRPr lang="en-US" dirty="0"/>
          </a:p>
        </p:txBody>
      </p:sp>
      <p:sp>
        <p:nvSpPr>
          <p:cNvPr id="3" name="Date Placeholder 2"/>
          <p:cNvSpPr>
            <a:spLocks noGrp="1"/>
          </p:cNvSpPr>
          <p:nvPr>
            <p:ph type="dt" idx="1"/>
          </p:nvPr>
        </p:nvSpPr>
        <p:spPr>
          <a:xfrm>
            <a:off x="5273003" y="1"/>
            <a:ext cx="4033943" cy="353888"/>
          </a:xfrm>
          <a:prstGeom prst="rect">
            <a:avLst/>
          </a:prstGeom>
        </p:spPr>
        <p:txBody>
          <a:bodyPr vert="horz" lIns="93497" tIns="46749" rIns="93497" bIns="46749" rtlCol="0"/>
          <a:lstStyle>
            <a:lvl1pPr algn="r">
              <a:defRPr sz="1200"/>
            </a:lvl1pPr>
          </a:lstStyle>
          <a:p>
            <a:fld id="{CCF49E6B-F610-47F6-8EDE-3EFBB9162CB0}" type="datetimeFigureOut">
              <a:rPr lang="en-US" smtClean="0"/>
              <a:pPr/>
              <a:t>6/22/2016</a:t>
            </a:fld>
            <a:endParaRPr lang="en-US" dirty="0"/>
          </a:p>
        </p:txBody>
      </p:sp>
      <p:sp>
        <p:nvSpPr>
          <p:cNvPr id="4" name="Slide Image Placeholder 3"/>
          <p:cNvSpPr>
            <a:spLocks noGrp="1" noRot="1" noChangeAspect="1"/>
          </p:cNvSpPr>
          <p:nvPr>
            <p:ph type="sldImg" idx="2"/>
          </p:nvPr>
        </p:nvSpPr>
        <p:spPr>
          <a:xfrm>
            <a:off x="3067050" y="881063"/>
            <a:ext cx="3175000" cy="2381250"/>
          </a:xfrm>
          <a:prstGeom prst="rect">
            <a:avLst/>
          </a:prstGeom>
          <a:noFill/>
          <a:ln w="12700">
            <a:solidFill>
              <a:prstClr val="black"/>
            </a:solidFill>
          </a:ln>
        </p:spPr>
        <p:txBody>
          <a:bodyPr vert="horz" lIns="93497" tIns="46749" rIns="93497" bIns="46749" rtlCol="0" anchor="ctr"/>
          <a:lstStyle/>
          <a:p>
            <a:endParaRPr lang="en-US" dirty="0"/>
          </a:p>
        </p:txBody>
      </p:sp>
      <p:sp>
        <p:nvSpPr>
          <p:cNvPr id="5" name="Notes Placeholder 4"/>
          <p:cNvSpPr>
            <a:spLocks noGrp="1"/>
          </p:cNvSpPr>
          <p:nvPr>
            <p:ph type="body" sz="quarter" idx="3"/>
          </p:nvPr>
        </p:nvSpPr>
        <p:spPr>
          <a:xfrm>
            <a:off x="930910" y="3394382"/>
            <a:ext cx="7447280" cy="2777223"/>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99376"/>
            <a:ext cx="4033943" cy="353887"/>
          </a:xfrm>
          <a:prstGeom prst="rect">
            <a:avLst/>
          </a:prstGeom>
        </p:spPr>
        <p:txBody>
          <a:bodyPr vert="horz" lIns="93497" tIns="46749" rIns="93497" bIns="4674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73003" y="6699376"/>
            <a:ext cx="4033943" cy="353887"/>
          </a:xfrm>
          <a:prstGeom prst="rect">
            <a:avLst/>
          </a:prstGeom>
        </p:spPr>
        <p:txBody>
          <a:bodyPr vert="horz" lIns="93497" tIns="46749" rIns="93497" bIns="46749" rtlCol="0" anchor="b"/>
          <a:lstStyle>
            <a:lvl1pPr algn="r">
              <a:defRPr sz="1200"/>
            </a:lvl1pPr>
          </a:lstStyle>
          <a:p>
            <a:fld id="{9FDBCEE2-43C0-4ED5-AA9A-C018319425B2}" type="slidenum">
              <a:rPr lang="en-US" smtClean="0"/>
              <a:pPr/>
              <a:t>‹#›</a:t>
            </a:fld>
            <a:endParaRPr lang="en-US" dirty="0"/>
          </a:p>
        </p:txBody>
      </p:sp>
    </p:spTree>
    <p:extLst>
      <p:ext uri="{BB962C8B-B14F-4D97-AF65-F5344CB8AC3E}">
        <p14:creationId xmlns:p14="http://schemas.microsoft.com/office/powerpoint/2010/main" val="2301603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a:t>
            </a:fld>
            <a:endParaRPr lang="en-US" dirty="0"/>
          </a:p>
        </p:txBody>
      </p:sp>
    </p:spTree>
    <p:extLst>
      <p:ext uri="{BB962C8B-B14F-4D97-AF65-F5344CB8AC3E}">
        <p14:creationId xmlns:p14="http://schemas.microsoft.com/office/powerpoint/2010/main" val="4027194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10</a:t>
            </a:fld>
            <a:endParaRPr lang="en-US" dirty="0"/>
          </a:p>
        </p:txBody>
      </p:sp>
    </p:spTree>
    <p:extLst>
      <p:ext uri="{BB962C8B-B14F-4D97-AF65-F5344CB8AC3E}">
        <p14:creationId xmlns:p14="http://schemas.microsoft.com/office/powerpoint/2010/main" val="2113785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11</a:t>
            </a:fld>
            <a:endParaRPr lang="en-US" dirty="0"/>
          </a:p>
        </p:txBody>
      </p:sp>
    </p:spTree>
    <p:extLst>
      <p:ext uri="{BB962C8B-B14F-4D97-AF65-F5344CB8AC3E}">
        <p14:creationId xmlns:p14="http://schemas.microsoft.com/office/powerpoint/2010/main" val="2974359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12</a:t>
            </a:fld>
            <a:endParaRPr lang="en-US" dirty="0"/>
          </a:p>
        </p:txBody>
      </p:sp>
    </p:spTree>
    <p:extLst>
      <p:ext uri="{BB962C8B-B14F-4D97-AF65-F5344CB8AC3E}">
        <p14:creationId xmlns:p14="http://schemas.microsoft.com/office/powerpoint/2010/main" val="196346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13</a:t>
            </a:fld>
            <a:endParaRPr lang="en-US" dirty="0"/>
          </a:p>
        </p:txBody>
      </p:sp>
    </p:spTree>
    <p:extLst>
      <p:ext uri="{BB962C8B-B14F-4D97-AF65-F5344CB8AC3E}">
        <p14:creationId xmlns:p14="http://schemas.microsoft.com/office/powerpoint/2010/main" val="3603629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14</a:t>
            </a:fld>
            <a:endParaRPr lang="en-US" dirty="0"/>
          </a:p>
        </p:txBody>
      </p:sp>
    </p:spTree>
    <p:extLst>
      <p:ext uri="{BB962C8B-B14F-4D97-AF65-F5344CB8AC3E}">
        <p14:creationId xmlns:p14="http://schemas.microsoft.com/office/powerpoint/2010/main" val="1033509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15</a:t>
            </a:fld>
            <a:endParaRPr lang="en-US" dirty="0"/>
          </a:p>
        </p:txBody>
      </p:sp>
    </p:spTree>
    <p:extLst>
      <p:ext uri="{BB962C8B-B14F-4D97-AF65-F5344CB8AC3E}">
        <p14:creationId xmlns:p14="http://schemas.microsoft.com/office/powerpoint/2010/main" val="1969707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16</a:t>
            </a:fld>
            <a:endParaRPr lang="en-US" dirty="0"/>
          </a:p>
        </p:txBody>
      </p:sp>
    </p:spTree>
    <p:extLst>
      <p:ext uri="{BB962C8B-B14F-4D97-AF65-F5344CB8AC3E}">
        <p14:creationId xmlns:p14="http://schemas.microsoft.com/office/powerpoint/2010/main" val="1690158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17</a:t>
            </a:fld>
            <a:endParaRPr lang="en-US" dirty="0"/>
          </a:p>
        </p:txBody>
      </p:sp>
    </p:spTree>
    <p:extLst>
      <p:ext uri="{BB962C8B-B14F-4D97-AF65-F5344CB8AC3E}">
        <p14:creationId xmlns:p14="http://schemas.microsoft.com/office/powerpoint/2010/main" val="1033305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18</a:t>
            </a:fld>
            <a:endParaRPr lang="en-US" dirty="0"/>
          </a:p>
        </p:txBody>
      </p:sp>
    </p:spTree>
    <p:extLst>
      <p:ext uri="{BB962C8B-B14F-4D97-AF65-F5344CB8AC3E}">
        <p14:creationId xmlns:p14="http://schemas.microsoft.com/office/powerpoint/2010/main" val="1927918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19</a:t>
            </a:fld>
            <a:endParaRPr lang="en-US" dirty="0"/>
          </a:p>
        </p:txBody>
      </p:sp>
    </p:spTree>
    <p:extLst>
      <p:ext uri="{BB962C8B-B14F-4D97-AF65-F5344CB8AC3E}">
        <p14:creationId xmlns:p14="http://schemas.microsoft.com/office/powerpoint/2010/main" val="120005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a:t>
            </a:fld>
            <a:endParaRPr lang="en-US" dirty="0"/>
          </a:p>
        </p:txBody>
      </p:sp>
    </p:spTree>
    <p:extLst>
      <p:ext uri="{BB962C8B-B14F-4D97-AF65-F5344CB8AC3E}">
        <p14:creationId xmlns:p14="http://schemas.microsoft.com/office/powerpoint/2010/main" val="1757555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20</a:t>
            </a:fld>
            <a:endParaRPr lang="en-US" dirty="0"/>
          </a:p>
        </p:txBody>
      </p:sp>
    </p:spTree>
    <p:extLst>
      <p:ext uri="{BB962C8B-B14F-4D97-AF65-F5344CB8AC3E}">
        <p14:creationId xmlns:p14="http://schemas.microsoft.com/office/powerpoint/2010/main" val="346743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21</a:t>
            </a:fld>
            <a:endParaRPr lang="en-US" dirty="0"/>
          </a:p>
        </p:txBody>
      </p:sp>
    </p:spTree>
    <p:extLst>
      <p:ext uri="{BB962C8B-B14F-4D97-AF65-F5344CB8AC3E}">
        <p14:creationId xmlns:p14="http://schemas.microsoft.com/office/powerpoint/2010/main" val="3425904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22</a:t>
            </a:fld>
            <a:endParaRPr lang="en-US" dirty="0"/>
          </a:p>
        </p:txBody>
      </p:sp>
    </p:spTree>
    <p:extLst>
      <p:ext uri="{BB962C8B-B14F-4D97-AF65-F5344CB8AC3E}">
        <p14:creationId xmlns:p14="http://schemas.microsoft.com/office/powerpoint/2010/main" val="606488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23</a:t>
            </a:fld>
            <a:endParaRPr lang="en-US" dirty="0"/>
          </a:p>
        </p:txBody>
      </p:sp>
    </p:spTree>
    <p:extLst>
      <p:ext uri="{BB962C8B-B14F-4D97-AF65-F5344CB8AC3E}">
        <p14:creationId xmlns:p14="http://schemas.microsoft.com/office/powerpoint/2010/main" val="2970865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24</a:t>
            </a:fld>
            <a:endParaRPr lang="en-US" dirty="0"/>
          </a:p>
        </p:txBody>
      </p:sp>
    </p:spTree>
    <p:extLst>
      <p:ext uri="{BB962C8B-B14F-4D97-AF65-F5344CB8AC3E}">
        <p14:creationId xmlns:p14="http://schemas.microsoft.com/office/powerpoint/2010/main" val="3183940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25</a:t>
            </a:fld>
            <a:endParaRPr lang="en-US" dirty="0"/>
          </a:p>
        </p:txBody>
      </p:sp>
    </p:spTree>
    <p:extLst>
      <p:ext uri="{BB962C8B-B14F-4D97-AF65-F5344CB8AC3E}">
        <p14:creationId xmlns:p14="http://schemas.microsoft.com/office/powerpoint/2010/main" val="920563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26</a:t>
            </a:fld>
            <a:endParaRPr lang="en-US" dirty="0"/>
          </a:p>
        </p:txBody>
      </p:sp>
    </p:spTree>
    <p:extLst>
      <p:ext uri="{BB962C8B-B14F-4D97-AF65-F5344CB8AC3E}">
        <p14:creationId xmlns:p14="http://schemas.microsoft.com/office/powerpoint/2010/main" val="318293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27</a:t>
            </a:fld>
            <a:endParaRPr lang="en-US" dirty="0"/>
          </a:p>
        </p:txBody>
      </p:sp>
    </p:spTree>
    <p:extLst>
      <p:ext uri="{BB962C8B-B14F-4D97-AF65-F5344CB8AC3E}">
        <p14:creationId xmlns:p14="http://schemas.microsoft.com/office/powerpoint/2010/main" val="4267713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28</a:t>
            </a:fld>
            <a:endParaRPr lang="en-US" dirty="0"/>
          </a:p>
        </p:txBody>
      </p:sp>
    </p:spTree>
    <p:extLst>
      <p:ext uri="{BB962C8B-B14F-4D97-AF65-F5344CB8AC3E}">
        <p14:creationId xmlns:p14="http://schemas.microsoft.com/office/powerpoint/2010/main" val="167865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29</a:t>
            </a:fld>
            <a:endParaRPr lang="en-US" dirty="0"/>
          </a:p>
        </p:txBody>
      </p:sp>
    </p:spTree>
    <p:extLst>
      <p:ext uri="{BB962C8B-B14F-4D97-AF65-F5344CB8AC3E}">
        <p14:creationId xmlns:p14="http://schemas.microsoft.com/office/powerpoint/2010/main" val="154544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3</a:t>
            </a:fld>
            <a:endParaRPr lang="en-US" dirty="0"/>
          </a:p>
        </p:txBody>
      </p:sp>
    </p:spTree>
    <p:extLst>
      <p:ext uri="{BB962C8B-B14F-4D97-AF65-F5344CB8AC3E}">
        <p14:creationId xmlns:p14="http://schemas.microsoft.com/office/powerpoint/2010/main" val="418955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30</a:t>
            </a:fld>
            <a:endParaRPr lang="en-US" dirty="0"/>
          </a:p>
        </p:txBody>
      </p:sp>
    </p:spTree>
    <p:extLst>
      <p:ext uri="{BB962C8B-B14F-4D97-AF65-F5344CB8AC3E}">
        <p14:creationId xmlns:p14="http://schemas.microsoft.com/office/powerpoint/2010/main" val="1551548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31</a:t>
            </a:fld>
            <a:endParaRPr lang="en-US" dirty="0"/>
          </a:p>
        </p:txBody>
      </p:sp>
    </p:spTree>
    <p:extLst>
      <p:ext uri="{BB962C8B-B14F-4D97-AF65-F5344CB8AC3E}">
        <p14:creationId xmlns:p14="http://schemas.microsoft.com/office/powerpoint/2010/main" val="1091689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32</a:t>
            </a:fld>
            <a:endParaRPr lang="en-US" dirty="0"/>
          </a:p>
        </p:txBody>
      </p:sp>
    </p:spTree>
    <p:extLst>
      <p:ext uri="{BB962C8B-B14F-4D97-AF65-F5344CB8AC3E}">
        <p14:creationId xmlns:p14="http://schemas.microsoft.com/office/powerpoint/2010/main" val="2176881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33</a:t>
            </a:fld>
            <a:endParaRPr lang="en-US" dirty="0"/>
          </a:p>
        </p:txBody>
      </p:sp>
    </p:spTree>
    <p:extLst>
      <p:ext uri="{BB962C8B-B14F-4D97-AF65-F5344CB8AC3E}">
        <p14:creationId xmlns:p14="http://schemas.microsoft.com/office/powerpoint/2010/main" val="170277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34</a:t>
            </a:fld>
            <a:endParaRPr lang="en-US" dirty="0"/>
          </a:p>
        </p:txBody>
      </p:sp>
    </p:spTree>
    <p:extLst>
      <p:ext uri="{BB962C8B-B14F-4D97-AF65-F5344CB8AC3E}">
        <p14:creationId xmlns:p14="http://schemas.microsoft.com/office/powerpoint/2010/main" val="1588304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35</a:t>
            </a:fld>
            <a:endParaRPr lang="en-US" dirty="0"/>
          </a:p>
        </p:txBody>
      </p:sp>
    </p:spTree>
    <p:extLst>
      <p:ext uri="{BB962C8B-B14F-4D97-AF65-F5344CB8AC3E}">
        <p14:creationId xmlns:p14="http://schemas.microsoft.com/office/powerpoint/2010/main" val="2352430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36</a:t>
            </a:fld>
            <a:endParaRPr lang="en-US" dirty="0"/>
          </a:p>
        </p:txBody>
      </p:sp>
    </p:spTree>
    <p:extLst>
      <p:ext uri="{BB962C8B-B14F-4D97-AF65-F5344CB8AC3E}">
        <p14:creationId xmlns:p14="http://schemas.microsoft.com/office/powerpoint/2010/main" val="2504371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37</a:t>
            </a:fld>
            <a:endParaRPr lang="en-US" dirty="0"/>
          </a:p>
        </p:txBody>
      </p:sp>
    </p:spTree>
    <p:extLst>
      <p:ext uri="{BB962C8B-B14F-4D97-AF65-F5344CB8AC3E}">
        <p14:creationId xmlns:p14="http://schemas.microsoft.com/office/powerpoint/2010/main" val="199627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4</a:t>
            </a:fld>
            <a:endParaRPr lang="en-US" dirty="0"/>
          </a:p>
        </p:txBody>
      </p:sp>
    </p:spTree>
    <p:extLst>
      <p:ext uri="{BB962C8B-B14F-4D97-AF65-F5344CB8AC3E}">
        <p14:creationId xmlns:p14="http://schemas.microsoft.com/office/powerpoint/2010/main" val="37167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5</a:t>
            </a:fld>
            <a:endParaRPr lang="en-US" dirty="0"/>
          </a:p>
        </p:txBody>
      </p:sp>
    </p:spTree>
    <p:extLst>
      <p:ext uri="{BB962C8B-B14F-4D97-AF65-F5344CB8AC3E}">
        <p14:creationId xmlns:p14="http://schemas.microsoft.com/office/powerpoint/2010/main" val="275980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6</a:t>
            </a:fld>
            <a:endParaRPr lang="en-US" dirty="0"/>
          </a:p>
        </p:txBody>
      </p:sp>
    </p:spTree>
    <p:extLst>
      <p:ext uri="{BB962C8B-B14F-4D97-AF65-F5344CB8AC3E}">
        <p14:creationId xmlns:p14="http://schemas.microsoft.com/office/powerpoint/2010/main" val="2152159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7</a:t>
            </a:fld>
            <a:endParaRPr lang="en-US" dirty="0"/>
          </a:p>
        </p:txBody>
      </p:sp>
    </p:spTree>
    <p:extLst>
      <p:ext uri="{BB962C8B-B14F-4D97-AF65-F5344CB8AC3E}">
        <p14:creationId xmlns:p14="http://schemas.microsoft.com/office/powerpoint/2010/main" val="36167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8</a:t>
            </a:fld>
            <a:endParaRPr lang="en-US" dirty="0"/>
          </a:p>
        </p:txBody>
      </p:sp>
    </p:spTree>
    <p:extLst>
      <p:ext uri="{BB962C8B-B14F-4D97-AF65-F5344CB8AC3E}">
        <p14:creationId xmlns:p14="http://schemas.microsoft.com/office/powerpoint/2010/main" val="1951645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7050" y="881063"/>
            <a:ext cx="317500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61C38-CFCF-4BD1-BA7E-171CCBDC6727}" type="slidenum">
              <a:rPr lang="en-US" smtClean="0"/>
              <a:pPr/>
              <a:t>9</a:t>
            </a:fld>
            <a:endParaRPr lang="en-US" dirty="0"/>
          </a:p>
        </p:txBody>
      </p:sp>
    </p:spTree>
    <p:extLst>
      <p:ext uri="{BB962C8B-B14F-4D97-AF65-F5344CB8AC3E}">
        <p14:creationId xmlns:p14="http://schemas.microsoft.com/office/powerpoint/2010/main" val="27876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314478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27138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413072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346883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2309808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400184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206054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208198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250767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235853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DA751-989A-44A1-9337-AB608C75625B}"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2579639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DA751-989A-44A1-9337-AB608C75625B}" type="datetimeFigureOut">
              <a:rPr lang="en-US" smtClean="0"/>
              <a:pPr/>
              <a:t>6/22/2016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B89E1-4B68-4108-AFBE-084543F0EEF7}" type="slidenum">
              <a:rPr lang="en-US" smtClean="0"/>
              <a:pPr/>
              <a:t>‹#›</a:t>
            </a:fld>
            <a:endParaRPr lang="en-US" dirty="0"/>
          </a:p>
        </p:txBody>
      </p:sp>
    </p:spTree>
    <p:extLst>
      <p:ext uri="{BB962C8B-B14F-4D97-AF65-F5344CB8AC3E}">
        <p14:creationId xmlns:p14="http://schemas.microsoft.com/office/powerpoint/2010/main" val="544995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h2478@msstate.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file:///C:\Users\archit\Documents\kmeans.ani.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1.gif"/></Relationships>
</file>

<file path=ppt/slides/_rels/slide1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9.bin"/><Relationship Id="rId3" Type="http://schemas.openxmlformats.org/officeDocument/2006/relationships/notesSlide" Target="../notesSlides/notesSlide17.xml"/><Relationship Id="rId7" Type="http://schemas.openxmlformats.org/officeDocument/2006/relationships/oleObject" Target="../embeddings/oleObject6.bin"/><Relationship Id="rId12" Type="http://schemas.openxmlformats.org/officeDocument/2006/relationships/image" Target="../media/image9.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5.png"/><Relationship Id="rId11" Type="http://schemas.openxmlformats.org/officeDocument/2006/relationships/oleObject" Target="../embeddings/oleObject8.bin"/><Relationship Id="rId5" Type="http://schemas.openxmlformats.org/officeDocument/2006/relationships/image" Target="../media/image4.png"/><Relationship Id="rId10" Type="http://schemas.openxmlformats.org/officeDocument/2006/relationships/image" Target="../media/image8.wmf"/><Relationship Id="rId4" Type="http://schemas.openxmlformats.org/officeDocument/2006/relationships/image" Target="../media/image1.gif"/><Relationship Id="rId9" Type="http://schemas.openxmlformats.org/officeDocument/2006/relationships/oleObject" Target="../embeddings/oleObject7.bin"/><Relationship Id="rId1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2.emf"/><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emf"/><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0.emf"/><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hyperlink" Target="http://cs.joensuu.fi/sipu/datase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4.wmf"/><Relationship Id="rId4" Type="http://schemas.openxmlformats.org/officeDocument/2006/relationships/image" Target="../media/image1.gif"/><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gif"/><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747" y="1805049"/>
            <a:ext cx="7347857" cy="1420189"/>
          </a:xfrm>
        </p:spPr>
        <p:txBody>
          <a:bodyPr>
            <a:normAutofit fontScale="90000"/>
          </a:bodyPr>
          <a:lstStyle/>
          <a:p>
            <a:r>
              <a:rPr lang="en-US" sz="3300" b="1" dirty="0" smtClean="0">
                <a:latin typeface="Times New Roman" panose="02020603050405020304" pitchFamily="18" charset="0"/>
                <a:cs typeface="Times New Roman" panose="02020603050405020304" pitchFamily="18" charset="0"/>
              </a:rPr>
              <a:t>Automatic </a:t>
            </a:r>
            <a:r>
              <a:rPr lang="en-US" sz="3300" b="1" i="1" dirty="0" smtClean="0">
                <a:latin typeface="Times New Roman" panose="02020603050405020304" pitchFamily="18" charset="0"/>
                <a:cs typeface="Times New Roman" panose="02020603050405020304" pitchFamily="18" charset="0"/>
              </a:rPr>
              <a:t>K</a:t>
            </a:r>
            <a:r>
              <a:rPr lang="en-US" sz="3300" b="1" dirty="0" smtClean="0">
                <a:latin typeface="Times New Roman" panose="02020603050405020304" pitchFamily="18" charset="0"/>
                <a:cs typeface="Times New Roman" panose="02020603050405020304" pitchFamily="18" charset="0"/>
              </a:rPr>
              <a:t>-</a:t>
            </a:r>
            <a:r>
              <a:rPr lang="en-US" sz="3300" b="1" dirty="0" smtClean="0">
                <a:latin typeface="Times New Roman" panose="02020603050405020304" pitchFamily="18" charset="0"/>
                <a:cs typeface="Times New Roman" panose="02020603050405020304" pitchFamily="18" charset="0"/>
              </a:rPr>
              <a:t>Expectation Maximization</a:t>
            </a:r>
            <a:r>
              <a:rPr lang="en-US" sz="3300" b="1" dirty="0" smtClean="0">
                <a:latin typeface="Times New Roman" panose="02020603050405020304" pitchFamily="18" charset="0"/>
                <a:cs typeface="Times New Roman" panose="02020603050405020304" pitchFamily="18" charset="0"/>
              </a:rPr>
              <a:t> </a:t>
            </a:r>
            <a:r>
              <a:rPr lang="en-US" sz="3300" b="1" dirty="0" smtClean="0">
                <a:latin typeface="Times New Roman" panose="02020603050405020304" pitchFamily="18" charset="0"/>
                <a:cs typeface="Times New Roman" panose="02020603050405020304" pitchFamily="18" charset="0"/>
              </a:rPr>
              <a:t>Clustering Algorithm for data mining applications</a:t>
            </a:r>
            <a:endParaRPr lang="en-US" sz="3300"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1" name="TextBox 10"/>
          <p:cNvSpPr txBox="1"/>
          <p:nvPr/>
        </p:nvSpPr>
        <p:spPr>
          <a:xfrm>
            <a:off x="2632104" y="3777084"/>
            <a:ext cx="3733070" cy="830997"/>
          </a:xfrm>
          <a:prstGeom prst="rect">
            <a:avLst/>
          </a:prstGeom>
          <a:noFill/>
        </p:spPr>
        <p:txBody>
          <a:bodyPr wrap="square" rtlCol="0">
            <a:spAutoFit/>
          </a:bodyPr>
          <a:lstStyle/>
          <a:p>
            <a:pPr algn="ctr"/>
            <a:r>
              <a:rPr lang="en-US" sz="2400" b="1" i="1" dirty="0" smtClean="0">
                <a:latin typeface="Arial" panose="020B0604020202020204" pitchFamily="34" charset="0"/>
                <a:cs typeface="Arial" panose="020B0604020202020204" pitchFamily="34" charset="0"/>
              </a:rPr>
              <a:t>Archit </a:t>
            </a:r>
            <a:r>
              <a:rPr lang="en-US" sz="2400" b="1" i="1" dirty="0" smtClean="0">
                <a:latin typeface="Arial" panose="020B0604020202020204" pitchFamily="34" charset="0"/>
                <a:cs typeface="Arial" panose="020B0604020202020204" pitchFamily="34" charset="0"/>
              </a:rPr>
              <a:t>Harsh</a:t>
            </a:r>
          </a:p>
          <a:p>
            <a:pPr algn="ctr"/>
            <a:r>
              <a:rPr lang="en-US" sz="2400" b="1" i="1" dirty="0" smtClean="0">
                <a:latin typeface="Arial" panose="020B0604020202020204" pitchFamily="34" charset="0"/>
                <a:cs typeface="Arial" panose="020B0604020202020204" pitchFamily="34" charset="0"/>
                <a:hlinkClick r:id="rId4"/>
              </a:rPr>
              <a:t>ah2478@msstate.edu</a:t>
            </a:r>
            <a:endParaRPr lang="en-US" sz="2400" b="1" i="1" dirty="0" smtClean="0">
              <a:latin typeface="Arial" panose="020B0604020202020204" pitchFamily="34" charset="0"/>
              <a:cs typeface="Arial" panose="020B0604020202020204" pitchFamily="34" charset="0"/>
            </a:endParaRPr>
          </a:p>
        </p:txBody>
      </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599409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10</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143000" y="77725"/>
            <a:ext cx="6858000" cy="580958"/>
          </a:xfrm>
        </p:spPr>
        <p:txBody>
          <a:bodyPr>
            <a:normAutofit/>
          </a:bodyPr>
          <a:lstStyle/>
          <a:p>
            <a:r>
              <a:rPr lang="en-US" sz="3300" b="1" dirty="0" smtClean="0">
                <a:latin typeface="Times New Roman" panose="02020603050405020304" pitchFamily="18" charset="0"/>
                <a:cs typeface="Times New Roman" panose="02020603050405020304" pitchFamily="18" charset="0"/>
              </a:rPr>
              <a:t>Performance Metrics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31803" y="658683"/>
            <a:ext cx="8549059" cy="410881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To evaluate the merit of the proposed algorithm, I implemented few state-of-the-art performance metrics:</a:t>
            </a:r>
          </a:p>
          <a:p>
            <a:pPr marL="742950" lvl="1"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Number of detected clusters versus the actual clusters.</a:t>
            </a:r>
          </a:p>
          <a:p>
            <a:pPr marL="742950" lvl="1"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Algorithm time-complexity versus the number of data points.</a:t>
            </a:r>
          </a:p>
          <a:p>
            <a:pPr marL="742950" lvl="1"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Algorithm Time-complexity versus the data dimensionality.</a:t>
            </a:r>
          </a:p>
          <a:p>
            <a:pPr marL="742950" lvl="1"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Convergence rate.</a:t>
            </a:r>
          </a:p>
          <a:p>
            <a:pPr marL="742950" lvl="1"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Scalability.</a:t>
            </a:r>
          </a:p>
          <a:p>
            <a:pPr lvl="1">
              <a:lnSpc>
                <a:spcPct val="150000"/>
              </a:lnSpc>
            </a:pPr>
            <a:endParaRPr lang="en-US" sz="1600" dirty="0">
              <a:latin typeface="Times New Roman" panose="02020603050405020304" pitchFamily="18" charset="0"/>
              <a:cs typeface="Times New Roman" panose="02020603050405020304" pitchFamily="18" charset="0"/>
            </a:endParaRPr>
          </a:p>
          <a:p>
            <a:pPr marL="285750" lvl="1"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proposed method is compared to state-of-the-art </a:t>
            </a:r>
            <a:r>
              <a:rPr lang="en-US" sz="1600" dirty="0">
                <a:latin typeface="Times New Roman" panose="02020603050405020304" pitchFamily="18" charset="0"/>
                <a:cs typeface="Times New Roman" panose="02020603050405020304" pitchFamily="18" charset="0"/>
              </a:rPr>
              <a:t>partition-based techniques, namely,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-Medoids </a:t>
            </a:r>
            <a:r>
              <a:rPr lang="en-US" sz="1600" dirty="0">
                <a:latin typeface="Times New Roman" panose="02020603050405020304" pitchFamily="18" charset="0"/>
                <a:cs typeface="Times New Roman" panose="02020603050405020304" pitchFamily="18" charset="0"/>
              </a:rPr>
              <a:t>[7], K-Means++ [8] and FCM [9, 10].</a:t>
            </a:r>
          </a:p>
          <a:p>
            <a:pPr>
              <a:lnSpc>
                <a:spcPct val="150000"/>
              </a:lnSpc>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042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11</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77289" y="825425"/>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210830" y="0"/>
            <a:ext cx="8600339" cy="693095"/>
          </a:xfrm>
        </p:spPr>
        <p:txBody>
          <a:bodyPr>
            <a:normAutofit fontScale="90000"/>
          </a:bodyPr>
          <a:lstStyle/>
          <a:p>
            <a:r>
              <a:rPr lang="en-US" sz="3300" b="1" dirty="0" smtClean="0">
                <a:latin typeface="Times New Roman" panose="02020603050405020304" pitchFamily="18" charset="0"/>
                <a:cs typeface="Times New Roman" panose="02020603050405020304" pitchFamily="18" charset="0"/>
              </a:rPr>
              <a:t>Technical Description of the </a:t>
            </a:r>
            <a:r>
              <a:rPr lang="en-US" sz="3300" b="1" i="1" dirty="0" smtClean="0">
                <a:latin typeface="Times New Roman" panose="02020603050405020304" pitchFamily="18" charset="0"/>
                <a:cs typeface="Times New Roman" panose="02020603050405020304" pitchFamily="18" charset="0"/>
              </a:rPr>
              <a:t>k-</a:t>
            </a:r>
            <a:r>
              <a:rPr lang="en-US" sz="3300" b="1" dirty="0" smtClean="0">
                <a:latin typeface="Times New Roman" panose="02020603050405020304" pitchFamily="18" charset="0"/>
                <a:cs typeface="Times New Roman" panose="02020603050405020304" pitchFamily="18" charset="0"/>
              </a:rPr>
              <a:t>family Algorithms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5998" y="842569"/>
            <a:ext cx="8549059" cy="558614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major clustering algorithms in the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family are:</a:t>
            </a:r>
          </a:p>
          <a:p>
            <a:pPr marL="742950" lvl="1" indent="-285750">
              <a:buFont typeface="Arial" panose="020B0604020202020204" pitchFamily="34" charset="0"/>
              <a:buChar char="•"/>
            </a:pP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a:t>
            </a:r>
          </a:p>
          <a:p>
            <a:pPr marL="742950" lvl="1" indent="-285750">
              <a:buFont typeface="Arial" panose="020B0604020202020204" pitchFamily="34" charset="0"/>
              <a:buChar char="•"/>
            </a:pP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Medoids</a:t>
            </a:r>
          </a:p>
          <a:p>
            <a:pPr marL="742950" lvl="1" indent="-285750">
              <a:buFont typeface="Arial" panose="020B0604020202020204" pitchFamily="34" charset="0"/>
              <a:buChar char="•"/>
            </a:pP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As mentioned previously, these algorithms rely on a specific objective function, usually taken to be a specific statistical parameter. </a:t>
            </a:r>
          </a:p>
          <a:p>
            <a:pPr marL="285750" indent="-285750">
              <a:lnSpc>
                <a:spcPct val="150000"/>
              </a:lnSpc>
              <a:buFont typeface="Wingdings" panose="05000000000000000000" pitchFamily="2" charset="2"/>
              <a:buChar char="q"/>
            </a:pPr>
            <a:r>
              <a:rPr lang="en-US" sz="1600" b="1" i="1" dirty="0" smtClean="0">
                <a:latin typeface="Times New Roman" panose="02020603050405020304" pitchFamily="18" charset="0"/>
                <a:cs typeface="Times New Roman" panose="02020603050405020304" pitchFamily="18" charset="0"/>
              </a:rPr>
              <a:t>K-</a:t>
            </a:r>
            <a:r>
              <a:rPr lang="en-US" sz="1600" b="1" dirty="0" smtClean="0">
                <a:latin typeface="Times New Roman" panose="02020603050405020304" pitchFamily="18" charset="0"/>
                <a:cs typeface="Times New Roman" panose="02020603050405020304" pitchFamily="18" charset="0"/>
              </a:rPr>
              <a:t>Means</a:t>
            </a:r>
            <a:r>
              <a:rPr lang="en-US" sz="1600" dirty="0" smtClean="0">
                <a:latin typeface="Times New Roman" panose="02020603050405020304" pitchFamily="18" charset="0"/>
                <a:cs typeface="Times New Roman" panose="02020603050405020304" pitchFamily="18" charset="0"/>
              </a:rPr>
              <a:t> [12, 13] operates on minimizing a squared-error criterion [11] based on the centroid (mean) of the data. Hence, the name,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 The term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 refers to the number of clusters,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 to be defined in advance</a:t>
            </a:r>
            <a:r>
              <a:rPr lang="en-US" sz="1600"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 quick and interactive demo is </a:t>
            </a:r>
            <a:r>
              <a:rPr lang="en-US" sz="1600" dirty="0" smtClean="0">
                <a:hlinkClick r:id="rId4" action="ppaction://hlinkfile"/>
              </a:rPr>
              <a:t>here</a:t>
            </a:r>
            <a:r>
              <a:rPr lang="en-US" sz="1600" dirty="0" smtClean="0"/>
              <a:t>.</a:t>
            </a:r>
            <a:endParaRPr lang="en-US" sz="160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1600" b="1" i="1" dirty="0" smtClean="0">
                <a:latin typeface="Times New Roman" panose="02020603050405020304" pitchFamily="18" charset="0"/>
                <a:cs typeface="Times New Roman" panose="02020603050405020304" pitchFamily="18" charset="0"/>
              </a:rPr>
              <a:t>K-</a:t>
            </a:r>
            <a:r>
              <a:rPr lang="en-US" sz="1600" b="1" dirty="0" smtClean="0">
                <a:latin typeface="Times New Roman" panose="02020603050405020304" pitchFamily="18" charset="0"/>
                <a:cs typeface="Times New Roman" panose="02020603050405020304" pitchFamily="18" charset="0"/>
              </a:rPr>
              <a:t>Medoids</a:t>
            </a:r>
            <a:r>
              <a:rPr lang="en-US" sz="1600" dirty="0" smtClean="0">
                <a:latin typeface="Times New Roman" panose="02020603050405020304" pitchFamily="18" charset="0"/>
                <a:cs typeface="Times New Roman" panose="02020603050405020304" pitchFamily="18" charset="0"/>
              </a:rPr>
              <a:t> operates on the same principle by employing medoids as the objective function. </a:t>
            </a:r>
          </a:p>
          <a:p>
            <a:pPr marL="285750" indent="-285750">
              <a:lnSpc>
                <a:spcPct val="150000"/>
              </a:lnSpc>
              <a:buFont typeface="Wingdings" panose="05000000000000000000" pitchFamily="2" charset="2"/>
              <a:buChar char="q"/>
            </a:pPr>
            <a:r>
              <a:rPr lang="en-US" sz="1600" b="1" i="1" dirty="0" smtClean="0">
                <a:latin typeface="Times New Roman" panose="02020603050405020304" pitchFamily="18" charset="0"/>
                <a:cs typeface="Times New Roman" panose="02020603050405020304" pitchFamily="18" charset="0"/>
              </a:rPr>
              <a:t>K-</a:t>
            </a:r>
            <a:r>
              <a:rPr lang="en-US" sz="1600" b="1" dirty="0" smtClean="0">
                <a:latin typeface="Times New Roman" panose="02020603050405020304" pitchFamily="18" charset="0"/>
                <a:cs typeface="Times New Roman" panose="02020603050405020304" pitchFamily="18" charset="0"/>
              </a:rPr>
              <a:t>Means++ </a:t>
            </a:r>
            <a:r>
              <a:rPr lang="en-US" sz="1600" dirty="0" smtClean="0">
                <a:latin typeface="Times New Roman" panose="02020603050405020304" pitchFamily="18" charset="0"/>
                <a:cs typeface="Times New Roman" panose="02020603050405020304" pitchFamily="18" charset="0"/>
              </a:rPr>
              <a:t>is an enhancement of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 which works by optimally selecting the initial centers and proceeds on the same principle of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For detailed study of the algorithms, I would direct my audience to read the references provided at the end of the presentation.</a:t>
            </a:r>
          </a:p>
          <a:p>
            <a:pPr>
              <a:lnSpc>
                <a:spcPct val="150000"/>
              </a:lnSpc>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94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12</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210491" y="-252003"/>
            <a:ext cx="6860178" cy="876397"/>
          </a:xfrm>
        </p:spPr>
        <p:txBody>
          <a:bodyPr>
            <a:normAutofit fontScale="90000"/>
          </a:bodyPr>
          <a:lstStyle/>
          <a:p>
            <a:r>
              <a:rPr lang="en-US" sz="3300" b="1" dirty="0" smtClean="0">
                <a:latin typeface="Times New Roman" panose="02020603050405020304" pitchFamily="18" charset="0"/>
                <a:cs typeface="Times New Roman" panose="02020603050405020304" pitchFamily="18" charset="0"/>
              </a:rPr>
              <a:t>Pros and Cons of </a:t>
            </a:r>
            <a:r>
              <a:rPr lang="en-US" sz="3300" b="1" i="1" dirty="0" smtClean="0">
                <a:latin typeface="Times New Roman" panose="02020603050405020304" pitchFamily="18" charset="0"/>
                <a:cs typeface="Times New Roman" panose="02020603050405020304" pitchFamily="18" charset="0"/>
              </a:rPr>
              <a:t>k-</a:t>
            </a:r>
            <a:r>
              <a:rPr lang="en-US" sz="3300" b="1" dirty="0" smtClean="0">
                <a:latin typeface="Times New Roman" panose="02020603050405020304" pitchFamily="18" charset="0"/>
                <a:cs typeface="Times New Roman" panose="02020603050405020304" pitchFamily="18" charset="0"/>
              </a:rPr>
              <a:t>family Algorithms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5998" y="665398"/>
            <a:ext cx="8549059" cy="376834"/>
          </a:xfrm>
          <a:prstGeom prst="rect">
            <a:avLst/>
          </a:prstGeom>
          <a:noFill/>
        </p:spPr>
        <p:txBody>
          <a:bodyPr wrap="square" rtlCol="0">
            <a:spAutoFit/>
          </a:bodyPr>
          <a:lstStyle/>
          <a:p>
            <a:pPr>
              <a:lnSpc>
                <a:spcPct val="150000"/>
              </a:lnSpc>
            </a:pPr>
            <a:endParaRPr lang="en-US" sz="1400" dirty="0" smtClean="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04394236"/>
              </p:ext>
            </p:extLst>
          </p:nvPr>
        </p:nvGraphicFramePr>
        <p:xfrm>
          <a:off x="683664" y="919464"/>
          <a:ext cx="7990317" cy="5084508"/>
        </p:xfrm>
        <a:graphic>
          <a:graphicData uri="http://schemas.openxmlformats.org/drawingml/2006/table">
            <a:tbl>
              <a:tblPr firstRow="1" bandRow="1">
                <a:tableStyleId>{7DF18680-E054-41AD-8BC1-D1AEF772440D}</a:tableStyleId>
              </a:tblPr>
              <a:tblGrid>
                <a:gridCol w="1922803"/>
                <a:gridCol w="3008120"/>
                <a:gridCol w="3059394"/>
              </a:tblGrid>
              <a:tr h="0">
                <a:tc>
                  <a:txBody>
                    <a:bodyPr/>
                    <a:lstStyle/>
                    <a:p>
                      <a:pPr algn="ctr"/>
                      <a:r>
                        <a:rPr lang="en-US" sz="1600" dirty="0" smtClean="0">
                          <a:latin typeface="Times New Roman" panose="02020603050405020304" pitchFamily="18" charset="0"/>
                          <a:cs typeface="Times New Roman" panose="02020603050405020304" pitchFamily="18" charset="0"/>
                        </a:rPr>
                        <a:t>Algorithm</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Pros</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Cons</a:t>
                      </a:r>
                      <a:endParaRPr lang="en-US" sz="1600" dirty="0">
                        <a:latin typeface="Times New Roman" panose="02020603050405020304" pitchFamily="18" charset="0"/>
                        <a:cs typeface="Times New Roman" panose="02020603050405020304" pitchFamily="18" charset="0"/>
                      </a:endParaRPr>
                    </a:p>
                  </a:txBody>
                  <a:tcPr/>
                </a:tc>
              </a:tr>
              <a:tr h="1583076">
                <a:tc>
                  <a:txBody>
                    <a:bodyPr/>
                    <a:lstStyle/>
                    <a:p>
                      <a:pPr algn="ct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a:t>
                      </a:r>
                      <a:endParaRPr lang="en-US" sz="1600" i="1"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Simple</a:t>
                      </a:r>
                      <a:r>
                        <a:rPr lang="en-US" sz="1600" baseline="0" dirty="0" smtClean="0">
                          <a:latin typeface="Times New Roman" panose="02020603050405020304" pitchFamily="18" charset="0"/>
                          <a:cs typeface="Times New Roman" panose="02020603050405020304" pitchFamily="18" charset="0"/>
                        </a:rPr>
                        <a:t> Implementation</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Fast</a:t>
                      </a:r>
                      <a:r>
                        <a:rPr lang="en-US" sz="1600" baseline="0" dirty="0" smtClean="0">
                          <a:latin typeface="Times New Roman" panose="02020603050405020304" pitchFamily="18" charset="0"/>
                          <a:cs typeface="Times New Roman" panose="02020603050405020304" pitchFamily="18" charset="0"/>
                        </a:rPr>
                        <a:t>er Computation</a:t>
                      </a:r>
                    </a:p>
                    <a:p>
                      <a:pPr marL="285750" indent="-285750">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Converges to local minimum</a:t>
                      </a:r>
                      <a:endParaRPr lang="en-US" sz="1600" dirty="0" smtClean="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Initial</a:t>
                      </a:r>
                      <a:r>
                        <a:rPr lang="en-US" sz="1600" b="1" baseline="0" dirty="0" smtClean="0">
                          <a:latin typeface="Times New Roman" panose="02020603050405020304" pitchFamily="18" charset="0"/>
                          <a:cs typeface="Times New Roman" panose="02020603050405020304" pitchFamily="18" charset="0"/>
                        </a:rPr>
                        <a:t> requirement of </a:t>
                      </a:r>
                      <a:r>
                        <a:rPr lang="en-US" sz="1600" b="1" i="1" baseline="0" dirty="0" smtClean="0">
                          <a:latin typeface="Times New Roman" panose="02020603050405020304" pitchFamily="18" charset="0"/>
                          <a:cs typeface="Times New Roman" panose="02020603050405020304" pitchFamily="18" charset="0"/>
                        </a:rPr>
                        <a:t>k</a:t>
                      </a:r>
                      <a:endParaRPr lang="en-US" sz="1600" b="1" baseline="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Sensitive to outliers</a:t>
                      </a:r>
                    </a:p>
                    <a:p>
                      <a:pPr marL="285750" indent="-285750">
                        <a:buFont typeface="Arial" panose="020B0604020202020204" pitchFamily="34" charset="0"/>
                        <a:buChar char="•"/>
                      </a:pPr>
                      <a:r>
                        <a:rPr lang="en-US" sz="1600" b="1" baseline="0" dirty="0" smtClean="0">
                          <a:latin typeface="Times New Roman" panose="02020603050405020304" pitchFamily="18" charset="0"/>
                          <a:cs typeface="Times New Roman" panose="02020603050405020304" pitchFamily="18" charset="0"/>
                        </a:rPr>
                        <a:t>Poor Convergence</a:t>
                      </a:r>
                      <a:endParaRPr lang="en-US" sz="1600" b="1" i="0" dirty="0">
                        <a:latin typeface="Times New Roman" panose="02020603050405020304" pitchFamily="18" charset="0"/>
                        <a:cs typeface="Times New Roman" panose="02020603050405020304" pitchFamily="18" charset="0"/>
                      </a:endParaRPr>
                    </a:p>
                  </a:txBody>
                  <a:tcPr anchor="ctr"/>
                </a:tc>
              </a:tr>
              <a:tr h="1583076">
                <a:tc>
                  <a:txBody>
                    <a:bodyPr/>
                    <a:lstStyle/>
                    <a:p>
                      <a:pPr algn="ct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-Medoids</a:t>
                      </a:r>
                      <a:endParaRPr lang="en-US" sz="1600" i="1" dirty="0">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Simple implementation</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More</a:t>
                      </a:r>
                      <a:r>
                        <a:rPr lang="en-US" sz="1600" baseline="0" dirty="0" smtClean="0">
                          <a:latin typeface="Times New Roman" panose="02020603050405020304" pitchFamily="18" charset="0"/>
                          <a:cs typeface="Times New Roman" panose="02020603050405020304" pitchFamily="18" charset="0"/>
                        </a:rPr>
                        <a:t> robust to outliers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Converges</a:t>
                      </a:r>
                      <a:r>
                        <a:rPr lang="en-US" sz="1600" baseline="0" dirty="0" smtClean="0">
                          <a:latin typeface="Times New Roman" panose="02020603050405020304" pitchFamily="18" charset="0"/>
                          <a:cs typeface="Times New Roman" panose="02020603050405020304" pitchFamily="18" charset="0"/>
                        </a:rPr>
                        <a:t> to local minimum</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smtClean="0">
                          <a:latin typeface="Times New Roman" panose="02020603050405020304" pitchFamily="18" charset="0"/>
                          <a:cs typeface="Times New Roman" panose="02020603050405020304" pitchFamily="18" charset="0"/>
                        </a:rPr>
                        <a:t>Initial</a:t>
                      </a:r>
                      <a:r>
                        <a:rPr lang="en-US" sz="1600" b="1" baseline="0" dirty="0" smtClean="0">
                          <a:latin typeface="Times New Roman" panose="02020603050405020304" pitchFamily="18" charset="0"/>
                          <a:cs typeface="Times New Roman" panose="02020603050405020304" pitchFamily="18" charset="0"/>
                        </a:rPr>
                        <a:t> requirement of </a:t>
                      </a:r>
                      <a:r>
                        <a:rPr lang="en-US" sz="1600" b="1" i="1" baseline="0" dirty="0" smtClean="0">
                          <a:latin typeface="Times New Roman" panose="02020603050405020304" pitchFamily="18" charset="0"/>
                          <a:cs typeface="Times New Roman" panose="02020603050405020304" pitchFamily="18" charset="0"/>
                        </a:rPr>
                        <a:t>k</a:t>
                      </a:r>
                      <a:endParaRPr lang="en-US" sz="1600" b="1" baseline="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Does not scale well</a:t>
                      </a:r>
                      <a:endParaRPr lang="en-US" sz="1600" b="1" baseline="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Higher computational cost</a:t>
                      </a:r>
                    </a:p>
                    <a:p>
                      <a:pPr marL="285750" indent="-285750">
                        <a:buFont typeface="Arial" panose="020B0604020202020204" pitchFamily="34" charset="0"/>
                        <a:buChar char="•"/>
                      </a:pPr>
                      <a:r>
                        <a:rPr lang="en-US" sz="1600" b="1" baseline="0" dirty="0" smtClean="0">
                          <a:latin typeface="Times New Roman" panose="02020603050405020304" pitchFamily="18" charset="0"/>
                          <a:cs typeface="Times New Roman" panose="02020603050405020304" pitchFamily="18" charset="0"/>
                        </a:rPr>
                        <a:t>Poor Convergence</a:t>
                      </a:r>
                      <a:endParaRPr lang="en-US" sz="1600" b="1" dirty="0">
                        <a:latin typeface="Times New Roman" panose="02020603050405020304" pitchFamily="18" charset="0"/>
                        <a:cs typeface="Times New Roman" panose="02020603050405020304" pitchFamily="18" charset="0"/>
                      </a:endParaRPr>
                    </a:p>
                  </a:txBody>
                  <a:tcPr anchor="ctr"/>
                </a:tc>
              </a:tr>
              <a:tr h="1583076">
                <a:tc>
                  <a:txBody>
                    <a:bodyPr/>
                    <a:lstStyle/>
                    <a:p>
                      <a:pPr algn="ct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a:t>
                      </a:r>
                      <a:endParaRPr lang="en-US" sz="160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smtClean="0">
                          <a:latin typeface="Times New Roman" panose="02020603050405020304" pitchFamily="18" charset="0"/>
                          <a:cs typeface="Times New Roman" panose="02020603050405020304" pitchFamily="18" charset="0"/>
                        </a:rPr>
                        <a:t>Simple Implementation</a:t>
                      </a: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Optimal</a:t>
                      </a:r>
                      <a:r>
                        <a:rPr lang="en-US" sz="1600" baseline="0" dirty="0" smtClean="0">
                          <a:latin typeface="Times New Roman" panose="02020603050405020304" pitchFamily="18" charset="0"/>
                          <a:cs typeface="Times New Roman" panose="02020603050405020304" pitchFamily="18" charset="0"/>
                        </a:rPr>
                        <a:t> initial centers</a:t>
                      </a:r>
                    </a:p>
                    <a:p>
                      <a:pPr marL="285750" indent="-285750">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Faster Computation</a:t>
                      </a:r>
                    </a:p>
                  </a:txBody>
                  <a:tcPr anchor="ctr">
                    <a:lnL w="12700" cap="flat" cmpd="sng" algn="ctr">
                      <a:noFill/>
                      <a:prstDash val="solid"/>
                      <a:round/>
                      <a:headEnd type="none" w="med" len="med"/>
                      <a:tailEnd type="none" w="med" len="med"/>
                    </a:lnL>
                  </a:tcPr>
                </a:tc>
                <a:tc>
                  <a:txBody>
                    <a:bodyPr/>
                    <a:lstStyle/>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Initial</a:t>
                      </a:r>
                      <a:r>
                        <a:rPr lang="en-US" sz="1600" b="1" baseline="0" dirty="0" smtClean="0">
                          <a:latin typeface="Times New Roman" panose="02020603050405020304" pitchFamily="18" charset="0"/>
                          <a:cs typeface="Times New Roman" panose="02020603050405020304" pitchFamily="18" charset="0"/>
                        </a:rPr>
                        <a:t> requirement of </a:t>
                      </a:r>
                      <a:r>
                        <a:rPr lang="en-US" sz="1600" b="1" i="1" baseline="0" dirty="0" smtClean="0">
                          <a:latin typeface="Times New Roman" panose="02020603050405020304" pitchFamily="18" charset="0"/>
                          <a:cs typeface="Times New Roman" panose="02020603050405020304" pitchFamily="18" charset="0"/>
                        </a:rPr>
                        <a:t>k</a:t>
                      </a:r>
                      <a:endParaRPr lang="en-US" sz="1600" b="1" baseline="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Less</a:t>
                      </a:r>
                      <a:r>
                        <a:rPr lang="en-US" sz="1600" baseline="0" dirty="0" smtClean="0">
                          <a:latin typeface="Times New Roman" panose="02020603050405020304" pitchFamily="18" charset="0"/>
                          <a:cs typeface="Times New Roman" panose="02020603050405020304" pitchFamily="18" charset="0"/>
                        </a:rPr>
                        <a:t> robust to outliers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smtClean="0">
                          <a:latin typeface="Times New Roman" panose="02020603050405020304" pitchFamily="18" charset="0"/>
                          <a:cs typeface="Times New Roman" panose="02020603050405020304" pitchFamily="18" charset="0"/>
                        </a:rPr>
                        <a:t>Poor Convergence</a:t>
                      </a:r>
                    </a:p>
                  </a:txBody>
                  <a:tcPr anchor="ctr"/>
                </a:tc>
              </a:tr>
            </a:tbl>
          </a:graphicData>
        </a:graphic>
      </p:graphicFrame>
    </p:spTree>
    <p:extLst>
      <p:ext uri="{BB962C8B-B14F-4D97-AF65-F5344CB8AC3E}">
        <p14:creationId xmlns:p14="http://schemas.microsoft.com/office/powerpoint/2010/main" val="1467743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13</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271451" y="0"/>
            <a:ext cx="6860178" cy="876397"/>
          </a:xfrm>
        </p:spPr>
        <p:txBody>
          <a:bodyPr>
            <a:normAutofit fontScale="90000"/>
          </a:bodyPr>
          <a:lstStyle/>
          <a:p>
            <a:r>
              <a:rPr lang="en-US" sz="3300" b="1" dirty="0" smtClean="0">
                <a:latin typeface="Times New Roman" panose="02020603050405020304" pitchFamily="18" charset="0"/>
                <a:cs typeface="Times New Roman" panose="02020603050405020304" pitchFamily="18" charset="0"/>
              </a:rPr>
              <a:t>Technical Description of Expectation-Maximization Algorithm</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62110" y="994940"/>
            <a:ext cx="8549059" cy="501675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[14], the authors proposed an optimization scheme by developing a mixture-resolving algorithm, called EM.</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EM attempts to solve the optimization problem of clustering algorithms by providing a maximum likelihood estimate (MLE) of the parameter vectors in the data. It is an iterative algorithm and operates in two phases:</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Expectation Phase</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Maximization Phase</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first phase involves obtaining the MLE of the parameter vectors, usually, mean and covariance matrices. The second phase involves updating the parameters based on the first phase.</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algorithm works in a tradition loop back fashion between these two phases until a defined tolerance is reached.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EM algorithm is widely used in the literature, most often, as an optimization strategy, as it tends to provide optimal results for most scenarios.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As a major drawback, it can be terminated prematurely due to bad initialization strategies. </a:t>
            </a:r>
          </a:p>
        </p:txBody>
      </p:sp>
    </p:spTree>
    <p:extLst>
      <p:ext uri="{BB962C8B-B14F-4D97-AF65-F5344CB8AC3E}">
        <p14:creationId xmlns:p14="http://schemas.microsoft.com/office/powerpoint/2010/main" val="1764316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14</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Fuzzy Clustering</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5998" y="757197"/>
            <a:ext cx="8549059" cy="4524315"/>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As the name suggests, Fuzzy clustering [9, 10], aims to provide soft clusters, in comparison to the partition-based clustering, which provides hard or crisp clusters.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fuzzy clustering, an object (data point) is allowed to partially belong to several clusters. In this sense, it also provides flexibility for an object to not belong to any cluster to be deemed as outlier. On the other hand, the hard clustering techniques restrict the objects to belong to only one specific group, providing crisp clustering.</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this family, FCM (Fuzzy C-Means) [9, 10]  is the most commonly used clustering technique.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As a potential drawback, it requires quadratic time to achieve convergence and also may fail to converge in extremely large datasets. </a:t>
            </a:r>
          </a:p>
        </p:txBody>
      </p:sp>
    </p:spTree>
    <p:extLst>
      <p:ext uri="{BB962C8B-B14F-4D97-AF65-F5344CB8AC3E}">
        <p14:creationId xmlns:p14="http://schemas.microsoft.com/office/powerpoint/2010/main" val="1192729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15</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Proposed Method</a:t>
            </a:r>
            <a:endParaRPr lang="en-US" sz="33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38939" y="865196"/>
            <a:ext cx="8549059" cy="472437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proposed algorithm is straightforward in implementation and works in two phases:</a:t>
            </a:r>
          </a:p>
          <a:p>
            <a:pPr marL="742950" lvl="1" indent="-285750">
              <a:buFont typeface="Arial" panose="020B0604020202020204" pitchFamily="34" charset="0"/>
              <a:buChar char="•"/>
            </a:pP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 initialization phase</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EM iterative phase</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the first phase, the algorithm works by automatically yielding the desired clusters by employing the internal cluster validity metrics.</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Since, it is a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 initialization phase, the algorithm also outputs the centers based on the clusters.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second phase comprises of the EM algorithm which accepts the number of clusters and centers provided by the first phase and outputs the optimal position of clusters and the updated centroid locations.</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proposed algorithm is tested on a wide array of datasets and yields good results in comparison with the state-of-the-art partition based algorithms.</a:t>
            </a:r>
          </a:p>
          <a:p>
            <a:pPr>
              <a:lnSpc>
                <a:spcPct val="150000"/>
              </a:lnSpc>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397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7802087" y="6748614"/>
            <a:ext cx="1009081" cy="109386"/>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16</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331677"/>
            <a:ext cx="9144000" cy="400706"/>
            <a:chOff x="0" y="5822075"/>
            <a:chExt cx="12192000" cy="534275"/>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6044" y="5822075"/>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Pseudo-code for the First </a:t>
            </a:r>
            <a:r>
              <a:rPr lang="en-US" sz="3300" b="1" dirty="0">
                <a:latin typeface="Times New Roman" panose="02020603050405020304" pitchFamily="18" charset="0"/>
                <a:cs typeface="Times New Roman" panose="02020603050405020304" pitchFamily="18" charset="0"/>
              </a:rPr>
              <a:t>P</a:t>
            </a:r>
            <a:r>
              <a:rPr lang="en-US" sz="3300" b="1" dirty="0" smtClean="0">
                <a:latin typeface="Times New Roman" panose="02020603050405020304" pitchFamily="18" charset="0"/>
                <a:cs typeface="Times New Roman" panose="02020603050405020304" pitchFamily="18" charset="0"/>
              </a:rPr>
              <a:t>hase</a:t>
            </a:r>
            <a:endParaRPr lang="en-US" sz="33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57790" y="674914"/>
            <a:ext cx="8015657" cy="6524863"/>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 Load Data set </a:t>
            </a:r>
          </a:p>
          <a:p>
            <a:r>
              <a:rPr lang="en-US" sz="1400" b="1" dirty="0">
                <a:latin typeface="Times New Roman" panose="02020603050405020304" pitchFamily="18" charset="0"/>
                <a:cs typeface="Times New Roman" panose="02020603050405020304" pitchFamily="18" charset="0"/>
              </a:rPr>
              <a:t>           a = load(data);</a:t>
            </a:r>
          </a:p>
          <a:p>
            <a:r>
              <a:rPr lang="en-US" sz="1400" dirty="0">
                <a:latin typeface="Times New Roman" panose="02020603050405020304" pitchFamily="18" charset="0"/>
                <a:cs typeface="Times New Roman" panose="02020603050405020304" pitchFamily="18" charset="0"/>
              </a:rPr>
              <a:t>      2: Set Color Markers for cluster</a:t>
            </a:r>
          </a:p>
          <a:p>
            <a:r>
              <a:rPr lang="en-US" sz="1400" dirty="0">
                <a:latin typeface="Times New Roman" panose="02020603050405020304" pitchFamily="18" charset="0"/>
                <a:cs typeface="Times New Roman" panose="02020603050405020304" pitchFamily="18" charset="0"/>
              </a:rPr>
              <a:t>      3:  Define rows and columns of the data-matrix </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[n,p]= size(a);</a:t>
            </a:r>
          </a:p>
          <a:p>
            <a:r>
              <a:rPr lang="en-US" sz="1400" dirty="0">
                <a:latin typeface="Times New Roman" panose="02020603050405020304" pitchFamily="18" charset="0"/>
                <a:cs typeface="Times New Roman" panose="02020603050405020304" pitchFamily="18" charset="0"/>
              </a:rPr>
              <a:t>                  where, n=rows and p=cols </a:t>
            </a:r>
          </a:p>
          <a:p>
            <a:r>
              <a:rPr lang="en-US" sz="1400" dirty="0" smtClean="0">
                <a:latin typeface="Times New Roman" panose="02020603050405020304" pitchFamily="18" charset="0"/>
                <a:cs typeface="Times New Roman" panose="02020603050405020304" pitchFamily="18" charset="0"/>
              </a:rPr>
              <a:t>      4: Set the cluster upper bound as reported in [19] to be </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5: </a:t>
            </a:r>
            <a:r>
              <a:rPr lang="en-US" sz="1400" b="1" dirty="0" smtClean="0">
                <a:latin typeface="Times New Roman" panose="02020603050405020304" pitchFamily="18" charset="0"/>
                <a:cs typeface="Times New Roman" panose="02020603050405020304" pitchFamily="18" charset="0"/>
              </a:rPr>
              <a:t>for</a:t>
            </a:r>
            <a:r>
              <a:rPr lang="en-US" sz="1400" dirty="0" smtClean="0">
                <a:latin typeface="Times New Roman" panose="02020603050405020304" pitchFamily="18" charset="0"/>
                <a:cs typeface="Times New Roman" panose="02020603050405020304" pitchFamily="18" charset="0"/>
              </a:rPr>
              <a:t> each individual k, no. of clusters, </a:t>
            </a:r>
            <a:r>
              <a:rPr lang="en-US" sz="1400" b="1" dirty="0" smtClean="0">
                <a:latin typeface="Times New Roman" panose="02020603050405020304" pitchFamily="18" charset="0"/>
                <a:cs typeface="Times New Roman" panose="02020603050405020304" pitchFamily="18" charset="0"/>
              </a:rPr>
              <a:t>do</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6:     Perform K-Means clustering</a:t>
            </a:r>
          </a:p>
          <a:p>
            <a:r>
              <a:rPr lang="en-US" sz="1400" dirty="0">
                <a:latin typeface="Times New Roman" panose="02020603050405020304" pitchFamily="18" charset="0"/>
                <a:cs typeface="Times New Roman" panose="02020603050405020304" pitchFamily="18" charset="0"/>
              </a:rPr>
              <a:t>      7:     Calculate elbow plots </a:t>
            </a:r>
          </a:p>
          <a:p>
            <a:r>
              <a:rPr lang="en-US" sz="1400" dirty="0">
                <a:latin typeface="Times New Roman" panose="02020603050405020304" pitchFamily="18" charset="0"/>
                <a:cs typeface="Times New Roman" panose="02020603050405020304" pitchFamily="18" charset="0"/>
              </a:rPr>
              <a:t>      8: </a:t>
            </a:r>
            <a:r>
              <a:rPr lang="en-US" sz="1400" b="1" dirty="0">
                <a:latin typeface="Times New Roman" panose="02020603050405020304" pitchFamily="18" charset="0"/>
                <a:cs typeface="Times New Roman" panose="02020603050405020304" pitchFamily="18" charset="0"/>
              </a:rPr>
              <a:t>end for </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9: Initialization phase:</a:t>
            </a:r>
          </a:p>
          <a:p>
            <a:r>
              <a:rPr lang="en-US" sz="1400" dirty="0">
                <a:latin typeface="Times New Roman" panose="02020603050405020304" pitchFamily="18" charset="0"/>
                <a:cs typeface="Times New Roman" panose="02020603050405020304" pitchFamily="18" charset="0"/>
              </a:rPr>
              <a:t>     10: Run Fast K-Means on the range of clusters defined in step 4.</a:t>
            </a:r>
          </a:p>
          <a:p>
            <a:r>
              <a:rPr lang="en-US" sz="1400" dirty="0">
                <a:latin typeface="Times New Roman" panose="02020603050405020304" pitchFamily="18" charset="0"/>
                <a:cs typeface="Times New Roman" panose="02020603050405020304" pitchFamily="18" charset="0"/>
              </a:rPr>
              <a:t>     11: Calculate the CH index, reported in </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6</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12:  </a:t>
            </a:r>
            <a:r>
              <a:rPr lang="en-US" sz="1400" b="1" dirty="0">
                <a:latin typeface="Times New Roman" panose="02020603050405020304" pitchFamily="18" charset="0"/>
                <a:cs typeface="Times New Roman" panose="02020603050405020304" pitchFamily="18" charset="0"/>
              </a:rPr>
              <a:t>while</a:t>
            </a:r>
            <a:r>
              <a:rPr lang="en-US" sz="1400" dirty="0">
                <a:latin typeface="Times New Roman" panose="02020603050405020304" pitchFamily="18" charset="0"/>
                <a:cs typeface="Times New Roman" panose="02020603050405020304" pitchFamily="18" charset="0"/>
              </a:rPr>
              <a:t> k &gt; 2, </a:t>
            </a:r>
            <a:r>
              <a:rPr lang="en-US" sz="1400" b="1" dirty="0">
                <a:latin typeface="Times New Roman" panose="02020603050405020304" pitchFamily="18" charset="0"/>
                <a:cs typeface="Times New Roman" panose="02020603050405020304" pitchFamily="18" charset="0"/>
              </a:rPr>
              <a:t>do</a:t>
            </a:r>
          </a:p>
          <a:p>
            <a:r>
              <a:rPr lang="en-US" sz="1400" dirty="0">
                <a:latin typeface="Times New Roman" panose="02020603050405020304" pitchFamily="18" charset="0"/>
                <a:cs typeface="Times New Roman" panose="02020603050405020304" pitchFamily="18" charset="0"/>
              </a:rPr>
              <a:t>     13:            Find the minimum index and store the indices in an empty matrix</a:t>
            </a:r>
          </a:p>
          <a:p>
            <a:r>
              <a:rPr lang="en-US" sz="1400" dirty="0">
                <a:latin typeface="Times New Roman" panose="02020603050405020304" pitchFamily="18" charset="0"/>
                <a:cs typeface="Times New Roman" panose="02020603050405020304" pitchFamily="18" charset="0"/>
              </a:rPr>
              <a:t>     14:            Decrement </a:t>
            </a:r>
            <a:r>
              <a:rPr lang="en-US" sz="1400" i="1" dirty="0">
                <a:latin typeface="Times New Roman" panose="02020603050405020304" pitchFamily="18" charset="0"/>
                <a:cs typeface="Times New Roman" panose="02020603050405020304" pitchFamily="18" charset="0"/>
              </a:rPr>
              <a:t>k</a:t>
            </a:r>
          </a:p>
          <a:p>
            <a:r>
              <a:rPr lang="en-US" sz="1400" dirty="0">
                <a:latin typeface="Times New Roman" panose="02020603050405020304" pitchFamily="18" charset="0"/>
                <a:cs typeface="Times New Roman" panose="02020603050405020304" pitchFamily="18" charset="0"/>
              </a:rPr>
              <a:t>     15:            Perform </a:t>
            </a:r>
            <a:r>
              <a:rPr lang="en-US" sz="1400" i="1" dirty="0">
                <a:latin typeface="Times New Roman" panose="02020603050405020304" pitchFamily="18" charset="0"/>
                <a:cs typeface="Times New Roman" panose="02020603050405020304" pitchFamily="18" charset="0"/>
              </a:rPr>
              <a:t>K</a:t>
            </a:r>
            <a:r>
              <a:rPr lang="en-US" sz="1400" dirty="0">
                <a:latin typeface="Times New Roman" panose="02020603050405020304" pitchFamily="18" charset="0"/>
                <a:cs typeface="Times New Roman" panose="02020603050405020304" pitchFamily="18" charset="0"/>
              </a:rPr>
              <a:t>-Means </a:t>
            </a:r>
          </a:p>
          <a:p>
            <a:r>
              <a:rPr lang="en-US" sz="1400" dirty="0">
                <a:latin typeface="Times New Roman" panose="02020603050405020304" pitchFamily="18" charset="0"/>
                <a:cs typeface="Times New Roman" panose="02020603050405020304" pitchFamily="18" charset="0"/>
              </a:rPr>
              <a:t>     16:            Compute the CH index</a:t>
            </a:r>
          </a:p>
          <a:p>
            <a:r>
              <a:rPr lang="en-US" sz="1400" dirty="0">
                <a:latin typeface="Times New Roman" panose="02020603050405020304" pitchFamily="18" charset="0"/>
                <a:cs typeface="Times New Roman" panose="02020603050405020304" pitchFamily="18" charset="0"/>
              </a:rPr>
              <a:t>     17:            Store the maximum index and the corresponding k value.</a:t>
            </a:r>
          </a:p>
          <a:p>
            <a:r>
              <a:rPr lang="en-US" sz="1400" dirty="0">
                <a:latin typeface="Times New Roman" panose="02020603050405020304" pitchFamily="18" charset="0"/>
                <a:cs typeface="Times New Roman" panose="02020603050405020304" pitchFamily="18" charset="0"/>
              </a:rPr>
              <a:t>     18: </a:t>
            </a:r>
            <a:r>
              <a:rPr lang="en-US" sz="1400"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end </a:t>
            </a:r>
            <a:r>
              <a:rPr lang="en-US" sz="1400" b="1" dirty="0" smtClean="0">
                <a:latin typeface="Times New Roman" panose="02020603050405020304" pitchFamily="18" charset="0"/>
                <a:cs typeface="Times New Roman" panose="02020603050405020304" pitchFamily="18" charset="0"/>
              </a:rPr>
              <a:t>while</a:t>
            </a:r>
            <a:endParaRPr lang="en-US" sz="1400" b="1"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19: </a:t>
            </a:r>
            <a:r>
              <a:rPr lang="en-US" sz="1400" b="1" dirty="0" smtClean="0">
                <a:latin typeface="Times New Roman" panose="02020603050405020304" pitchFamily="18" charset="0"/>
                <a:cs typeface="Times New Roman" panose="02020603050405020304" pitchFamily="18" charset="0"/>
              </a:rPr>
              <a:t>for</a:t>
            </a:r>
            <a:r>
              <a:rPr lang="en-US" sz="1400" dirty="0" smtClean="0">
                <a:latin typeface="Times New Roman" panose="02020603050405020304" pitchFamily="18" charset="0"/>
                <a:cs typeface="Times New Roman" panose="02020603050405020304" pitchFamily="18" charset="0"/>
              </a:rPr>
              <a:t> each k, </a:t>
            </a:r>
            <a:r>
              <a:rPr lang="en-US" sz="1400" b="1" dirty="0" smtClean="0">
                <a:latin typeface="Times New Roman" panose="02020603050405020304" pitchFamily="18" charset="0"/>
                <a:cs typeface="Times New Roman" panose="02020603050405020304" pitchFamily="18" charset="0"/>
              </a:rPr>
              <a:t>do</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20:       Compute the Silhouette index, reported in </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5</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21:  </a:t>
            </a:r>
            <a:r>
              <a:rPr lang="en-US" sz="1400" b="1" dirty="0">
                <a:latin typeface="Times New Roman" panose="02020603050405020304" pitchFamily="18" charset="0"/>
                <a:cs typeface="Times New Roman" panose="02020603050405020304" pitchFamily="18" charset="0"/>
              </a:rPr>
              <a:t>end for</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22</a:t>
            </a:r>
            <a:r>
              <a:rPr lang="en-US" sz="1400" dirty="0">
                <a:latin typeface="Times New Roman" panose="02020603050405020304" pitchFamily="18" charset="0"/>
                <a:cs typeface="Times New Roman" panose="02020603050405020304" pitchFamily="18" charset="0"/>
              </a:rPr>
              <a:t>: Plot the clustering results </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23</a:t>
            </a:r>
            <a:r>
              <a:rPr lang="en-US" sz="1400" dirty="0">
                <a:latin typeface="Times New Roman" panose="02020603050405020304" pitchFamily="18" charset="0"/>
                <a:cs typeface="Times New Roman" panose="02020603050405020304" pitchFamily="18" charset="0"/>
              </a:rPr>
              <a:t>: Plot the Silhouette index</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24</a:t>
            </a:r>
            <a:r>
              <a:rPr lang="en-US" sz="1400" dirty="0">
                <a:latin typeface="Times New Roman" panose="02020603050405020304" pitchFamily="18" charset="0"/>
                <a:cs typeface="Times New Roman" panose="02020603050405020304" pitchFamily="18" charset="0"/>
              </a:rPr>
              <a:t>: Print the optimal k value</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25</a:t>
            </a:r>
            <a:r>
              <a:rPr lang="en-US" sz="1400" dirty="0">
                <a:latin typeface="Times New Roman" panose="02020603050405020304" pitchFamily="18" charset="0"/>
                <a:cs typeface="Times New Roman" panose="02020603050405020304" pitchFamily="18" charset="0"/>
              </a:rPr>
              <a:t>: Print the mean Silhouette index</a:t>
            </a:r>
          </a:p>
          <a:p>
            <a:r>
              <a:rPr lang="en-US" sz="1200" dirty="0"/>
              <a:t>               </a:t>
            </a:r>
          </a:p>
          <a:p>
            <a:endParaRPr lang="en-US" sz="1400" dirty="0"/>
          </a:p>
        </p:txBody>
      </p:sp>
      <p:sp>
        <p:nvSpPr>
          <p:cNvPr id="2"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5"/>
          <p:cNvSpPr>
            <a:spLocks noChangeArrowheads="1"/>
          </p:cNvSpPr>
          <p:nvPr/>
        </p:nvSpPr>
        <p:spPr bwMode="auto">
          <a:xfrm>
            <a:off x="178895" y="813654"/>
            <a:ext cx="2616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0" y="912168"/>
            <a:ext cx="357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676400" algn="l"/>
              </a:tabLst>
              <a:defRPr>
                <a:solidFill>
                  <a:schemeClr val="tx1"/>
                </a:solidFill>
                <a:latin typeface="Arial" panose="020B0604020202020204" pitchFamily="34" charset="0"/>
              </a:defRPr>
            </a:lvl1pPr>
            <a:lvl2pPr eaLnBrk="0" fontAlgn="base" hangingPunct="0">
              <a:spcBef>
                <a:spcPct val="0"/>
              </a:spcBef>
              <a:spcAft>
                <a:spcPct val="0"/>
              </a:spcAft>
              <a:tabLst>
                <a:tab pos="1676400" algn="l"/>
              </a:tabLst>
              <a:defRPr>
                <a:solidFill>
                  <a:schemeClr val="tx1"/>
                </a:solidFill>
                <a:latin typeface="Arial" panose="020B0604020202020204" pitchFamily="34" charset="0"/>
              </a:defRPr>
            </a:lvl2pPr>
            <a:lvl3pPr eaLnBrk="0" fontAlgn="base" hangingPunct="0">
              <a:spcBef>
                <a:spcPct val="0"/>
              </a:spcBef>
              <a:spcAft>
                <a:spcPct val="0"/>
              </a:spcAft>
              <a:tabLst>
                <a:tab pos="1676400" algn="l"/>
              </a:tabLst>
              <a:defRPr>
                <a:solidFill>
                  <a:schemeClr val="tx1"/>
                </a:solidFill>
                <a:latin typeface="Arial" panose="020B0604020202020204" pitchFamily="34" charset="0"/>
              </a:defRPr>
            </a:lvl3pPr>
            <a:lvl4pPr eaLnBrk="0" fontAlgn="base" hangingPunct="0">
              <a:spcBef>
                <a:spcPct val="0"/>
              </a:spcBef>
              <a:spcAft>
                <a:spcPct val="0"/>
              </a:spcAft>
              <a:tabLst>
                <a:tab pos="1676400" algn="l"/>
              </a:tabLst>
              <a:defRPr>
                <a:solidFill>
                  <a:schemeClr val="tx1"/>
                </a:solidFill>
                <a:latin typeface="Arial" panose="020B0604020202020204" pitchFamily="34" charset="0"/>
              </a:defRPr>
            </a:lvl4pPr>
            <a:lvl5pPr eaLnBrk="0" fontAlgn="base" hangingPunct="0">
              <a:spcBef>
                <a:spcPct val="0"/>
              </a:spcBef>
              <a:spcAft>
                <a:spcPct val="0"/>
              </a:spcAft>
              <a:tabLst>
                <a:tab pos="1676400" algn="l"/>
              </a:tabLst>
              <a:defRPr>
                <a:solidFill>
                  <a:schemeClr val="tx1"/>
                </a:solidFill>
                <a:latin typeface="Arial" panose="020B0604020202020204" pitchFamily="34" charset="0"/>
              </a:defRPr>
            </a:lvl5pPr>
            <a:lvl6pPr eaLnBrk="0" fontAlgn="base" hangingPunct="0">
              <a:spcBef>
                <a:spcPct val="0"/>
              </a:spcBef>
              <a:spcAft>
                <a:spcPct val="0"/>
              </a:spcAft>
              <a:tabLst>
                <a:tab pos="1676400" algn="l"/>
              </a:tabLst>
              <a:defRPr>
                <a:solidFill>
                  <a:schemeClr val="tx1"/>
                </a:solidFill>
                <a:latin typeface="Arial" panose="020B0604020202020204" pitchFamily="34" charset="0"/>
              </a:defRPr>
            </a:lvl6pPr>
            <a:lvl7pPr eaLnBrk="0" fontAlgn="base" hangingPunct="0">
              <a:spcBef>
                <a:spcPct val="0"/>
              </a:spcBef>
              <a:spcAft>
                <a:spcPct val="0"/>
              </a:spcAft>
              <a:tabLst>
                <a:tab pos="1676400" algn="l"/>
              </a:tabLst>
              <a:defRPr>
                <a:solidFill>
                  <a:schemeClr val="tx1"/>
                </a:solidFill>
                <a:latin typeface="Arial" panose="020B0604020202020204" pitchFamily="34" charset="0"/>
              </a:defRPr>
            </a:lvl7pPr>
            <a:lvl8pPr eaLnBrk="0" fontAlgn="base" hangingPunct="0">
              <a:spcBef>
                <a:spcPct val="0"/>
              </a:spcBef>
              <a:spcAft>
                <a:spcPct val="0"/>
              </a:spcAft>
              <a:tabLst>
                <a:tab pos="1676400" algn="l"/>
              </a:tabLst>
              <a:defRPr>
                <a:solidFill>
                  <a:schemeClr val="tx1"/>
                </a:solidFill>
                <a:latin typeface="Arial" panose="020B0604020202020204" pitchFamily="34" charset="0"/>
              </a:defRPr>
            </a:lvl8pPr>
            <a:lvl9pPr eaLnBrk="0" fontAlgn="base" hangingPunct="0">
              <a:spcBef>
                <a:spcPct val="0"/>
              </a:spcBef>
              <a:spcAft>
                <a:spcPct val="0"/>
              </a:spcAft>
              <a:tabLst>
                <a:tab pos="1676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676400" algn="l"/>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76400" algn="l"/>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5" name="Object 24"/>
          <p:cNvGraphicFramePr>
            <a:graphicFrameLocks noChangeAspect="1"/>
          </p:cNvGraphicFramePr>
          <p:nvPr>
            <p:extLst>
              <p:ext uri="{D42A27DB-BD31-4B8C-83A1-F6EECF244321}">
                <p14:modId xmlns:p14="http://schemas.microsoft.com/office/powerpoint/2010/main" val="3207724239"/>
              </p:ext>
            </p:extLst>
          </p:nvPr>
        </p:nvGraphicFramePr>
        <p:xfrm>
          <a:off x="4514850" y="3338513"/>
          <a:ext cx="114300" cy="177800"/>
        </p:xfrm>
        <a:graphic>
          <a:graphicData uri="http://schemas.openxmlformats.org/presentationml/2006/ole">
            <mc:AlternateContent xmlns:mc="http://schemas.openxmlformats.org/markup-compatibility/2006">
              <mc:Choice xmlns:v="urn:schemas-microsoft-com:vml" Requires="v">
                <p:oleObj spid="_x0000_s2087" name="Equation" r:id="rId5" imgW="114120" imgH="177480" progId="Equation.DSMT4">
                  <p:embed/>
                </p:oleObj>
              </mc:Choice>
              <mc:Fallback>
                <p:oleObj name="Equation" r:id="rId5" imgW="114120" imgH="177480" progId="Equation.DSMT4">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38513"/>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6" name="Rectangle 25"/>
              <p:cNvSpPr/>
              <p:nvPr/>
            </p:nvSpPr>
            <p:spPr>
              <a:xfrm>
                <a:off x="4323767" y="1937499"/>
                <a:ext cx="1030856" cy="2919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𝑛</m:t>
                          </m:r>
                        </m:e>
                        <m:sup>
                          <m:f>
                            <m:fPr>
                              <m:type m:val="lin"/>
                              <m:ctrlPr>
                                <a:rPr lang="en-US" sz="1400" i="1">
                                  <a:latin typeface="Cambria Math" panose="02040503050406030204" pitchFamily="18" charset="0"/>
                                  <a:ea typeface="Cambria Math" panose="02040503050406030204" pitchFamily="18" charset="0"/>
                                </a:rPr>
                              </m:ctrlPr>
                            </m:fPr>
                            <m:num>
                              <m:r>
                                <a:rPr lang="en-US" sz="1400" i="0">
                                  <a:latin typeface="Cambria Math" panose="02040503050406030204" pitchFamily="18" charset="0"/>
                                  <a:ea typeface="Cambria Math" panose="02040503050406030204" pitchFamily="18" charset="0"/>
                                </a:rPr>
                                <m:t>1</m:t>
                              </m:r>
                            </m:num>
                            <m:den>
                              <m:r>
                                <a:rPr lang="en-US" sz="1400" i="0">
                                  <a:latin typeface="Cambria Math" panose="02040503050406030204" pitchFamily="18" charset="0"/>
                                  <a:ea typeface="Cambria Math" panose="02040503050406030204" pitchFamily="18" charset="0"/>
                                </a:rPr>
                                <m:t>2</m:t>
                              </m:r>
                            </m:den>
                          </m:f>
                        </m:sup>
                      </m:sSup>
                    </m:oMath>
                  </m:oMathPara>
                </a14:m>
                <a:endParaRPr lang="en-US" sz="14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26" name="Rectangle 25"/>
              <p:cNvSpPr>
                <a:spLocks noRot="1" noChangeAspect="1" noMove="1" noResize="1" noEditPoints="1" noAdjustHandles="1" noChangeArrowheads="1" noChangeShapeType="1" noTextEdit="1"/>
              </p:cNvSpPr>
              <p:nvPr/>
            </p:nvSpPr>
            <p:spPr>
              <a:xfrm>
                <a:off x="4323767" y="1937499"/>
                <a:ext cx="1030856" cy="291922"/>
              </a:xfrm>
              <a:prstGeom prst="rect">
                <a:avLst/>
              </a:prstGeom>
              <a:blipFill rotWithShape="0">
                <a:blip r:embed="rId7" cstate="print"/>
                <a:stretch>
                  <a:fillRect t="-68750" r="-1183" b="-95833"/>
                </a:stretch>
              </a:blipFill>
            </p:spPr>
            <p:txBody>
              <a:bodyPr/>
              <a:lstStyle/>
              <a:p>
                <a:r>
                  <a:rPr lang="en-US">
                    <a:noFill/>
                  </a:rPr>
                  <a:t> </a:t>
                </a:r>
              </a:p>
            </p:txBody>
          </p:sp>
        </mc:Fallback>
      </mc:AlternateContent>
    </p:spTree>
    <p:extLst>
      <p:ext uri="{BB962C8B-B14F-4D97-AF65-F5344CB8AC3E}">
        <p14:creationId xmlns:p14="http://schemas.microsoft.com/office/powerpoint/2010/main" val="3719295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17</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Pseudo-code for the Second </a:t>
            </a:r>
            <a:r>
              <a:rPr lang="en-US" sz="3300" b="1" dirty="0">
                <a:latin typeface="Times New Roman" panose="02020603050405020304" pitchFamily="18" charset="0"/>
                <a:cs typeface="Times New Roman" panose="02020603050405020304" pitchFamily="18" charset="0"/>
              </a:rPr>
              <a:t>P</a:t>
            </a:r>
            <a:r>
              <a:rPr lang="en-US" sz="3300" b="1" dirty="0" smtClean="0">
                <a:latin typeface="Times New Roman" panose="02020603050405020304" pitchFamily="18" charset="0"/>
                <a:cs typeface="Times New Roman" panose="02020603050405020304" pitchFamily="18" charset="0"/>
              </a:rPr>
              <a:t>hase</a:t>
            </a:r>
            <a:endParaRPr lang="en-US" sz="33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5998" y="757197"/>
            <a:ext cx="8549059"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Output Parameters</a:t>
            </a:r>
            <a:r>
              <a:rPr lang="en-US" sz="1400" dirty="0">
                <a:latin typeface="Times New Roman" panose="02020603050405020304" pitchFamily="18" charset="0"/>
                <a:cs typeface="Times New Roman" panose="02020603050405020304" pitchFamily="18" charset="0"/>
              </a:rPr>
              <a:t>: W, M, and V</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W</a:t>
            </a:r>
            <a:r>
              <a:rPr lang="en-US" sz="1400" dirty="0">
                <a:latin typeface="Times New Roman" panose="02020603050405020304" pitchFamily="18" charset="0"/>
                <a:cs typeface="Times New Roman" panose="02020603050405020304" pitchFamily="18" charset="0"/>
              </a:rPr>
              <a:t> = Estimated weights of GM</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a:t>
            </a:r>
            <a:r>
              <a:rPr lang="en-US" sz="1400" dirty="0">
                <a:latin typeface="Times New Roman" panose="02020603050405020304" pitchFamily="18" charset="0"/>
                <a:cs typeface="Times New Roman" panose="02020603050405020304" pitchFamily="18" charset="0"/>
              </a:rPr>
              <a:t> = Estimated mean vectors of GM</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V</a:t>
            </a:r>
            <a:r>
              <a:rPr lang="en-US" sz="1400" dirty="0">
                <a:latin typeface="Times New Roman" panose="02020603050405020304" pitchFamily="18" charset="0"/>
                <a:cs typeface="Times New Roman" panose="02020603050405020304" pitchFamily="18" charset="0"/>
              </a:rPr>
              <a:t>= Estimated covariance matrices of GM</a:t>
            </a:r>
          </a:p>
          <a:p>
            <a:r>
              <a:rPr lang="en-US" sz="1400" dirty="0">
                <a:latin typeface="Times New Roman" panose="02020603050405020304" pitchFamily="18" charset="0"/>
                <a:cs typeface="Times New Roman" panose="02020603050405020304" pitchFamily="18" charset="0"/>
              </a:rPr>
              <a:t> 2: Input Parameters: X, </a:t>
            </a:r>
            <a:r>
              <a:rPr lang="en-US" sz="1400" i="1" dirty="0">
                <a:latin typeface="Times New Roman" panose="02020603050405020304" pitchFamily="18" charset="0"/>
                <a:cs typeface="Times New Roman" panose="02020603050405020304" pitchFamily="18" charset="0"/>
              </a:rPr>
              <a:t>k</a:t>
            </a:r>
            <a:r>
              <a:rPr lang="en-US" sz="1400" dirty="0">
                <a:latin typeface="Times New Roman" panose="02020603050405020304" pitchFamily="18" charset="0"/>
                <a:cs typeface="Times New Roman" panose="02020603050405020304" pitchFamily="18" charset="0"/>
              </a:rPr>
              <a:t>, ltol, </a:t>
            </a:r>
            <a:r>
              <a:rPr lang="en-US" sz="1400" dirty="0" smtClean="0">
                <a:latin typeface="Times New Roman" panose="02020603050405020304" pitchFamily="18" charset="0"/>
                <a:cs typeface="Times New Roman" panose="02020603050405020304" pitchFamily="18" charset="0"/>
              </a:rPr>
              <a:t>            , plot</a:t>
            </a:r>
            <a:r>
              <a:rPr lang="en-US" sz="1400" dirty="0">
                <a:latin typeface="Times New Roman" panose="02020603050405020304" pitchFamily="18" charset="0"/>
                <a:cs typeface="Times New Roman" panose="02020603050405020304" pitchFamily="18" charset="0"/>
              </a:rPr>
              <a:t>, Init </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 = Input Data</a:t>
            </a:r>
          </a:p>
          <a:p>
            <a:r>
              <a:rPr lang="en-US" sz="1400" dirty="0">
                <a:latin typeface="Times New Roman" panose="02020603050405020304" pitchFamily="18" charset="0"/>
                <a:cs typeface="Times New Roman" panose="02020603050405020304" pitchFamily="18" charset="0"/>
              </a:rPr>
              <a:t>    </a:t>
            </a:r>
            <a:r>
              <a:rPr lang="en-US" sz="1400" b="1" i="1" dirty="0">
                <a:latin typeface="Times New Roman" panose="02020603050405020304" pitchFamily="18" charset="0"/>
                <a:cs typeface="Times New Roman" panose="02020603050405020304" pitchFamily="18" charset="0"/>
              </a:rPr>
              <a:t>k</a:t>
            </a:r>
            <a:r>
              <a:rPr lang="en-US" sz="1400" dirty="0">
                <a:latin typeface="Times New Roman" panose="02020603050405020304" pitchFamily="18" charset="0"/>
                <a:cs typeface="Times New Roman" panose="02020603050405020304" pitchFamily="18" charset="0"/>
              </a:rPr>
              <a:t> = No. of clusters (optimally chosen from algorithm 1)</a:t>
            </a:r>
          </a:p>
          <a:p>
            <a:r>
              <a:rPr lang="en-US" sz="1400" b="1" dirty="0">
                <a:latin typeface="Times New Roman" panose="02020603050405020304" pitchFamily="18" charset="0"/>
                <a:cs typeface="Times New Roman" panose="02020603050405020304" pitchFamily="18" charset="0"/>
              </a:rPr>
              <a:t>    ltol </a:t>
            </a:r>
            <a:r>
              <a:rPr lang="en-US" sz="1400" dirty="0">
                <a:latin typeface="Times New Roman" panose="02020603050405020304" pitchFamily="18" charset="0"/>
                <a:cs typeface="Times New Roman" panose="02020603050405020304" pitchFamily="18" charset="0"/>
              </a:rPr>
              <a:t>= Tolerance value, denoted as e, in earlier notations</a:t>
            </a:r>
          </a:p>
          <a:p>
            <a:r>
              <a:rPr lang="en-US" sz="1400" dirty="0" smtClean="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maximum number of allowed iterations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plot</a:t>
            </a:r>
            <a:r>
              <a:rPr lang="en-US" sz="1400" dirty="0">
                <a:latin typeface="Times New Roman" panose="02020603050405020304" pitchFamily="18" charset="0"/>
                <a:cs typeface="Times New Roman" panose="02020603050405020304" pitchFamily="18" charset="0"/>
              </a:rPr>
              <a:t> = 1 for 1-D, 2 for 2-D </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Init</a:t>
            </a:r>
            <a:r>
              <a:rPr lang="en-US" sz="1400" dirty="0">
                <a:latin typeface="Times New Roman" panose="02020603050405020304" pitchFamily="18" charset="0"/>
                <a:cs typeface="Times New Roman" panose="02020603050405020304" pitchFamily="18" charset="0"/>
              </a:rPr>
              <a:t> = Structure of initial W, M, V</a:t>
            </a:r>
          </a:p>
          <a:p>
            <a:r>
              <a:rPr lang="en-US" sz="1400" dirty="0">
                <a:latin typeface="Times New Roman" panose="02020603050405020304" pitchFamily="18" charset="0"/>
                <a:cs typeface="Times New Roman" panose="02020603050405020304" pitchFamily="18" charset="0"/>
              </a:rPr>
              <a:t> 3:  Initialize the parameters by running automatic K-Means on the input data</a:t>
            </a:r>
          </a:p>
          <a:p>
            <a:r>
              <a:rPr lang="en-US" sz="1400" dirty="0">
                <a:latin typeface="Times New Roman" panose="02020603050405020304" pitchFamily="18" charset="0"/>
                <a:cs typeface="Times New Roman" panose="02020603050405020304" pitchFamily="18" charset="0"/>
              </a:rPr>
              <a:t> 4:  Perform the Expectation step using the </a:t>
            </a:r>
            <a:r>
              <a:rPr lang="en-US" sz="1400" dirty="0" smtClean="0">
                <a:latin typeface="Times New Roman" panose="02020603050405020304" pitchFamily="18" charset="0"/>
                <a:cs typeface="Times New Roman" panose="02020603050405020304" pitchFamily="18" charset="0"/>
              </a:rPr>
              <a:t>equation highlighted in blue.</a:t>
            </a:r>
            <a:endParaRPr lang="en-US" sz="1400" dirty="0">
              <a:solidFill>
                <a:srgbClr val="FF0000"/>
              </a:solidFill>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5: Obtain the log-likelihood estimate of the input parameters</a:t>
            </a:r>
          </a:p>
          <a:p>
            <a:r>
              <a:rPr lang="en-US" sz="1400" dirty="0">
                <a:latin typeface="Times New Roman" panose="02020603050405020304" pitchFamily="18" charset="0"/>
                <a:cs typeface="Times New Roman" panose="02020603050405020304" pitchFamily="18" charset="0"/>
              </a:rPr>
              <a:t> 6:  Initialize number of iterations </a:t>
            </a:r>
          </a:p>
          <a:p>
            <a:r>
              <a:rPr lang="en-US" sz="1400" dirty="0">
                <a:latin typeface="Times New Roman" panose="02020603050405020304" pitchFamily="18" charset="0"/>
                <a:cs typeface="Times New Roman" panose="02020603050405020304" pitchFamily="18" charset="0"/>
              </a:rPr>
              <a:t> 7: </a:t>
            </a:r>
            <a:r>
              <a:rPr lang="en-US" sz="1400" b="1" dirty="0" smtClean="0">
                <a:latin typeface="Times New Roman" panose="02020603050405020304" pitchFamily="18" charset="0"/>
                <a:cs typeface="Times New Roman" panose="02020603050405020304" pitchFamily="18" charset="0"/>
              </a:rPr>
              <a:t>while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value of the log likelihood estimate is less than tolerance value &amp; </a:t>
            </a:r>
          </a:p>
          <a:p>
            <a:r>
              <a:rPr lang="en-US" sz="1400" dirty="0">
                <a:latin typeface="Times New Roman" panose="02020603050405020304" pitchFamily="18" charset="0"/>
                <a:cs typeface="Times New Roman" panose="02020603050405020304" pitchFamily="18" charset="0"/>
              </a:rPr>
              <a:t>     number of iterations is less than or equal to iter</a:t>
            </a:r>
            <a:r>
              <a:rPr lang="en-US" sz="1400" baseline="-25000" dirty="0">
                <a:latin typeface="Times New Roman" panose="02020603050405020304" pitchFamily="18" charset="0"/>
                <a:cs typeface="Times New Roman" panose="02020603050405020304" pitchFamily="18" charset="0"/>
              </a:rPr>
              <a:t>max</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do</a:t>
            </a:r>
          </a:p>
          <a:p>
            <a:r>
              <a:rPr lang="en-US" sz="1400" dirty="0">
                <a:latin typeface="Times New Roman" panose="02020603050405020304" pitchFamily="18" charset="0"/>
                <a:cs typeface="Times New Roman" panose="02020603050405020304" pitchFamily="18" charset="0"/>
              </a:rPr>
              <a:t> 8:  Perform the Maximization step using the </a:t>
            </a:r>
            <a:r>
              <a:rPr lang="en-US" sz="1400" dirty="0" smtClean="0">
                <a:latin typeface="Times New Roman" panose="02020603050405020304" pitchFamily="18" charset="0"/>
                <a:cs typeface="Times New Roman" panose="02020603050405020304" pitchFamily="18" charset="0"/>
              </a:rPr>
              <a:t>equation </a:t>
            </a:r>
            <a:r>
              <a:rPr lang="en-US" sz="1400" dirty="0" smtClean="0">
                <a:latin typeface="Times New Roman" panose="02020603050405020304" pitchFamily="18" charset="0"/>
                <a:cs typeface="Times New Roman" panose="02020603050405020304" pitchFamily="18" charset="0"/>
              </a:rPr>
              <a:t>highlighted in green.</a:t>
            </a:r>
            <a:endParaRPr lang="en-US" sz="1400" dirty="0">
              <a:solidFill>
                <a:srgbClr val="FF0000"/>
              </a:solidFill>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9:  Loop back and forth between these two steps until convergence</a:t>
            </a:r>
          </a:p>
          <a:p>
            <a:r>
              <a:rPr lang="en-US" sz="1400" dirty="0">
                <a:latin typeface="Times New Roman" panose="02020603050405020304" pitchFamily="18" charset="0"/>
                <a:cs typeface="Times New Roman" panose="02020603050405020304" pitchFamily="18" charset="0"/>
              </a:rPr>
              <a:t>10: </a:t>
            </a:r>
            <a:r>
              <a:rPr lang="en-US" sz="1400" b="1" dirty="0">
                <a:latin typeface="Times New Roman" panose="02020603050405020304" pitchFamily="18" charset="0"/>
                <a:cs typeface="Times New Roman" panose="02020603050405020304" pitchFamily="18" charset="0"/>
              </a:rPr>
              <a:t>end while</a:t>
            </a:r>
          </a:p>
          <a:p>
            <a:r>
              <a:rPr lang="en-US" sz="1400" dirty="0" smtClean="0">
                <a:latin typeface="Times New Roman" panose="02020603050405020304" pitchFamily="18" charset="0"/>
                <a:cs typeface="Times New Roman" panose="02020603050405020304" pitchFamily="18" charset="0"/>
              </a:rPr>
              <a:t>11: </a:t>
            </a:r>
            <a:r>
              <a:rPr lang="en-US" sz="1400" dirty="0">
                <a:latin typeface="Times New Roman" panose="02020603050405020304" pitchFamily="18" charset="0"/>
                <a:cs typeface="Times New Roman" panose="02020603050405020304" pitchFamily="18" charset="0"/>
              </a:rPr>
              <a:t>Plot the log-likelihood estimate versus the number of </a:t>
            </a:r>
            <a:r>
              <a:rPr lang="en-US" sz="1400" dirty="0" smtClean="0">
                <a:latin typeface="Times New Roman" panose="02020603050405020304" pitchFamily="18" charset="0"/>
                <a:cs typeface="Times New Roman" panose="02020603050405020304" pitchFamily="18" charset="0"/>
              </a:rPr>
              <a:t>iterations</a:t>
            </a:r>
          </a:p>
          <a:p>
            <a:r>
              <a:rPr lang="en-US" sz="1400" dirty="0" smtClean="0">
                <a:latin typeface="Times New Roman" panose="02020603050405020304" pitchFamily="18" charset="0"/>
                <a:cs typeface="Times New Roman" panose="02020603050405020304" pitchFamily="18" charset="0"/>
              </a:rPr>
              <a:t>12: </a:t>
            </a:r>
            <a:r>
              <a:rPr lang="en-US" sz="1400" dirty="0">
                <a:latin typeface="Times New Roman" panose="02020603050405020304" pitchFamily="18" charset="0"/>
                <a:cs typeface="Times New Roman" panose="02020603050405020304" pitchFamily="18" charset="0"/>
              </a:rPr>
              <a:t>Plot the Clustering results</a:t>
            </a:r>
          </a:p>
        </p:txBody>
      </p:sp>
      <mc:AlternateContent xmlns:mc="http://schemas.openxmlformats.org/markup-compatibility/2006" xmlns:a14="http://schemas.microsoft.com/office/drawing/2010/main">
        <mc:Choice Requires="a14">
          <p:sp>
            <p:nvSpPr>
              <p:cNvPr id="3" name="Rectangle 2"/>
              <p:cNvSpPr/>
              <p:nvPr/>
            </p:nvSpPr>
            <p:spPr>
              <a:xfrm>
                <a:off x="2308798" y="1631420"/>
                <a:ext cx="773802" cy="307777"/>
              </a:xfrm>
              <a:prstGeom prst="rect">
                <a:avLst/>
              </a:prstGeom>
            </p:spPr>
            <p:txBody>
              <a:bodyPr wrap="none">
                <a:spAutoFit/>
              </a:bodyPr>
              <a:lstStyle/>
              <a:p>
                <a14:m>
                  <m:oMath xmlns:m="http://schemas.openxmlformats.org/officeDocument/2006/math">
                    <m:r>
                      <a:rPr lang="en-US" sz="1400" i="1">
                        <a:latin typeface="Cambria Math" panose="02040503050406030204" pitchFamily="18" charset="0"/>
                      </a:rPr>
                      <m:t>𝑖𝑡𝑒</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m:rPr>
                            <m:sty m:val="p"/>
                          </m:rPr>
                          <a:rPr lang="en-US" sz="1400" i="0">
                            <a:latin typeface="Cambria Math" panose="02040503050406030204" pitchFamily="18" charset="0"/>
                          </a:rPr>
                          <m:t>max</m:t>
                        </m:r>
                      </m:sub>
                    </m:sSub>
                  </m:oMath>
                </a14:m>
                <a:r>
                  <a:rPr lang="en-US" sz="1400" dirty="0" smtClean="0"/>
                  <a:t> </a:t>
                </a:r>
                <a:endParaRPr lang="en-US" sz="1400" dirty="0"/>
              </a:p>
            </p:txBody>
          </p:sp>
        </mc:Choice>
        <mc:Fallback xmlns="">
          <p:sp>
            <p:nvSpPr>
              <p:cNvPr id="3" name="Rectangle 2"/>
              <p:cNvSpPr>
                <a:spLocks noRot="1" noChangeAspect="1" noMove="1" noResize="1" noEditPoints="1" noAdjustHandles="1" noChangeArrowheads="1" noChangeShapeType="1" noTextEdit="1"/>
              </p:cNvSpPr>
              <p:nvPr/>
            </p:nvSpPr>
            <p:spPr>
              <a:xfrm>
                <a:off x="2308798" y="1631420"/>
                <a:ext cx="773802" cy="307777"/>
              </a:xfrm>
              <a:prstGeom prst="rect">
                <a:avLst/>
              </a:prstGeom>
              <a:blipFill rotWithShape="0">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40513" y="2472589"/>
                <a:ext cx="830099" cy="307777"/>
              </a:xfrm>
              <a:prstGeom prst="rect">
                <a:avLst/>
              </a:prstGeom>
            </p:spPr>
            <p:txBody>
              <a:bodyPr wrap="none">
                <a:spAutoFit/>
              </a:bodyPr>
              <a:lstStyle/>
              <a:p>
                <a14:m>
                  <m:oMath xmlns:m="http://schemas.openxmlformats.org/officeDocument/2006/math">
                    <m:r>
                      <a:rPr lang="en-US" sz="1400" b="1" i="1">
                        <a:latin typeface="Cambria Math" panose="02040503050406030204" pitchFamily="18" charset="0"/>
                      </a:rPr>
                      <m:t>𝒊𝒕𝒆</m:t>
                    </m:r>
                    <m:sSub>
                      <m:sSubPr>
                        <m:ctrlPr>
                          <a:rPr lang="en-US" sz="1400" b="1" i="1">
                            <a:latin typeface="Cambria Math" panose="02040503050406030204" pitchFamily="18" charset="0"/>
                          </a:rPr>
                        </m:ctrlPr>
                      </m:sSubPr>
                      <m:e>
                        <m:r>
                          <a:rPr lang="en-US" sz="1400" b="1" i="1">
                            <a:latin typeface="Cambria Math" panose="02040503050406030204" pitchFamily="18" charset="0"/>
                          </a:rPr>
                          <m:t>𝒓</m:t>
                        </m:r>
                      </m:e>
                      <m:sub>
                        <m:r>
                          <a:rPr lang="en-US" sz="1400" b="1" i="0">
                            <a:latin typeface="Cambria Math" panose="02040503050406030204" pitchFamily="18" charset="0"/>
                          </a:rPr>
                          <m:t>𝐦𝐚𝐱</m:t>
                        </m:r>
                      </m:sub>
                    </m:sSub>
                  </m:oMath>
                </a14:m>
                <a:r>
                  <a:rPr lang="en-US" sz="1400" b="1" dirty="0" smtClean="0"/>
                  <a:t> </a:t>
                </a:r>
                <a:endParaRPr lang="en-US" sz="1400" b="1" dirty="0"/>
              </a:p>
            </p:txBody>
          </p:sp>
        </mc:Choice>
        <mc:Fallback xmlns="">
          <p:sp>
            <p:nvSpPr>
              <p:cNvPr id="11" name="Rectangle 10"/>
              <p:cNvSpPr>
                <a:spLocks noRot="1" noChangeAspect="1" noMove="1" noResize="1" noEditPoints="1" noAdjustHandles="1" noChangeArrowheads="1" noChangeShapeType="1" noTextEdit="1"/>
              </p:cNvSpPr>
              <p:nvPr/>
            </p:nvSpPr>
            <p:spPr>
              <a:xfrm>
                <a:off x="240513" y="2472589"/>
                <a:ext cx="830099" cy="307777"/>
              </a:xfrm>
              <a:prstGeom prst="rect">
                <a:avLst/>
              </a:prstGeom>
              <a:blipFill rotWithShape="0">
                <a:blip r:embed="rId6" cstate="print"/>
                <a:stretch>
                  <a:fillRect/>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111369561"/>
              </p:ext>
            </p:extLst>
          </p:nvPr>
        </p:nvGraphicFramePr>
        <p:xfrm>
          <a:off x="5900602" y="1259810"/>
          <a:ext cx="3186333" cy="311265"/>
        </p:xfrm>
        <a:graphic>
          <a:graphicData uri="http://schemas.openxmlformats.org/presentationml/2006/ole">
            <mc:AlternateContent xmlns:mc="http://schemas.openxmlformats.org/markup-compatibility/2006">
              <mc:Choice xmlns:v="urn:schemas-microsoft-com:vml" Requires="v">
                <p:oleObj spid="_x0000_s4115" name="Equation" r:id="rId7" imgW="1447560" imgH="203040" progId="Equation.DSMT4">
                  <p:embed/>
                </p:oleObj>
              </mc:Choice>
              <mc:Fallback>
                <p:oleObj name="Equation" r:id="rId7" imgW="1447560" imgH="203040" progId="Equation.DSMT4">
                  <p:embed/>
                  <p:pic>
                    <p:nvPicPr>
                      <p:cNvPr id="0" name=""/>
                      <p:cNvPicPr/>
                      <p:nvPr/>
                    </p:nvPicPr>
                    <p:blipFill>
                      <a:blip r:embed="rId8"/>
                      <a:stretch>
                        <a:fillRect/>
                      </a:stretch>
                    </p:blipFill>
                    <p:spPr>
                      <a:xfrm>
                        <a:off x="5900602" y="1259810"/>
                        <a:ext cx="3186333" cy="31126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107622305"/>
              </p:ext>
            </p:extLst>
          </p:nvPr>
        </p:nvGraphicFramePr>
        <p:xfrm>
          <a:off x="5905856" y="1669589"/>
          <a:ext cx="3192424" cy="477246"/>
        </p:xfrm>
        <a:graphic>
          <a:graphicData uri="http://schemas.openxmlformats.org/presentationml/2006/ole">
            <mc:AlternateContent xmlns:mc="http://schemas.openxmlformats.org/markup-compatibility/2006">
              <mc:Choice xmlns:v="urn:schemas-microsoft-com:vml" Requires="v">
                <p:oleObj spid="_x0000_s4116" name="Equation" r:id="rId9" imgW="2095200" imgH="342720" progId="Equation.DSMT4">
                  <p:embed/>
                </p:oleObj>
              </mc:Choice>
              <mc:Fallback>
                <p:oleObj name="Equation" r:id="rId9" imgW="2095200" imgH="342720" progId="Equation.DSMT4">
                  <p:embed/>
                  <p:pic>
                    <p:nvPicPr>
                      <p:cNvPr id="0" name=""/>
                      <p:cNvPicPr/>
                      <p:nvPr/>
                    </p:nvPicPr>
                    <p:blipFill>
                      <a:blip r:embed="rId10"/>
                      <a:stretch>
                        <a:fillRect/>
                      </a:stretch>
                    </p:blipFill>
                    <p:spPr>
                      <a:xfrm>
                        <a:off x="5905856" y="1669589"/>
                        <a:ext cx="3192424" cy="477246"/>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01192143"/>
              </p:ext>
            </p:extLst>
          </p:nvPr>
        </p:nvGraphicFramePr>
        <p:xfrm>
          <a:off x="5988411" y="2358650"/>
          <a:ext cx="3098524" cy="419212"/>
        </p:xfrm>
        <a:graphic>
          <a:graphicData uri="http://schemas.openxmlformats.org/presentationml/2006/ole">
            <mc:AlternateContent xmlns:mc="http://schemas.openxmlformats.org/markup-compatibility/2006">
              <mc:Choice xmlns:v="urn:schemas-microsoft-com:vml" Requires="v">
                <p:oleObj spid="_x0000_s4117" name="Equation" r:id="rId11" imgW="2158920" imgH="291960" progId="Equation.DSMT4">
                  <p:embed/>
                </p:oleObj>
              </mc:Choice>
              <mc:Fallback>
                <p:oleObj name="Equation" r:id="rId11" imgW="2158920" imgH="291960" progId="Equation.DSMT4">
                  <p:embed/>
                  <p:pic>
                    <p:nvPicPr>
                      <p:cNvPr id="0" name=""/>
                      <p:cNvPicPr/>
                      <p:nvPr/>
                    </p:nvPicPr>
                    <p:blipFill>
                      <a:blip r:embed="rId12"/>
                      <a:stretch>
                        <a:fillRect/>
                      </a:stretch>
                    </p:blipFill>
                    <p:spPr>
                      <a:xfrm>
                        <a:off x="5988411" y="2358650"/>
                        <a:ext cx="3098524" cy="419212"/>
                      </a:xfrm>
                      <a:prstGeom prst="rect">
                        <a:avLst/>
                      </a:prstGeom>
                      <a:solidFill>
                        <a:schemeClr val="accent1">
                          <a:lumMod val="60000"/>
                          <a:lumOff val="40000"/>
                        </a:schemeClr>
                      </a:solidFill>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203779813"/>
              </p:ext>
            </p:extLst>
          </p:nvPr>
        </p:nvGraphicFramePr>
        <p:xfrm>
          <a:off x="6009037" y="3010793"/>
          <a:ext cx="2543175" cy="538162"/>
        </p:xfrm>
        <a:graphic>
          <a:graphicData uri="http://schemas.openxmlformats.org/presentationml/2006/ole">
            <mc:AlternateContent xmlns:mc="http://schemas.openxmlformats.org/markup-compatibility/2006">
              <mc:Choice xmlns:v="urn:schemas-microsoft-com:vml" Requires="v">
                <p:oleObj spid="_x0000_s4118" name="Equation" r:id="rId13" imgW="1562040" imgH="330120" progId="Equation.DSMT4">
                  <p:embed/>
                </p:oleObj>
              </mc:Choice>
              <mc:Fallback>
                <p:oleObj name="Equation" r:id="rId13" imgW="1562040" imgH="330120" progId="Equation.DSMT4">
                  <p:embed/>
                  <p:pic>
                    <p:nvPicPr>
                      <p:cNvPr id="0" name=""/>
                      <p:cNvPicPr/>
                      <p:nvPr/>
                    </p:nvPicPr>
                    <p:blipFill>
                      <a:blip r:embed="rId14"/>
                      <a:stretch>
                        <a:fillRect/>
                      </a:stretch>
                    </p:blipFill>
                    <p:spPr>
                      <a:xfrm>
                        <a:off x="6009037" y="3010793"/>
                        <a:ext cx="2543175" cy="538162"/>
                      </a:xfrm>
                      <a:prstGeom prst="rect">
                        <a:avLst/>
                      </a:prstGeom>
                      <a:solidFill>
                        <a:schemeClr val="accent6">
                          <a:lumMod val="60000"/>
                          <a:lumOff val="40000"/>
                        </a:schemeClr>
                      </a:solidFill>
                    </p:spPr>
                  </p:pic>
                </p:oleObj>
              </mc:Fallback>
            </mc:AlternateContent>
          </a:graphicData>
        </a:graphic>
      </p:graphicFrame>
    </p:spTree>
    <p:extLst>
      <p:ext uri="{BB962C8B-B14F-4D97-AF65-F5344CB8AC3E}">
        <p14:creationId xmlns:p14="http://schemas.microsoft.com/office/powerpoint/2010/main" val="4082627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18</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Datasets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20832" y="533192"/>
            <a:ext cx="8549059" cy="538609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To evaluate the performance of the algorithm, a wide array of datasets have been used.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datasets are selected on the basis of the following merit:</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Size</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Shape</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Higher Dimensions</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 Each dataset is categorized into three major categories:</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Real Datasets</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Synthetic Datasets</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Miscellaneous Datasets</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selected datasets are extracted from open source repositories [15, 16] and previous publications.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Following </a:t>
            </a:r>
            <a:r>
              <a:rPr lang="en-US" sz="1600" dirty="0">
                <a:latin typeface="Times New Roman" panose="02020603050405020304" pitchFamily="18" charset="0"/>
                <a:cs typeface="Times New Roman" panose="02020603050405020304" pitchFamily="18" charset="0"/>
              </a:rPr>
              <a:t>are the representative datasets chosen for visualization purposes: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Iris dataset (Real)</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A3 dataset (Miscellaneous)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S4 dataset (Shape)</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Dim256 (Higher Dimensions)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Synthetic4 (Synthetic</a:t>
            </a:r>
            <a:r>
              <a:rPr lang="en-US" sz="16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324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19</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1" y="6400947"/>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Dataset Descriptions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4123" y="757197"/>
            <a:ext cx="8549059" cy="738664"/>
          </a:xfrm>
          <a:prstGeom prst="rect">
            <a:avLst/>
          </a:prstGeom>
          <a:noFill/>
        </p:spPr>
        <p:txBody>
          <a:bodyPr wrap="square" rtlCol="0">
            <a:spAutoFit/>
          </a:bodyPr>
          <a:lstStyle/>
          <a:p>
            <a:pPr>
              <a:lnSpc>
                <a:spcPct val="150000"/>
              </a:lnSpc>
            </a:pPr>
            <a:endParaRPr lang="en-US" sz="140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endParaRPr lang="en-US" sz="1400" dirty="0" smtClean="0">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950365270"/>
              </p:ext>
            </p:extLst>
          </p:nvPr>
        </p:nvGraphicFramePr>
        <p:xfrm>
          <a:off x="74124" y="757199"/>
          <a:ext cx="4972890" cy="3311416"/>
        </p:xfrm>
        <a:graphic>
          <a:graphicData uri="http://schemas.openxmlformats.org/drawingml/2006/table">
            <a:tbl>
              <a:tblPr firstRow="1" firstCol="1" bandRow="1">
                <a:tableStyleId>{5C22544A-7EE6-4342-B048-85BDC9FD1C3A}</a:tableStyleId>
              </a:tblPr>
              <a:tblGrid>
                <a:gridCol w="1515823"/>
                <a:gridCol w="1087770"/>
                <a:gridCol w="2369297"/>
              </a:tblGrid>
              <a:tr h="193824">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Category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Data set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Data Description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21339">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Real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Breast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data set contains the records of patients suffering from breast-cancer. There are two classes: Benign and </a:t>
                      </a:r>
                      <a:r>
                        <a:rPr lang="en-US" sz="1200" dirty="0" smtClean="0">
                          <a:effectLst/>
                          <a:latin typeface="Times New Roman" panose="02020603050405020304" pitchFamily="18" charset="0"/>
                          <a:cs typeface="Times New Roman" panose="02020603050405020304" pitchFamily="18" charset="0"/>
                        </a:rPr>
                        <a:t>Malignant [15]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814460">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Real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Iris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It is a widely-known data set taken from fisher’s Iris data. It contains four species of Iris, each with three </a:t>
                      </a:r>
                      <a:r>
                        <a:rPr lang="en-US" sz="1200" dirty="0" smtClean="0">
                          <a:effectLst/>
                          <a:latin typeface="Times New Roman" panose="02020603050405020304" pitchFamily="18" charset="0"/>
                          <a:cs typeface="Times New Roman" panose="02020603050405020304" pitchFamily="18" charset="0"/>
                        </a:rPr>
                        <a:t>classes [15]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607581">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Real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Wine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no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It contains three different classes of wine found in North </a:t>
                      </a:r>
                      <a:r>
                        <a:rPr lang="en-US" sz="1200" dirty="0" smtClean="0">
                          <a:effectLst/>
                          <a:latin typeface="Times New Roman" panose="02020603050405020304" pitchFamily="18" charset="0"/>
                          <a:cs typeface="Times New Roman" panose="02020603050405020304" pitchFamily="18" charset="0"/>
                        </a:rPr>
                        <a:t>America [15]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607581">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Real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Thyroid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data set contains record of thyroid viruses categorized in two </a:t>
                      </a:r>
                      <a:r>
                        <a:rPr lang="en-US" sz="1200" dirty="0" smtClean="0">
                          <a:effectLst/>
                          <a:latin typeface="Times New Roman" panose="02020603050405020304" pitchFamily="18" charset="0"/>
                          <a:cs typeface="Times New Roman" panose="02020603050405020304" pitchFamily="18" charset="0"/>
                        </a:rPr>
                        <a:t>classes [15]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99229389"/>
              </p:ext>
            </p:extLst>
          </p:nvPr>
        </p:nvGraphicFramePr>
        <p:xfrm>
          <a:off x="76914" y="4044404"/>
          <a:ext cx="4972890" cy="1051560"/>
        </p:xfrm>
        <a:graphic>
          <a:graphicData uri="http://schemas.openxmlformats.org/drawingml/2006/table">
            <a:tbl>
              <a:tblPr firstRow="1" firstCol="1" bandRow="1">
                <a:tableStyleId>{5C22544A-7EE6-4342-B048-85BDC9FD1C3A}</a:tableStyleId>
              </a:tblPr>
              <a:tblGrid>
                <a:gridCol w="1515824"/>
                <a:gridCol w="1087770"/>
                <a:gridCol w="2369296"/>
              </a:tblGrid>
              <a:tr h="325621">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Miscellaneous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R15</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l">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The first occurrence of R15 data set is found in </a:t>
                      </a:r>
                      <a:r>
                        <a:rPr lang="en-US" sz="1200" b="0" dirty="0" smtClean="0">
                          <a:solidFill>
                            <a:schemeClr val="tx1"/>
                          </a:solidFill>
                          <a:effectLst/>
                          <a:latin typeface="Times New Roman" panose="02020603050405020304" pitchFamily="18" charset="0"/>
                          <a:cs typeface="Times New Roman" panose="02020603050405020304" pitchFamily="18" charset="0"/>
                        </a:rPr>
                        <a:t>[17].</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r h="488432">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Miscellaneous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A1</a:t>
                      </a:r>
                    </a:p>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A2</a:t>
                      </a:r>
                    </a:p>
                    <a:p>
                      <a:pPr marL="0" marR="0" algn="ctr">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A3</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 data sets were used in a variety of clustering tasks. The data sets were first implemented in </a:t>
                      </a:r>
                      <a:r>
                        <a:rPr lang="en-US" sz="1200" dirty="0" smtClean="0">
                          <a:effectLst/>
                          <a:latin typeface="Times New Roman" panose="02020603050405020304" pitchFamily="18" charset="0"/>
                          <a:cs typeface="Times New Roman" panose="02020603050405020304" pitchFamily="18" charset="0"/>
                        </a:rPr>
                        <a:t>[18]</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13975608"/>
              </p:ext>
            </p:extLst>
          </p:nvPr>
        </p:nvGraphicFramePr>
        <p:xfrm>
          <a:off x="5173219" y="759769"/>
          <a:ext cx="3925061" cy="1051560"/>
        </p:xfrm>
        <a:graphic>
          <a:graphicData uri="http://schemas.openxmlformats.org/drawingml/2006/table">
            <a:tbl>
              <a:tblPr firstRow="1" firstCol="1" bandRow="1">
                <a:tableStyleId>{5C22544A-7EE6-4342-B048-85BDC9FD1C3A}</a:tableStyleId>
              </a:tblPr>
              <a:tblGrid>
                <a:gridCol w="1196427"/>
                <a:gridCol w="858568"/>
                <a:gridCol w="1870066"/>
              </a:tblGrid>
              <a:tr h="0">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Shape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S1</a:t>
                      </a:r>
                    </a:p>
                    <a:p>
                      <a:pPr marL="0" marR="0" algn="ctr">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S2</a:t>
                      </a:r>
                    </a:p>
                    <a:p>
                      <a:pPr marL="0" marR="0" algn="ctr">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S3</a:t>
                      </a:r>
                    </a:p>
                    <a:p>
                      <a:pPr marL="0" marR="0" algn="ctr">
                        <a:lnSpc>
                          <a:spcPct val="115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S4</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l">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S Data sets comes under the category of shape Data sets, i.e., they consist of varying shapes with different degree of </a:t>
                      </a:r>
                      <a:r>
                        <a:rPr lang="en-US" sz="1200" b="0" dirty="0" smtClean="0">
                          <a:solidFill>
                            <a:schemeClr val="tx1"/>
                          </a:solidFill>
                          <a:effectLst/>
                          <a:latin typeface="Times New Roman" panose="02020603050405020304" pitchFamily="18" charset="0"/>
                          <a:cs typeface="Times New Roman" panose="02020603050405020304" pitchFamily="18" charset="0"/>
                        </a:rPr>
                        <a:t>overlap [16]</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36046180"/>
              </p:ext>
            </p:extLst>
          </p:nvPr>
        </p:nvGraphicFramePr>
        <p:xfrm>
          <a:off x="5173217" y="1995055"/>
          <a:ext cx="3925063" cy="1856819"/>
        </p:xfrm>
        <a:graphic>
          <a:graphicData uri="http://schemas.openxmlformats.org/drawingml/2006/table">
            <a:tbl>
              <a:tblPr firstRow="1" firstCol="1" bandRow="1">
                <a:tableStyleId>{5C22544A-7EE6-4342-B048-85BDC9FD1C3A}</a:tableStyleId>
              </a:tblPr>
              <a:tblGrid>
                <a:gridCol w="1196427"/>
                <a:gridCol w="858569"/>
                <a:gridCol w="1870067"/>
              </a:tblGrid>
              <a:tr h="594947">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Higher Dimensions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Dim32</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l">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Dim32 is a Gaussian data set with 32 dimensions.</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r>
              <a:tr h="0">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Higher Dimensions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Dim64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Dim64 is a Gaussian data set with 64 dimensions.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Higher Dimensions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Dim256</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Dim256 is a Gaussian data set with 256 dimensions.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Higher Dimensions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Dim1024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Dim1024 is a Gaussian data set with 1024 dimensions.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341526641"/>
              </p:ext>
            </p:extLst>
          </p:nvPr>
        </p:nvGraphicFramePr>
        <p:xfrm>
          <a:off x="5167675" y="3800104"/>
          <a:ext cx="3930606" cy="2579314"/>
        </p:xfrm>
        <a:graphic>
          <a:graphicData uri="http://schemas.openxmlformats.org/drawingml/2006/table">
            <a:tbl>
              <a:tblPr firstRow="1" firstCol="1" bandRow="1">
                <a:tableStyleId>{5C22544A-7EE6-4342-B048-85BDC9FD1C3A}</a:tableStyleId>
              </a:tblPr>
              <a:tblGrid>
                <a:gridCol w="1198117"/>
                <a:gridCol w="859781"/>
                <a:gridCol w="1872708"/>
              </a:tblGrid>
              <a:tr h="686506">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Synthetic</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Synthetic1</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l">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Synthetic1 is an artificially generated data set with one million data points.</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r h="0">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Synthetic</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Synthetic2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Synthetic2 is an artificially generated data set with two million data points.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Synthetic</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Synthetic3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Synthetic3 is an artificially generated data set with three million data points.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82270">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Synthetic</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Synthetic4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Synthetic4 is an artificially generated data set with four million data points.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058384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797"/>
            <a:ext cx="6858000" cy="580958"/>
          </a:xfrm>
        </p:spPr>
        <p:txBody>
          <a:bodyPr>
            <a:normAutofit/>
          </a:bodyPr>
          <a:lstStyle/>
          <a:p>
            <a:r>
              <a:rPr lang="en-US" sz="3300" b="1" dirty="0" smtClean="0">
                <a:latin typeface="Times New Roman" panose="02020603050405020304" pitchFamily="18" charset="0"/>
                <a:cs typeface="Times New Roman" panose="02020603050405020304" pitchFamily="18" charset="0"/>
              </a:rPr>
              <a:t>Contents</a:t>
            </a:r>
            <a:endParaRPr lang="en-US" sz="3300"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0" name="TextBox 9"/>
          <p:cNvSpPr txBox="1"/>
          <p:nvPr/>
        </p:nvSpPr>
        <p:spPr>
          <a:xfrm>
            <a:off x="321697" y="1420633"/>
            <a:ext cx="8080169" cy="5632311"/>
          </a:xfrm>
          <a:prstGeom prst="rect">
            <a:avLst/>
          </a:prstGeom>
          <a:noFill/>
        </p:spPr>
        <p:txBody>
          <a:bodyPr wrap="square" numCol="1" rtlCol="0">
            <a:spAutoFit/>
          </a:bodyPr>
          <a:lstStyle/>
          <a:p>
            <a:pPr marL="285750" indent="-285750">
              <a:lnSpc>
                <a:spcPct val="2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Introduction</a:t>
            </a:r>
          </a:p>
          <a:p>
            <a:pPr marL="285750" indent="-285750">
              <a:lnSpc>
                <a:spcPct val="2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Technical Background</a:t>
            </a:r>
          </a:p>
          <a:p>
            <a:pPr marL="285750" indent="-285750">
              <a:lnSpc>
                <a:spcPct val="2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Proposed Method</a:t>
            </a:r>
          </a:p>
          <a:p>
            <a:pPr marL="285750" indent="-285750">
              <a:lnSpc>
                <a:spcPct val="2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Datasets</a:t>
            </a:r>
          </a:p>
          <a:p>
            <a:pPr marL="285750" indent="-285750">
              <a:lnSpc>
                <a:spcPct val="2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Results</a:t>
            </a:r>
          </a:p>
          <a:p>
            <a:pPr marL="285750" indent="-285750">
              <a:lnSpc>
                <a:spcPct val="2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Conclusions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847968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20</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Clustering plots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8426" y="787996"/>
            <a:ext cx="8549059" cy="49866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Iris dataset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=3, dimensionality=4, instances=150)</a:t>
            </a:r>
          </a:p>
        </p:txBody>
      </p:sp>
      <p:pic>
        <p:nvPicPr>
          <p:cNvPr id="3" name="Picture 2"/>
          <p:cNvPicPr>
            <a:picLocks noChangeAspect="1"/>
          </p:cNvPicPr>
          <p:nvPr/>
        </p:nvPicPr>
        <p:blipFill>
          <a:blip r:embed="rId4" cstate="print"/>
          <a:stretch>
            <a:fillRect/>
          </a:stretch>
        </p:blipFill>
        <p:spPr>
          <a:xfrm>
            <a:off x="85998" y="1723650"/>
            <a:ext cx="4842262" cy="3807967"/>
          </a:xfrm>
          <a:prstGeom prst="rect">
            <a:avLst/>
          </a:prstGeom>
        </p:spPr>
      </p:pic>
      <p:pic>
        <p:nvPicPr>
          <p:cNvPr id="4" name="Picture 3"/>
          <p:cNvPicPr>
            <a:picLocks noChangeAspect="1"/>
          </p:cNvPicPr>
          <p:nvPr/>
        </p:nvPicPr>
        <p:blipFill>
          <a:blip r:embed="rId5" cstate="print"/>
          <a:stretch>
            <a:fillRect/>
          </a:stretch>
        </p:blipFill>
        <p:spPr>
          <a:xfrm>
            <a:off x="4362054" y="1723651"/>
            <a:ext cx="5078610" cy="3811324"/>
          </a:xfrm>
          <a:prstGeom prst="rect">
            <a:avLst/>
          </a:prstGeom>
        </p:spPr>
      </p:pic>
    </p:spTree>
    <p:extLst>
      <p:ext uri="{BB962C8B-B14F-4D97-AF65-F5344CB8AC3E}">
        <p14:creationId xmlns:p14="http://schemas.microsoft.com/office/powerpoint/2010/main" val="3259489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21</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Clustering plots</a:t>
            </a:r>
            <a:endParaRPr lang="en-US" sz="33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5998" y="757197"/>
            <a:ext cx="8549059" cy="41742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endParaRPr lang="en-US" sz="1600" dirty="0" smtClean="0">
              <a:latin typeface="Times New Roman" panose="02020603050405020304" pitchFamily="18" charset="0"/>
              <a:cs typeface="Times New Roman" panose="02020603050405020304" pitchFamily="18" charset="0"/>
            </a:endParaRPr>
          </a:p>
        </p:txBody>
      </p:sp>
      <p:sp>
        <p:nvSpPr>
          <p:cNvPr id="14" name="TextBox 13"/>
          <p:cNvSpPr txBox="1"/>
          <p:nvPr/>
        </p:nvSpPr>
        <p:spPr>
          <a:xfrm>
            <a:off x="165970" y="845284"/>
            <a:ext cx="8549059"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A3 </a:t>
            </a:r>
            <a:r>
              <a:rPr lang="en-US" sz="2000" dirty="0">
                <a:latin typeface="Times New Roman" panose="02020603050405020304" pitchFamily="18" charset="0"/>
                <a:cs typeface="Times New Roman" panose="02020603050405020304" pitchFamily="18" charset="0"/>
              </a:rPr>
              <a:t>dataset </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=50, dimensionality=50, instances=7,500)</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cstate="print"/>
          <a:stretch>
            <a:fillRect/>
          </a:stretch>
        </p:blipFill>
        <p:spPr>
          <a:xfrm>
            <a:off x="-166787" y="1703059"/>
            <a:ext cx="4988169" cy="3743450"/>
          </a:xfrm>
          <a:prstGeom prst="rect">
            <a:avLst/>
          </a:prstGeom>
        </p:spPr>
      </p:pic>
      <p:pic>
        <p:nvPicPr>
          <p:cNvPr id="15" name="Picture 14"/>
          <p:cNvPicPr>
            <a:picLocks noChangeAspect="1"/>
          </p:cNvPicPr>
          <p:nvPr/>
        </p:nvPicPr>
        <p:blipFill>
          <a:blip r:embed="rId5" cstate="print"/>
          <a:stretch>
            <a:fillRect/>
          </a:stretch>
        </p:blipFill>
        <p:spPr>
          <a:xfrm>
            <a:off x="4736374" y="1803806"/>
            <a:ext cx="4818447" cy="3787901"/>
          </a:xfrm>
          <a:prstGeom prst="rect">
            <a:avLst/>
          </a:prstGeom>
        </p:spPr>
      </p:pic>
    </p:spTree>
    <p:extLst>
      <p:ext uri="{BB962C8B-B14F-4D97-AF65-F5344CB8AC3E}">
        <p14:creationId xmlns:p14="http://schemas.microsoft.com/office/powerpoint/2010/main" val="3620197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22</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Clustering plots</a:t>
            </a:r>
            <a:endParaRPr lang="en-US" sz="33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5998" y="757197"/>
            <a:ext cx="8549059" cy="41742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endParaRPr lang="en-US" sz="1600" dirty="0" smtClean="0">
              <a:latin typeface="Times New Roman" panose="02020603050405020304" pitchFamily="18" charset="0"/>
              <a:cs typeface="Times New Roman" panose="02020603050405020304" pitchFamily="18" charset="0"/>
            </a:endParaRPr>
          </a:p>
        </p:txBody>
      </p:sp>
      <p:sp>
        <p:nvSpPr>
          <p:cNvPr id="14" name="TextBox 13"/>
          <p:cNvSpPr txBox="1"/>
          <p:nvPr/>
        </p:nvSpPr>
        <p:spPr>
          <a:xfrm>
            <a:off x="238398" y="909597"/>
            <a:ext cx="8549059"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S4 </a:t>
            </a:r>
            <a:r>
              <a:rPr lang="en-US" sz="2000" dirty="0">
                <a:latin typeface="Times New Roman" panose="02020603050405020304" pitchFamily="18" charset="0"/>
                <a:cs typeface="Times New Roman" panose="02020603050405020304" pitchFamily="18" charset="0"/>
              </a:rPr>
              <a:t>dataset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=15, dimensionality=15, instances=5,000)</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cstate="print"/>
          <a:stretch>
            <a:fillRect/>
          </a:stretch>
        </p:blipFill>
        <p:spPr>
          <a:xfrm>
            <a:off x="-107412" y="1883491"/>
            <a:ext cx="4869417" cy="3654330"/>
          </a:xfrm>
          <a:prstGeom prst="rect">
            <a:avLst/>
          </a:prstGeom>
        </p:spPr>
      </p:pic>
      <p:pic>
        <p:nvPicPr>
          <p:cNvPr id="4" name="Picture 3"/>
          <p:cNvPicPr>
            <a:picLocks noChangeAspect="1"/>
          </p:cNvPicPr>
          <p:nvPr/>
        </p:nvPicPr>
        <p:blipFill>
          <a:blip r:embed="rId5"/>
          <a:stretch>
            <a:fillRect/>
          </a:stretch>
        </p:blipFill>
        <p:spPr>
          <a:xfrm>
            <a:off x="4572000" y="1941017"/>
            <a:ext cx="4969093" cy="3729134"/>
          </a:xfrm>
          <a:prstGeom prst="rect">
            <a:avLst/>
          </a:prstGeom>
        </p:spPr>
      </p:pic>
    </p:spTree>
    <p:extLst>
      <p:ext uri="{BB962C8B-B14F-4D97-AF65-F5344CB8AC3E}">
        <p14:creationId xmlns:p14="http://schemas.microsoft.com/office/powerpoint/2010/main" val="3977053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23</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Clustering plots</a:t>
            </a:r>
            <a:endParaRPr lang="en-US" sz="33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5998" y="757197"/>
            <a:ext cx="8549059" cy="41742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endParaRPr lang="en-US" sz="1600" dirty="0" smtClean="0">
              <a:latin typeface="Times New Roman" panose="02020603050405020304" pitchFamily="18" charset="0"/>
              <a:cs typeface="Times New Roman" panose="02020603050405020304" pitchFamily="18" charset="0"/>
            </a:endParaRPr>
          </a:p>
        </p:txBody>
      </p:sp>
      <p:sp>
        <p:nvSpPr>
          <p:cNvPr id="14" name="TextBox 13"/>
          <p:cNvSpPr txBox="1"/>
          <p:nvPr/>
        </p:nvSpPr>
        <p:spPr>
          <a:xfrm>
            <a:off x="238398" y="909597"/>
            <a:ext cx="8549059"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Dim256 </a:t>
            </a:r>
            <a:r>
              <a:rPr lang="en-US" sz="2000" dirty="0">
                <a:latin typeface="Times New Roman" panose="02020603050405020304" pitchFamily="18" charset="0"/>
                <a:cs typeface="Times New Roman" panose="02020603050405020304" pitchFamily="18" charset="0"/>
              </a:rPr>
              <a:t>dataset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=2, dimensionality=256, instances=1,024)</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cstate="print"/>
          <a:stretch>
            <a:fillRect/>
          </a:stretch>
        </p:blipFill>
        <p:spPr>
          <a:xfrm>
            <a:off x="0" y="1839599"/>
            <a:ext cx="4952010" cy="3716314"/>
          </a:xfrm>
          <a:prstGeom prst="rect">
            <a:avLst/>
          </a:prstGeom>
        </p:spPr>
      </p:pic>
      <p:pic>
        <p:nvPicPr>
          <p:cNvPr id="6" name="Picture 5"/>
          <p:cNvPicPr>
            <a:picLocks noChangeAspect="1"/>
          </p:cNvPicPr>
          <p:nvPr/>
        </p:nvPicPr>
        <p:blipFill>
          <a:blip r:embed="rId5" cstate="print"/>
          <a:stretch>
            <a:fillRect/>
          </a:stretch>
        </p:blipFill>
        <p:spPr>
          <a:xfrm>
            <a:off x="4189598" y="1839599"/>
            <a:ext cx="5128341" cy="3848645"/>
          </a:xfrm>
          <a:prstGeom prst="rect">
            <a:avLst/>
          </a:prstGeom>
        </p:spPr>
      </p:pic>
    </p:spTree>
    <p:extLst>
      <p:ext uri="{BB962C8B-B14F-4D97-AF65-F5344CB8AC3E}">
        <p14:creationId xmlns:p14="http://schemas.microsoft.com/office/powerpoint/2010/main" val="177298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24</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Clustering plots</a:t>
            </a:r>
            <a:endParaRPr lang="en-US" sz="33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5998" y="757197"/>
            <a:ext cx="8549059" cy="41742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endParaRPr lang="en-US" sz="1600" dirty="0" smtClean="0">
              <a:latin typeface="Times New Roman" panose="02020603050405020304" pitchFamily="18" charset="0"/>
              <a:cs typeface="Times New Roman" panose="02020603050405020304" pitchFamily="18" charset="0"/>
            </a:endParaRPr>
          </a:p>
        </p:txBody>
      </p:sp>
      <p:sp>
        <p:nvSpPr>
          <p:cNvPr id="14" name="TextBox 13"/>
          <p:cNvSpPr txBox="1"/>
          <p:nvPr/>
        </p:nvSpPr>
        <p:spPr>
          <a:xfrm>
            <a:off x="238398" y="909597"/>
            <a:ext cx="8549059"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Synthetic4 </a:t>
            </a:r>
            <a:r>
              <a:rPr lang="en-US" sz="2000" dirty="0">
                <a:latin typeface="Times New Roman" panose="02020603050405020304" pitchFamily="18" charset="0"/>
                <a:cs typeface="Times New Roman" panose="02020603050405020304" pitchFamily="18" charset="0"/>
              </a:rPr>
              <a:t>dataset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=5, dimensionality=5, instances=4,000,000)</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cstate="print"/>
          <a:stretch>
            <a:fillRect/>
          </a:stretch>
        </p:blipFill>
        <p:spPr>
          <a:xfrm>
            <a:off x="1" y="1824391"/>
            <a:ext cx="5170878" cy="3880567"/>
          </a:xfrm>
          <a:prstGeom prst="rect">
            <a:avLst/>
          </a:prstGeom>
        </p:spPr>
      </p:pic>
      <p:pic>
        <p:nvPicPr>
          <p:cNvPr id="3" name="Picture 2"/>
          <p:cNvPicPr>
            <a:picLocks noChangeAspect="1"/>
          </p:cNvPicPr>
          <p:nvPr/>
        </p:nvPicPr>
        <p:blipFill>
          <a:blip r:embed="rId5" cstate="print"/>
          <a:stretch>
            <a:fillRect/>
          </a:stretch>
        </p:blipFill>
        <p:spPr>
          <a:xfrm>
            <a:off x="4388873" y="1887198"/>
            <a:ext cx="5184030" cy="3890437"/>
          </a:xfrm>
          <a:prstGeom prst="rect">
            <a:avLst/>
          </a:prstGeom>
        </p:spPr>
      </p:pic>
    </p:spTree>
    <p:extLst>
      <p:ext uri="{BB962C8B-B14F-4D97-AF65-F5344CB8AC3E}">
        <p14:creationId xmlns:p14="http://schemas.microsoft.com/office/powerpoint/2010/main" val="2029769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971324" y="6503327"/>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25</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Experimental Results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5998" y="757197"/>
            <a:ext cx="8549059" cy="832920"/>
          </a:xfrm>
          <a:prstGeom prst="rect">
            <a:avLst/>
          </a:prstGeom>
          <a:noFill/>
        </p:spPr>
        <p:txBody>
          <a:bodyPr wrap="square" rtlCol="0">
            <a:spAutoFit/>
          </a:bodyPr>
          <a:lstStyle/>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sz="1600" b="1"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91731058"/>
              </p:ext>
            </p:extLst>
          </p:nvPr>
        </p:nvGraphicFramePr>
        <p:xfrm>
          <a:off x="85998" y="865196"/>
          <a:ext cx="8713617" cy="1959610"/>
        </p:xfrm>
        <a:graphic>
          <a:graphicData uri="http://schemas.openxmlformats.org/drawingml/2006/table">
            <a:tbl>
              <a:tblPr firstRow="1" firstCol="1" bandRow="1">
                <a:tableStyleId>{5C22544A-7EE6-4342-B048-85BDC9FD1C3A}</a:tableStyleId>
              </a:tblPr>
              <a:tblGrid>
                <a:gridCol w="1107785"/>
                <a:gridCol w="1131763"/>
                <a:gridCol w="2158024"/>
                <a:gridCol w="1208492"/>
                <a:gridCol w="690567"/>
                <a:gridCol w="1122172"/>
                <a:gridCol w="1294814"/>
              </a:tblGrid>
              <a:tr h="496570">
                <a:tc>
                  <a:txBody>
                    <a:bodyPr/>
                    <a:lstStyle/>
                    <a:p>
                      <a:pPr marL="0" marR="0" algn="ctr">
                        <a:lnSpc>
                          <a:spcPct val="1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Data set</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Data points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Category</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Dimension</a:t>
                      </a:r>
                      <a:r>
                        <a:rPr lang="en-US" sz="1200" b="1" dirty="0" smtClean="0">
                          <a:effectLst/>
                          <a:latin typeface="Times New Roman" panose="02020603050405020304" pitchFamily="18" charset="0"/>
                          <a:cs typeface="Times New Roman" panose="02020603050405020304" pitchFamily="18" charset="0"/>
                        </a:rPr>
                        <a:t>/</a:t>
                      </a:r>
                    </a:p>
                    <a:p>
                      <a:pPr marL="0" marR="0" algn="ctr">
                        <a:lnSpc>
                          <a:spcPct val="100000"/>
                        </a:lnSpc>
                        <a:spcBef>
                          <a:spcPts val="0"/>
                        </a:spcBef>
                        <a:spcAft>
                          <a:spcPts val="0"/>
                        </a:spcAft>
                      </a:pPr>
                      <a:r>
                        <a:rPr lang="en-US" sz="1200" b="1" dirty="0" smtClean="0">
                          <a:effectLst/>
                          <a:latin typeface="Times New Roman" panose="02020603050405020304" pitchFamily="18" charset="0"/>
                          <a:cs typeface="Times New Roman" panose="02020603050405020304" pitchFamily="18" charset="0"/>
                        </a:rPr>
                        <a:t>Features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True k</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AK-EM estimated k</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Mean    Silhouette index</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6256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Breast</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699</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Real</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9</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0.7542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6256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Iris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150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Real</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3</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3</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0.7786</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6256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Wine</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178</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Real</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13</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3</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3</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0.7503</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6256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Thyroid</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215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Real</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0.7773</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85192732"/>
              </p:ext>
            </p:extLst>
          </p:nvPr>
        </p:nvGraphicFramePr>
        <p:xfrm>
          <a:off x="85458" y="2816333"/>
          <a:ext cx="8701742" cy="1728357"/>
        </p:xfrm>
        <a:graphic>
          <a:graphicData uri="http://schemas.openxmlformats.org/drawingml/2006/table">
            <a:tbl>
              <a:tblPr firstRow="1" firstCol="1" bandRow="1">
                <a:tableStyleId>{5C22544A-7EE6-4342-B048-85BDC9FD1C3A}</a:tableStyleId>
              </a:tblPr>
              <a:tblGrid>
                <a:gridCol w="1106276"/>
                <a:gridCol w="1130220"/>
                <a:gridCol w="2155082"/>
                <a:gridCol w="1206845"/>
                <a:gridCol w="689626"/>
                <a:gridCol w="1120643"/>
                <a:gridCol w="1293050"/>
              </a:tblGrid>
              <a:tr h="631077">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R15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600</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Miscellaneous</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15</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15</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15</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0.9543</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r>
              <a:tr h="33401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A1</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3000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Miscellaneous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0.7892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2512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A2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5250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Miscellaneous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35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35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35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0.7911</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2512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A3</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7500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Miscellaneous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0.7949</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03668006"/>
              </p:ext>
            </p:extLst>
          </p:nvPr>
        </p:nvGraphicFramePr>
        <p:xfrm>
          <a:off x="102552" y="4559657"/>
          <a:ext cx="8713617" cy="1463040"/>
        </p:xfrm>
        <a:graphic>
          <a:graphicData uri="http://schemas.openxmlformats.org/drawingml/2006/table">
            <a:tbl>
              <a:tblPr firstRow="1" firstCol="1" bandRow="1">
                <a:tableStyleId>{5C22544A-7EE6-4342-B048-85BDC9FD1C3A}</a:tableStyleId>
              </a:tblPr>
              <a:tblGrid>
                <a:gridCol w="1107785"/>
                <a:gridCol w="1131763"/>
                <a:gridCol w="2158021"/>
                <a:gridCol w="1208492"/>
                <a:gridCol w="690568"/>
                <a:gridCol w="1122173"/>
                <a:gridCol w="1294815"/>
              </a:tblGrid>
              <a:tr h="162560">
                <a:tc>
                  <a:txBody>
                    <a:bodyPr/>
                    <a:lstStyle/>
                    <a:p>
                      <a:pPr marL="0" marR="0" algn="ctr">
                        <a:lnSpc>
                          <a:spcPct val="200000"/>
                        </a:lnSpc>
                        <a:spcBef>
                          <a:spcPts val="0"/>
                        </a:spcBef>
                        <a:spcAft>
                          <a:spcPts val="0"/>
                        </a:spcAft>
                      </a:pPr>
                      <a:r>
                        <a:rPr lang="en-US" sz="1200" b="1" dirty="0">
                          <a:effectLst/>
                        </a:rPr>
                        <a:t>S1</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solidFill>
                            <a:schemeClr val="tx1"/>
                          </a:solidFill>
                          <a:effectLst/>
                        </a:rPr>
                        <a:t>5000</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rPr>
                        <a:t>Shape</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rPr>
                        <a:t>15</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rPr>
                        <a:t>15</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rPr>
                        <a:t>15</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rPr>
                        <a:t>0.8803</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r>
              <a:tr h="162560">
                <a:tc>
                  <a:txBody>
                    <a:bodyPr/>
                    <a:lstStyle/>
                    <a:p>
                      <a:pPr marL="0" marR="0" algn="ctr">
                        <a:lnSpc>
                          <a:spcPct val="200000"/>
                        </a:lnSpc>
                        <a:spcBef>
                          <a:spcPts val="0"/>
                        </a:spcBef>
                        <a:spcAft>
                          <a:spcPts val="0"/>
                        </a:spcAft>
                      </a:pPr>
                      <a:r>
                        <a:rPr lang="en-US" sz="1200" b="1" dirty="0">
                          <a:effectLst/>
                        </a:rPr>
                        <a:t>S2</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5000</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Shape</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15</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15</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15</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0.8009</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r>
              <a:tr h="170815">
                <a:tc>
                  <a:txBody>
                    <a:bodyPr/>
                    <a:lstStyle/>
                    <a:p>
                      <a:pPr marL="0" marR="0" algn="ctr">
                        <a:lnSpc>
                          <a:spcPct val="200000"/>
                        </a:lnSpc>
                        <a:spcBef>
                          <a:spcPts val="0"/>
                        </a:spcBef>
                        <a:spcAft>
                          <a:spcPts val="0"/>
                        </a:spcAft>
                      </a:pPr>
                      <a:r>
                        <a:rPr lang="en-US" sz="1200" b="1" dirty="0">
                          <a:effectLst/>
                        </a:rPr>
                        <a:t>S3</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5000</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Shape</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15</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15</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15</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0.6659</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r>
              <a:tr h="162560">
                <a:tc>
                  <a:txBody>
                    <a:bodyPr/>
                    <a:lstStyle/>
                    <a:p>
                      <a:pPr marL="0" marR="0" algn="ctr">
                        <a:lnSpc>
                          <a:spcPct val="200000"/>
                        </a:lnSpc>
                        <a:spcBef>
                          <a:spcPts val="0"/>
                        </a:spcBef>
                        <a:spcAft>
                          <a:spcPts val="0"/>
                        </a:spcAft>
                      </a:pPr>
                      <a:r>
                        <a:rPr lang="en-US" sz="1200" b="1" dirty="0">
                          <a:effectLst/>
                        </a:rPr>
                        <a:t>S4</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5000</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Shape</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15</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15</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15</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rPr>
                        <a:t>0.6446</a:t>
                      </a:r>
                      <a:endParaRPr lang="en-US" sz="1200" b="1" dirty="0">
                        <a:effectLst/>
                        <a:latin typeface="Times New Roman" panose="02020603050405020304" pitchFamily="18" charset="0"/>
                        <a:ea typeface="Calibri" panose="020F0502020204030204" pitchFamily="34" charset="0"/>
                      </a:endParaRPr>
                    </a:p>
                  </a:txBody>
                  <a:tcPr marL="68580" marR="68580" marT="0" marB="0" anchor="ctr"/>
                </a:tc>
              </a:tr>
            </a:tbl>
          </a:graphicData>
        </a:graphic>
      </p:graphicFrame>
    </p:spTree>
    <p:extLst>
      <p:ext uri="{BB962C8B-B14F-4D97-AF65-F5344CB8AC3E}">
        <p14:creationId xmlns:p14="http://schemas.microsoft.com/office/powerpoint/2010/main" val="3774292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971324" y="6503327"/>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26</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217714"/>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Experimental Results (*contd)</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5998" y="757197"/>
            <a:ext cx="8549059" cy="784830"/>
          </a:xfrm>
          <a:prstGeom prst="rect">
            <a:avLst/>
          </a:prstGeom>
          <a:noFill/>
        </p:spPr>
        <p:txBody>
          <a:bodyPr wrap="square" rtlCol="0">
            <a:spAutoFit/>
          </a:bodyPr>
          <a:lstStyle/>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400" dirty="0" smtClean="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33622566"/>
              </p:ext>
            </p:extLst>
          </p:nvPr>
        </p:nvGraphicFramePr>
        <p:xfrm>
          <a:off x="85998" y="757197"/>
          <a:ext cx="9012282" cy="1463040"/>
        </p:xfrm>
        <a:graphic>
          <a:graphicData uri="http://schemas.openxmlformats.org/drawingml/2006/table">
            <a:tbl>
              <a:tblPr firstRow="1" firstCol="1" bandRow="1">
                <a:tableStyleId>{5C22544A-7EE6-4342-B048-85BDC9FD1C3A}</a:tableStyleId>
              </a:tblPr>
              <a:tblGrid>
                <a:gridCol w="1145756"/>
                <a:gridCol w="1170554"/>
                <a:gridCol w="2231990"/>
                <a:gridCol w="1249914"/>
                <a:gridCol w="714238"/>
                <a:gridCol w="1160635"/>
                <a:gridCol w="1339195"/>
              </a:tblGrid>
              <a:tr h="32512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Dim32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1024</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Higher Dimensions</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32</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16</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16</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0.9962</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r>
              <a:tr h="32512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Dim64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1024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Higher Dimensions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64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16</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16</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0.9985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3401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Dim256</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1024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Higher Dimensions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256</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0.9991</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3401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Dim1024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1024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Higher Dimensions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1024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16</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16</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0.9998</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71551855"/>
              </p:ext>
            </p:extLst>
          </p:nvPr>
        </p:nvGraphicFramePr>
        <p:xfrm>
          <a:off x="97534" y="2283280"/>
          <a:ext cx="9012282" cy="1614354"/>
        </p:xfrm>
        <a:graphic>
          <a:graphicData uri="http://schemas.openxmlformats.org/drawingml/2006/table">
            <a:tbl>
              <a:tblPr firstRow="1" firstCol="1" bandRow="1">
                <a:tableStyleId>{5C22544A-7EE6-4342-B048-85BDC9FD1C3A}</a:tableStyleId>
              </a:tblPr>
              <a:tblGrid>
                <a:gridCol w="1145756"/>
                <a:gridCol w="1170554"/>
                <a:gridCol w="2231990"/>
                <a:gridCol w="1249914"/>
                <a:gridCol w="714238"/>
                <a:gridCol w="1160635"/>
                <a:gridCol w="1339195"/>
              </a:tblGrid>
              <a:tr h="517074">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Synthetic1</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1,000,000</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Synthetic</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5</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5</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5</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algn="ctr">
                        <a:lnSpc>
                          <a:spcPct val="20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0.7887</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r>
              <a:tr h="33401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Synthetic2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2,000,000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Synthetic</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0.7654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25120">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Synthetic3</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3,000,000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Synthetic</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0.7896</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67945">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Synthetic4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4,000,000</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Synthetic</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0.7994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120857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27</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0"/>
            <a:ext cx="6860178" cy="876397"/>
          </a:xfrm>
        </p:spPr>
        <p:txBody>
          <a:bodyPr>
            <a:normAutofit fontScale="90000"/>
          </a:bodyPr>
          <a:lstStyle/>
          <a:p>
            <a:r>
              <a:rPr lang="en-US" sz="3300" b="1" dirty="0" smtClean="0">
                <a:latin typeface="Times New Roman" panose="02020603050405020304" pitchFamily="18" charset="0"/>
                <a:cs typeface="Times New Roman" panose="02020603050405020304" pitchFamily="18" charset="0"/>
              </a:rPr>
              <a:t>Time-Complexity versus the Number of </a:t>
            </a:r>
            <a:r>
              <a:rPr lang="en-US" sz="3300" b="1" dirty="0">
                <a:latin typeface="Times New Roman" panose="02020603050405020304" pitchFamily="18" charset="0"/>
                <a:cs typeface="Times New Roman" panose="02020603050405020304" pitchFamily="18" charset="0"/>
              </a:rPr>
              <a:t>D</a:t>
            </a:r>
            <a:r>
              <a:rPr lang="en-US" sz="3300" b="1" dirty="0" smtClean="0">
                <a:latin typeface="Times New Roman" panose="02020603050405020304" pitchFamily="18" charset="0"/>
                <a:cs typeface="Times New Roman" panose="02020603050405020304" pitchFamily="18" charset="0"/>
              </a:rPr>
              <a:t>ata Points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5998" y="757197"/>
            <a:ext cx="8549059" cy="784830"/>
          </a:xfrm>
          <a:prstGeom prst="rect">
            <a:avLst/>
          </a:prstGeom>
          <a:noFill/>
        </p:spPr>
        <p:txBody>
          <a:bodyPr wrap="square" rtlCol="0">
            <a:spAutoFit/>
          </a:bodyPr>
          <a:lstStyle/>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cstate="print"/>
          <a:stretch>
            <a:fillRect/>
          </a:stretch>
        </p:blipFill>
        <p:spPr>
          <a:xfrm>
            <a:off x="1040201" y="979852"/>
            <a:ext cx="7126262" cy="5348016"/>
          </a:xfrm>
          <a:prstGeom prst="rect">
            <a:avLst/>
          </a:prstGeom>
        </p:spPr>
      </p:pic>
    </p:spTree>
    <p:extLst>
      <p:ext uri="{BB962C8B-B14F-4D97-AF65-F5344CB8AC3E}">
        <p14:creationId xmlns:p14="http://schemas.microsoft.com/office/powerpoint/2010/main" val="2977679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28</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0"/>
            <a:ext cx="6860178" cy="876397"/>
          </a:xfrm>
        </p:spPr>
        <p:txBody>
          <a:bodyPr>
            <a:normAutofit fontScale="90000"/>
          </a:bodyPr>
          <a:lstStyle/>
          <a:p>
            <a:r>
              <a:rPr lang="en-US" sz="3300" b="1" dirty="0" smtClean="0">
                <a:latin typeface="Times New Roman" panose="02020603050405020304" pitchFamily="18" charset="0"/>
                <a:cs typeface="Times New Roman" panose="02020603050405020304" pitchFamily="18" charset="0"/>
              </a:rPr>
              <a:t>Comparison of </a:t>
            </a:r>
            <a:r>
              <a:rPr lang="en-US" sz="3300" b="1" dirty="0">
                <a:latin typeface="Times New Roman" panose="02020603050405020304" pitchFamily="18" charset="0"/>
                <a:cs typeface="Times New Roman" panose="02020603050405020304" pitchFamily="18" charset="0"/>
              </a:rPr>
              <a:t>T</a:t>
            </a:r>
            <a:r>
              <a:rPr lang="en-US" sz="3300" b="1" dirty="0" smtClean="0">
                <a:latin typeface="Times New Roman" panose="02020603050405020304" pitchFamily="18" charset="0"/>
                <a:cs typeface="Times New Roman" panose="02020603050405020304" pitchFamily="18" charset="0"/>
              </a:rPr>
              <a:t>ime-Complexity with state-of-the-art Algorithms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5998" y="757197"/>
            <a:ext cx="8549059" cy="784830"/>
          </a:xfrm>
          <a:prstGeom prst="rect">
            <a:avLst/>
          </a:prstGeom>
          <a:noFill/>
        </p:spPr>
        <p:txBody>
          <a:bodyPr wrap="square" rtlCol="0">
            <a:spAutoFit/>
          </a:bodyPr>
          <a:lstStyle/>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400" dirty="0" smtClean="0">
              <a:latin typeface="Times New Roman" panose="02020603050405020304" pitchFamily="18" charset="0"/>
              <a:cs typeface="Times New Roman" panose="02020603050405020304" pitchFamily="18" charset="0"/>
            </a:endParaRPr>
          </a:p>
        </p:txBody>
      </p:sp>
      <p:pic>
        <p:nvPicPr>
          <p:cNvPr id="12" name="Picture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895" y="1598541"/>
            <a:ext cx="7436063" cy="4762482"/>
          </a:xfrm>
          <a:prstGeom prst="rect">
            <a:avLst/>
          </a:prstGeom>
          <a:noFill/>
          <a:ln>
            <a:noFill/>
          </a:ln>
        </p:spPr>
      </p:pic>
      <p:sp>
        <p:nvSpPr>
          <p:cNvPr id="14" name="TextBox 13"/>
          <p:cNvSpPr txBox="1"/>
          <p:nvPr/>
        </p:nvSpPr>
        <p:spPr>
          <a:xfrm>
            <a:off x="238398" y="909597"/>
            <a:ext cx="8549059" cy="707886"/>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optimal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 value provided to K-Means++, FCM, K-</a:t>
            </a:r>
            <a:r>
              <a:rPr lang="en-US" sz="2000" dirty="0" err="1" smtClean="0">
                <a:latin typeface="Times New Roman" panose="02020603050405020304" pitchFamily="18" charset="0"/>
                <a:cs typeface="Times New Roman" panose="02020603050405020304" pitchFamily="18" charset="0"/>
              </a:rPr>
              <a:t>Medoids</a:t>
            </a:r>
            <a:r>
              <a:rPr lang="en-US" sz="2000" dirty="0" smtClean="0">
                <a:latin typeface="Times New Roman" panose="02020603050405020304" pitchFamily="18" charset="0"/>
                <a:cs typeface="Times New Roman" panose="02020603050405020304" pitchFamily="18" charset="0"/>
              </a:rPr>
              <a:t>. This is a best-case comparison.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226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29</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297231" y="80355"/>
            <a:ext cx="6860178" cy="615636"/>
          </a:xfrm>
        </p:spPr>
        <p:txBody>
          <a:bodyPr>
            <a:normAutofit/>
          </a:bodyPr>
          <a:lstStyle/>
          <a:p>
            <a:r>
              <a:rPr lang="en-US" sz="3300" b="1" dirty="0" smtClean="0">
                <a:latin typeface="Times New Roman" panose="02020603050405020304" pitchFamily="18" charset="0"/>
                <a:cs typeface="Times New Roman" panose="02020603050405020304" pitchFamily="18" charset="0"/>
              </a:rPr>
              <a:t>Average Convergence Rates</a:t>
            </a:r>
            <a:endParaRPr lang="en-US" sz="3300" b="1"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58208398"/>
              </p:ext>
            </p:extLst>
          </p:nvPr>
        </p:nvGraphicFramePr>
        <p:xfrm>
          <a:off x="1555813" y="2448518"/>
          <a:ext cx="6032373" cy="3369700"/>
        </p:xfrm>
        <a:graphic>
          <a:graphicData uri="http://schemas.openxmlformats.org/drawingml/2006/table">
            <a:tbl>
              <a:tblPr firstRow="1" firstCol="1" bandRow="1">
                <a:tableStyleId>{5C22544A-7EE6-4342-B048-85BDC9FD1C3A}</a:tableStyleId>
              </a:tblPr>
              <a:tblGrid>
                <a:gridCol w="1962909"/>
                <a:gridCol w="1987786"/>
                <a:gridCol w="2081678"/>
              </a:tblGrid>
              <a:tr h="1053220">
                <a:tc>
                  <a:txBody>
                    <a:bodyPr/>
                    <a:lstStyle/>
                    <a:p>
                      <a:pPr marL="0" marR="0" algn="ctr">
                        <a:lnSpc>
                          <a:spcPct val="1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Algorithms Tested</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Average No. of Iterations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Convergence </a:t>
                      </a:r>
                      <a:r>
                        <a:rPr lang="en-US" sz="1600" b="1" dirty="0" smtClean="0">
                          <a:effectLst/>
                          <a:latin typeface="Times New Roman" panose="02020603050405020304" pitchFamily="18" charset="0"/>
                          <a:cs typeface="Times New Roman" panose="02020603050405020304" pitchFamily="18" charset="0"/>
                        </a:rPr>
                        <a:t>Achieved on all datasets?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86201">
                <a:tc>
                  <a:txBody>
                    <a:bodyPr/>
                    <a:lstStyle/>
                    <a:p>
                      <a:pPr marL="0" marR="0" algn="ctr">
                        <a:lnSpc>
                          <a:spcPct val="200000"/>
                        </a:lnSpc>
                        <a:spcBef>
                          <a:spcPts val="0"/>
                        </a:spcBef>
                        <a:spcAft>
                          <a:spcPts val="0"/>
                        </a:spcAft>
                      </a:pPr>
                      <a:r>
                        <a:rPr lang="en-US" sz="1600" b="1" i="1" dirty="0">
                          <a:effectLst/>
                          <a:latin typeface="Times New Roman" panose="02020603050405020304" pitchFamily="18" charset="0"/>
                          <a:cs typeface="Times New Roman" panose="02020603050405020304" pitchFamily="18" charset="0"/>
                        </a:rPr>
                        <a:t>K</a:t>
                      </a:r>
                      <a:r>
                        <a:rPr lang="en-US" sz="1600" b="1" dirty="0">
                          <a:effectLst/>
                          <a:latin typeface="Times New Roman" panose="02020603050405020304" pitchFamily="18" charset="0"/>
                          <a:cs typeface="Times New Roman" panose="02020603050405020304" pitchFamily="18" charset="0"/>
                        </a:rPr>
                        <a:t>-Medoids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2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6</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2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Yes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r>
              <a:tr h="486201">
                <a:tc>
                  <a:txBody>
                    <a:bodyPr/>
                    <a:lstStyle/>
                    <a:p>
                      <a:pPr marL="0" marR="0" algn="ctr">
                        <a:lnSpc>
                          <a:spcPct val="2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FCM</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2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20</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2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Yes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r>
              <a:tr h="486201">
                <a:tc>
                  <a:txBody>
                    <a:bodyPr/>
                    <a:lstStyle/>
                    <a:p>
                      <a:pPr marL="0" marR="0" algn="ctr">
                        <a:lnSpc>
                          <a:spcPct val="200000"/>
                        </a:lnSpc>
                        <a:spcBef>
                          <a:spcPts val="0"/>
                        </a:spcBef>
                        <a:spcAft>
                          <a:spcPts val="0"/>
                        </a:spcAft>
                      </a:pPr>
                      <a:r>
                        <a:rPr lang="en-US" sz="1600" b="1" i="1" dirty="0">
                          <a:effectLst/>
                          <a:latin typeface="Times New Roman" panose="02020603050405020304" pitchFamily="18" charset="0"/>
                          <a:cs typeface="Times New Roman" panose="02020603050405020304" pitchFamily="18" charset="0"/>
                        </a:rPr>
                        <a:t>K</a:t>
                      </a:r>
                      <a:r>
                        <a:rPr lang="en-US" sz="1600" b="1" dirty="0">
                          <a:effectLst/>
                          <a:latin typeface="Times New Roman" panose="02020603050405020304" pitchFamily="18" charset="0"/>
                          <a:cs typeface="Times New Roman" panose="02020603050405020304" pitchFamily="18" charset="0"/>
                        </a:rPr>
                        <a:t>-Means++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2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20</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2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No</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r>
              <a:tr h="486201">
                <a:tc>
                  <a:txBody>
                    <a:bodyPr/>
                    <a:lstStyle/>
                    <a:p>
                      <a:pPr marL="0" marR="0" algn="ctr">
                        <a:lnSpc>
                          <a:spcPct val="2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A-KEM</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2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3</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20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Yes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r>
            </a:tbl>
          </a:graphicData>
        </a:graphic>
      </p:graphicFrame>
      <p:sp>
        <p:nvSpPr>
          <p:cNvPr id="11" name="TextBox 10"/>
          <p:cNvSpPr txBox="1"/>
          <p:nvPr/>
        </p:nvSpPr>
        <p:spPr>
          <a:xfrm>
            <a:off x="238398" y="909597"/>
            <a:ext cx="8549059"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Twenty iterations performed over all datasets in the study.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308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797"/>
            <a:ext cx="6858000" cy="580958"/>
          </a:xfrm>
        </p:spPr>
        <p:txBody>
          <a:bodyPr>
            <a:normAutofit/>
          </a:bodyPr>
          <a:lstStyle/>
          <a:p>
            <a:r>
              <a:rPr lang="en-US" sz="3300" b="1" dirty="0" smtClean="0">
                <a:latin typeface="Times New Roman" panose="02020603050405020304" pitchFamily="18" charset="0"/>
                <a:cs typeface="Times New Roman" panose="02020603050405020304" pitchFamily="18" charset="0"/>
              </a:rPr>
              <a:t>Introduction</a:t>
            </a:r>
            <a:endParaRPr lang="en-US" sz="3300"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3</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p:cNvSpPr txBox="1"/>
          <p:nvPr/>
        </p:nvSpPr>
        <p:spPr>
          <a:xfrm>
            <a:off x="79552" y="555582"/>
            <a:ext cx="8549059" cy="4739759"/>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Clustering is defined as the task of partitioning the data into different clusters (groups).</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desired goal is that the objects within a group will be similar to one other, called a cluster and different from the objects in other groups.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task of clustering the data into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 clusters, is known as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clustering.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Major algorithms in this family are </a:t>
            </a:r>
            <a:r>
              <a:rPr lang="en-US" sz="1600" i="1" dirty="0">
                <a:latin typeface="Times New Roman" panose="02020603050405020304" pitchFamily="18" charset="0"/>
                <a:cs typeface="Times New Roman" panose="02020603050405020304" pitchFamily="18" charset="0"/>
              </a:rPr>
              <a:t>K</a:t>
            </a:r>
            <a:r>
              <a:rPr lang="en-US" sz="1600" i="1"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means</a:t>
            </a:r>
            <a:r>
              <a:rPr lang="en-US" sz="1600" dirty="0" smtClean="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K</a:t>
            </a:r>
            <a:r>
              <a:rPr lang="en-US" sz="1600" i="1"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medoids</a:t>
            </a:r>
            <a:r>
              <a:rPr lang="en-US" sz="1600" dirty="0" smtClean="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K</a:t>
            </a:r>
            <a:r>
              <a:rPr lang="en-US" sz="1600" i="1"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means</a:t>
            </a:r>
            <a:r>
              <a:rPr lang="en-US" sz="1600" dirty="0" smtClean="0">
                <a:latin typeface="Times New Roman" panose="02020603050405020304" pitchFamily="18" charset="0"/>
                <a:cs typeface="Times New Roman" panose="02020603050405020304" pitchFamily="18" charset="0"/>
              </a:rPr>
              <a:t>++, Expectation-Maximization , etc.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proposed work presents a novel automatic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Expectation Maximization clustering algorithm which automatically yields desired number of clusters based on internal cluster validity metrics and performs better than the state-of-the-art clustering techniques. </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963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30</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0"/>
            <a:ext cx="6860178" cy="876397"/>
          </a:xfrm>
        </p:spPr>
        <p:txBody>
          <a:bodyPr>
            <a:normAutofit fontScale="90000"/>
          </a:bodyPr>
          <a:lstStyle/>
          <a:p>
            <a:r>
              <a:rPr lang="en-US" sz="3300" b="1" dirty="0" smtClean="0">
                <a:latin typeface="Times New Roman" panose="02020603050405020304" pitchFamily="18" charset="0"/>
                <a:cs typeface="Times New Roman" panose="02020603050405020304" pitchFamily="18" charset="0"/>
              </a:rPr>
              <a:t>Scalability Comparison with state-of-the-art Clustering </a:t>
            </a:r>
            <a:r>
              <a:rPr lang="en-US" sz="3300" b="1" dirty="0">
                <a:latin typeface="Times New Roman" panose="02020603050405020304" pitchFamily="18" charset="0"/>
                <a:cs typeface="Times New Roman" panose="02020603050405020304" pitchFamily="18" charset="0"/>
              </a:rPr>
              <a:t>A</a:t>
            </a:r>
            <a:r>
              <a:rPr lang="en-US" sz="3300" b="1" dirty="0" smtClean="0">
                <a:latin typeface="Times New Roman" panose="02020603050405020304" pitchFamily="18" charset="0"/>
                <a:cs typeface="Times New Roman" panose="02020603050405020304" pitchFamily="18" charset="0"/>
              </a:rPr>
              <a:t>lgorithms </a:t>
            </a:r>
            <a:endParaRPr lang="en-US" sz="3300" b="1"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195" y="1639485"/>
            <a:ext cx="7730627" cy="4645722"/>
          </a:xfrm>
          <a:prstGeom prst="rect">
            <a:avLst/>
          </a:prstGeom>
          <a:noFill/>
          <a:ln>
            <a:noFill/>
          </a:ln>
        </p:spPr>
      </p:pic>
      <p:sp>
        <p:nvSpPr>
          <p:cNvPr id="11" name="TextBox 10"/>
          <p:cNvSpPr txBox="1"/>
          <p:nvPr/>
        </p:nvSpPr>
        <p:spPr>
          <a:xfrm>
            <a:off x="238398" y="909597"/>
            <a:ext cx="8549059" cy="707886"/>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optimal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 value provided to K-Means++, FCM, K-</a:t>
            </a:r>
            <a:r>
              <a:rPr lang="en-US" sz="2000" dirty="0" err="1" smtClean="0">
                <a:latin typeface="Times New Roman" panose="02020603050405020304" pitchFamily="18" charset="0"/>
                <a:cs typeface="Times New Roman" panose="02020603050405020304" pitchFamily="18" charset="0"/>
              </a:rPr>
              <a:t>Medoids</a:t>
            </a:r>
            <a:r>
              <a:rPr lang="en-US" sz="2000" dirty="0" smtClean="0">
                <a:latin typeface="Times New Roman" panose="02020603050405020304" pitchFamily="18" charset="0"/>
                <a:cs typeface="Times New Roman" panose="02020603050405020304" pitchFamily="18" charset="0"/>
              </a:rPr>
              <a:t>. This is a best-case comparison.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8510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31</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1"/>
            <a:ext cx="6860178" cy="727426"/>
          </a:xfrm>
        </p:spPr>
        <p:txBody>
          <a:bodyPr>
            <a:normAutofit/>
          </a:bodyPr>
          <a:lstStyle/>
          <a:p>
            <a:r>
              <a:rPr lang="en-US" sz="3300" b="1" dirty="0" smtClean="0">
                <a:latin typeface="Times New Roman" panose="02020603050405020304" pitchFamily="18" charset="0"/>
                <a:cs typeface="Times New Roman" panose="02020603050405020304" pitchFamily="18" charset="0"/>
              </a:rPr>
              <a:t>Results and Discussion</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5998" y="757197"/>
            <a:ext cx="8549059" cy="620169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results validate the efficiency and performance of the proposed method on various datasets.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algorithm performs better than other state-of-the-art clustering algorithms.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most scenarios, the proposed method converges to a local optimum.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Each phase of the algorithm takes linear time, making it time-efficient, even in big datasets.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clusters are optimally chosen based on the internal cluster validity metrics, thereby making it independent on the choice of clusters.</a:t>
            </a:r>
          </a:p>
          <a:p>
            <a:pPr marL="285750" indent="-285750">
              <a:lnSpc>
                <a:spcPct val="20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proposed method </a:t>
            </a:r>
          </a:p>
          <a:p>
            <a:pPr marL="742950" lvl="1" indent="-285750">
              <a:lnSpc>
                <a:spcPct val="20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Yields accurate number of clusters in most scenarios. </a:t>
            </a:r>
          </a:p>
          <a:p>
            <a:pPr marL="742950" lvl="1" indent="-285750">
              <a:lnSpc>
                <a:spcPct val="20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Runs in linear time.</a:t>
            </a:r>
          </a:p>
          <a:p>
            <a:pPr marL="742950" lvl="1" indent="-285750">
              <a:lnSpc>
                <a:spcPct val="20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Converges in </a:t>
            </a:r>
            <a:r>
              <a:rPr lang="en-US" sz="1600" dirty="0" smtClean="0">
                <a:latin typeface="Times New Roman" panose="02020603050405020304" pitchFamily="18" charset="0"/>
                <a:cs typeface="Times New Roman" panose="02020603050405020304" pitchFamily="18" charset="0"/>
              </a:rPr>
              <a:t>three </a:t>
            </a:r>
            <a:r>
              <a:rPr lang="en-US" sz="1600" dirty="0">
                <a:latin typeface="Times New Roman" panose="02020603050405020304" pitchFamily="18" charset="0"/>
                <a:cs typeface="Times New Roman" panose="02020603050405020304" pitchFamily="18" charset="0"/>
              </a:rPr>
              <a:t>iterations on average.</a:t>
            </a:r>
          </a:p>
          <a:p>
            <a:pPr marL="742950" lvl="1" indent="-285750">
              <a:lnSpc>
                <a:spcPct val="20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Scales well in higher dimensional datasets. </a:t>
            </a: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741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32</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1"/>
            <a:ext cx="6860178" cy="702706"/>
          </a:xfrm>
        </p:spPr>
        <p:txBody>
          <a:bodyPr>
            <a:normAutofit/>
          </a:bodyPr>
          <a:lstStyle/>
          <a:p>
            <a:r>
              <a:rPr lang="en-US" sz="3300" b="1" dirty="0" smtClean="0">
                <a:latin typeface="Times New Roman" panose="02020603050405020304" pitchFamily="18" charset="0"/>
                <a:cs typeface="Times New Roman" panose="02020603050405020304" pitchFamily="18" charset="0"/>
              </a:rPr>
              <a:t>Future Work</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5998" y="757197"/>
            <a:ext cx="8549059" cy="353943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future, I would like to further improve the algorithm by implementing it on extremely noisy datasets as partition-based techniques are non-robust to outliers.</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 would also like to implement a tighter upper bound on the number of clusters to further enhance and improve the time-complexity. </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It would be interesting to see the behavior of the algorithm towards more complex data sets. For example, datasets with mixed attributes and complex features. </a:t>
            </a:r>
          </a:p>
          <a:p>
            <a:pPr>
              <a:lnSpc>
                <a:spcPct val="200000"/>
              </a:lnSpc>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6333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33</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0"/>
            <a:ext cx="6860178" cy="695991"/>
          </a:xfrm>
        </p:spPr>
        <p:txBody>
          <a:bodyPr>
            <a:normAutofit/>
          </a:bodyPr>
          <a:lstStyle/>
          <a:p>
            <a:r>
              <a:rPr lang="en-US" sz="3300" b="1" dirty="0" smtClean="0">
                <a:latin typeface="Times New Roman" panose="02020603050405020304" pitchFamily="18" charset="0"/>
                <a:cs typeface="Times New Roman" panose="02020603050405020304" pitchFamily="18" charset="0"/>
              </a:rPr>
              <a:t>Conclusions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04105" y="1254234"/>
            <a:ext cx="8549059" cy="3831818"/>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 the proposed work, a novel non-parametric clustering technique is developed and presented.</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proposed method yields decent results in a majority of datasets making it adaptable and efficient.</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results validate the fact that the proposed method performs better than the state-of-the-art clustering techniques in most scenarios. </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results also prove the merit of the proposed method chosen on the basis of the performance metrics. </a:t>
            </a: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3416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34</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0"/>
            <a:ext cx="6860178" cy="876397"/>
          </a:xfrm>
        </p:spPr>
        <p:txBody>
          <a:bodyPr>
            <a:normAutofit/>
          </a:bodyPr>
          <a:lstStyle/>
          <a:p>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891933" y="2860487"/>
            <a:ext cx="8549059" cy="579967"/>
          </a:xfrm>
          <a:prstGeom prst="rect">
            <a:avLst/>
          </a:prstGeom>
          <a:noFill/>
        </p:spPr>
        <p:txBody>
          <a:bodyPr wrap="square" rtlCol="0">
            <a:spAutoFit/>
          </a:bodyPr>
          <a:lstStyle/>
          <a:p>
            <a:pPr>
              <a:lnSpc>
                <a:spcPct val="150000"/>
              </a:lnSpc>
            </a:pPr>
            <a:r>
              <a:rPr lang="en-US" sz="2400" dirty="0" smtClean="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294721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35</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0"/>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References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7873" y="862610"/>
            <a:ext cx="9000407" cy="7555915"/>
          </a:xfrm>
          <a:prstGeom prst="rect">
            <a:avLst/>
          </a:prstGeom>
          <a:noFill/>
        </p:spPr>
        <p:txBody>
          <a:bodyPr wrap="square" rtlCol="0">
            <a:spAutoFit/>
          </a:bodyPr>
          <a:lstStyle/>
          <a:p>
            <a:pPr>
              <a:lnSpc>
                <a:spcPct val="150000"/>
              </a:lnSpc>
            </a:pPr>
            <a:r>
              <a:rPr lang="en-US" sz="1600" dirty="0" smtClean="0">
                <a:latin typeface="Times New Roman" panose="02020603050405020304" pitchFamily="18" charset="0"/>
                <a:cs typeface="Times New Roman" panose="02020603050405020304" pitchFamily="18" charset="0"/>
              </a:rPr>
              <a:t>[1] </a:t>
            </a:r>
            <a:r>
              <a:rPr lang="en-US" sz="1600" dirty="0">
                <a:latin typeface="Times New Roman" panose="02020603050405020304" pitchFamily="18" charset="0"/>
                <a:cs typeface="Times New Roman" panose="02020603050405020304" pitchFamily="18" charset="0"/>
              </a:rPr>
              <a:t>Harsh, A., Ball, J.E., Wei, P., </a:t>
            </a:r>
            <a:r>
              <a:rPr lang="en-US" sz="1600" i="1" dirty="0">
                <a:latin typeface="Times New Roman" panose="02020603050405020304" pitchFamily="18" charset="0"/>
                <a:cs typeface="Times New Roman" panose="02020603050405020304" pitchFamily="18" charset="0"/>
              </a:rPr>
              <a:t>Onion-Peeling Outlier Detection in 2-D </a:t>
            </a:r>
            <a:r>
              <a:rPr lang="en-US" sz="1600" i="1" dirty="0" smtClean="0">
                <a:latin typeface="Times New Roman" panose="02020603050405020304" pitchFamily="18" charset="0"/>
                <a:cs typeface="Times New Roman" panose="02020603050405020304" pitchFamily="18" charset="0"/>
              </a:rPr>
              <a:t>datasets</a:t>
            </a:r>
            <a:r>
              <a:rPr lang="en-US" sz="1600" dirty="0">
                <a:latin typeface="Times New Roman" panose="02020603050405020304" pitchFamily="18" charset="0"/>
                <a:cs typeface="Times New Roman" panose="02020603050405020304" pitchFamily="18" charset="0"/>
              </a:rPr>
              <a:t>, International Journal of </a:t>
            </a:r>
            <a:r>
              <a:rPr lang="en-US" sz="1600" dirty="0" smtClean="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Computer </a:t>
            </a:r>
            <a:r>
              <a:rPr lang="en-US" sz="1600" dirty="0">
                <a:latin typeface="Times New Roman" panose="02020603050405020304" pitchFamily="18" charset="0"/>
                <a:cs typeface="Times New Roman" panose="02020603050405020304" pitchFamily="18" charset="0"/>
              </a:rPr>
              <a:t>Applications, Vol.139, Issue </a:t>
            </a:r>
            <a:r>
              <a:rPr lang="en-US" sz="1600" dirty="0" smtClean="0">
                <a:latin typeface="Times New Roman" panose="02020603050405020304" pitchFamily="18" charset="0"/>
                <a:cs typeface="Times New Roman" panose="02020603050405020304" pitchFamily="18" charset="0"/>
              </a:rPr>
              <a:t>no.3,</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2016.</a:t>
            </a:r>
          </a:p>
          <a:p>
            <a:pPr>
              <a:lnSpc>
                <a:spcPct val="150000"/>
              </a:lnSpc>
            </a:pPr>
            <a:r>
              <a:rPr lang="en-US" sz="1600" dirty="0" smtClean="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Wei, P., Ball, J.E., Anderson, D.T., Harsh, A., Archibald, C., </a:t>
            </a:r>
            <a:r>
              <a:rPr lang="en-US" sz="1600" i="1" dirty="0">
                <a:latin typeface="Times New Roman" panose="02020603050405020304" pitchFamily="18" charset="0"/>
                <a:cs typeface="Times New Roman" panose="02020603050405020304" pitchFamily="18" charset="0"/>
              </a:rPr>
              <a:t>Measuring </a:t>
            </a:r>
            <a:r>
              <a:rPr lang="en-US" sz="1600" i="1" dirty="0" smtClean="0">
                <a:latin typeface="Times New Roman" panose="02020603050405020304" pitchFamily="18" charset="0"/>
                <a:cs typeface="Times New Roman" panose="02020603050405020304" pitchFamily="18" charset="0"/>
              </a:rPr>
              <a:t>conflict </a:t>
            </a:r>
            <a:r>
              <a:rPr lang="en-US" sz="1600" i="1" dirty="0">
                <a:latin typeface="Times New Roman" panose="02020603050405020304" pitchFamily="18" charset="0"/>
                <a:cs typeface="Times New Roman" panose="02020603050405020304" pitchFamily="18" charset="0"/>
              </a:rPr>
              <a:t>in a Multi-source </a:t>
            </a:r>
            <a:r>
              <a:rPr lang="en-US" sz="1600" i="1" dirty="0" smtClean="0">
                <a:latin typeface="Times New Roman" panose="02020603050405020304" pitchFamily="18" charset="0"/>
                <a:cs typeface="Times New Roman" panose="02020603050405020304" pitchFamily="18" charset="0"/>
              </a:rPr>
              <a:t>  </a:t>
            </a:r>
          </a:p>
          <a:p>
            <a:pPr>
              <a:lnSpc>
                <a:spcPct val="150000"/>
              </a:lnSpc>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environment </a:t>
            </a:r>
            <a:r>
              <a:rPr lang="en-US" sz="1600" i="1" dirty="0">
                <a:latin typeface="Times New Roman" panose="02020603050405020304" pitchFamily="18" charset="0"/>
                <a:cs typeface="Times New Roman" panose="02020603050405020304" pitchFamily="18" charset="0"/>
              </a:rPr>
              <a:t>as a normal measure</a:t>
            </a:r>
            <a:r>
              <a:rPr lang="en-US" sz="1600" dirty="0">
                <a:latin typeface="Times New Roman" panose="02020603050405020304" pitchFamily="18" charset="0"/>
                <a:cs typeface="Times New Roman" panose="02020603050405020304" pitchFamily="18" charset="0"/>
              </a:rPr>
              <a:t>, 2015 IEEE 6</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International </a:t>
            </a:r>
            <a:r>
              <a:rPr lang="en-US" sz="1600" dirty="0">
                <a:latin typeface="Times New Roman" panose="02020603050405020304" pitchFamily="18" charset="0"/>
                <a:cs typeface="Times New Roman" panose="02020603050405020304" pitchFamily="18" charset="0"/>
              </a:rPr>
              <a:t>Workshop on Computational Advance in </a:t>
            </a:r>
            <a:r>
              <a:rPr lang="en-US" sz="1600" dirty="0" smtClean="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Multi-sensor Adaptive </a:t>
            </a:r>
            <a:r>
              <a:rPr lang="en-US" sz="1600" dirty="0">
                <a:latin typeface="Times New Roman" panose="02020603050405020304" pitchFamily="18" charset="0"/>
                <a:cs typeface="Times New Roman" panose="02020603050405020304" pitchFamily="18" charset="0"/>
              </a:rPr>
              <a:t>Processing (CAMSAP), Cancun, Mexico.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[3] </a:t>
            </a:r>
            <a:r>
              <a:rPr lang="en-US" sz="1600" dirty="0">
                <a:latin typeface="Times New Roman" panose="02020603050405020304" pitchFamily="18" charset="0"/>
                <a:cs typeface="Times New Roman" panose="02020603050405020304" pitchFamily="18" charset="0"/>
              </a:rPr>
              <a:t>Dabbiru, L., Wei, P., Harsh, A., White J., Ball, J.E., Aanstoos J., Donohoe P., </a:t>
            </a:r>
            <a:r>
              <a:rPr lang="en-US" sz="1600" i="1" dirty="0" smtClean="0">
                <a:latin typeface="Times New Roman" panose="02020603050405020304" pitchFamily="18" charset="0"/>
                <a:cs typeface="Times New Roman" panose="02020603050405020304" pitchFamily="18" charset="0"/>
              </a:rPr>
              <a:t>Runway </a:t>
            </a:r>
            <a:r>
              <a:rPr lang="en-US" sz="1600" i="1" dirty="0">
                <a:latin typeface="Times New Roman" panose="02020603050405020304" pitchFamily="18" charset="0"/>
                <a:cs typeface="Times New Roman" panose="02020603050405020304" pitchFamily="18" charset="0"/>
              </a:rPr>
              <a:t>Assessment via </a:t>
            </a:r>
            <a:r>
              <a:rPr lang="en-US" sz="1600" i="1" dirty="0" smtClean="0">
                <a:latin typeface="Times New Roman" panose="02020603050405020304" pitchFamily="18" charset="0"/>
                <a:cs typeface="Times New Roman" panose="02020603050405020304" pitchFamily="18" charset="0"/>
              </a:rPr>
              <a:t>  </a:t>
            </a:r>
          </a:p>
          <a:p>
            <a:pPr>
              <a:lnSpc>
                <a:spcPct val="150000"/>
              </a:lnSpc>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Remote </a:t>
            </a:r>
            <a:r>
              <a:rPr lang="en-US" sz="1600" i="1" dirty="0">
                <a:latin typeface="Times New Roman" panose="02020603050405020304" pitchFamily="18" charset="0"/>
                <a:cs typeface="Times New Roman" panose="02020603050405020304" pitchFamily="18" charset="0"/>
              </a:rPr>
              <a:t>Sensing</a:t>
            </a:r>
            <a:r>
              <a:rPr lang="en-US" sz="1600" dirty="0">
                <a:latin typeface="Times New Roman" panose="02020603050405020304" pitchFamily="18" charset="0"/>
                <a:cs typeface="Times New Roman" panose="02020603050405020304" pitchFamily="18" charset="0"/>
              </a:rPr>
              <a:t>, IEEE Applied Imagery </a:t>
            </a:r>
            <a:r>
              <a:rPr lang="en-US" sz="1600" dirty="0" smtClean="0">
                <a:latin typeface="Times New Roman" panose="02020603050405020304" pitchFamily="18" charset="0"/>
                <a:cs typeface="Times New Roman" panose="02020603050405020304" pitchFamily="18" charset="0"/>
              </a:rPr>
              <a:t>Pattern Recognition </a:t>
            </a:r>
            <a:r>
              <a:rPr lang="en-US" sz="1600" dirty="0">
                <a:latin typeface="Times New Roman" panose="02020603050405020304" pitchFamily="18" charset="0"/>
                <a:cs typeface="Times New Roman" panose="02020603050405020304" pitchFamily="18" charset="0"/>
              </a:rPr>
              <a:t>Workshop (</a:t>
            </a:r>
            <a:r>
              <a:rPr lang="en-US" sz="1600" dirty="0" smtClean="0">
                <a:latin typeface="Times New Roman" panose="02020603050405020304" pitchFamily="18" charset="0"/>
                <a:cs typeface="Times New Roman" panose="02020603050405020304" pitchFamily="18" charset="0"/>
              </a:rPr>
              <a:t>AIPR</a:t>
            </a:r>
            <a:r>
              <a:rPr lang="en-US" sz="1600" dirty="0" smtClean="0"/>
              <a:t>). </a:t>
            </a:r>
          </a:p>
          <a:p>
            <a:pPr>
              <a:lnSpc>
                <a:spcPct val="150000"/>
              </a:lnSpc>
            </a:pPr>
            <a:r>
              <a:rPr lang="en-US" sz="1600" dirty="0" smtClean="0">
                <a:latin typeface="Times New Roman" panose="02020603050405020304" pitchFamily="18" charset="0"/>
                <a:cs typeface="Times New Roman" panose="02020603050405020304" pitchFamily="18" charset="0"/>
              </a:rPr>
              <a:t>[4] </a:t>
            </a:r>
            <a:r>
              <a:rPr lang="en-US" sz="1600" dirty="0">
                <a:latin typeface="Times New Roman" panose="02020603050405020304" pitchFamily="18" charset="0"/>
                <a:cs typeface="Times New Roman" panose="02020603050405020304" pitchFamily="18" charset="0"/>
              </a:rPr>
              <a:t>Thorndike, R.L., 1953, </a:t>
            </a:r>
            <a:r>
              <a:rPr lang="en-US" sz="1600" i="1" dirty="0">
                <a:latin typeface="Times New Roman" panose="02020603050405020304" pitchFamily="18" charset="0"/>
                <a:cs typeface="Times New Roman" panose="02020603050405020304" pitchFamily="18" charset="0"/>
              </a:rPr>
              <a:t>Who belongs in the family?</a:t>
            </a:r>
            <a:r>
              <a:rPr lang="en-US" sz="1600" dirty="0">
                <a:latin typeface="Times New Roman" panose="02020603050405020304" pitchFamily="18" charset="0"/>
                <a:cs typeface="Times New Roman" panose="02020603050405020304" pitchFamily="18" charset="0"/>
              </a:rPr>
              <a:t> , Psychometrica 18 (4), 267-276</a:t>
            </a:r>
            <a:r>
              <a:rPr lang="en-US" sz="1600" dirty="0" smtClean="0">
                <a:latin typeface="Times New Roman" panose="02020603050405020304" pitchFamily="18" charset="0"/>
                <a:cs typeface="Times New Roman" panose="02020603050405020304" pitchFamily="18" charset="0"/>
              </a:rPr>
              <a:t>.</a:t>
            </a:r>
          </a:p>
          <a:p>
            <a:pPr>
              <a:lnSpc>
                <a:spcPct val="150000"/>
              </a:lnSpc>
            </a:pPr>
            <a:r>
              <a:rPr lang="en-US" sz="1600" dirty="0" smtClean="0">
                <a:latin typeface="Times New Roman" panose="02020603050405020304" pitchFamily="18" charset="0"/>
                <a:cs typeface="Times New Roman" panose="02020603050405020304" pitchFamily="18" charset="0"/>
              </a:rPr>
              <a:t>[5] </a:t>
            </a:r>
            <a:r>
              <a:rPr lang="en-US" sz="1600" dirty="0">
                <a:latin typeface="Times New Roman" panose="02020603050405020304" pitchFamily="18" charset="0"/>
                <a:cs typeface="Times New Roman" panose="02020603050405020304" pitchFamily="18" charset="0"/>
              </a:rPr>
              <a:t>Rousseuw, P.J., 1987</a:t>
            </a:r>
            <a:r>
              <a:rPr lang="en-US" sz="1600" i="1" dirty="0">
                <a:latin typeface="Times New Roman" panose="02020603050405020304" pitchFamily="18" charset="0"/>
                <a:cs typeface="Times New Roman" panose="02020603050405020304" pitchFamily="18" charset="0"/>
              </a:rPr>
              <a:t>, Silhouettes: A graphical aid to the interpretation and </a:t>
            </a:r>
            <a:r>
              <a:rPr lang="en-US" sz="1600" i="1" dirty="0" smtClean="0">
                <a:latin typeface="Times New Roman" panose="02020603050405020304" pitchFamily="18" charset="0"/>
                <a:cs typeface="Times New Roman" panose="02020603050405020304" pitchFamily="18" charset="0"/>
              </a:rPr>
              <a:t>validation of cluster  </a:t>
            </a:r>
          </a:p>
          <a:p>
            <a:pPr>
              <a:lnSpc>
                <a:spcPct val="150000"/>
              </a:lnSpc>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analysis</a:t>
            </a:r>
            <a:r>
              <a:rPr lang="en-US" sz="1600" dirty="0">
                <a:latin typeface="Times New Roman" panose="02020603050405020304" pitchFamily="18" charset="0"/>
                <a:cs typeface="Times New Roman" panose="02020603050405020304" pitchFamily="18" charset="0"/>
              </a:rPr>
              <a:t>, Computational and Applied Mathematics, 20, 53-65</a:t>
            </a:r>
            <a:r>
              <a:rPr lang="en-US" sz="1600" dirty="0" smtClean="0">
                <a:latin typeface="Times New Roman" panose="02020603050405020304" pitchFamily="18" charset="0"/>
                <a:cs typeface="Times New Roman" panose="02020603050405020304" pitchFamily="18" charset="0"/>
              </a:rPr>
              <a:t>.</a:t>
            </a:r>
          </a:p>
          <a:p>
            <a:pPr>
              <a:lnSpc>
                <a:spcPct val="150000"/>
              </a:lnSpc>
            </a:pPr>
            <a:r>
              <a:rPr lang="en-US" sz="1600" dirty="0" smtClean="0">
                <a:latin typeface="Times New Roman" panose="02020603050405020304" pitchFamily="18" charset="0"/>
                <a:cs typeface="Times New Roman" panose="02020603050405020304" pitchFamily="18" charset="0"/>
              </a:rPr>
              <a:t>[6] </a:t>
            </a:r>
            <a:r>
              <a:rPr lang="en-US" sz="1600" dirty="0">
                <a:latin typeface="Times New Roman" panose="02020603050405020304" pitchFamily="18" charset="0"/>
                <a:cs typeface="Times New Roman" panose="02020603050405020304" pitchFamily="18" charset="0"/>
              </a:rPr>
              <a:t>Calinkski, T., Harabrasz J</a:t>
            </a:r>
            <a:r>
              <a:rPr lang="en-US" sz="1600" i="1" dirty="0">
                <a:latin typeface="Times New Roman" panose="02020603050405020304" pitchFamily="18" charset="0"/>
                <a:cs typeface="Times New Roman" panose="02020603050405020304" pitchFamily="18" charset="0"/>
              </a:rPr>
              <a:t>., A dendrite method for cluster analysis</a:t>
            </a:r>
            <a:r>
              <a:rPr lang="en-US" sz="1600" dirty="0">
                <a:latin typeface="Times New Roman" panose="02020603050405020304" pitchFamily="18" charset="0"/>
                <a:cs typeface="Times New Roman" panose="02020603050405020304" pitchFamily="18" charset="0"/>
              </a:rPr>
              <a:t>, Communications </a:t>
            </a: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Statistics, 3, </a:t>
            </a:r>
            <a:r>
              <a:rPr lang="en-US" sz="1600" dirty="0" smtClean="0">
                <a:latin typeface="Times New Roman" panose="02020603050405020304" pitchFamily="18" charset="0"/>
                <a:cs typeface="Times New Roman" panose="02020603050405020304" pitchFamily="18" charset="0"/>
              </a:rPr>
              <a:t>1   </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27</a:t>
            </a:r>
            <a:r>
              <a:rPr lang="en-US" sz="1600" dirty="0">
                <a:latin typeface="Times New Roman" panose="02020603050405020304" pitchFamily="18" charset="0"/>
                <a:cs typeface="Times New Roman" panose="02020603050405020304" pitchFamily="18" charset="0"/>
              </a:rPr>
              <a:t>, 1974. </a:t>
            </a:r>
          </a:p>
          <a:p>
            <a:pPr>
              <a:lnSpc>
                <a:spcPct val="150000"/>
              </a:lnSpc>
            </a:pPr>
            <a:r>
              <a:rPr lang="en-US" sz="1600" dirty="0" smtClean="0">
                <a:latin typeface="Times New Roman" panose="02020603050405020304" pitchFamily="18" charset="0"/>
                <a:cs typeface="Times New Roman" panose="02020603050405020304" pitchFamily="18" charset="0"/>
              </a:rPr>
              <a:t>[7] </a:t>
            </a:r>
            <a:r>
              <a:rPr lang="en-US" sz="1600" dirty="0">
                <a:latin typeface="Times New Roman" panose="02020603050405020304" pitchFamily="18" charset="0"/>
                <a:cs typeface="Times New Roman" panose="02020603050405020304" pitchFamily="18" charset="0"/>
              </a:rPr>
              <a:t>Kaufman, L. and Rousseuw, P. 1990, </a:t>
            </a:r>
            <a:r>
              <a:rPr lang="en-US" sz="1600" i="1" dirty="0">
                <a:latin typeface="Times New Roman" panose="02020603050405020304" pitchFamily="18" charset="0"/>
                <a:cs typeface="Times New Roman" panose="02020603050405020304" pitchFamily="18" charset="0"/>
              </a:rPr>
              <a:t>Finding Groups in Data: An Introduction to </a:t>
            </a:r>
            <a:r>
              <a:rPr lang="en-US" sz="1600" i="1" dirty="0" smtClean="0">
                <a:latin typeface="Times New Roman" panose="02020603050405020304" pitchFamily="18" charset="0"/>
                <a:cs typeface="Times New Roman" panose="02020603050405020304" pitchFamily="18" charset="0"/>
              </a:rPr>
              <a:t>Cluster </a:t>
            </a:r>
            <a:r>
              <a:rPr lang="en-US" sz="1600" i="1" dirty="0">
                <a:latin typeface="Times New Roman" panose="02020603050405020304" pitchFamily="18" charset="0"/>
                <a:cs typeface="Times New Roman" panose="02020603050405020304" pitchFamily="18" charset="0"/>
              </a:rPr>
              <a:t>Analysis</a:t>
            </a:r>
            <a:r>
              <a:rPr lang="en-US" sz="1600" dirty="0">
                <a:latin typeface="Times New Roman" panose="02020603050405020304" pitchFamily="18" charset="0"/>
                <a:cs typeface="Times New Roman" panose="02020603050405020304" pitchFamily="18" charset="0"/>
              </a:rPr>
              <a:t>, John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Wiley </a:t>
            </a:r>
            <a:r>
              <a:rPr lang="en-US" sz="1600" dirty="0">
                <a:latin typeface="Times New Roman" panose="02020603050405020304" pitchFamily="18" charset="0"/>
                <a:cs typeface="Times New Roman" panose="02020603050405020304" pitchFamily="18" charset="0"/>
              </a:rPr>
              <a:t>&amp; Sons, Ney York, NY. </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nSpc>
                <a:spcPct val="150000"/>
              </a:lnSpc>
            </a:pPr>
            <a:r>
              <a:rPr lang="en-US" sz="14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847746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36</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0"/>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References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7873" y="862610"/>
            <a:ext cx="9000407" cy="9648795"/>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[8] Arthur, D., Vassilvitskii, S., 2007, </a:t>
            </a:r>
            <a:r>
              <a:rPr lang="en-US" sz="1600" i="1" dirty="0">
                <a:latin typeface="Times New Roman" panose="02020603050405020304" pitchFamily="18" charset="0"/>
                <a:cs typeface="Times New Roman" panose="02020603050405020304" pitchFamily="18" charset="0"/>
              </a:rPr>
              <a:t>K-Means++: the advantages of careful seeding</a:t>
            </a:r>
            <a:r>
              <a:rPr lang="en-US" sz="1600" dirty="0">
                <a:latin typeface="Times New Roman" panose="02020603050405020304" pitchFamily="18" charset="0"/>
                <a:cs typeface="Times New Roman" panose="02020603050405020304" pitchFamily="18" charset="0"/>
              </a:rPr>
              <a:t>, Proceedings of the </a:t>
            </a:r>
          </a:p>
          <a:p>
            <a:pPr>
              <a:lnSpc>
                <a:spcPct val="150000"/>
              </a:lnSpc>
            </a:pPr>
            <a:r>
              <a:rPr lang="en-US" sz="1600" dirty="0">
                <a:latin typeface="Times New Roman" panose="02020603050405020304" pitchFamily="18" charset="0"/>
                <a:cs typeface="Times New Roman" panose="02020603050405020304" pitchFamily="18" charset="0"/>
              </a:rPr>
              <a:t>      eighteenth annual ACM-SIAM symposium on Discrete algorithms, Society of Industrial and Applied  </a:t>
            </a:r>
          </a:p>
          <a:p>
            <a:pPr>
              <a:lnSpc>
                <a:spcPct val="150000"/>
              </a:lnSpc>
            </a:pPr>
            <a:r>
              <a:rPr lang="en-US" sz="1600" dirty="0">
                <a:latin typeface="Times New Roman" panose="02020603050405020304" pitchFamily="18" charset="0"/>
                <a:cs typeface="Times New Roman" panose="02020603050405020304" pitchFamily="18" charset="0"/>
              </a:rPr>
              <a:t>      Mathematics, Philadelphia, PA, USA, 1027-1035.</a:t>
            </a:r>
          </a:p>
          <a:p>
            <a:pPr>
              <a:lnSpc>
                <a:spcPct val="150000"/>
              </a:lnSpc>
            </a:pPr>
            <a:r>
              <a:rPr lang="en-US" sz="1600" dirty="0">
                <a:latin typeface="Times New Roman" panose="02020603050405020304" pitchFamily="18" charset="0"/>
                <a:cs typeface="Times New Roman" panose="02020603050405020304" pitchFamily="18" charset="0"/>
              </a:rPr>
              <a:t>[9] Bezdek, J.C., 1981, </a:t>
            </a:r>
            <a:r>
              <a:rPr lang="en-US" sz="1600" i="1" dirty="0">
                <a:latin typeface="Times New Roman" panose="02020603050405020304" pitchFamily="18" charset="0"/>
                <a:cs typeface="Times New Roman" panose="02020603050405020304" pitchFamily="18" charset="0"/>
              </a:rPr>
              <a:t>Pattern Recognition with Fuzzy Objective Function Algorithms, Plenum Press</a:t>
            </a:r>
            <a:r>
              <a:rPr lang="en-US" sz="1600" dirty="0">
                <a:latin typeface="Times New Roman" panose="02020603050405020304" pitchFamily="18" charset="0"/>
                <a:cs typeface="Times New Roman" panose="02020603050405020304" pitchFamily="18" charset="0"/>
              </a:rPr>
              <a:t>, New   </a:t>
            </a:r>
          </a:p>
          <a:p>
            <a:pPr>
              <a:lnSpc>
                <a:spcPct val="150000"/>
              </a:lnSpc>
            </a:pPr>
            <a:r>
              <a:rPr lang="en-US" sz="1600" dirty="0">
                <a:latin typeface="Times New Roman" panose="02020603050405020304" pitchFamily="18" charset="0"/>
                <a:cs typeface="Times New Roman" panose="02020603050405020304" pitchFamily="18" charset="0"/>
              </a:rPr>
              <a:t>      York, NY</a:t>
            </a:r>
            <a:r>
              <a:rPr lang="en-US" sz="1600" dirty="0"/>
              <a:t>.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[10] </a:t>
            </a:r>
            <a:r>
              <a:rPr lang="en-US" sz="1600" dirty="0">
                <a:latin typeface="Times New Roman" panose="02020603050405020304" pitchFamily="18" charset="0"/>
                <a:cs typeface="Times New Roman" panose="02020603050405020304" pitchFamily="18" charset="0"/>
              </a:rPr>
              <a:t>Dunn, J.C., 1973, </a:t>
            </a:r>
            <a:r>
              <a:rPr lang="en-US" sz="1600" i="1" dirty="0">
                <a:latin typeface="Times New Roman" panose="02020603050405020304" pitchFamily="18" charset="0"/>
                <a:cs typeface="Times New Roman" panose="02020603050405020304" pitchFamily="18" charset="0"/>
              </a:rPr>
              <a:t>A fuzzy Relative of the ISODATA Process and Its use in Detecting </a:t>
            </a:r>
            <a:r>
              <a:rPr lang="en-US" sz="1600" i="1" dirty="0" smtClean="0">
                <a:latin typeface="Times New Roman" panose="02020603050405020304" pitchFamily="18" charset="0"/>
                <a:cs typeface="Times New Roman" panose="02020603050405020304" pitchFamily="18" charset="0"/>
              </a:rPr>
              <a:t>Compact Well- </a:t>
            </a:r>
          </a:p>
          <a:p>
            <a:pPr>
              <a:lnSpc>
                <a:spcPct val="150000"/>
              </a:lnSpc>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Separated </a:t>
            </a:r>
            <a:r>
              <a:rPr lang="en-US" sz="1600" i="1" dirty="0">
                <a:latin typeface="Times New Roman" panose="02020603050405020304" pitchFamily="18" charset="0"/>
                <a:cs typeface="Times New Roman" panose="02020603050405020304" pitchFamily="18" charset="0"/>
              </a:rPr>
              <a:t>Clusters</a:t>
            </a:r>
            <a:r>
              <a:rPr lang="en-US" sz="1600" dirty="0">
                <a:latin typeface="Times New Roman" panose="02020603050405020304" pitchFamily="18" charset="0"/>
                <a:cs typeface="Times New Roman" panose="02020603050405020304" pitchFamily="18" charset="0"/>
              </a:rPr>
              <a:t>, Journal of Cybernetics 3 (3), 32-57.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[11] </a:t>
            </a:r>
            <a:r>
              <a:rPr lang="en-US" sz="1600" dirty="0">
                <a:latin typeface="Times New Roman" panose="02020603050405020304" pitchFamily="18" charset="0"/>
                <a:cs typeface="Times New Roman" panose="02020603050405020304" pitchFamily="18" charset="0"/>
              </a:rPr>
              <a:t>Macqueen</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J.,</a:t>
            </a:r>
            <a:r>
              <a:rPr lang="en-US" sz="1600" i="1" dirty="0">
                <a:latin typeface="Times New Roman" panose="02020603050405020304" pitchFamily="18" charset="0"/>
                <a:cs typeface="Times New Roman" panose="02020603050405020304" pitchFamily="18" charset="0"/>
              </a:rPr>
              <a:t> Some methods for classification and analysis of multivariate </a:t>
            </a:r>
            <a:r>
              <a:rPr lang="en-US" sz="1600" i="1" dirty="0" smtClean="0">
                <a:latin typeface="Times New Roman" panose="02020603050405020304" pitchFamily="18" charset="0"/>
                <a:cs typeface="Times New Roman" panose="02020603050405020304" pitchFamily="18" charset="0"/>
              </a:rPr>
              <a:t>observations</a:t>
            </a:r>
            <a:r>
              <a:rPr lang="en-US" sz="1600" dirty="0">
                <a:latin typeface="Times New Roman" panose="02020603050405020304" pitchFamily="18" charset="0"/>
                <a:cs typeface="Times New Roman" panose="02020603050405020304" pitchFamily="18" charset="0"/>
              </a:rPr>
              <a:t>, Proceedings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of </a:t>
            </a:r>
            <a:r>
              <a:rPr lang="en-US" sz="1600" dirty="0">
                <a:latin typeface="Times New Roman" panose="02020603050405020304" pitchFamily="18" charset="0"/>
                <a:cs typeface="Times New Roman" panose="02020603050405020304" pitchFamily="18" charset="0"/>
              </a:rPr>
              <a:t>the Fifth Berkeley Symposium on Mathematical Statistics </a:t>
            </a:r>
            <a:r>
              <a:rPr lang="en-US" sz="1600" dirty="0" smtClean="0">
                <a:latin typeface="Times New Roman" panose="02020603050405020304" pitchFamily="18" charset="0"/>
                <a:cs typeface="Times New Roman" panose="02020603050405020304" pitchFamily="18" charset="0"/>
              </a:rPr>
              <a:t>and </a:t>
            </a:r>
            <a:r>
              <a:rPr lang="en-US" sz="1600" dirty="0">
                <a:latin typeface="Times New Roman" panose="02020603050405020304" pitchFamily="18" charset="0"/>
                <a:cs typeface="Times New Roman" panose="02020603050405020304" pitchFamily="18" charset="0"/>
              </a:rPr>
              <a:t>Probability, University of California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Press</a:t>
            </a:r>
            <a:r>
              <a:rPr lang="en-US" sz="1600" dirty="0">
                <a:latin typeface="Times New Roman" panose="02020603050405020304" pitchFamily="18" charset="0"/>
                <a:cs typeface="Times New Roman" panose="02020603050405020304" pitchFamily="18" charset="0"/>
              </a:rPr>
              <a:t>, Berkeley, CA, 1, (1967), 281-297</a:t>
            </a:r>
            <a:r>
              <a:rPr lang="en-US" sz="1600" dirty="0" smtClean="0">
                <a:latin typeface="Times New Roman" panose="02020603050405020304" pitchFamily="18" charset="0"/>
                <a:cs typeface="Times New Roman" panose="02020603050405020304" pitchFamily="18" charset="0"/>
              </a:rPr>
              <a:t>.</a:t>
            </a:r>
          </a:p>
          <a:p>
            <a:pPr>
              <a:lnSpc>
                <a:spcPct val="150000"/>
              </a:lnSpc>
            </a:pPr>
            <a:r>
              <a:rPr lang="en-US" sz="1600" dirty="0" smtClean="0">
                <a:latin typeface="Times New Roman" panose="02020603050405020304" pitchFamily="18" charset="0"/>
                <a:cs typeface="Times New Roman" panose="02020603050405020304" pitchFamily="18" charset="0"/>
              </a:rPr>
              <a:t>[12] </a:t>
            </a:r>
            <a:r>
              <a:rPr lang="en-US" sz="1600" dirty="0">
                <a:latin typeface="Times New Roman" panose="02020603050405020304" pitchFamily="18" charset="0"/>
                <a:cs typeface="Times New Roman" panose="02020603050405020304" pitchFamily="18" charset="0"/>
              </a:rPr>
              <a:t>Hartigan, J. 1975, </a:t>
            </a:r>
            <a:r>
              <a:rPr lang="en-US" sz="1600" i="1" dirty="0">
                <a:latin typeface="Times New Roman" panose="02020603050405020304" pitchFamily="18" charset="0"/>
                <a:cs typeface="Times New Roman" panose="02020603050405020304" pitchFamily="18" charset="0"/>
              </a:rPr>
              <a:t>Clustering Algorithms</a:t>
            </a:r>
            <a:r>
              <a:rPr lang="en-US" sz="1600" dirty="0">
                <a:latin typeface="Times New Roman" panose="02020603050405020304" pitchFamily="18" charset="0"/>
                <a:cs typeface="Times New Roman" panose="02020603050405020304" pitchFamily="18" charset="0"/>
              </a:rPr>
              <a:t>, John Wiley &amp; Sons, Ney York, NY. </a:t>
            </a:r>
          </a:p>
          <a:p>
            <a:pPr>
              <a:lnSpc>
                <a:spcPct val="150000"/>
              </a:lnSpc>
            </a:pPr>
            <a:r>
              <a:rPr lang="en-US" sz="1600" dirty="0" smtClean="0"/>
              <a:t>[13] </a:t>
            </a:r>
            <a:r>
              <a:rPr lang="en-US" sz="1600" dirty="0">
                <a:latin typeface="Times New Roman" panose="02020603050405020304" pitchFamily="18" charset="0"/>
                <a:cs typeface="Times New Roman" panose="02020603050405020304" pitchFamily="18" charset="0"/>
              </a:rPr>
              <a:t>Hartigan, J., and Wong, M., 1979, </a:t>
            </a:r>
            <a:r>
              <a:rPr lang="en-US" sz="1600" i="1" dirty="0">
                <a:latin typeface="Times New Roman" panose="02020603050405020304" pitchFamily="18" charset="0"/>
                <a:cs typeface="Times New Roman" panose="02020603050405020304" pitchFamily="18" charset="0"/>
              </a:rPr>
              <a:t>Algorithm AS136: A K-Means clustering algorithm</a:t>
            </a:r>
            <a:r>
              <a:rPr lang="en-US" sz="1600" dirty="0">
                <a:latin typeface="Times New Roman" panose="02020603050405020304" pitchFamily="18" charset="0"/>
                <a:cs typeface="Times New Roman" panose="02020603050405020304" pitchFamily="18" charset="0"/>
              </a:rPr>
              <a:t>, Applied </a:t>
            </a:r>
            <a:r>
              <a:rPr lang="en-US" sz="1600" dirty="0" smtClean="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statistics</a:t>
            </a:r>
            <a:r>
              <a:rPr lang="en-US" sz="1600" dirty="0">
                <a:latin typeface="Times New Roman" panose="02020603050405020304" pitchFamily="18" charset="0"/>
                <a:cs typeface="Times New Roman" panose="02020603050405020304" pitchFamily="18" charset="0"/>
              </a:rPr>
              <a:t>, 28, 100-108</a:t>
            </a:r>
            <a:r>
              <a:rPr lang="en-US" sz="1600" dirty="0" smtClean="0">
                <a:latin typeface="Times New Roman" panose="02020603050405020304" pitchFamily="18" charset="0"/>
                <a:cs typeface="Times New Roman" panose="02020603050405020304" pitchFamily="18" charset="0"/>
              </a:rPr>
              <a:t>.</a:t>
            </a:r>
          </a:p>
          <a:p>
            <a:pPr>
              <a:lnSpc>
                <a:spcPct val="150000"/>
              </a:lnSpc>
            </a:pPr>
            <a:r>
              <a:rPr lang="en-US" sz="1600" dirty="0" smtClean="0">
                <a:latin typeface="Times New Roman" panose="02020603050405020304" pitchFamily="18" charset="0"/>
                <a:cs typeface="Times New Roman" panose="02020603050405020304" pitchFamily="18" charset="0"/>
              </a:rPr>
              <a:t>[14] </a:t>
            </a:r>
            <a:r>
              <a:rPr lang="en-US" sz="1600" dirty="0">
                <a:latin typeface="Times New Roman" panose="02020603050405020304" pitchFamily="18" charset="0"/>
                <a:cs typeface="Times New Roman" panose="02020603050405020304" pitchFamily="18" charset="0"/>
              </a:rPr>
              <a:t>Dempster, A., Laird, N., and Rubin, D. 1977, </a:t>
            </a:r>
            <a:r>
              <a:rPr lang="en-US" sz="1600" i="1" dirty="0">
                <a:latin typeface="Times New Roman" panose="02020603050405020304" pitchFamily="18" charset="0"/>
                <a:cs typeface="Times New Roman" panose="02020603050405020304" pitchFamily="18" charset="0"/>
              </a:rPr>
              <a:t>Maximum likelihood from incomplete </a:t>
            </a:r>
            <a:r>
              <a:rPr lang="en-US" sz="1600" i="1" dirty="0" smtClean="0">
                <a:latin typeface="Times New Roman" panose="02020603050405020304" pitchFamily="18" charset="0"/>
                <a:cs typeface="Times New Roman" panose="02020603050405020304" pitchFamily="18" charset="0"/>
              </a:rPr>
              <a:t>data </a:t>
            </a:r>
            <a:r>
              <a:rPr lang="en-US" sz="1600" i="1" dirty="0">
                <a:latin typeface="Times New Roman" panose="02020603050405020304" pitchFamily="18" charset="0"/>
                <a:cs typeface="Times New Roman" panose="02020603050405020304" pitchFamily="18" charset="0"/>
              </a:rPr>
              <a:t>via the EM </a:t>
            </a:r>
            <a:r>
              <a:rPr lang="en-US" sz="1600" i="1" dirty="0" smtClean="0">
                <a:latin typeface="Times New Roman" panose="02020603050405020304" pitchFamily="18" charset="0"/>
                <a:cs typeface="Times New Roman" panose="02020603050405020304" pitchFamily="18" charset="0"/>
              </a:rPr>
              <a:t>  </a:t>
            </a:r>
          </a:p>
          <a:p>
            <a:pPr>
              <a:lnSpc>
                <a:spcPct val="150000"/>
              </a:lnSpc>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algorithm</a:t>
            </a:r>
            <a:r>
              <a:rPr lang="en-US" sz="1600" dirty="0">
                <a:latin typeface="Times New Roman" panose="02020603050405020304" pitchFamily="18" charset="0"/>
                <a:cs typeface="Times New Roman" panose="02020603050405020304" pitchFamily="18" charset="0"/>
              </a:rPr>
              <a:t>, Journal of the Royal Statistical Society, Series B, 39, 1, </a:t>
            </a:r>
            <a:r>
              <a:rPr lang="en-US" sz="1600" dirty="0" smtClean="0">
                <a:latin typeface="Times New Roman" panose="02020603050405020304" pitchFamily="18" charset="0"/>
                <a:cs typeface="Times New Roman" panose="02020603050405020304" pitchFamily="18" charset="0"/>
              </a:rPr>
              <a:t>1-38.</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nSpc>
                <a:spcPct val="150000"/>
              </a:lnSpc>
            </a:pPr>
            <a:r>
              <a:rPr lang="en-US" sz="14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70122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37</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28321"/>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306285" y="0"/>
            <a:ext cx="6860178" cy="876397"/>
          </a:xfrm>
        </p:spPr>
        <p:txBody>
          <a:bodyPr>
            <a:normAutofit/>
          </a:bodyPr>
          <a:lstStyle/>
          <a:p>
            <a:r>
              <a:rPr lang="en-US" sz="3300" b="1" dirty="0" smtClean="0">
                <a:latin typeface="Times New Roman" panose="02020603050405020304" pitchFamily="18" charset="0"/>
                <a:cs typeface="Times New Roman" panose="02020603050405020304" pitchFamily="18" charset="0"/>
              </a:rPr>
              <a:t>References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7873" y="862610"/>
            <a:ext cx="9000407" cy="8048357"/>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[15] Asuncion, A., Newman, D.J., 2007, </a:t>
            </a:r>
            <a:r>
              <a:rPr lang="en-US" sz="1600" i="1" dirty="0">
                <a:latin typeface="Times New Roman" panose="02020603050405020304" pitchFamily="18" charset="0"/>
                <a:cs typeface="Times New Roman" panose="02020603050405020304" pitchFamily="18" charset="0"/>
              </a:rPr>
              <a:t>UCI Machine Learning Repository</a:t>
            </a:r>
            <a:r>
              <a:rPr lang="en-US" sz="1600" dirty="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       [http://www.ics.uci.edu/~mlearn/MLRepository.html], Irvine, CA.</a:t>
            </a:r>
          </a:p>
          <a:p>
            <a:pPr>
              <a:lnSpc>
                <a:spcPct val="150000"/>
              </a:lnSpc>
            </a:pPr>
            <a:r>
              <a:rPr lang="en-US" sz="1600" dirty="0">
                <a:latin typeface="Times New Roman" panose="02020603050405020304" pitchFamily="18" charset="0"/>
                <a:cs typeface="Times New Roman" panose="02020603050405020304" pitchFamily="18" charset="0"/>
              </a:rPr>
              <a:t>[16] </a:t>
            </a:r>
            <a:r>
              <a:rPr lang="en-US" sz="1600" i="1" dirty="0">
                <a:latin typeface="Times New Roman" panose="02020603050405020304" pitchFamily="18" charset="0"/>
                <a:cs typeface="Times New Roman" panose="02020603050405020304" pitchFamily="18" charset="0"/>
              </a:rPr>
              <a:t>Clustering datasets</a:t>
            </a:r>
            <a:r>
              <a:rPr lang="en-US" sz="1600" dirty="0">
                <a:latin typeface="Times New Roman" panose="02020603050405020304" pitchFamily="18" charset="0"/>
                <a:cs typeface="Times New Roman" panose="02020603050405020304" pitchFamily="18" charset="0"/>
              </a:rPr>
              <a:t>, Speech and Image Processing Unit, School of Computing, University of Eastern   </a:t>
            </a:r>
          </a:p>
          <a:p>
            <a:pPr>
              <a:lnSpc>
                <a:spcPct val="150000"/>
              </a:lnSpc>
            </a:pPr>
            <a:r>
              <a:rPr lang="en-US" sz="1600" dirty="0">
                <a:latin typeface="Times New Roman" panose="02020603050405020304" pitchFamily="18" charset="0"/>
                <a:cs typeface="Times New Roman" panose="02020603050405020304" pitchFamily="18" charset="0"/>
              </a:rPr>
              <a:t>        Finland, Joensuu, Finland. URL:  </a:t>
            </a:r>
            <a:r>
              <a:rPr lang="en-US" sz="1600" u="sng" dirty="0">
                <a:latin typeface="Times New Roman" panose="02020603050405020304" pitchFamily="18" charset="0"/>
                <a:cs typeface="Times New Roman" panose="02020603050405020304" pitchFamily="18" charset="0"/>
                <a:hlinkClick r:id="rId4"/>
              </a:rPr>
              <a:t>http://cs.joensuu.fi/sipu/datasets/</a:t>
            </a:r>
            <a:endParaRPr lang="en-US" sz="1600" u="sng"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[17] Veenman, C.J., Reinders, M.J.T, and Backer, E., </a:t>
            </a:r>
            <a:r>
              <a:rPr lang="en-US" sz="1600" i="1" dirty="0">
                <a:latin typeface="Times New Roman" panose="02020603050405020304" pitchFamily="18" charset="0"/>
                <a:cs typeface="Times New Roman" panose="02020603050405020304" pitchFamily="18" charset="0"/>
              </a:rPr>
              <a:t>A maximum variance cluster algorithm, </a:t>
            </a:r>
            <a:r>
              <a:rPr lang="en-US" sz="1600" dirty="0">
                <a:latin typeface="Times New Roman" panose="02020603050405020304" pitchFamily="18" charset="0"/>
                <a:cs typeface="Times New Roman" panose="02020603050405020304" pitchFamily="18" charset="0"/>
              </a:rPr>
              <a:t>IEEE   </a:t>
            </a:r>
          </a:p>
          <a:p>
            <a:pPr>
              <a:lnSpc>
                <a:spcPct val="150000"/>
              </a:lnSpc>
            </a:pPr>
            <a:r>
              <a:rPr lang="en-US" sz="1600" dirty="0">
                <a:latin typeface="Times New Roman" panose="02020603050405020304" pitchFamily="18" charset="0"/>
                <a:cs typeface="Times New Roman" panose="02020603050405020304" pitchFamily="18" charset="0"/>
              </a:rPr>
              <a:t>        Transactions on Pattern Analysis and Machine Intelligence, 2002, 24(9), 1273-1280.</a:t>
            </a:r>
          </a:p>
          <a:p>
            <a:pPr>
              <a:lnSpc>
                <a:spcPct val="150000"/>
              </a:lnSpc>
            </a:pPr>
            <a:r>
              <a:rPr lang="en-US" sz="1600" dirty="0">
                <a:latin typeface="Times New Roman" panose="02020603050405020304" pitchFamily="18" charset="0"/>
                <a:cs typeface="Times New Roman" panose="02020603050405020304" pitchFamily="18" charset="0"/>
              </a:rPr>
              <a:t>[18] </a:t>
            </a:r>
            <a:r>
              <a:rPr lang="en-US" sz="1600" dirty="0"/>
              <a:t>] </a:t>
            </a:r>
            <a:r>
              <a:rPr lang="en-US" sz="1600" dirty="0">
                <a:latin typeface="Times New Roman" panose="02020603050405020304" pitchFamily="18" charset="0"/>
                <a:cs typeface="Times New Roman" panose="02020603050405020304" pitchFamily="18" charset="0"/>
              </a:rPr>
              <a:t>Karkkainen, I., and Franti, P., </a:t>
            </a:r>
            <a:r>
              <a:rPr lang="en-US" sz="1600" i="1" dirty="0">
                <a:latin typeface="Times New Roman" panose="02020603050405020304" pitchFamily="18" charset="0"/>
                <a:cs typeface="Times New Roman" panose="02020603050405020304" pitchFamily="18" charset="0"/>
              </a:rPr>
              <a:t>Dynamic local search algorithm for the clustering Problem, </a:t>
            </a:r>
            <a:r>
              <a:rPr lang="en-US" sz="1600" dirty="0">
                <a:latin typeface="Times New Roman" panose="02020603050405020304" pitchFamily="18" charset="0"/>
                <a:cs typeface="Times New Roman" panose="02020603050405020304" pitchFamily="18" charset="0"/>
              </a:rPr>
              <a:t>Research   </a:t>
            </a:r>
          </a:p>
          <a:p>
            <a:r>
              <a:rPr lang="en-US" sz="1600" dirty="0">
                <a:latin typeface="Times New Roman" panose="02020603050405020304" pitchFamily="18" charset="0"/>
                <a:cs typeface="Times New Roman" panose="02020603050405020304" pitchFamily="18" charset="0"/>
              </a:rPr>
              <a:t>          Report A-2002-6. </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19] Pal, N.R., Bezdek, J.C., 1995, </a:t>
            </a:r>
            <a:r>
              <a:rPr lang="en-US" sz="1600" i="1" dirty="0">
                <a:latin typeface="Times New Roman" panose="02020603050405020304" pitchFamily="18" charset="0"/>
                <a:cs typeface="Times New Roman" panose="02020603050405020304" pitchFamily="18" charset="0"/>
              </a:rPr>
              <a:t>On cluster Validity for the Fuzzy c-Means Model, IEEE </a:t>
            </a:r>
            <a:r>
              <a:rPr lang="en-US" sz="1600" i="1" dirty="0" smtClean="0">
                <a:latin typeface="Times New Roman" panose="02020603050405020304" pitchFamily="18" charset="0"/>
                <a:cs typeface="Times New Roman" panose="02020603050405020304" pitchFamily="18" charset="0"/>
              </a:rPr>
              <a:t>transactions </a:t>
            </a:r>
            <a:r>
              <a:rPr lang="en-US" sz="1600" i="1" dirty="0">
                <a:latin typeface="Times New Roman" panose="02020603050405020304" pitchFamily="18" charset="0"/>
                <a:cs typeface="Times New Roman" panose="02020603050405020304" pitchFamily="18" charset="0"/>
              </a:rPr>
              <a:t>on </a:t>
            </a:r>
            <a:r>
              <a:rPr lang="en-US" sz="1600" i="1" dirty="0" smtClean="0">
                <a:latin typeface="Times New Roman" panose="02020603050405020304" pitchFamily="18" charset="0"/>
                <a:cs typeface="Times New Roman" panose="02020603050405020304" pitchFamily="18" charset="0"/>
              </a:rPr>
              <a:t>  </a:t>
            </a:r>
          </a:p>
          <a:p>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Fuzzy </a:t>
            </a:r>
            <a:r>
              <a:rPr lang="en-US" sz="1600" i="1" dirty="0">
                <a:latin typeface="Times New Roman" panose="02020603050405020304" pitchFamily="18" charset="0"/>
                <a:cs typeface="Times New Roman" panose="02020603050405020304" pitchFamily="18" charset="0"/>
              </a:rPr>
              <a:t>systems</a:t>
            </a:r>
            <a:r>
              <a:rPr lang="en-US" sz="1600" dirty="0">
                <a:latin typeface="Times New Roman" panose="02020603050405020304" pitchFamily="18" charset="0"/>
                <a:cs typeface="Times New Roman" panose="02020603050405020304" pitchFamily="18" charset="0"/>
              </a:rPr>
              <a:t>, 3, 370-379.</a:t>
            </a:r>
          </a:p>
          <a:p>
            <a:pPr>
              <a:lnSpc>
                <a:spcPct val="150000"/>
              </a:lnSpc>
            </a:pPr>
            <a:endParaRPr lang="en-US" sz="1600" dirty="0">
              <a:latin typeface="Times New Roman" panose="02020603050405020304" pitchFamily="18" charset="0"/>
              <a:cs typeface="Times New Roman" panose="02020603050405020304" pitchFamily="18" charset="0"/>
            </a:endParaRPr>
          </a:p>
          <a:p>
            <a:r>
              <a:rPr lang="en-US" sz="1600" dirty="0" smtClean="0"/>
              <a:t>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nSpc>
                <a:spcPct val="150000"/>
              </a:lnSpc>
            </a:pPr>
            <a:r>
              <a:rPr lang="en-US" sz="14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26240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486" y="129673"/>
            <a:ext cx="6858000" cy="580958"/>
          </a:xfrm>
        </p:spPr>
        <p:txBody>
          <a:bodyPr>
            <a:normAutofit/>
          </a:bodyPr>
          <a:lstStyle/>
          <a:p>
            <a:r>
              <a:rPr lang="en-US" sz="3300" b="1" dirty="0" smtClean="0">
                <a:latin typeface="Times New Roman" panose="02020603050405020304" pitchFamily="18" charset="0"/>
                <a:cs typeface="Times New Roman" panose="02020603050405020304" pitchFamily="18" charset="0"/>
              </a:rPr>
              <a:t>Previous Publications</a:t>
            </a:r>
            <a:endParaRPr lang="en-US" sz="3300"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4</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0576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p:cNvSpPr txBox="1"/>
          <p:nvPr/>
        </p:nvSpPr>
        <p:spPr>
          <a:xfrm>
            <a:off x="121102" y="935186"/>
            <a:ext cx="8844768"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As a part of the Idaho-Bailiff project, I developed a novel onion-peeling outlier detection algorithm which aims to  detect the potential outliers in a 2-D dataset [</a:t>
            </a:r>
            <a:r>
              <a:rPr lang="en-US" sz="1600" dirty="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 As a team, we developed a novel conflict-measurement algorithm using normal measure [</a:t>
            </a:r>
            <a:r>
              <a:rPr lang="en-US" sz="1600" dirty="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during the same project.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As a part of IVPPED project, we developed a runway roughness assessment scheme using satellite and radar data [</a:t>
            </a:r>
            <a:r>
              <a:rPr lang="en-US" sz="1600" dirty="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 have a journal article and conference paper in preparation. </a:t>
            </a:r>
          </a:p>
          <a:p>
            <a:pPr>
              <a:tabLst>
                <a:tab pos="341313" algn="l"/>
              </a:tabLst>
            </a:pPr>
            <a:endParaRPr lang="en-US" sz="1400" dirty="0" smtClean="0">
              <a:latin typeface="Times New Roman" panose="02020603050405020304" pitchFamily="18" charset="0"/>
              <a:cs typeface="Times New Roman" panose="02020603050405020304" pitchFamily="18" charset="0"/>
            </a:endParaRPr>
          </a:p>
          <a:p>
            <a:pPr>
              <a:tabLst>
                <a:tab pos="341313" algn="l"/>
              </a:tabLst>
            </a:pPr>
            <a:endParaRPr lang="en-US" sz="1400" dirty="0" smtClean="0">
              <a:latin typeface="Times New Roman" panose="02020603050405020304" pitchFamily="18" charset="0"/>
              <a:cs typeface="Times New Roman" panose="02020603050405020304" pitchFamily="18" charset="0"/>
            </a:endParaRPr>
          </a:p>
          <a:p>
            <a:pPr>
              <a:tabLst>
                <a:tab pos="341313" algn="l"/>
              </a:tabLst>
            </a:pPr>
            <a:endParaRPr lang="en-US" sz="1400" dirty="0" smtClean="0">
              <a:latin typeface="Times New Roman" panose="02020603050405020304" pitchFamily="18" charset="0"/>
              <a:cs typeface="Times New Roman" panose="02020603050405020304" pitchFamily="18" charset="0"/>
            </a:endParaRPr>
          </a:p>
          <a:p>
            <a:pPr>
              <a:tabLst>
                <a:tab pos="341313" algn="l"/>
              </a:tabLst>
            </a:pPr>
            <a:endParaRPr lang="en-US" sz="1400" dirty="0" smtClean="0">
              <a:latin typeface="Times New Roman" panose="02020603050405020304" pitchFamily="18" charset="0"/>
              <a:cs typeface="Times New Roman" panose="02020603050405020304" pitchFamily="18" charset="0"/>
            </a:endParaRPr>
          </a:p>
          <a:p>
            <a:pPr>
              <a:tabLst>
                <a:tab pos="341313" algn="l"/>
              </a:tabLst>
            </a:pPr>
            <a:r>
              <a:rPr lang="en-US" sz="1400" dirty="0" smtClean="0">
                <a:latin typeface="Times New Roman" panose="02020603050405020304" pitchFamily="18" charset="0"/>
                <a:cs typeface="Times New Roman" panose="02020603050405020304" pitchFamily="18" charset="0"/>
              </a:rPr>
              <a:t>[1] 	</a:t>
            </a:r>
            <a:r>
              <a:rPr lang="en-US" sz="1400" b="1" dirty="0" smtClean="0">
                <a:latin typeface="Times New Roman" panose="02020603050405020304" pitchFamily="18" charset="0"/>
                <a:cs typeface="Times New Roman" panose="02020603050405020304" pitchFamily="18" charset="0"/>
              </a:rPr>
              <a:t>Harsh, A., Ball, J.E., Wei, P., </a:t>
            </a:r>
            <a:r>
              <a:rPr lang="en-US" sz="1400" b="1" i="1" dirty="0" smtClean="0">
                <a:latin typeface="Times New Roman" panose="02020603050405020304" pitchFamily="18" charset="0"/>
                <a:cs typeface="Times New Roman" panose="02020603050405020304" pitchFamily="18" charset="0"/>
              </a:rPr>
              <a:t>Onion-Peeling Outlier Detection in 2-D datasets</a:t>
            </a:r>
            <a:r>
              <a:rPr lang="en-US" sz="1400" b="1" dirty="0" smtClean="0">
                <a:latin typeface="Times New Roman" panose="02020603050405020304" pitchFamily="18" charset="0"/>
                <a:cs typeface="Times New Roman" panose="02020603050405020304" pitchFamily="18" charset="0"/>
              </a:rPr>
              <a:t>, International Journal of  </a:t>
            </a:r>
            <a:endParaRPr lang="en-US" sz="1400" b="1" dirty="0" smtClean="0">
              <a:latin typeface="Times New Roman" panose="02020603050405020304" pitchFamily="18" charset="0"/>
              <a:cs typeface="Times New Roman" panose="02020603050405020304" pitchFamily="18" charset="0"/>
            </a:endParaRPr>
          </a:p>
          <a:p>
            <a:pPr>
              <a:tabLst>
                <a:tab pos="341313" algn="l"/>
              </a:tabLst>
            </a:pP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Computer Applications</a:t>
            </a:r>
            <a:r>
              <a:rPr lang="en-US" sz="1400" b="1" dirty="0" smtClean="0">
                <a:latin typeface="Times New Roman" panose="02020603050405020304" pitchFamily="18" charset="0"/>
                <a:cs typeface="Times New Roman" panose="02020603050405020304" pitchFamily="18" charset="0"/>
              </a:rPr>
              <a:t>, Vol.139, Issue no.3, 2016.</a:t>
            </a:r>
          </a:p>
          <a:p>
            <a:pPr>
              <a:tabLst>
                <a:tab pos="341313" algn="l"/>
              </a:tabLst>
            </a:pPr>
            <a:r>
              <a:rPr lang="en-US" sz="1400" dirty="0" smtClean="0">
                <a:latin typeface="Times New Roman" panose="02020603050405020304" pitchFamily="18" charset="0"/>
                <a:cs typeface="Times New Roman" panose="02020603050405020304" pitchFamily="18" charset="0"/>
              </a:rPr>
              <a:t>[2] 	Wei, P., Ball, J.E., Anderson, D.T., Harsh, A., Archibald, C., </a:t>
            </a:r>
            <a:r>
              <a:rPr lang="en-US" sz="1400" i="1" dirty="0" smtClean="0">
                <a:latin typeface="Times New Roman" panose="02020603050405020304" pitchFamily="18" charset="0"/>
                <a:cs typeface="Times New Roman" panose="02020603050405020304" pitchFamily="18" charset="0"/>
              </a:rPr>
              <a:t>Measuring conflict in a Multi-source   </a:t>
            </a:r>
          </a:p>
          <a:p>
            <a:pPr>
              <a:tabLst>
                <a:tab pos="341313" algn="l"/>
              </a:tabLst>
            </a:pPr>
            <a:r>
              <a:rPr lang="en-US" sz="1400" i="1" dirty="0" smtClean="0">
                <a:latin typeface="Times New Roman" panose="02020603050405020304" pitchFamily="18" charset="0"/>
                <a:cs typeface="Times New Roman" panose="02020603050405020304" pitchFamily="18" charset="0"/>
              </a:rPr>
              <a:t>      	environment as a normal measure</a:t>
            </a:r>
            <a:r>
              <a:rPr lang="en-US" sz="1400" dirty="0" smtClean="0">
                <a:latin typeface="Times New Roman" panose="02020603050405020304" pitchFamily="18" charset="0"/>
                <a:cs typeface="Times New Roman" panose="02020603050405020304" pitchFamily="18" charset="0"/>
              </a:rPr>
              <a:t>, 2015 IEEE 6</a:t>
            </a:r>
            <a:r>
              <a:rPr lang="en-US" sz="1400" baseline="30000" dirty="0" smtClean="0">
                <a:latin typeface="Times New Roman" panose="02020603050405020304" pitchFamily="18" charset="0"/>
                <a:cs typeface="Times New Roman" panose="02020603050405020304" pitchFamily="18" charset="0"/>
              </a:rPr>
              <a:t>th</a:t>
            </a:r>
            <a:r>
              <a:rPr lang="en-US" sz="1400" dirty="0" smtClean="0">
                <a:latin typeface="Times New Roman" panose="02020603050405020304" pitchFamily="18" charset="0"/>
                <a:cs typeface="Times New Roman" panose="02020603050405020304" pitchFamily="18" charset="0"/>
              </a:rPr>
              <a:t> International Workshop on Computational Advances in   </a:t>
            </a:r>
          </a:p>
          <a:p>
            <a:pPr>
              <a:tabLst>
                <a:tab pos="341313" algn="l"/>
              </a:tabLst>
            </a:pPr>
            <a:r>
              <a:rPr lang="en-US" sz="1400" dirty="0" smtClean="0">
                <a:latin typeface="Times New Roman" panose="02020603050405020304" pitchFamily="18" charset="0"/>
                <a:cs typeface="Times New Roman" panose="02020603050405020304" pitchFamily="18" charset="0"/>
              </a:rPr>
              <a:t>      	Multi-sensor Adaptive Processing (CAMSAP), Cancun, Mexico. </a:t>
            </a:r>
          </a:p>
          <a:p>
            <a:pPr>
              <a:tabLst>
                <a:tab pos="341313" algn="l"/>
              </a:tabLst>
            </a:pPr>
            <a:r>
              <a:rPr lang="en-US" sz="1400" dirty="0" smtClean="0">
                <a:latin typeface="Times New Roman" panose="02020603050405020304" pitchFamily="18" charset="0"/>
                <a:cs typeface="Times New Roman" panose="02020603050405020304" pitchFamily="18" charset="0"/>
              </a:rPr>
              <a:t>[3]	Dabbiru, L., Wei, P., Harsh, A., White J., Ball, J.E., Aanstoos J., Donohoe P., </a:t>
            </a:r>
            <a:r>
              <a:rPr lang="en-US" sz="1400" i="1" dirty="0" smtClean="0">
                <a:latin typeface="Times New Roman" panose="02020603050405020304" pitchFamily="18" charset="0"/>
                <a:cs typeface="Times New Roman" panose="02020603050405020304" pitchFamily="18" charset="0"/>
              </a:rPr>
              <a:t>Runway Assessment via   </a:t>
            </a:r>
          </a:p>
          <a:p>
            <a:pPr>
              <a:tabLst>
                <a:tab pos="341313" algn="l"/>
              </a:tabLst>
            </a:pPr>
            <a:r>
              <a:rPr lang="en-US" sz="1400" i="1" dirty="0" smtClean="0">
                <a:latin typeface="Times New Roman" panose="02020603050405020304" pitchFamily="18" charset="0"/>
                <a:cs typeface="Times New Roman" panose="02020603050405020304" pitchFamily="18" charset="0"/>
              </a:rPr>
              <a:t>      	Remote Sensing</a:t>
            </a:r>
            <a:r>
              <a:rPr lang="en-US" sz="1400" dirty="0" smtClean="0">
                <a:latin typeface="Times New Roman" panose="02020603050405020304" pitchFamily="18" charset="0"/>
                <a:cs typeface="Times New Roman" panose="02020603050405020304" pitchFamily="18" charset="0"/>
              </a:rPr>
              <a:t>, IEEE Applied Imagery Pattern Recognition Workshop (AIPR</a:t>
            </a:r>
            <a:r>
              <a:rPr lang="en-US" sz="1400" dirty="0" smtClean="0"/>
              <a:t>). </a:t>
            </a:r>
            <a:endParaRPr lang="en-US" sz="1400" dirty="0" smtClean="0"/>
          </a:p>
          <a:p>
            <a:r>
              <a:rPr lang="en-US" sz="1400" dirty="0" smtClean="0"/>
              <a:t>[4] </a:t>
            </a:r>
            <a:r>
              <a:rPr lang="en-US" sz="1400" b="1" dirty="0">
                <a:latin typeface="Times New Roman" panose="02020603050405020304" pitchFamily="18" charset="0"/>
                <a:cs typeface="Times New Roman" panose="02020603050405020304" pitchFamily="18" charset="0"/>
              </a:rPr>
              <a:t>Harsh, A., Ball, J.E, </a:t>
            </a:r>
            <a:r>
              <a:rPr lang="en-US" sz="1400" b="1" i="1" dirty="0" smtClean="0">
                <a:latin typeface="Times New Roman" panose="02020603050405020304" pitchFamily="18" charset="0"/>
                <a:cs typeface="Times New Roman" panose="02020603050405020304" pitchFamily="18" charset="0"/>
              </a:rPr>
              <a:t>Automatic </a:t>
            </a:r>
            <a:r>
              <a:rPr lang="en-US" sz="1400" b="1" i="1" dirty="0">
                <a:latin typeface="Times New Roman" panose="02020603050405020304" pitchFamily="18" charset="0"/>
                <a:cs typeface="Times New Roman" panose="02020603050405020304" pitchFamily="18" charset="0"/>
              </a:rPr>
              <a:t>K-Expectation Maximization algorithm for </a:t>
            </a:r>
            <a:r>
              <a:rPr lang="en-US" sz="1400" b="1" i="1" dirty="0" smtClean="0">
                <a:latin typeface="Times New Roman" panose="02020603050405020304" pitchFamily="18" charset="0"/>
                <a:cs typeface="Times New Roman" panose="02020603050405020304" pitchFamily="18" charset="0"/>
              </a:rPr>
              <a:t>data </a:t>
            </a:r>
            <a:r>
              <a:rPr lang="en-US" sz="1400" b="1" i="1" dirty="0">
                <a:latin typeface="Times New Roman" panose="02020603050405020304" pitchFamily="18" charset="0"/>
                <a:cs typeface="Times New Roman" panose="02020603050405020304" pitchFamily="18" charset="0"/>
              </a:rPr>
              <a:t>mining </a:t>
            </a:r>
            <a:r>
              <a:rPr lang="en-US" sz="1400" b="1" i="1" dirty="0" smtClean="0">
                <a:latin typeface="Times New Roman" panose="02020603050405020304" pitchFamily="18" charset="0"/>
                <a:cs typeface="Times New Roman" panose="02020603050405020304" pitchFamily="18" charset="0"/>
              </a:rPr>
              <a:t>applications</a:t>
            </a:r>
            <a:r>
              <a:rPr lang="en-US" sz="1400" b="1" dirty="0" smtClean="0">
                <a:latin typeface="Times New Roman" panose="02020603050405020304" pitchFamily="18" charset="0"/>
                <a:cs typeface="Times New Roman" panose="02020603050405020304" pitchFamily="18" charset="0"/>
              </a:rPr>
              <a:t>, </a:t>
            </a:r>
          </a:p>
          <a:p>
            <a:r>
              <a:rPr lang="en-US" sz="1400" b="1" dirty="0" smtClean="0">
                <a:latin typeface="Times New Roman" panose="02020603050405020304" pitchFamily="18" charset="0"/>
                <a:cs typeface="Times New Roman" panose="02020603050405020304" pitchFamily="18" charset="0"/>
              </a:rPr>
              <a:t>     Journal of computations </a:t>
            </a:r>
            <a:r>
              <a:rPr lang="en-US" sz="1400" b="1" dirty="0">
                <a:latin typeface="Times New Roman" panose="02020603050405020304" pitchFamily="18" charset="0"/>
                <a:cs typeface="Times New Roman" panose="02020603050405020304" pitchFamily="18" charset="0"/>
              </a:rPr>
              <a:t>and Modeling. </a:t>
            </a:r>
            <a:r>
              <a:rPr lang="en-US" sz="1400" b="1" dirty="0" smtClean="0">
                <a:latin typeface="Times New Roman" panose="02020603050405020304" pitchFamily="18" charset="0"/>
                <a:cs typeface="Times New Roman" panose="02020603050405020304" pitchFamily="18" charset="0"/>
              </a:rPr>
              <a:t>[In preparation]</a:t>
            </a:r>
            <a:endParaRPr lang="en-US" sz="1400" b="1" dirty="0">
              <a:latin typeface="Times New Roman" panose="02020603050405020304" pitchFamily="18" charset="0"/>
              <a:cs typeface="Times New Roman" panose="02020603050405020304" pitchFamily="18" charset="0"/>
            </a:endParaRPr>
          </a:p>
          <a:p>
            <a:pPr>
              <a:tabLst>
                <a:tab pos="341313" algn="l"/>
              </a:tabLst>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694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486" y="129673"/>
            <a:ext cx="6858000" cy="580958"/>
          </a:xfrm>
        </p:spPr>
        <p:txBody>
          <a:bodyPr>
            <a:normAutofit/>
          </a:bodyPr>
          <a:lstStyle/>
          <a:p>
            <a:r>
              <a:rPr lang="en-US" sz="3300" b="1" dirty="0" smtClean="0">
                <a:latin typeface="Times New Roman" panose="02020603050405020304" pitchFamily="18" charset="0"/>
                <a:cs typeface="Times New Roman" panose="02020603050405020304" pitchFamily="18" charset="0"/>
              </a:rPr>
              <a:t>Contributions to the Field</a:t>
            </a:r>
            <a:endParaRPr lang="en-US" sz="3300"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5</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80576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p:cNvSpPr txBox="1"/>
          <p:nvPr/>
        </p:nvSpPr>
        <p:spPr>
          <a:xfrm>
            <a:off x="192352" y="862774"/>
            <a:ext cx="8844768" cy="5324535"/>
          </a:xfrm>
          <a:prstGeom prst="rect">
            <a:avLst/>
          </a:prstGeom>
          <a:noFill/>
        </p:spPr>
        <p:txBody>
          <a:bodyPr wrap="square" rtlCol="0">
            <a:spAutoFit/>
          </a:bodyPr>
          <a:lstStyle/>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 fast implementation of the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-Means algorithm (on average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-means is three times slower), called fast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-Means.</a:t>
            </a:r>
          </a:p>
          <a:p>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Novel algorithm, Automatic </a:t>
            </a:r>
            <a:r>
              <a:rPr lang="en-US" sz="2000" b="1" i="1" dirty="0" smtClean="0">
                <a:latin typeface="Times New Roman" panose="02020603050405020304" pitchFamily="18" charset="0"/>
                <a:cs typeface="Times New Roman" panose="02020603050405020304" pitchFamily="18" charset="0"/>
              </a:rPr>
              <a:t>K</a:t>
            </a:r>
            <a:r>
              <a:rPr lang="en-US" sz="2000" b="1" dirty="0" smtClean="0">
                <a:latin typeface="Times New Roman" panose="02020603050405020304" pitchFamily="18" charset="0"/>
                <a:cs typeface="Times New Roman" panose="02020603050405020304" pitchFamily="18" charset="0"/>
              </a:rPr>
              <a:t>-Expectation Maximization (A</a:t>
            </a:r>
            <a:r>
              <a:rPr lang="en-US" sz="2000" b="1" i="1" dirty="0" smtClean="0">
                <a:latin typeface="Times New Roman" panose="02020603050405020304" pitchFamily="18" charset="0"/>
                <a:cs typeface="Times New Roman" panose="02020603050405020304" pitchFamily="18" charset="0"/>
              </a:rPr>
              <a:t>K</a:t>
            </a:r>
            <a:r>
              <a:rPr lang="en-US" sz="2000" b="1" dirty="0" smtClean="0">
                <a:latin typeface="Times New Roman" panose="02020603050405020304" pitchFamily="18" charset="0"/>
                <a:cs typeface="Times New Roman" panose="02020603050405020304" pitchFamily="18" charset="0"/>
              </a:rPr>
              <a:t>-EM), which uses a combination of fast </a:t>
            </a:r>
            <a:r>
              <a:rPr lang="en-US" sz="2000" b="1" i="1" dirty="0" smtClean="0">
                <a:latin typeface="Times New Roman" panose="02020603050405020304" pitchFamily="18" charset="0"/>
                <a:cs typeface="Times New Roman" panose="02020603050405020304" pitchFamily="18" charset="0"/>
              </a:rPr>
              <a:t>K</a:t>
            </a:r>
            <a:r>
              <a:rPr lang="en-US" sz="2000" b="1" dirty="0" smtClean="0">
                <a:latin typeface="Times New Roman" panose="02020603050405020304" pitchFamily="18" charset="0"/>
                <a:cs typeface="Times New Roman" panose="02020603050405020304" pitchFamily="18" charset="0"/>
              </a:rPr>
              <a:t>-means and EM.</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-EM </a:t>
            </a:r>
            <a:r>
              <a:rPr lang="en-US" sz="2000" dirty="0" smtClean="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 compared to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-Means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-Medoids                      , </a:t>
            </a:r>
            <a:r>
              <a:rPr lang="en-US" sz="2000" dirty="0" smtClean="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-Means++                         , where </a:t>
            </a:r>
            <a:r>
              <a:rPr lang="en-US" sz="2000" i="1" dirty="0" smtClean="0">
                <a:latin typeface="Times New Roman" panose="02020603050405020304" pitchFamily="18" charset="0"/>
                <a:cs typeface="Times New Roman" panose="02020603050405020304" pitchFamily="18" charset="0"/>
              </a:rPr>
              <a:t>k </a:t>
            </a:r>
            <a:r>
              <a:rPr lang="en-US" sz="2000" dirty="0" smtClean="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the number </a:t>
            </a:r>
            <a:r>
              <a:rPr lang="en-US" sz="2000" dirty="0" smtClean="0">
                <a:latin typeface="Times New Roman" panose="02020603050405020304" pitchFamily="18" charset="0"/>
                <a:cs typeface="Times New Roman" panose="02020603050405020304" pitchFamily="18" charset="0"/>
              </a:rPr>
              <a:t>of clusters, </a:t>
            </a:r>
            <a:r>
              <a:rPr lang="en-US" sz="2000" i="1"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is the number of </a:t>
            </a:r>
            <a:r>
              <a:rPr lang="en-US" sz="2000" dirty="0" err="1" smtClean="0">
                <a:latin typeface="Times New Roman" panose="02020603050405020304" pitchFamily="18" charset="0"/>
                <a:cs typeface="Times New Roman" panose="02020603050405020304" pitchFamily="18" charset="0"/>
              </a:rPr>
              <a:t>datapoints</a:t>
            </a:r>
            <a:r>
              <a:rPr lang="en-US" sz="2000" dirty="0" smtClean="0">
                <a:latin typeface="Times New Roman" panose="02020603050405020304" pitchFamily="18" charset="0"/>
                <a:cs typeface="Times New Roman" panose="02020603050405020304" pitchFamily="18" charset="0"/>
              </a:rPr>
              <a:t>, and </a:t>
            </a:r>
            <a:r>
              <a:rPr lang="en-US" sz="2000" i="1" dirty="0" smtClean="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 is the </a:t>
            </a:r>
            <a:r>
              <a:rPr lang="en-US" sz="2000" dirty="0" smtClean="0">
                <a:latin typeface="Times New Roman" panose="02020603050405020304" pitchFamily="18" charset="0"/>
                <a:cs typeface="Times New Roman" panose="02020603050405020304" pitchFamily="18" charset="0"/>
              </a:rPr>
              <a:t>data dimensionality</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 clustering algorithm taxonomy.</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 study (table) of pros and cons of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-Means,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t>
            </a:r>
            <a:r>
              <a:rPr lang="en-US" sz="2000" dirty="0" err="1" smtClean="0">
                <a:latin typeface="Times New Roman" panose="02020603050405020304" pitchFamily="18" charset="0"/>
                <a:cs typeface="Times New Roman" panose="02020603050405020304" pitchFamily="18" charset="0"/>
              </a:rPr>
              <a:t>edoids</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-Means++.</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Performance analysis of twenty data sets, which are a mixture of real and synthetic data, low to high dimensionality data, and small to large number of clusters. </a:t>
            </a:r>
          </a:p>
        </p:txBody>
      </p:sp>
      <p:graphicFrame>
        <p:nvGraphicFramePr>
          <p:cNvPr id="3" name="Object 2"/>
          <p:cNvGraphicFramePr>
            <a:graphicFrameLocks noChangeAspect="1"/>
          </p:cNvGraphicFramePr>
          <p:nvPr>
            <p:extLst>
              <p:ext uri="{D42A27DB-BD31-4B8C-83A1-F6EECF244321}">
                <p14:modId xmlns:p14="http://schemas.microsoft.com/office/powerpoint/2010/main" val="3843947444"/>
              </p:ext>
            </p:extLst>
          </p:nvPr>
        </p:nvGraphicFramePr>
        <p:xfrm>
          <a:off x="1682975" y="2733014"/>
          <a:ext cx="868363" cy="392113"/>
        </p:xfrm>
        <a:graphic>
          <a:graphicData uri="http://schemas.openxmlformats.org/presentationml/2006/ole">
            <mc:AlternateContent xmlns:mc="http://schemas.openxmlformats.org/markup-compatibility/2006">
              <mc:Choice xmlns:v="urn:schemas-microsoft-com:vml" Requires="v">
                <p:oleObj spid="_x0000_s3104" name="Equation" r:id="rId5" imgW="507960" imgH="228600" progId="Equation.DSMT4">
                  <p:embed/>
                </p:oleObj>
              </mc:Choice>
              <mc:Fallback>
                <p:oleObj name="Equation" r:id="rId5" imgW="507960" imgH="228600" progId="Equation.DSMT4">
                  <p:embed/>
                  <p:pic>
                    <p:nvPicPr>
                      <p:cNvPr id="0" name=""/>
                      <p:cNvPicPr/>
                      <p:nvPr/>
                    </p:nvPicPr>
                    <p:blipFill>
                      <a:blip r:embed="rId6"/>
                      <a:stretch>
                        <a:fillRect/>
                      </a:stretch>
                    </p:blipFill>
                    <p:spPr>
                      <a:xfrm>
                        <a:off x="1682975" y="2733014"/>
                        <a:ext cx="868363" cy="3921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02425044"/>
              </p:ext>
            </p:extLst>
          </p:nvPr>
        </p:nvGraphicFramePr>
        <p:xfrm>
          <a:off x="2180431" y="2990075"/>
          <a:ext cx="1536700" cy="433387"/>
        </p:xfrm>
        <a:graphic>
          <a:graphicData uri="http://schemas.openxmlformats.org/presentationml/2006/ole">
            <mc:AlternateContent xmlns:mc="http://schemas.openxmlformats.org/markup-compatibility/2006">
              <mc:Choice xmlns:v="urn:schemas-microsoft-com:vml" Requires="v">
                <p:oleObj spid="_x0000_s3105" name="Equation" r:id="rId7" imgW="901440" imgH="253800" progId="Equation.DSMT4">
                  <p:embed/>
                </p:oleObj>
              </mc:Choice>
              <mc:Fallback>
                <p:oleObj name="Equation" r:id="rId7" imgW="901440" imgH="253800" progId="Equation.DSMT4">
                  <p:embed/>
                  <p:pic>
                    <p:nvPicPr>
                      <p:cNvPr id="0" name=""/>
                      <p:cNvPicPr/>
                      <p:nvPr/>
                    </p:nvPicPr>
                    <p:blipFill>
                      <a:blip r:embed="rId8"/>
                      <a:stretch>
                        <a:fillRect/>
                      </a:stretch>
                    </p:blipFill>
                    <p:spPr>
                      <a:xfrm>
                        <a:off x="2180431" y="2990075"/>
                        <a:ext cx="1536700" cy="433387"/>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85639499"/>
              </p:ext>
            </p:extLst>
          </p:nvPr>
        </p:nvGraphicFramePr>
        <p:xfrm>
          <a:off x="4910324" y="2723207"/>
          <a:ext cx="1020763" cy="392112"/>
        </p:xfrm>
        <a:graphic>
          <a:graphicData uri="http://schemas.openxmlformats.org/presentationml/2006/ole">
            <mc:AlternateContent xmlns:mc="http://schemas.openxmlformats.org/markup-compatibility/2006">
              <mc:Choice xmlns:v="urn:schemas-microsoft-com:vml" Requires="v">
                <p:oleObj spid="_x0000_s3106" name="Equation" r:id="rId9" imgW="596880" imgH="228600" progId="Equation.DSMT4">
                  <p:embed/>
                </p:oleObj>
              </mc:Choice>
              <mc:Fallback>
                <p:oleObj name="Equation" r:id="rId9" imgW="596880" imgH="228600" progId="Equation.DSMT4">
                  <p:embed/>
                  <p:pic>
                    <p:nvPicPr>
                      <p:cNvPr id="0" name=""/>
                      <p:cNvPicPr/>
                      <p:nvPr/>
                    </p:nvPicPr>
                    <p:blipFill>
                      <a:blip r:embed="rId10"/>
                      <a:stretch>
                        <a:fillRect/>
                      </a:stretch>
                    </p:blipFill>
                    <p:spPr>
                      <a:xfrm>
                        <a:off x="4910324" y="2723207"/>
                        <a:ext cx="1020763" cy="392112"/>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19112347"/>
              </p:ext>
            </p:extLst>
          </p:nvPr>
        </p:nvGraphicFramePr>
        <p:xfrm>
          <a:off x="7236039" y="2673376"/>
          <a:ext cx="1449144" cy="491773"/>
        </p:xfrm>
        <a:graphic>
          <a:graphicData uri="http://schemas.openxmlformats.org/presentationml/2006/ole">
            <mc:AlternateContent xmlns:mc="http://schemas.openxmlformats.org/markup-compatibility/2006">
              <mc:Choice xmlns:v="urn:schemas-microsoft-com:vml" Requires="v">
                <p:oleObj spid="_x0000_s3107" name="Equation" r:id="rId11" imgW="977760" imgH="330120" progId="Equation.DSMT4">
                  <p:embed/>
                </p:oleObj>
              </mc:Choice>
              <mc:Fallback>
                <p:oleObj name="Equation" r:id="rId11" imgW="977760" imgH="330120" progId="Equation.DSMT4">
                  <p:embed/>
                  <p:pic>
                    <p:nvPicPr>
                      <p:cNvPr id="0" name=""/>
                      <p:cNvPicPr/>
                      <p:nvPr/>
                    </p:nvPicPr>
                    <p:blipFill>
                      <a:blip r:embed="rId12"/>
                      <a:stretch>
                        <a:fillRect/>
                      </a:stretch>
                    </p:blipFill>
                    <p:spPr>
                      <a:xfrm>
                        <a:off x="7236039" y="2673376"/>
                        <a:ext cx="1449144" cy="491773"/>
                      </a:xfrm>
                      <a:prstGeom prst="rect">
                        <a:avLst/>
                      </a:prstGeom>
                    </p:spPr>
                  </p:pic>
                </p:oleObj>
              </mc:Fallback>
            </mc:AlternateContent>
          </a:graphicData>
        </a:graphic>
      </p:graphicFrame>
    </p:spTree>
    <p:extLst>
      <p:ext uri="{BB962C8B-B14F-4D97-AF65-F5344CB8AC3E}">
        <p14:creationId xmlns:p14="http://schemas.microsoft.com/office/powerpoint/2010/main" val="1326180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6</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0" y="527576"/>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143000" y="-5306"/>
            <a:ext cx="6858000" cy="580958"/>
          </a:xfrm>
        </p:spPr>
        <p:txBody>
          <a:bodyPr>
            <a:normAutofit/>
          </a:bodyPr>
          <a:lstStyle/>
          <a:p>
            <a:r>
              <a:rPr lang="en-US" sz="3300" b="1" dirty="0" smtClean="0">
                <a:latin typeface="Times New Roman" panose="02020603050405020304" pitchFamily="18" charset="0"/>
                <a:cs typeface="Times New Roman" panose="02020603050405020304" pitchFamily="18" charset="0"/>
              </a:rPr>
              <a:t>Technical Background</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86394" y="630771"/>
            <a:ext cx="8549059" cy="489364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the literature, researchers have provided different definitions and classes of clustering algorithms. The two major classes are:</a:t>
            </a:r>
          </a:p>
          <a:p>
            <a:pPr marL="742950" lvl="1" indent="-285750">
              <a:lnSpc>
                <a:spcPct val="150000"/>
              </a:lnSpc>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Hierarchical Clustering </a:t>
            </a:r>
          </a:p>
          <a:p>
            <a:pPr marL="742950" lvl="1" indent="-285750">
              <a:lnSpc>
                <a:spcPct val="150000"/>
              </a:lnSpc>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Partition-based Clustering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Hierarchical Clustering, the clusters are generated as a nested series of partitions based on a specific attribute or characteristic, creating a hierarchy. In Partition-based Clustering, the clusters are produced as a single partition based on a specific objective function.</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focus of this work is partition-based clustering as they are simple in implementation and yields decent results even in big data sets. </a:t>
            </a:r>
          </a:p>
          <a:p>
            <a:pPr marL="285750" indent="-285750">
              <a:lnSpc>
                <a:spcPct val="150000"/>
              </a:lnSpc>
              <a:buFont typeface="Wingdings" panose="05000000000000000000" pitchFamily="2" charset="2"/>
              <a:buChar char="q"/>
            </a:pP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family algorithms are a part of partition-based clustering techniques. </a:t>
            </a:r>
          </a:p>
          <a:p>
            <a:pPr marL="285750" indent="-285750">
              <a:lnSpc>
                <a:spcPct val="150000"/>
              </a:lnSpc>
              <a:buFont typeface="Wingdings" panose="05000000000000000000" pitchFamily="2" charset="2"/>
              <a:buChar char="q"/>
            </a:pP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 and EM algorithms have been widely used and implemented in the literature, primarily because of their ease-of-use and vast scope of possible improvements. This serves as the motivation for selecting these algorithms as the proposed work. </a:t>
            </a:r>
          </a:p>
        </p:txBody>
      </p:sp>
    </p:spTree>
    <p:extLst>
      <p:ext uri="{BB962C8B-B14F-4D97-AF65-F5344CB8AC3E}">
        <p14:creationId xmlns:p14="http://schemas.microsoft.com/office/powerpoint/2010/main" val="3614690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7</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143000" y="77725"/>
            <a:ext cx="6858000" cy="580958"/>
          </a:xfrm>
        </p:spPr>
        <p:txBody>
          <a:bodyPr>
            <a:normAutofit/>
          </a:bodyPr>
          <a:lstStyle/>
          <a:p>
            <a:r>
              <a:rPr lang="en-US" sz="3300" b="1" dirty="0" smtClean="0">
                <a:latin typeface="Times New Roman" panose="02020603050405020304" pitchFamily="18" charset="0"/>
                <a:cs typeface="Times New Roman" panose="02020603050405020304" pitchFamily="18" charset="0"/>
              </a:rPr>
              <a:t>Taxonomy </a:t>
            </a:r>
            <a:endParaRPr lang="en-US" sz="3300" b="1" dirty="0">
              <a:latin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2134345402"/>
              </p:ext>
            </p:extLst>
          </p:nvPr>
        </p:nvGraphicFramePr>
        <p:xfrm>
          <a:off x="1954975" y="705574"/>
          <a:ext cx="5257800" cy="5505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25853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8</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143000" y="77725"/>
            <a:ext cx="6858000" cy="580958"/>
          </a:xfrm>
        </p:spPr>
        <p:txBody>
          <a:bodyPr>
            <a:normAutofit/>
          </a:bodyPr>
          <a:lstStyle/>
          <a:p>
            <a:r>
              <a:rPr lang="en-US" sz="3300" b="1" dirty="0" smtClean="0">
                <a:latin typeface="Times New Roman" panose="02020603050405020304" pitchFamily="18" charset="0"/>
                <a:cs typeface="Times New Roman" panose="02020603050405020304" pitchFamily="18" charset="0"/>
              </a:rPr>
              <a:t>Clustering </a:t>
            </a:r>
            <a:r>
              <a:rPr lang="en-US" sz="3300" b="1" dirty="0">
                <a:latin typeface="Times New Roman" panose="02020603050405020304" pitchFamily="18" charset="0"/>
                <a:cs typeface="Times New Roman" panose="02020603050405020304" pitchFamily="18" charset="0"/>
              </a:rPr>
              <a:t>A</a:t>
            </a:r>
            <a:r>
              <a:rPr lang="en-US" sz="3300" b="1" dirty="0" smtClean="0">
                <a:latin typeface="Times New Roman" panose="02020603050405020304" pitchFamily="18" charset="0"/>
                <a:cs typeface="Times New Roman" panose="02020603050405020304" pitchFamily="18" charset="0"/>
              </a:rPr>
              <a:t>lgorithm Limitations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31803" y="865196"/>
            <a:ext cx="8549059" cy="307777"/>
          </a:xfrm>
          <a:prstGeom prst="rect">
            <a:avLst/>
          </a:prstGeom>
          <a:noFill/>
        </p:spPr>
        <p:txBody>
          <a:bodyPr wrap="square" rtlCol="0">
            <a:spAutoFit/>
          </a:bodyPr>
          <a:lstStyle/>
          <a:p>
            <a:endParaRPr lang="en-US" sz="1400" dirty="0" smtClean="0">
              <a:latin typeface="Times New Roman" panose="02020603050405020304" pitchFamily="18" charset="0"/>
              <a:cs typeface="Times New Roman" panose="02020603050405020304" pitchFamily="18" charset="0"/>
            </a:endParaRPr>
          </a:p>
        </p:txBody>
      </p:sp>
      <p:sp>
        <p:nvSpPr>
          <p:cNvPr id="12" name="TextBox 11"/>
          <p:cNvSpPr txBox="1"/>
          <p:nvPr/>
        </p:nvSpPr>
        <p:spPr>
          <a:xfrm>
            <a:off x="131803" y="658683"/>
            <a:ext cx="8549059" cy="607858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As data comes in different shapes and sizes, the merit of any clustering algorithm lies solely on the type of data, the choice of parameters and the desired task.</a:t>
            </a:r>
          </a:p>
          <a:p>
            <a:pPr marL="285750" indent="-285750">
              <a:lnSpc>
                <a:spcPct val="20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As such, Partition-based clustering techniques suffer from few drawbacks:</a:t>
            </a:r>
          </a:p>
          <a:p>
            <a:pPr marL="742950" lvl="1" indent="-285750">
              <a:lnSpc>
                <a:spcPct val="20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Having to specify the number of clusters in advance.</a:t>
            </a:r>
          </a:p>
          <a:p>
            <a:pPr marL="742950" lvl="1"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Failure of convergence.</a:t>
            </a:r>
          </a:p>
          <a:p>
            <a:pPr marL="742950" lvl="1"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Non-robust to outliers.</a:t>
            </a:r>
          </a:p>
          <a:p>
            <a:pPr marL="742950" lvl="1"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Poor time-complexity.</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proposed work attempts to overcome these limitations by providing an automatic clustering approach which does not rely on prior information of the clusters and yield optimal clusters by employing several internal cluster validity metrics.</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method combines the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Means initialization approach with the EM algorithm which attempts to provide optimal clusters with a decent convergence rate.</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proposed scheme, works in </a:t>
            </a:r>
            <a:r>
              <a:rPr lang="en-US" sz="1600" b="1" dirty="0" smtClean="0">
                <a:latin typeface="Times New Roman" panose="02020603050405020304" pitchFamily="18" charset="0"/>
                <a:cs typeface="Times New Roman" panose="02020603050405020304" pitchFamily="18" charset="0"/>
              </a:rPr>
              <a:t>linear time </a:t>
            </a:r>
            <a:r>
              <a:rPr lang="en-US" sz="1600" dirty="0" smtClean="0">
                <a:latin typeface="Times New Roman" panose="02020603050405020304" pitchFamily="18" charset="0"/>
                <a:cs typeface="Times New Roman" panose="02020603050405020304" pitchFamily="18" charset="0"/>
              </a:rPr>
              <a:t>as it only relies on the </a:t>
            </a:r>
            <a:r>
              <a:rPr lang="en-US" sz="1600" b="1" dirty="0" smtClean="0">
                <a:latin typeface="Times New Roman" panose="02020603050405020304" pitchFamily="18" charset="0"/>
                <a:cs typeface="Times New Roman" panose="02020603050405020304" pitchFamily="18" charset="0"/>
              </a:rPr>
              <a:t>number of data points </a:t>
            </a:r>
            <a:r>
              <a:rPr lang="en-US" sz="1600" dirty="0" smtClean="0">
                <a:latin typeface="Times New Roman" panose="02020603050405020304" pitchFamily="18" charset="0"/>
                <a:cs typeface="Times New Roman" panose="02020603050405020304" pitchFamily="18" charset="0"/>
              </a:rPr>
              <a:t>and the </a:t>
            </a:r>
            <a:r>
              <a:rPr lang="en-US" sz="1600" b="1" dirty="0" smtClean="0">
                <a:latin typeface="Times New Roman" panose="02020603050405020304" pitchFamily="18" charset="0"/>
                <a:cs typeface="Times New Roman" panose="02020603050405020304" pitchFamily="18" charset="0"/>
              </a:rPr>
              <a:t>data dimensionality</a:t>
            </a:r>
            <a:r>
              <a:rPr lang="en-US" sz="1600" dirty="0" smtClean="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626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753769" y="6584156"/>
            <a:ext cx="2057400" cy="273844"/>
          </a:xfrm>
        </p:spPr>
        <p:txBody>
          <a:bodyPr/>
          <a:lstStyle/>
          <a:p>
            <a:fld id="{912D12DE-9B70-4FF3-8D2A-C7993C4A8C79}" type="slidenum">
              <a:rPr lang="en-US" sz="1350">
                <a:solidFill>
                  <a:schemeClr val="tx1"/>
                </a:solidFill>
                <a:latin typeface="Arial" panose="020B0604020202020204" pitchFamily="34" charset="0"/>
                <a:cs typeface="Arial" panose="020B0604020202020204" pitchFamily="34" charset="0"/>
              </a:rPr>
              <a:pPr/>
              <a:t>9</a:t>
            </a:fld>
            <a:endParaRPr lang="en-US" sz="1350" dirty="0">
              <a:solidFill>
                <a:schemeClr val="tx1"/>
              </a:solidFill>
              <a:latin typeface="Arial" panose="020B0604020202020204" pitchFamily="34" charset="0"/>
              <a:cs typeface="Arial" panose="020B0604020202020204" pitchFamily="34" charset="0"/>
            </a:endParaRPr>
          </a:p>
        </p:txBody>
      </p:sp>
      <p:grpSp>
        <p:nvGrpSpPr>
          <p:cNvPr id="5" name="Group 4"/>
          <p:cNvGrpSpPr/>
          <p:nvPr/>
        </p:nvGrpSpPr>
        <p:grpSpPr>
          <a:xfrm>
            <a:off x="0" y="6211024"/>
            <a:ext cx="9144000" cy="366417"/>
            <a:chOff x="0" y="6035280"/>
            <a:chExt cx="12192000" cy="488556"/>
          </a:xfrm>
        </p:grpSpPr>
        <p:sp>
          <p:nvSpPr>
            <p:cNvPr id="7" name="Rectangle 6"/>
            <p:cNvSpPr/>
            <p:nvPr/>
          </p:nvSpPr>
          <p:spPr>
            <a:xfrm>
              <a:off x="0" y="6310631"/>
              <a:ext cx="12192000" cy="45719"/>
            </a:xfrm>
            <a:prstGeom prst="rect">
              <a:avLst/>
            </a:prstGeom>
            <a:solidFill>
              <a:srgbClr val="AA3E2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3936" y="6035280"/>
              <a:ext cx="1857104" cy="488556"/>
            </a:xfrm>
            <a:prstGeom prst="rect">
              <a:avLst/>
            </a:prstGeom>
          </p:spPr>
        </p:pic>
      </p:grpSp>
      <p:sp>
        <p:nvSpPr>
          <p:cNvPr id="13" name="Rectangle 12"/>
          <p:cNvSpPr/>
          <p:nvPr/>
        </p:nvSpPr>
        <p:spPr>
          <a:xfrm>
            <a:off x="1" y="624394"/>
            <a:ext cx="9143999" cy="3428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1"/>
          <p:cNvSpPr>
            <a:spLocks noGrp="1"/>
          </p:cNvSpPr>
          <p:nvPr>
            <p:ph type="ctrTitle"/>
          </p:nvPr>
        </p:nvSpPr>
        <p:spPr>
          <a:xfrm>
            <a:off x="1143000" y="77725"/>
            <a:ext cx="6858000" cy="580958"/>
          </a:xfrm>
        </p:spPr>
        <p:txBody>
          <a:bodyPr>
            <a:normAutofit/>
          </a:bodyPr>
          <a:lstStyle/>
          <a:p>
            <a:r>
              <a:rPr lang="en-US" sz="3300" b="1" dirty="0" smtClean="0">
                <a:latin typeface="Times New Roman" panose="02020603050405020304" pitchFamily="18" charset="0"/>
                <a:cs typeface="Times New Roman" panose="02020603050405020304" pitchFamily="18" charset="0"/>
              </a:rPr>
              <a:t>Internal Cluster </a:t>
            </a:r>
            <a:r>
              <a:rPr lang="en-US" sz="3300" b="1" dirty="0">
                <a:latin typeface="Times New Roman" panose="02020603050405020304" pitchFamily="18" charset="0"/>
                <a:cs typeface="Times New Roman" panose="02020603050405020304" pitchFamily="18" charset="0"/>
              </a:rPr>
              <a:t>V</a:t>
            </a:r>
            <a:r>
              <a:rPr lang="en-US" sz="3300" b="1" dirty="0" smtClean="0">
                <a:latin typeface="Times New Roman" panose="02020603050405020304" pitchFamily="18" charset="0"/>
                <a:cs typeface="Times New Roman" panose="02020603050405020304" pitchFamily="18" charset="0"/>
              </a:rPr>
              <a:t>alidity </a:t>
            </a:r>
            <a:r>
              <a:rPr lang="en-US" sz="3300" b="1" dirty="0">
                <a:latin typeface="Times New Roman" panose="02020603050405020304" pitchFamily="18" charset="0"/>
                <a:cs typeface="Times New Roman" panose="02020603050405020304" pitchFamily="18" charset="0"/>
              </a:rPr>
              <a:t>M</a:t>
            </a:r>
            <a:r>
              <a:rPr lang="en-US" sz="3300" b="1" dirty="0" smtClean="0">
                <a:latin typeface="Times New Roman" panose="02020603050405020304" pitchFamily="18" charset="0"/>
                <a:cs typeface="Times New Roman" panose="02020603050405020304" pitchFamily="18" charset="0"/>
              </a:rPr>
              <a:t>etrics</a:t>
            </a:r>
            <a:endParaRPr lang="en-US" sz="33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31803" y="865196"/>
            <a:ext cx="8549059" cy="307777"/>
          </a:xfrm>
          <a:prstGeom prst="rect">
            <a:avLst/>
          </a:prstGeom>
          <a:noFill/>
        </p:spPr>
        <p:txBody>
          <a:bodyPr wrap="square" rtlCol="0">
            <a:spAutoFit/>
          </a:bodyPr>
          <a:lstStyle/>
          <a:p>
            <a:endParaRPr lang="en-US" sz="1400" dirty="0" smtClean="0">
              <a:latin typeface="Times New Roman" panose="02020603050405020304" pitchFamily="18" charset="0"/>
              <a:cs typeface="Times New Roman" panose="02020603050405020304" pitchFamily="18" charset="0"/>
            </a:endParaRPr>
          </a:p>
        </p:txBody>
      </p:sp>
      <p:sp>
        <p:nvSpPr>
          <p:cNvPr id="14" name="TextBox 13"/>
          <p:cNvSpPr txBox="1"/>
          <p:nvPr/>
        </p:nvSpPr>
        <p:spPr>
          <a:xfrm>
            <a:off x="131803" y="665398"/>
            <a:ext cx="8549059" cy="595547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the proposed work, three widely used cluster validity metrics</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were utilized: </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Elbow plots [</a:t>
            </a:r>
            <a:r>
              <a:rPr lang="en-US" sz="1600" dirty="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Silhouette index [</a:t>
            </a:r>
            <a:r>
              <a:rPr lang="en-US" sz="1600" dirty="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CH index [</a:t>
            </a:r>
            <a:r>
              <a:rPr lang="en-US" sz="1600" dirty="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These metrics selected because they yield accurate clusters based solely on the data itself, thereby, presenting a more realistic view of the clusters. </a:t>
            </a:r>
          </a:p>
          <a:p>
            <a:pPr marL="285750" indent="-285750">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hese metrics are used to validate and select the optimal number of clusters, making the approach non-parametric as opposed to the traditional </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family algorithms.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a:t>
            </a:r>
            <a:r>
              <a:rPr lang="en-US" sz="1600" b="1" dirty="0" smtClean="0">
                <a:latin typeface="Times New Roman" panose="02020603050405020304" pitchFamily="18" charset="0"/>
                <a:cs typeface="Times New Roman" panose="02020603050405020304" pitchFamily="18" charset="0"/>
              </a:rPr>
              <a:t>silhouette index </a:t>
            </a:r>
            <a:r>
              <a:rPr lang="en-US" sz="1600" dirty="0" smtClean="0">
                <a:latin typeface="Times New Roman" panose="02020603050405020304" pitchFamily="18" charset="0"/>
                <a:cs typeface="Times New Roman" panose="02020603050405020304" pitchFamily="18" charset="0"/>
              </a:rPr>
              <a:t>measures the cohesion based on the distance between all the points in the same cluster and the separation based on the nearest neighbor distance. A higher value indicates better clustering. </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a:t>
            </a:r>
            <a:r>
              <a:rPr lang="en-US" sz="1600" b="1" dirty="0" smtClean="0">
                <a:latin typeface="Times New Roman" panose="02020603050405020304" pitchFamily="18" charset="0"/>
                <a:cs typeface="Times New Roman" panose="02020603050405020304" pitchFamily="18" charset="0"/>
              </a:rPr>
              <a:t>CH index </a:t>
            </a:r>
            <a:r>
              <a:rPr lang="en-US" sz="1600" dirty="0" smtClean="0">
                <a:latin typeface="Times New Roman" panose="02020603050405020304" pitchFamily="18" charset="0"/>
                <a:cs typeface="Times New Roman" panose="02020603050405020304" pitchFamily="18" charset="0"/>
              </a:rPr>
              <a:t>is the ratio of between cluster variance and within cluster variance and as expected, a higher index indicates better clustering.</a:t>
            </a:r>
          </a:p>
          <a:p>
            <a:pPr marL="285750" indent="-285750">
              <a:lnSpc>
                <a:spcPct val="150000"/>
              </a:lnSpc>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Elbow plots </a:t>
            </a:r>
            <a:r>
              <a:rPr lang="en-US" sz="1600" dirty="0" smtClean="0">
                <a:latin typeface="Times New Roman" panose="02020603050405020304" pitchFamily="18" charset="0"/>
                <a:cs typeface="Times New Roman" panose="02020603050405020304" pitchFamily="18" charset="0"/>
              </a:rPr>
              <a:t>are visual in nature, where the user looks for an “elbow” in the plot. The point where the elbow is found, is taken to be the desired cluster.</a:t>
            </a:r>
          </a:p>
          <a:p>
            <a:pPr marL="285750" indent="-285750">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the proposed work, elbow plots are used to validate the silhouette and CH indices. </a:t>
            </a:r>
          </a:p>
          <a:p>
            <a:pPr marL="285750" indent="-285750">
              <a:lnSpc>
                <a:spcPct val="150000"/>
              </a:lnSpc>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762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3677</TotalTime>
  <Words>3672</Words>
  <Application>Microsoft Office PowerPoint</Application>
  <PresentationFormat>On-screen Show (4:3)</PresentationFormat>
  <Paragraphs>660</Paragraphs>
  <Slides>37</Slides>
  <Notes>37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6" baseType="lpstr">
      <vt:lpstr>Arial</vt:lpstr>
      <vt:lpstr>Calibri</vt:lpstr>
      <vt:lpstr>Calibri Light</vt:lpstr>
      <vt:lpstr>Cambria Math</vt:lpstr>
      <vt:lpstr>Times New Roman</vt:lpstr>
      <vt:lpstr>Wingdings</vt:lpstr>
      <vt:lpstr>Office Theme</vt:lpstr>
      <vt:lpstr>Equation</vt:lpstr>
      <vt:lpstr>MathType 6.0 Equation</vt:lpstr>
      <vt:lpstr>Automatic K-Expectation Maximization Clustering Algorithm for data mining applications</vt:lpstr>
      <vt:lpstr>Contents</vt:lpstr>
      <vt:lpstr>Introduction</vt:lpstr>
      <vt:lpstr>Previous Publications</vt:lpstr>
      <vt:lpstr>Contributions to the Field</vt:lpstr>
      <vt:lpstr>Technical Background</vt:lpstr>
      <vt:lpstr>Taxonomy </vt:lpstr>
      <vt:lpstr>Clustering Algorithm Limitations</vt:lpstr>
      <vt:lpstr>Internal Cluster Validity Metrics</vt:lpstr>
      <vt:lpstr>Performance Metrics</vt:lpstr>
      <vt:lpstr>Technical Description of the k-family Algorithms</vt:lpstr>
      <vt:lpstr>Pros and Cons of k-family Algorithms</vt:lpstr>
      <vt:lpstr>Technical Description of Expectation-Maximization Algorithm</vt:lpstr>
      <vt:lpstr>Fuzzy Clustering</vt:lpstr>
      <vt:lpstr>Proposed Method</vt:lpstr>
      <vt:lpstr>Pseudo-code for the First Phase</vt:lpstr>
      <vt:lpstr>Pseudo-code for the Second Phase</vt:lpstr>
      <vt:lpstr>Datasets</vt:lpstr>
      <vt:lpstr>Dataset Descriptions</vt:lpstr>
      <vt:lpstr>Clustering plots</vt:lpstr>
      <vt:lpstr>Clustering plots</vt:lpstr>
      <vt:lpstr>Clustering plots</vt:lpstr>
      <vt:lpstr>Clustering plots</vt:lpstr>
      <vt:lpstr>Clustering plots</vt:lpstr>
      <vt:lpstr>Experimental Results</vt:lpstr>
      <vt:lpstr>Experimental Results (*contd)</vt:lpstr>
      <vt:lpstr>Time-Complexity versus the Number of Data Points</vt:lpstr>
      <vt:lpstr>Comparison of Time-Complexity with state-of-the-art Algorithms</vt:lpstr>
      <vt:lpstr>Average Convergence Rates</vt:lpstr>
      <vt:lpstr>Scalability Comparison with state-of-the-art Clustering Algorithms </vt:lpstr>
      <vt:lpstr>Results and Discussion</vt:lpstr>
      <vt:lpstr>Future Work</vt:lpstr>
      <vt:lpstr>Conclusions</vt:lpstr>
      <vt:lpstr>PowerPoint Presentation</vt:lpstr>
      <vt:lpstr>References</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Nobody</dc:creator>
  <cp:lastModifiedBy>archit</cp:lastModifiedBy>
  <cp:revision>418</cp:revision>
  <cp:lastPrinted>2016-06-15T17:48:56Z</cp:lastPrinted>
  <dcterms:created xsi:type="dcterms:W3CDTF">2016-01-19T16:13:57Z</dcterms:created>
  <dcterms:modified xsi:type="dcterms:W3CDTF">2016-06-22T22:31:23Z</dcterms:modified>
</cp:coreProperties>
</file>