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57" r:id="rId3"/>
    <p:sldId id="258" r:id="rId4"/>
    <p:sldId id="259" r:id="rId5"/>
    <p:sldId id="275" r:id="rId6"/>
    <p:sldId id="268"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8" r:id="rId22"/>
    <p:sldId id="290" r:id="rId23"/>
    <p:sldId id="291" r:id="rId24"/>
    <p:sldId id="297" r:id="rId25"/>
    <p:sldId id="292" r:id="rId26"/>
    <p:sldId id="299" r:id="rId27"/>
    <p:sldId id="293" r:id="rId28"/>
    <p:sldId id="294" r:id="rId29"/>
    <p:sldId id="301" r:id="rId30"/>
    <p:sldId id="300" r:id="rId31"/>
    <p:sldId id="296"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68" autoAdjust="0"/>
    <p:restoredTop sz="94660"/>
  </p:normalViewPr>
  <p:slideViewPr>
    <p:cSldViewPr>
      <p:cViewPr varScale="1">
        <p:scale>
          <a:sx n="70" d="100"/>
          <a:sy n="70" d="100"/>
        </p:scale>
        <p:origin x="102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AutoShape 4"/>
            <p:cNvSpPr>
              <a:spLocks noChangeArrowheads="1"/>
            </p:cNvSpPr>
            <p:nvPr/>
          </p:nvSpPr>
          <p:spPr bwMode="auto">
            <a:xfrm>
              <a:off x="-1584" y="864"/>
              <a:ext cx="2304" cy="2304"/>
            </a:xfrm>
            <a:custGeom>
              <a:avLst/>
              <a:gdLst>
                <a:gd name="T0" fmla="*/ 1587 w 64000"/>
                <a:gd name="T1" fmla="*/ 85 h 64000"/>
                <a:gd name="T2" fmla="*/ 2304 w 64000"/>
                <a:gd name="T3" fmla="*/ 1152 h 64000"/>
                <a:gd name="T4" fmla="*/ 1587 w 64000"/>
                <a:gd name="T5" fmla="*/ 2219 h 64000"/>
                <a:gd name="T6" fmla="*/ 1587 w 64000"/>
                <a:gd name="T7" fmla="*/ 2219 h 64000"/>
                <a:gd name="T8" fmla="*/ 1587 w 64000"/>
                <a:gd name="T9" fmla="*/ 2219 h 64000"/>
                <a:gd name="T10" fmla="*/ 1587 w 64000"/>
                <a:gd name="T11" fmla="*/ 2219 h 64000"/>
                <a:gd name="T12" fmla="*/ 1587 w 64000"/>
                <a:gd name="T13" fmla="*/ 85 h 64000"/>
                <a:gd name="T14" fmla="*/ 1587 w 64000"/>
                <a:gd name="T15" fmla="*/ 85 h 64000"/>
                <a:gd name="T16" fmla="*/ 1587 w 64000"/>
                <a:gd name="T17" fmla="*/ 8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 name="AutoShape 5"/>
            <p:cNvSpPr>
              <a:spLocks noChangeArrowheads="1"/>
            </p:cNvSpPr>
            <p:nvPr/>
          </p:nvSpPr>
          <p:spPr bwMode="auto">
            <a:xfrm>
              <a:off x="-2030" y="192"/>
              <a:ext cx="2544" cy="2544"/>
            </a:xfrm>
            <a:custGeom>
              <a:avLst/>
              <a:gdLst>
                <a:gd name="T0" fmla="*/ 2027 w 64000"/>
                <a:gd name="T1" fmla="*/ 248 h 64000"/>
                <a:gd name="T2" fmla="*/ 2544 w 64000"/>
                <a:gd name="T3" fmla="*/ 1272 h 64000"/>
                <a:gd name="T4" fmla="*/ 2027 w 64000"/>
                <a:gd name="T5" fmla="*/ 2296 h 64000"/>
                <a:gd name="T6" fmla="*/ 2027 w 64000"/>
                <a:gd name="T7" fmla="*/ 2296 h 64000"/>
                <a:gd name="T8" fmla="*/ 2027 w 64000"/>
                <a:gd name="T9" fmla="*/ 2296 h 64000"/>
                <a:gd name="T10" fmla="*/ 2027 w 64000"/>
                <a:gd name="T11" fmla="*/ 2296 h 64000"/>
                <a:gd name="T12" fmla="*/ 2027 w 64000"/>
                <a:gd name="T13" fmla="*/ 248 h 64000"/>
                <a:gd name="T14" fmla="*/ 2027 w 64000"/>
                <a:gd name="T15" fmla="*/ 248 h 64000"/>
                <a:gd name="T16" fmla="*/ 2027 w 64000"/>
                <a:gd name="T17" fmla="*/ 24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33798"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3379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endParaRPr lang="en-US"/>
          </a:p>
        </p:txBody>
      </p:sp>
      <p:sp>
        <p:nvSpPr>
          <p:cNvPr id="9" name="Rectangle 9"/>
          <p:cNvSpPr>
            <a:spLocks noGrp="1" noChangeArrowheads="1"/>
          </p:cNvSpPr>
          <p:nvPr>
            <p:ph type="ftr" sz="quarter" idx="11"/>
          </p:nvPr>
        </p:nvSpPr>
        <p:spPr/>
        <p:txBody>
          <a:bodyPr/>
          <a:lstStyle>
            <a:lvl1pPr>
              <a:defRPr/>
            </a:lvl1pPr>
          </a:lstStyle>
          <a:p>
            <a:pPr>
              <a:defRPr/>
            </a:pPr>
            <a:endParaRPr lang="en-US"/>
          </a:p>
        </p:txBody>
      </p:sp>
      <p:sp>
        <p:nvSpPr>
          <p:cNvPr id="10" name="Rectangle 10"/>
          <p:cNvSpPr>
            <a:spLocks noGrp="1" noChangeArrowheads="1"/>
          </p:cNvSpPr>
          <p:nvPr>
            <p:ph type="sldNum" sz="quarter" idx="12"/>
          </p:nvPr>
        </p:nvSpPr>
        <p:spPr/>
        <p:txBody>
          <a:bodyPr/>
          <a:lstStyle>
            <a:lvl1pPr>
              <a:defRPr smtClean="0"/>
            </a:lvl1pPr>
          </a:lstStyle>
          <a:p>
            <a:pPr>
              <a:defRPr/>
            </a:pPr>
            <a:fld id="{3C2F46B9-A8D6-41EE-BD68-A6ACA9E7123A}" type="slidenum">
              <a:rPr lang="en-US"/>
              <a:pPr>
                <a:defRPr/>
              </a:pPr>
              <a:t>‹#›</a:t>
            </a:fld>
            <a:endParaRPr lang="en-US"/>
          </a:p>
        </p:txBody>
      </p:sp>
    </p:spTree>
    <p:extLst>
      <p:ext uri="{BB962C8B-B14F-4D97-AF65-F5344CB8AC3E}">
        <p14:creationId xmlns:p14="http://schemas.microsoft.com/office/powerpoint/2010/main" val="308076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E6F2810-C425-4596-A7E4-256BB5519A35}" type="slidenum">
              <a:rPr lang="en-US"/>
              <a:pPr>
                <a:defRPr/>
              </a:pPr>
              <a:t>‹#›</a:t>
            </a:fld>
            <a:endParaRPr lang="en-US"/>
          </a:p>
        </p:txBody>
      </p:sp>
    </p:spTree>
    <p:extLst>
      <p:ext uri="{BB962C8B-B14F-4D97-AF65-F5344CB8AC3E}">
        <p14:creationId xmlns:p14="http://schemas.microsoft.com/office/powerpoint/2010/main" val="320875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2D33A5A-6D61-4F88-BFE5-0EB546E6CC5A}" type="slidenum">
              <a:rPr lang="en-US"/>
              <a:pPr>
                <a:defRPr/>
              </a:pPr>
              <a:t>‹#›</a:t>
            </a:fld>
            <a:endParaRPr lang="en-US"/>
          </a:p>
        </p:txBody>
      </p:sp>
    </p:spTree>
    <p:extLst>
      <p:ext uri="{BB962C8B-B14F-4D97-AF65-F5344CB8AC3E}">
        <p14:creationId xmlns:p14="http://schemas.microsoft.com/office/powerpoint/2010/main" val="3861255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427C510-BA64-4992-B26F-11ACADAE10AB}" type="slidenum">
              <a:rPr lang="en-US"/>
              <a:pPr>
                <a:defRPr/>
              </a:pPr>
              <a:t>‹#›</a:t>
            </a:fld>
            <a:endParaRPr lang="en-US"/>
          </a:p>
        </p:txBody>
      </p:sp>
    </p:spTree>
    <p:extLst>
      <p:ext uri="{BB962C8B-B14F-4D97-AF65-F5344CB8AC3E}">
        <p14:creationId xmlns:p14="http://schemas.microsoft.com/office/powerpoint/2010/main" val="166114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1033737-6687-4F27-AB93-FE8D806B8A14}" type="slidenum">
              <a:rPr lang="en-US"/>
              <a:pPr>
                <a:defRPr/>
              </a:pPr>
              <a:t>‹#›</a:t>
            </a:fld>
            <a:endParaRPr lang="en-US"/>
          </a:p>
        </p:txBody>
      </p:sp>
    </p:spTree>
    <p:extLst>
      <p:ext uri="{BB962C8B-B14F-4D97-AF65-F5344CB8AC3E}">
        <p14:creationId xmlns:p14="http://schemas.microsoft.com/office/powerpoint/2010/main" val="9857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606D79F-E6CD-4D0B-A218-6803A87871E1}" type="slidenum">
              <a:rPr lang="en-US"/>
              <a:pPr>
                <a:defRPr/>
              </a:pPr>
              <a:t>‹#›</a:t>
            </a:fld>
            <a:endParaRPr lang="en-US"/>
          </a:p>
        </p:txBody>
      </p:sp>
    </p:spTree>
    <p:extLst>
      <p:ext uri="{BB962C8B-B14F-4D97-AF65-F5344CB8AC3E}">
        <p14:creationId xmlns:p14="http://schemas.microsoft.com/office/powerpoint/2010/main" val="23807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A4E385A-A231-4246-B05E-4EF1663CEBB4}" type="slidenum">
              <a:rPr lang="en-US"/>
              <a:pPr>
                <a:defRPr/>
              </a:pPr>
              <a:t>‹#›</a:t>
            </a:fld>
            <a:endParaRPr lang="en-US"/>
          </a:p>
        </p:txBody>
      </p:sp>
    </p:spTree>
    <p:extLst>
      <p:ext uri="{BB962C8B-B14F-4D97-AF65-F5344CB8AC3E}">
        <p14:creationId xmlns:p14="http://schemas.microsoft.com/office/powerpoint/2010/main" val="90573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C104041-BE14-4EC6-A1AC-17BA8B3FF8AE}" type="slidenum">
              <a:rPr lang="en-US"/>
              <a:pPr>
                <a:defRPr/>
              </a:pPr>
              <a:t>‹#›</a:t>
            </a:fld>
            <a:endParaRPr lang="en-US"/>
          </a:p>
        </p:txBody>
      </p:sp>
    </p:spTree>
    <p:extLst>
      <p:ext uri="{BB962C8B-B14F-4D97-AF65-F5344CB8AC3E}">
        <p14:creationId xmlns:p14="http://schemas.microsoft.com/office/powerpoint/2010/main" val="28280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BF7B4E4F-6709-494F-A92E-B949E22B3ED3}" type="slidenum">
              <a:rPr lang="en-US"/>
              <a:pPr>
                <a:defRPr/>
              </a:pPr>
              <a:t>‹#›</a:t>
            </a:fld>
            <a:endParaRPr lang="en-US"/>
          </a:p>
        </p:txBody>
      </p:sp>
    </p:spTree>
    <p:extLst>
      <p:ext uri="{BB962C8B-B14F-4D97-AF65-F5344CB8AC3E}">
        <p14:creationId xmlns:p14="http://schemas.microsoft.com/office/powerpoint/2010/main" val="346618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E006DC27-4035-4F7E-82FD-B64B9CB668AE}" type="slidenum">
              <a:rPr lang="en-US"/>
              <a:pPr>
                <a:defRPr/>
              </a:pPr>
              <a:t>‹#›</a:t>
            </a:fld>
            <a:endParaRPr lang="en-US"/>
          </a:p>
        </p:txBody>
      </p:sp>
    </p:spTree>
    <p:extLst>
      <p:ext uri="{BB962C8B-B14F-4D97-AF65-F5344CB8AC3E}">
        <p14:creationId xmlns:p14="http://schemas.microsoft.com/office/powerpoint/2010/main" val="89648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A64860F-02CE-4924-B88F-AEA86B96170E}" type="slidenum">
              <a:rPr lang="en-US"/>
              <a:pPr>
                <a:defRPr/>
              </a:pPr>
              <a:t>‹#›</a:t>
            </a:fld>
            <a:endParaRPr lang="en-US"/>
          </a:p>
        </p:txBody>
      </p:sp>
    </p:spTree>
    <p:extLst>
      <p:ext uri="{BB962C8B-B14F-4D97-AF65-F5344CB8AC3E}">
        <p14:creationId xmlns:p14="http://schemas.microsoft.com/office/powerpoint/2010/main" val="387772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FC20A9F-3004-4483-B496-D65C95EFD566}" type="slidenum">
              <a:rPr lang="en-US"/>
              <a:pPr>
                <a:defRPr/>
              </a:pPr>
              <a:t>‹#›</a:t>
            </a:fld>
            <a:endParaRPr lang="en-US"/>
          </a:p>
        </p:txBody>
      </p:sp>
    </p:spTree>
    <p:extLst>
      <p:ext uri="{BB962C8B-B14F-4D97-AF65-F5344CB8AC3E}">
        <p14:creationId xmlns:p14="http://schemas.microsoft.com/office/powerpoint/2010/main" val="39322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2037 w 64000"/>
                <a:gd name="T1" fmla="*/ 177 h 64000"/>
                <a:gd name="T2" fmla="*/ 2592 w 64000"/>
                <a:gd name="T3" fmla="*/ 984 h 64000"/>
                <a:gd name="T4" fmla="*/ 2037 w 64000"/>
                <a:gd name="T5" fmla="*/ 1791 h 64000"/>
                <a:gd name="T6" fmla="*/ 2037 w 64000"/>
                <a:gd name="T7" fmla="*/ 1791 h 64000"/>
                <a:gd name="T8" fmla="*/ 2037 w 64000"/>
                <a:gd name="T9" fmla="*/ 1791 h 64000"/>
                <a:gd name="T10" fmla="*/ 2037 w 64000"/>
                <a:gd name="T11" fmla="*/ 1791 h 64000"/>
                <a:gd name="T12" fmla="*/ 2037 w 64000"/>
                <a:gd name="T13" fmla="*/ 177 h 64000"/>
                <a:gd name="T14" fmla="*/ 2037 w 64000"/>
                <a:gd name="T15" fmla="*/ 177 h 64000"/>
                <a:gd name="T16" fmla="*/ 2037 w 64000"/>
                <a:gd name="T17" fmla="*/ 17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AutoShape 4"/>
            <p:cNvSpPr>
              <a:spLocks noChangeArrowheads="1"/>
            </p:cNvSpPr>
            <p:nvPr/>
          </p:nvSpPr>
          <p:spPr bwMode="auto">
            <a:xfrm>
              <a:off x="-1528" y="0"/>
              <a:ext cx="1949" cy="1987"/>
            </a:xfrm>
            <a:custGeom>
              <a:avLst/>
              <a:gdLst>
                <a:gd name="T0" fmla="*/ 1525 w 64000"/>
                <a:gd name="T1" fmla="*/ 174 h 64000"/>
                <a:gd name="T2" fmla="*/ 1949 w 64000"/>
                <a:gd name="T3" fmla="*/ 994 h 64000"/>
                <a:gd name="T4" fmla="*/ 1525 w 64000"/>
                <a:gd name="T5" fmla="*/ 1813 h 64000"/>
                <a:gd name="T6" fmla="*/ 1525 w 64000"/>
                <a:gd name="T7" fmla="*/ 1813 h 64000"/>
                <a:gd name="T8" fmla="*/ 1525 w 64000"/>
                <a:gd name="T9" fmla="*/ 1813 h 64000"/>
                <a:gd name="T10" fmla="*/ 1525 w 64000"/>
                <a:gd name="T11" fmla="*/ 1813 h 64000"/>
                <a:gd name="T12" fmla="*/ 1525 w 64000"/>
                <a:gd name="T13" fmla="*/ 174 h 64000"/>
                <a:gd name="T14" fmla="*/ 1525 w 64000"/>
                <a:gd name="T15" fmla="*/ 174 h 64000"/>
                <a:gd name="T16" fmla="*/ 1525 w 64000"/>
                <a:gd name="T17" fmla="*/ 17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277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277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2CCD189-16D8-4995-90E1-A7645CBA99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ebarchive.nationalarchives.gov.uk/20140711134125/http:/www.companieshouse.gov.uk/toolsToHelp/pdf/freeDataProductDataset.pdf" TargetMode="External"/><Relationship Id="rId3" Type="http://schemas.openxmlformats.org/officeDocument/2006/relationships/hyperlink" Target="http://www.fsn.co.uk/channel_bi_bpm_cpm/mastering_big_data_cfo_strategies_to_transform_insight_into_opportunity#.UO2Ac-TTuys" TargetMode="External"/><Relationship Id="rId7" Type="http://schemas.openxmlformats.org/officeDocument/2006/relationships/hyperlink" Target="https://data.gov.uk/dataset/basic-company-data" TargetMode="External"/><Relationship Id="rId2" Type="http://schemas.openxmlformats.org/officeDocument/2006/relationships/hyperlink" Target="http://hive.apache.org/" TargetMode="External"/><Relationship Id="rId1" Type="http://schemas.openxmlformats.org/officeDocument/2006/relationships/slideLayout" Target="../slideLayouts/slideLayout2.xml"/><Relationship Id="rId6" Type="http://schemas.openxmlformats.org/officeDocument/2006/relationships/hyperlink" Target="http://www.odbms.org/download/BigDataforGood.pdf" TargetMode="External"/><Relationship Id="rId5" Type="http://schemas.openxmlformats.org/officeDocument/2006/relationships/hyperlink" Target="http://www.ibm.com/" TargetMode="External"/><Relationship Id="rId10" Type="http://schemas.openxmlformats.org/officeDocument/2006/relationships/hyperlink" Target="https://www.eia.gov/todayinenergy/detail.php?id=3170" TargetMode="External"/><Relationship Id="rId4" Type="http://schemas.openxmlformats.org/officeDocument/2006/relationships/hyperlink" Target="http://www.ibm.com/big-data/us/en/" TargetMode="External"/><Relationship Id="rId9" Type="http://schemas.openxmlformats.org/officeDocument/2006/relationships/hyperlink" Target="https://www.planete-energies.com/en/medias/saga-energies/history-energy-united-kingd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energy-uk.org.uk/energy-industry.html" TargetMode="External"/><Relationship Id="rId3" Type="http://schemas.openxmlformats.org/officeDocument/2006/relationships/hyperlink" Target="https://hortonworks.com/hadoop-tutorial/how-to-analyze-machine-and-sensor-data/" TargetMode="External"/><Relationship Id="rId7" Type="http://schemas.openxmlformats.org/officeDocument/2006/relationships/hyperlink" Target="https://blog.eduonix.com/bigdata-and-hadoop/learn-process-data-using-apache-pig-hadoop-platform/" TargetMode="External"/><Relationship Id="rId12" Type="http://schemas.openxmlformats.org/officeDocument/2006/relationships/hyperlink" Target="https://www.brightnetwork.co.uk/career-path-guides/energy.../growth-jobs-energy/" TargetMode="External"/><Relationship Id="rId2" Type="http://schemas.openxmlformats.org/officeDocument/2006/relationships/hyperlink" Target="https://www.3pillarglobal.com/insights/analyze-big-data-hadoop-technologies" TargetMode="External"/><Relationship Id="rId1" Type="http://schemas.openxmlformats.org/officeDocument/2006/relationships/slideLayout" Target="../slideLayouts/slideLayout2.xml"/><Relationship Id="rId6" Type="http://schemas.openxmlformats.org/officeDocument/2006/relationships/hyperlink" Target="https://www.ironsidegroup.com/2015/12/01/hadoop-ecosystkey-components/" TargetMode="External"/><Relationship Id="rId11" Type="http://schemas.openxmlformats.org/officeDocument/2006/relationships/hyperlink" Target="https://www.theguardian.com/business/energy-industry" TargetMode="External"/><Relationship Id="rId5" Type="http://schemas.openxmlformats.org/officeDocument/2006/relationships/hyperlink" Target="https://www.udemy.com/learn-how-to-analyse-hadoop-data-using-apache-pig/" TargetMode="External"/><Relationship Id="rId10" Type="http://schemas.openxmlformats.org/officeDocument/2006/relationships/hyperlink" Target="https://en.wikipedia.org/wiki/Electricity_sector_in_the_United_Kingdom" TargetMode="External"/><Relationship Id="rId4" Type="http://schemas.openxmlformats.org/officeDocument/2006/relationships/hyperlink" Target="https://www.sas.com/en_in/insights/big-data/hadoop.html" TargetMode="External"/><Relationship Id="rId9" Type="http://schemas.openxmlformats.org/officeDocument/2006/relationships/hyperlink" Target="https://www.energy-uk.org.uk/energy-industry/the-energy-marke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50070/explor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7800" y="228600"/>
            <a:ext cx="7239000" cy="2214563"/>
          </a:xfrm>
        </p:spPr>
        <p:txBody>
          <a:bodyPr/>
          <a:lstStyle/>
          <a:p>
            <a:r>
              <a:rPr lang="en-IN" b="1" i="1" dirty="0"/>
              <a:t>STUDYING THE INDUSTRIAL PATTERN USING HADOOP</a:t>
            </a:r>
            <a:endParaRPr lang="en-IN" dirty="0"/>
          </a:p>
        </p:txBody>
      </p:sp>
      <p:sp>
        <p:nvSpPr>
          <p:cNvPr id="3075" name="Rectangle 3"/>
          <p:cNvSpPr>
            <a:spLocks noGrp="1" noChangeArrowheads="1"/>
          </p:cNvSpPr>
          <p:nvPr>
            <p:ph type="subTitle" idx="1"/>
          </p:nvPr>
        </p:nvSpPr>
        <p:spPr>
          <a:xfrm>
            <a:off x="5562600" y="4876800"/>
            <a:ext cx="3581400" cy="1752600"/>
          </a:xfrm>
        </p:spPr>
        <p:txBody>
          <a:bodyPr/>
          <a:lstStyle/>
          <a:p>
            <a:pPr eaLnBrk="1" hangingPunct="1">
              <a:lnSpc>
                <a:spcPct val="80000"/>
              </a:lnSpc>
            </a:pPr>
            <a:r>
              <a:rPr lang="en-US" sz="2100" dirty="0" smtClean="0"/>
              <a:t>By</a:t>
            </a:r>
          </a:p>
          <a:p>
            <a:pPr eaLnBrk="1" hangingPunct="1">
              <a:lnSpc>
                <a:spcPct val="80000"/>
              </a:lnSpc>
            </a:pPr>
            <a:r>
              <a:rPr lang="en-US" sz="2100" dirty="0" smtClean="0"/>
              <a:t>- Archit Gupta</a:t>
            </a:r>
          </a:p>
          <a:p>
            <a:pPr eaLnBrk="1" hangingPunct="1">
              <a:lnSpc>
                <a:spcPct val="80000"/>
              </a:lnSpc>
            </a:pPr>
            <a:r>
              <a:rPr lang="en-US" sz="2100" dirty="0" smtClean="0"/>
              <a:t>- Tanya Gupta</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533400"/>
            <a:ext cx="7313612" cy="5408613"/>
          </a:xfrm>
        </p:spPr>
        <p:txBody>
          <a:bodyPr/>
          <a:lstStyle/>
          <a:p>
            <a:r>
              <a:rPr lang="en-US" sz="2000" b="1" dirty="0"/>
              <a:t># loading </a:t>
            </a:r>
            <a:r>
              <a:rPr lang="en-US" sz="2000" b="1" dirty="0" err="1"/>
              <a:t>csv</a:t>
            </a:r>
            <a:r>
              <a:rPr lang="en-US" sz="2000" b="1" dirty="0"/>
              <a:t> file into a variable</a:t>
            </a:r>
            <a:endParaRPr lang="en-IN" sz="2000" dirty="0" smtClean="0">
              <a:effectLst/>
            </a:endParaRPr>
          </a:p>
          <a:p>
            <a:pPr marL="0" indent="0">
              <a:buNone/>
            </a:pPr>
            <a:r>
              <a:rPr lang="en-IN" sz="2000" dirty="0" smtClean="0"/>
              <a:t>	</a:t>
            </a:r>
            <a:r>
              <a:rPr lang="en-IN" sz="2000" dirty="0" err="1" smtClean="0"/>
              <a:t>var</a:t>
            </a:r>
            <a:r>
              <a:rPr lang="en-IN" sz="2000" dirty="0" smtClean="0"/>
              <a:t> </a:t>
            </a:r>
            <a:r>
              <a:rPr lang="en-IN" sz="2000" dirty="0"/>
              <a:t>= Load '/home/</a:t>
            </a:r>
            <a:r>
              <a:rPr lang="en-IN" sz="2000" dirty="0" err="1"/>
              <a:t>cloudera</a:t>
            </a:r>
            <a:r>
              <a:rPr lang="en-IN" sz="2000" dirty="0"/>
              <a:t>/Desktop/data.csv' </a:t>
            </a:r>
            <a:r>
              <a:rPr lang="en-IN" sz="2000" dirty="0" smtClean="0"/>
              <a:t>	using </a:t>
            </a:r>
            <a:r>
              <a:rPr lang="en-IN" sz="2000" dirty="0" err="1"/>
              <a:t>PigStorage</a:t>
            </a:r>
            <a:r>
              <a:rPr lang="en-IN" sz="2000" dirty="0"/>
              <a:t>(',') as </a:t>
            </a:r>
            <a:r>
              <a:rPr lang="en-IN" sz="2000" dirty="0" smtClean="0"/>
              <a:t>	(Date:chararray,name:chararray,SIC1:chararra	y,SIC2:chararray,SIC3:chararray,SIC4:chararra	y,address1:chararray,address2:chararray,adder	ss3:chararray,address4:chararray,address5:cha	</a:t>
            </a:r>
            <a:r>
              <a:rPr lang="en-IN" sz="2000" dirty="0" err="1" smtClean="0"/>
              <a:t>rarray</a:t>
            </a:r>
            <a:r>
              <a:rPr lang="en-IN" sz="2000" dirty="0"/>
              <a:t>);</a:t>
            </a:r>
          </a:p>
          <a:p>
            <a:pPr marL="0" indent="0">
              <a:buNone/>
            </a:pPr>
            <a:r>
              <a:rPr lang="en-US" sz="2000" dirty="0"/>
              <a:t> </a:t>
            </a:r>
            <a:endParaRPr lang="en-IN" sz="2000" dirty="0" smtClean="0">
              <a:effectLst/>
            </a:endParaRPr>
          </a:p>
          <a:p>
            <a:r>
              <a:rPr lang="en-US" sz="2000" b="1" dirty="0"/>
              <a:t># displaying the variable</a:t>
            </a:r>
            <a:endParaRPr lang="en-IN" sz="2000" dirty="0" smtClean="0">
              <a:effectLst/>
            </a:endParaRPr>
          </a:p>
          <a:p>
            <a:pPr marL="0" indent="0">
              <a:buNone/>
            </a:pPr>
            <a:r>
              <a:rPr lang="en-US" sz="2000" dirty="0" smtClean="0"/>
              <a:t>	dump </a:t>
            </a:r>
            <a:r>
              <a:rPr lang="en-US" sz="2000" dirty="0" err="1"/>
              <a:t>var</a:t>
            </a:r>
            <a:r>
              <a:rPr lang="en-US" sz="2000" dirty="0"/>
              <a:t>;</a:t>
            </a:r>
            <a:endParaRPr lang="en-IN" sz="2000" dirty="0" smtClean="0">
              <a:effectLst/>
            </a:endParaRPr>
          </a:p>
          <a:p>
            <a:pPr marL="0" indent="0">
              <a:buNone/>
            </a:pPr>
            <a:r>
              <a:rPr lang="en-US" sz="2000" dirty="0"/>
              <a:t> </a:t>
            </a:r>
            <a:endParaRPr lang="en-IN" sz="2000" dirty="0" smtClean="0">
              <a:effectLst/>
            </a:endParaRPr>
          </a:p>
          <a:p>
            <a:r>
              <a:rPr lang="en-US" sz="2000" b="1" dirty="0"/>
              <a:t>#filter global data for different SIC codes</a:t>
            </a:r>
            <a:endParaRPr lang="en-IN" sz="2000" dirty="0" smtClean="0">
              <a:effectLst/>
            </a:endParaRPr>
          </a:p>
          <a:p>
            <a:pPr marL="0" indent="0">
              <a:buNone/>
            </a:pPr>
            <a:r>
              <a:rPr lang="en-US" sz="2000" dirty="0" smtClean="0"/>
              <a:t>	</a:t>
            </a:r>
            <a:r>
              <a:rPr lang="en-US" sz="2000" dirty="0" err="1" smtClean="0"/>
              <a:t>fillglobal</a:t>
            </a:r>
            <a:r>
              <a:rPr lang="en-US" sz="2000" dirty="0" smtClean="0"/>
              <a:t> </a:t>
            </a:r>
            <a:r>
              <a:rPr lang="en-US" sz="2000" dirty="0"/>
              <a:t>= filter </a:t>
            </a:r>
            <a:r>
              <a:rPr lang="en-US" sz="2000" dirty="0" err="1"/>
              <a:t>var</a:t>
            </a:r>
            <a:r>
              <a:rPr lang="en-US" sz="2000" dirty="0"/>
              <a:t> by (SIC1 == '05101 - Deep </a:t>
            </a:r>
            <a:r>
              <a:rPr lang="en-US" sz="2000" dirty="0" smtClean="0"/>
              <a:t>	coal </a:t>
            </a:r>
            <a:r>
              <a:rPr lang="en-US" sz="2000" dirty="0"/>
              <a:t>mines' or SIC2 == '05101 - Deep coal </a:t>
            </a:r>
            <a:r>
              <a:rPr lang="en-US" sz="2000" dirty="0" smtClean="0"/>
              <a:t>	mines</a:t>
            </a:r>
            <a:r>
              <a:rPr lang="en-US" sz="2000" dirty="0"/>
              <a:t>' or SIC3 == '05101 - Deep coal mines' or </a:t>
            </a:r>
            <a:r>
              <a:rPr lang="en-US" sz="2000" dirty="0" smtClean="0"/>
              <a:t>	SIC4 </a:t>
            </a:r>
            <a:r>
              <a:rPr lang="en-US" sz="2000" dirty="0"/>
              <a:t>== '05101 - Deep coal mines');</a:t>
            </a:r>
            <a:endParaRPr lang="en-IN" sz="2000" dirty="0"/>
          </a:p>
        </p:txBody>
      </p:sp>
    </p:spTree>
    <p:extLst>
      <p:ext uri="{BB962C8B-B14F-4D97-AF65-F5344CB8AC3E}">
        <p14:creationId xmlns:p14="http://schemas.microsoft.com/office/powerpoint/2010/main" val="308876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381000"/>
            <a:ext cx="7313612" cy="5561013"/>
          </a:xfrm>
        </p:spPr>
        <p:txBody>
          <a:bodyPr/>
          <a:lstStyle/>
          <a:p>
            <a:r>
              <a:rPr lang="en-US" sz="2000" b="1" dirty="0"/>
              <a:t>#counting the filtered out dates</a:t>
            </a:r>
            <a:endParaRPr lang="en-IN" sz="2000" dirty="0" smtClean="0">
              <a:effectLst/>
            </a:endParaRPr>
          </a:p>
          <a:p>
            <a:pPr marL="0" indent="0">
              <a:buNone/>
            </a:pPr>
            <a:r>
              <a:rPr lang="en-US" sz="2000" dirty="0" smtClean="0"/>
              <a:t>	</a:t>
            </a:r>
            <a:r>
              <a:rPr lang="en-US" sz="2000" dirty="0" err="1" smtClean="0"/>
              <a:t>countglobal</a:t>
            </a:r>
            <a:r>
              <a:rPr lang="en-US" sz="2000" dirty="0" smtClean="0"/>
              <a:t> </a:t>
            </a:r>
            <a:r>
              <a:rPr lang="en-US" sz="2000" dirty="0"/>
              <a:t>= </a:t>
            </a:r>
            <a:r>
              <a:rPr lang="en-US" sz="2000" dirty="0" err="1"/>
              <a:t>foreach</a:t>
            </a:r>
            <a:r>
              <a:rPr lang="en-US" sz="2000" dirty="0"/>
              <a:t> (group </a:t>
            </a:r>
            <a:r>
              <a:rPr lang="en-US" sz="2000" dirty="0" err="1"/>
              <a:t>fillglobal</a:t>
            </a:r>
            <a:r>
              <a:rPr lang="en-US" sz="2000" dirty="0"/>
              <a:t> all) </a:t>
            </a:r>
            <a:r>
              <a:rPr lang="en-US" sz="2000" dirty="0" smtClean="0"/>
              <a:t>	generate </a:t>
            </a:r>
            <a:r>
              <a:rPr lang="en-US" sz="2000" dirty="0"/>
              <a:t>COUNT(</a:t>
            </a:r>
            <a:r>
              <a:rPr lang="en-US" sz="2000" dirty="0" err="1"/>
              <a:t>fillglobal</a:t>
            </a:r>
            <a:r>
              <a:rPr lang="en-US" sz="2000" dirty="0"/>
              <a:t>);</a:t>
            </a:r>
            <a:endParaRPr lang="en-IN" sz="2000" dirty="0" smtClean="0">
              <a:effectLst/>
            </a:endParaRPr>
          </a:p>
          <a:p>
            <a:pPr marL="0" indent="0">
              <a:buNone/>
            </a:pPr>
            <a:r>
              <a:rPr lang="en-US" sz="2000" dirty="0"/>
              <a:t> </a:t>
            </a:r>
            <a:endParaRPr lang="en-IN" sz="2000" dirty="0" smtClean="0">
              <a:effectLst/>
            </a:endParaRPr>
          </a:p>
          <a:p>
            <a:r>
              <a:rPr lang="en-US" sz="2000" b="1" dirty="0"/>
              <a:t>#display count</a:t>
            </a:r>
            <a:endParaRPr lang="en-IN" sz="2000" dirty="0" smtClean="0">
              <a:effectLst/>
            </a:endParaRPr>
          </a:p>
          <a:p>
            <a:pPr marL="0" indent="0">
              <a:buNone/>
            </a:pPr>
            <a:r>
              <a:rPr lang="en-US" sz="2000" dirty="0" smtClean="0"/>
              <a:t>	Dump </a:t>
            </a:r>
            <a:r>
              <a:rPr lang="en-US" sz="2000" dirty="0" err="1"/>
              <a:t>countgobal</a:t>
            </a:r>
            <a:r>
              <a:rPr lang="en-US" sz="2000" dirty="0"/>
              <a:t>;</a:t>
            </a:r>
            <a:endParaRPr lang="en-IN" sz="2000" dirty="0" smtClean="0">
              <a:effectLst/>
            </a:endParaRPr>
          </a:p>
          <a:p>
            <a:endParaRPr lang="en-IN" sz="2000" dirty="0" smtClean="0">
              <a:effectLst/>
            </a:endParaRPr>
          </a:p>
          <a:p>
            <a:r>
              <a:rPr lang="en-US" sz="2000" b="1" dirty="0"/>
              <a:t>#filter </a:t>
            </a:r>
            <a:r>
              <a:rPr lang="en-US" sz="2000" b="1" dirty="0" err="1"/>
              <a:t>uk</a:t>
            </a:r>
            <a:r>
              <a:rPr lang="en-US" sz="2000" b="1" dirty="0"/>
              <a:t> data</a:t>
            </a:r>
            <a:endParaRPr lang="en-IN" sz="2000" dirty="0" smtClean="0">
              <a:effectLst/>
            </a:endParaRPr>
          </a:p>
          <a:p>
            <a:pPr marL="0" indent="0">
              <a:buNone/>
            </a:pPr>
            <a:r>
              <a:rPr lang="en-US" sz="2000" dirty="0" smtClean="0"/>
              <a:t>	</a:t>
            </a:r>
            <a:r>
              <a:rPr lang="en-US" sz="2000" dirty="0" err="1" smtClean="0"/>
              <a:t>filluk</a:t>
            </a:r>
            <a:r>
              <a:rPr lang="en-US" sz="2000" dirty="0" smtClean="0"/>
              <a:t> </a:t>
            </a:r>
            <a:r>
              <a:rPr lang="en-US" sz="2000" dirty="0"/>
              <a:t>= filter </a:t>
            </a:r>
            <a:r>
              <a:rPr lang="en-US" sz="2000" dirty="0" err="1"/>
              <a:t>var</a:t>
            </a:r>
            <a:r>
              <a:rPr lang="en-US" sz="2000" dirty="0"/>
              <a:t> by (SIC1 == '05101 - Deep </a:t>
            </a:r>
            <a:r>
              <a:rPr lang="en-US" sz="2000" dirty="0" smtClean="0"/>
              <a:t>	coal </a:t>
            </a:r>
            <a:r>
              <a:rPr lang="en-US" sz="2000" dirty="0"/>
              <a:t>mines' or SIC2 == '05101 - Deep coal </a:t>
            </a:r>
            <a:r>
              <a:rPr lang="en-US" sz="2000" dirty="0" smtClean="0"/>
              <a:t>	mines</a:t>
            </a:r>
            <a:r>
              <a:rPr lang="en-US" sz="2000" dirty="0"/>
              <a:t>' or SIC3 == '05101 - Deep coal mines' or </a:t>
            </a:r>
            <a:r>
              <a:rPr lang="en-US" sz="2000" dirty="0" smtClean="0"/>
              <a:t>	SIC4 </a:t>
            </a:r>
            <a:r>
              <a:rPr lang="en-US" sz="2000" dirty="0"/>
              <a:t>== '05101 - Deep coal mines') and </a:t>
            </a:r>
            <a:r>
              <a:rPr lang="en-US" sz="2000" dirty="0" smtClean="0"/>
              <a:t>	(</a:t>
            </a:r>
            <a:r>
              <a:rPr lang="en-US" sz="2000" dirty="0"/>
              <a:t>address1 == 'UNITED KINGDOM' or address2 </a:t>
            </a:r>
            <a:r>
              <a:rPr lang="en-US" sz="2000" dirty="0" smtClean="0"/>
              <a:t>	== </a:t>
            </a:r>
            <a:r>
              <a:rPr lang="en-US" sz="2000" dirty="0"/>
              <a:t>'UNITED KINGDOM' or address3 == </a:t>
            </a:r>
            <a:r>
              <a:rPr lang="en-US" sz="2000" dirty="0" smtClean="0"/>
              <a:t>	'UNITED </a:t>
            </a:r>
            <a:r>
              <a:rPr lang="en-US" sz="2000" dirty="0"/>
              <a:t>KINGDOM' or address4 == 'UNITED </a:t>
            </a:r>
            <a:r>
              <a:rPr lang="en-US" sz="2000" dirty="0" smtClean="0"/>
              <a:t>	KINGDOM</a:t>
            </a:r>
            <a:r>
              <a:rPr lang="en-US" sz="2000" dirty="0"/>
              <a:t>' or address5 == 'UNITED </a:t>
            </a:r>
            <a:r>
              <a:rPr lang="en-US" sz="2000" dirty="0" smtClean="0"/>
              <a:t>	KINGDOM</a:t>
            </a:r>
            <a:r>
              <a:rPr lang="en-US" sz="2000" dirty="0"/>
              <a:t>');</a:t>
            </a:r>
            <a:endParaRPr lang="en-IN" sz="2000" dirty="0"/>
          </a:p>
        </p:txBody>
      </p:sp>
    </p:spTree>
    <p:extLst>
      <p:ext uri="{BB962C8B-B14F-4D97-AF65-F5344CB8AC3E}">
        <p14:creationId xmlns:p14="http://schemas.microsoft.com/office/powerpoint/2010/main" val="153942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381000"/>
            <a:ext cx="7313612" cy="5561013"/>
          </a:xfrm>
        </p:spPr>
        <p:txBody>
          <a:bodyPr/>
          <a:lstStyle/>
          <a:p>
            <a:r>
              <a:rPr lang="en-US" sz="2400" b="1" dirty="0"/>
              <a:t>#counting the filtered out dates</a:t>
            </a:r>
            <a:endParaRPr lang="en-IN" sz="2400" dirty="0" smtClean="0">
              <a:effectLst/>
            </a:endParaRPr>
          </a:p>
          <a:p>
            <a:pPr marL="0" indent="0">
              <a:buNone/>
            </a:pPr>
            <a:r>
              <a:rPr lang="en-US" sz="2400" dirty="0" smtClean="0"/>
              <a:t>	</a:t>
            </a:r>
            <a:r>
              <a:rPr lang="en-US" sz="2400" dirty="0" err="1" smtClean="0"/>
              <a:t>countuk</a:t>
            </a:r>
            <a:r>
              <a:rPr lang="en-US" sz="2400" dirty="0" smtClean="0"/>
              <a:t> </a:t>
            </a:r>
            <a:r>
              <a:rPr lang="en-US" sz="2400" dirty="0"/>
              <a:t>= </a:t>
            </a:r>
            <a:r>
              <a:rPr lang="en-US" sz="2400" dirty="0" err="1"/>
              <a:t>foreach</a:t>
            </a:r>
            <a:r>
              <a:rPr lang="en-US" sz="2400" dirty="0"/>
              <a:t> (group </a:t>
            </a:r>
            <a:r>
              <a:rPr lang="en-US" sz="2400" dirty="0" err="1"/>
              <a:t>filluk</a:t>
            </a:r>
            <a:r>
              <a:rPr lang="en-US" sz="2400" dirty="0"/>
              <a:t> all) </a:t>
            </a:r>
            <a:r>
              <a:rPr lang="en-US" sz="2400" dirty="0" smtClean="0"/>
              <a:t>	generate </a:t>
            </a:r>
            <a:r>
              <a:rPr lang="en-US" sz="2400" dirty="0"/>
              <a:t>COUNT(</a:t>
            </a:r>
            <a:r>
              <a:rPr lang="en-US" sz="2400" dirty="0" err="1"/>
              <a:t>filluk</a:t>
            </a:r>
            <a:r>
              <a:rPr lang="en-US" sz="2400" dirty="0"/>
              <a:t>);</a:t>
            </a:r>
            <a:endParaRPr lang="en-IN" sz="2400" dirty="0" smtClean="0">
              <a:effectLst/>
            </a:endParaRPr>
          </a:p>
          <a:p>
            <a:endParaRPr lang="en-IN" sz="2400" dirty="0" smtClean="0">
              <a:effectLst/>
            </a:endParaRPr>
          </a:p>
          <a:p>
            <a:r>
              <a:rPr lang="en-US" sz="2400" b="1" dirty="0"/>
              <a:t>#display count</a:t>
            </a:r>
            <a:endParaRPr lang="en-IN" sz="2400" dirty="0" smtClean="0">
              <a:effectLst/>
            </a:endParaRPr>
          </a:p>
          <a:p>
            <a:pPr marL="0" indent="0">
              <a:buNone/>
            </a:pPr>
            <a:r>
              <a:rPr lang="en-US" sz="2400" dirty="0" smtClean="0"/>
              <a:t>	Dump </a:t>
            </a:r>
            <a:r>
              <a:rPr lang="en-US" sz="2400" dirty="0" err="1"/>
              <a:t>countuk</a:t>
            </a:r>
            <a:r>
              <a:rPr lang="en-US" sz="2400" dirty="0"/>
              <a:t>;</a:t>
            </a:r>
            <a:endParaRPr lang="en-IN" sz="2400" dirty="0" smtClean="0">
              <a:effectLst/>
            </a:endParaRPr>
          </a:p>
          <a:p>
            <a:endParaRPr lang="en-IN" sz="2400" dirty="0" smtClean="0">
              <a:effectLst/>
            </a:endParaRPr>
          </a:p>
          <a:p>
            <a:r>
              <a:rPr lang="en-US" sz="2400" b="1" dirty="0"/>
              <a:t># converting the dates into </a:t>
            </a:r>
            <a:r>
              <a:rPr lang="en-US" sz="2400" b="1" dirty="0" err="1"/>
              <a:t>datetime</a:t>
            </a:r>
            <a:r>
              <a:rPr lang="en-US" sz="2400" b="1" dirty="0"/>
              <a:t> format</a:t>
            </a:r>
            <a:endParaRPr lang="en-IN" sz="2400" dirty="0" smtClean="0">
              <a:effectLst/>
            </a:endParaRPr>
          </a:p>
          <a:p>
            <a:pPr marL="0" indent="0">
              <a:buNone/>
            </a:pPr>
            <a:r>
              <a:rPr lang="en-IN" sz="2400" dirty="0" smtClean="0"/>
              <a:t>	</a:t>
            </a:r>
            <a:r>
              <a:rPr lang="en-IN" sz="2400" dirty="0" err="1" smtClean="0"/>
              <a:t>convertuk</a:t>
            </a:r>
            <a:r>
              <a:rPr lang="en-IN" sz="2400" dirty="0" smtClean="0"/>
              <a:t> </a:t>
            </a:r>
            <a:r>
              <a:rPr lang="en-IN" sz="2400" dirty="0"/>
              <a:t>= </a:t>
            </a:r>
            <a:r>
              <a:rPr lang="en-IN" sz="2400" dirty="0" err="1"/>
              <a:t>foreach</a:t>
            </a:r>
            <a:r>
              <a:rPr lang="en-IN" sz="2400" dirty="0"/>
              <a:t> </a:t>
            </a:r>
            <a:r>
              <a:rPr lang="en-IN" sz="2400" dirty="0" err="1"/>
              <a:t>filluk</a:t>
            </a:r>
            <a:r>
              <a:rPr lang="en-IN" sz="2400" dirty="0"/>
              <a:t> generate </a:t>
            </a:r>
            <a:r>
              <a:rPr lang="en-IN" sz="2400" dirty="0" smtClean="0"/>
              <a:t>	</a:t>
            </a:r>
            <a:r>
              <a:rPr lang="en-IN" sz="2400" dirty="0" err="1" smtClean="0"/>
              <a:t>ToDate</a:t>
            </a:r>
            <a:r>
              <a:rPr lang="en-IN" sz="2400" dirty="0" smtClean="0"/>
              <a:t>(Date</a:t>
            </a:r>
            <a:r>
              <a:rPr lang="en-IN" sz="2400" dirty="0"/>
              <a:t>, '</a:t>
            </a:r>
            <a:r>
              <a:rPr lang="en-IN" sz="2400" dirty="0" err="1"/>
              <a:t>dd</a:t>
            </a:r>
            <a:r>
              <a:rPr lang="en-IN" sz="2400" dirty="0"/>
              <a:t>-mm-</a:t>
            </a:r>
            <a:r>
              <a:rPr lang="en-IN" sz="2400" dirty="0" err="1"/>
              <a:t>yyyy</a:t>
            </a:r>
            <a:r>
              <a:rPr lang="en-IN" sz="2400" dirty="0"/>
              <a:t>') as </a:t>
            </a:r>
            <a:r>
              <a:rPr lang="en-IN" sz="2400" dirty="0" smtClean="0"/>
              <a:t>	(</a:t>
            </a:r>
            <a:r>
              <a:rPr lang="en-IN" sz="2400" dirty="0" err="1"/>
              <a:t>ukDate:datetime</a:t>
            </a:r>
            <a:r>
              <a:rPr lang="en-IN" sz="2400" dirty="0"/>
              <a:t>);</a:t>
            </a:r>
          </a:p>
          <a:p>
            <a:pPr marL="0" indent="0">
              <a:buNone/>
            </a:pPr>
            <a:endParaRPr lang="en-IN" sz="2400" dirty="0"/>
          </a:p>
        </p:txBody>
      </p:sp>
    </p:spTree>
    <p:extLst>
      <p:ext uri="{BB962C8B-B14F-4D97-AF65-F5344CB8AC3E}">
        <p14:creationId xmlns:p14="http://schemas.microsoft.com/office/powerpoint/2010/main" val="88416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457200"/>
            <a:ext cx="7313612" cy="5484813"/>
          </a:xfrm>
        </p:spPr>
        <p:txBody>
          <a:bodyPr/>
          <a:lstStyle/>
          <a:p>
            <a:r>
              <a:rPr lang="en-US" sz="2400" b="1" dirty="0"/>
              <a:t># displaying the dates</a:t>
            </a:r>
            <a:endParaRPr lang="en-IN" sz="2400" dirty="0" smtClean="0">
              <a:effectLst/>
            </a:endParaRPr>
          </a:p>
          <a:p>
            <a:pPr marL="0" indent="0">
              <a:buNone/>
            </a:pPr>
            <a:r>
              <a:rPr lang="en-US" sz="2400" dirty="0" smtClean="0"/>
              <a:t>	dump </a:t>
            </a:r>
            <a:r>
              <a:rPr lang="en-US" sz="2400" dirty="0" err="1"/>
              <a:t>convertuk</a:t>
            </a:r>
            <a:r>
              <a:rPr lang="en-US" sz="2400" dirty="0"/>
              <a:t>;</a:t>
            </a:r>
            <a:endParaRPr lang="en-IN" sz="2400" dirty="0" smtClean="0">
              <a:effectLst/>
            </a:endParaRPr>
          </a:p>
          <a:p>
            <a:endParaRPr lang="en-IN" sz="2400" dirty="0" smtClean="0">
              <a:effectLst/>
            </a:endParaRPr>
          </a:p>
          <a:p>
            <a:r>
              <a:rPr lang="en-US" sz="2400" b="1" dirty="0"/>
              <a:t># </a:t>
            </a:r>
            <a:r>
              <a:rPr lang="en-US" sz="2400" b="1" dirty="0" smtClean="0"/>
              <a:t>filtering </a:t>
            </a:r>
            <a:r>
              <a:rPr lang="en-US" sz="2400" b="1" dirty="0"/>
              <a:t>the dates in a particular range &gt; year 2005</a:t>
            </a:r>
            <a:endParaRPr lang="en-IN" sz="2400" dirty="0" smtClean="0">
              <a:effectLst/>
            </a:endParaRPr>
          </a:p>
          <a:p>
            <a:pPr marL="0" indent="0">
              <a:buNone/>
            </a:pPr>
            <a:r>
              <a:rPr lang="en-IN" sz="2400" dirty="0" smtClean="0"/>
              <a:t>	</a:t>
            </a:r>
            <a:r>
              <a:rPr lang="en-IN" sz="2400" dirty="0" err="1" smtClean="0"/>
              <a:t>fillukdate</a:t>
            </a:r>
            <a:r>
              <a:rPr lang="en-IN" sz="2400" dirty="0" smtClean="0"/>
              <a:t> </a:t>
            </a:r>
            <a:r>
              <a:rPr lang="en-IN" sz="2400" dirty="0"/>
              <a:t>= filter convertuk1 by </a:t>
            </a:r>
            <a:r>
              <a:rPr lang="en-IN" sz="2400" dirty="0" err="1"/>
              <a:t>ukDate</a:t>
            </a:r>
            <a:r>
              <a:rPr lang="en-IN" sz="2400" dirty="0"/>
              <a:t> </a:t>
            </a:r>
            <a:r>
              <a:rPr lang="en-IN" sz="2400" dirty="0" smtClean="0"/>
              <a:t>	&gt;= </a:t>
            </a:r>
            <a:r>
              <a:rPr lang="en-IN" sz="2400" dirty="0"/>
              <a:t>(</a:t>
            </a:r>
            <a:r>
              <a:rPr lang="en-IN" sz="2400" dirty="0" err="1"/>
              <a:t>datetime</a:t>
            </a:r>
            <a:r>
              <a:rPr lang="en-IN" sz="2400" dirty="0"/>
              <a:t>)</a:t>
            </a:r>
            <a:r>
              <a:rPr lang="en-IN" sz="2400" dirty="0" err="1"/>
              <a:t>ToDate</a:t>
            </a:r>
            <a:r>
              <a:rPr lang="en-IN" sz="2400" dirty="0"/>
              <a:t>('2005-01-01', </a:t>
            </a:r>
            <a:r>
              <a:rPr lang="en-IN" sz="2400" dirty="0" smtClean="0"/>
              <a:t>	'</a:t>
            </a:r>
            <a:r>
              <a:rPr lang="en-IN" sz="2400" dirty="0" err="1" smtClean="0"/>
              <a:t>yyyy</a:t>
            </a:r>
            <a:r>
              <a:rPr lang="en-IN" sz="2400" dirty="0" smtClean="0"/>
              <a:t>-mm-</a:t>
            </a:r>
            <a:r>
              <a:rPr lang="en-IN" sz="2400" dirty="0" err="1" smtClean="0"/>
              <a:t>dd</a:t>
            </a:r>
            <a:r>
              <a:rPr lang="en-IN" sz="2400" dirty="0"/>
              <a:t>');</a:t>
            </a:r>
          </a:p>
          <a:p>
            <a:endParaRPr lang="en-IN" sz="2400" dirty="0" smtClean="0">
              <a:effectLst/>
            </a:endParaRPr>
          </a:p>
          <a:p>
            <a:r>
              <a:rPr lang="en-US" sz="2400" b="1" dirty="0"/>
              <a:t># displaying the filtered out dates</a:t>
            </a:r>
            <a:endParaRPr lang="en-IN" sz="2400" dirty="0" smtClean="0">
              <a:effectLst/>
            </a:endParaRPr>
          </a:p>
          <a:p>
            <a:pPr marL="0" indent="0">
              <a:buNone/>
            </a:pPr>
            <a:r>
              <a:rPr lang="en-US" sz="2400" dirty="0" smtClean="0"/>
              <a:t>	dump </a:t>
            </a:r>
            <a:r>
              <a:rPr lang="en-US" sz="2400" dirty="0" err="1"/>
              <a:t>filldate</a:t>
            </a:r>
            <a:r>
              <a:rPr lang="en-US" sz="2400" dirty="0"/>
              <a:t>;</a:t>
            </a:r>
            <a:endParaRPr lang="en-IN" sz="2400" dirty="0" smtClean="0">
              <a:effectLst/>
            </a:endParaRPr>
          </a:p>
          <a:p>
            <a:pPr marL="0" indent="0">
              <a:buNone/>
            </a:pPr>
            <a:endParaRPr lang="en-IN" sz="2400" dirty="0"/>
          </a:p>
        </p:txBody>
      </p:sp>
    </p:spTree>
    <p:extLst>
      <p:ext uri="{BB962C8B-B14F-4D97-AF65-F5344CB8AC3E}">
        <p14:creationId xmlns:p14="http://schemas.microsoft.com/office/powerpoint/2010/main" val="157542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609600"/>
            <a:ext cx="7313612" cy="5332413"/>
          </a:xfrm>
        </p:spPr>
        <p:txBody>
          <a:bodyPr/>
          <a:lstStyle/>
          <a:p>
            <a:r>
              <a:rPr lang="en-US" b="1" dirty="0"/>
              <a:t># counting the filtered out dates</a:t>
            </a:r>
            <a:endParaRPr lang="en-IN" dirty="0"/>
          </a:p>
          <a:p>
            <a:pPr marL="0" indent="0">
              <a:buNone/>
            </a:pPr>
            <a:r>
              <a:rPr lang="en-IN" dirty="0" smtClean="0"/>
              <a:t>	</a:t>
            </a:r>
            <a:r>
              <a:rPr lang="en-IN" dirty="0" err="1" smtClean="0"/>
              <a:t>counteruk</a:t>
            </a:r>
            <a:r>
              <a:rPr lang="en-IN" dirty="0" smtClean="0"/>
              <a:t> </a:t>
            </a:r>
            <a:r>
              <a:rPr lang="en-IN" dirty="0"/>
              <a:t>= </a:t>
            </a:r>
            <a:r>
              <a:rPr lang="en-IN" dirty="0" err="1"/>
              <a:t>foreach</a:t>
            </a:r>
            <a:r>
              <a:rPr lang="en-IN" dirty="0"/>
              <a:t> (group </a:t>
            </a:r>
            <a:r>
              <a:rPr lang="en-IN" dirty="0" smtClean="0"/>
              <a:t>	</a:t>
            </a:r>
            <a:r>
              <a:rPr lang="en-IN" dirty="0" err="1" smtClean="0"/>
              <a:t>fillukdate</a:t>
            </a:r>
            <a:r>
              <a:rPr lang="en-IN" dirty="0" smtClean="0"/>
              <a:t> </a:t>
            </a:r>
            <a:r>
              <a:rPr lang="en-IN" dirty="0"/>
              <a:t>all) generate </a:t>
            </a:r>
            <a:r>
              <a:rPr lang="en-IN" dirty="0" smtClean="0"/>
              <a:t>	COUNT(</a:t>
            </a:r>
            <a:r>
              <a:rPr lang="en-IN" dirty="0" err="1" smtClean="0"/>
              <a:t>fillukdate</a:t>
            </a:r>
            <a:r>
              <a:rPr lang="en-IN" dirty="0"/>
              <a:t>);</a:t>
            </a:r>
          </a:p>
          <a:p>
            <a:pPr marL="0" indent="0">
              <a:buNone/>
            </a:pPr>
            <a:endParaRPr lang="en-IN" dirty="0" smtClean="0">
              <a:effectLst/>
            </a:endParaRPr>
          </a:p>
          <a:p>
            <a:r>
              <a:rPr lang="en-US" b="1" dirty="0"/>
              <a:t># displaying the count</a:t>
            </a:r>
            <a:endParaRPr lang="en-IN" dirty="0" smtClean="0">
              <a:effectLst/>
            </a:endParaRPr>
          </a:p>
          <a:p>
            <a:pPr marL="0" indent="0">
              <a:buNone/>
            </a:pPr>
            <a:r>
              <a:rPr lang="en-IN" dirty="0" smtClean="0"/>
              <a:t>	dump </a:t>
            </a:r>
            <a:r>
              <a:rPr lang="en-IN" dirty="0" err="1"/>
              <a:t>counteruk</a:t>
            </a:r>
            <a:r>
              <a:rPr lang="en-IN" dirty="0"/>
              <a:t>;</a:t>
            </a:r>
          </a:p>
          <a:p>
            <a:pPr marL="0" indent="0">
              <a:buNone/>
            </a:pPr>
            <a:endParaRPr lang="en-IN" dirty="0"/>
          </a:p>
        </p:txBody>
      </p:sp>
    </p:spTree>
    <p:extLst>
      <p:ext uri="{BB962C8B-B14F-4D97-AF65-F5344CB8AC3E}">
        <p14:creationId xmlns:p14="http://schemas.microsoft.com/office/powerpoint/2010/main" val="315014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66800" y="335340"/>
            <a:ext cx="76690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90488" algn="l"/>
              </a:tabLst>
              <a:defRPr>
                <a:solidFill>
                  <a:schemeClr val="tx1"/>
                </a:solidFill>
                <a:latin typeface="Verdana" panose="020B0604030504040204" pitchFamily="34" charset="0"/>
              </a:defRPr>
            </a:lvl1pPr>
            <a:lvl2pPr>
              <a:tabLst>
                <a:tab pos="90488" algn="l"/>
              </a:tabLst>
              <a:defRPr>
                <a:solidFill>
                  <a:schemeClr val="tx1"/>
                </a:solidFill>
                <a:latin typeface="Verdana" panose="020B0604030504040204" pitchFamily="34" charset="0"/>
              </a:defRPr>
            </a:lvl2pPr>
            <a:lvl3pPr>
              <a:tabLst>
                <a:tab pos="90488" algn="l"/>
              </a:tabLst>
              <a:defRPr>
                <a:solidFill>
                  <a:schemeClr val="tx1"/>
                </a:solidFill>
                <a:latin typeface="Verdana" panose="020B0604030504040204" pitchFamily="34" charset="0"/>
              </a:defRPr>
            </a:lvl3pPr>
            <a:lvl4pPr>
              <a:tabLst>
                <a:tab pos="90488" algn="l"/>
              </a:tabLst>
              <a:defRPr>
                <a:solidFill>
                  <a:schemeClr val="tx1"/>
                </a:solidFill>
                <a:latin typeface="Verdana" panose="020B0604030504040204" pitchFamily="34" charset="0"/>
              </a:defRPr>
            </a:lvl4pPr>
            <a:lvl5pPr>
              <a:tabLst>
                <a:tab pos="90488" algn="l"/>
              </a:tabLst>
              <a:defRPr>
                <a:solidFill>
                  <a:schemeClr val="tx1"/>
                </a:solidFill>
                <a:latin typeface="Verdana" panose="020B0604030504040204" pitchFamily="34" charset="0"/>
              </a:defRPr>
            </a:lvl5pPr>
            <a:lvl6pPr eaLnBrk="0" fontAlgn="base" hangingPunct="0">
              <a:spcBef>
                <a:spcPct val="0"/>
              </a:spcBef>
              <a:spcAft>
                <a:spcPct val="0"/>
              </a:spcAft>
              <a:tabLst>
                <a:tab pos="90488" algn="l"/>
              </a:tabLst>
              <a:defRPr>
                <a:solidFill>
                  <a:schemeClr val="tx1"/>
                </a:solidFill>
                <a:latin typeface="Verdana" panose="020B0604030504040204" pitchFamily="34" charset="0"/>
              </a:defRPr>
            </a:lvl6pPr>
            <a:lvl7pPr eaLnBrk="0" fontAlgn="base" hangingPunct="0">
              <a:spcBef>
                <a:spcPct val="0"/>
              </a:spcBef>
              <a:spcAft>
                <a:spcPct val="0"/>
              </a:spcAft>
              <a:tabLst>
                <a:tab pos="90488" algn="l"/>
              </a:tabLst>
              <a:defRPr>
                <a:solidFill>
                  <a:schemeClr val="tx1"/>
                </a:solidFill>
                <a:latin typeface="Verdana" panose="020B0604030504040204" pitchFamily="34" charset="0"/>
              </a:defRPr>
            </a:lvl7pPr>
            <a:lvl8pPr eaLnBrk="0" fontAlgn="base" hangingPunct="0">
              <a:spcBef>
                <a:spcPct val="0"/>
              </a:spcBef>
              <a:spcAft>
                <a:spcPct val="0"/>
              </a:spcAft>
              <a:tabLst>
                <a:tab pos="90488" algn="l"/>
              </a:tabLst>
              <a:defRPr>
                <a:solidFill>
                  <a:schemeClr val="tx1"/>
                </a:solidFill>
                <a:latin typeface="Verdana" panose="020B0604030504040204" pitchFamily="34" charset="0"/>
              </a:defRPr>
            </a:lvl8pPr>
            <a:lvl9pPr eaLnBrk="0" fontAlgn="base" hangingPunct="0">
              <a:spcBef>
                <a:spcPct val="0"/>
              </a:spcBef>
              <a:spcAft>
                <a:spcPct val="0"/>
              </a:spcAft>
              <a:tabLst>
                <a:tab pos="90488" algn="l"/>
              </a:tabLst>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 </a:t>
            </a:r>
            <a:r>
              <a:rPr kumimoji="0" lang="en-US" sz="2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Cloudera</a:t>
            </a: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CDH for Analyzing Big Data</a:t>
            </a:r>
            <a:endParaRPr kumimoji="0" lang="en-US" sz="1100" b="0" i="0" u="none" strike="noStrike" cap="none" normalizeH="0" baseline="0" dirty="0" smtClean="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kumimoji="0" lang="en-US" sz="20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Cloudera</a:t>
            </a: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a commodity software for Hadoop which works on </a:t>
            </a:r>
            <a:r>
              <a:rPr kumimoji="0" lang="en-US" sz="20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linux</a:t>
            </a: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a:t>
            </a:r>
          </a:p>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a software emulator </a:t>
            </a:r>
            <a:r>
              <a:rPr kumimoji="0" lang="en-US" sz="20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VMWare is used.</a:t>
            </a:r>
            <a:endParaRPr kumimoji="0" lang="en-US" sz="1100" b="0" i="0" u="none" strike="noStrike" cap="none" normalizeH="0" baseline="0" dirty="0" smtClean="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0488" algn="l"/>
              </a:tabLst>
            </a:pPr>
            <a:endParaRPr kumimoji="0" lang="en-US" sz="3200" b="0" i="0" u="none" strike="noStrike" cap="none" normalizeH="0" baseline="0" dirty="0" smtClean="0">
              <a:ln>
                <a:noFill/>
              </a:ln>
              <a:solidFill>
                <a:schemeClr val="tx1"/>
              </a:solidFill>
              <a:effectLst/>
              <a:latin typeface="Verdana" panose="020B0604030504040204" pitchFamily="34" charset="0"/>
            </a:endParaRPr>
          </a:p>
        </p:txBody>
      </p:sp>
      <p:pic>
        <p:nvPicPr>
          <p:cNvPr id="21505" name="Picture 1" descr="CD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752280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78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DATA </a:t>
            </a:r>
            <a:r>
              <a:rPr lang="en-US" b="1" dirty="0" smtClean="0"/>
              <a:t>RESULTS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92343862"/>
              </p:ext>
            </p:extLst>
          </p:nvPr>
        </p:nvGraphicFramePr>
        <p:xfrm>
          <a:off x="1370013" y="1905002"/>
          <a:ext cx="7313612" cy="4267201"/>
        </p:xfrm>
        <a:graphic>
          <a:graphicData uri="http://schemas.openxmlformats.org/drawingml/2006/table">
            <a:tbl>
              <a:tblPr firstRow="1" firstCol="1" bandRow="1">
                <a:tableStyleId>{5C22544A-7EE6-4342-B048-85BDC9FD1C3A}</a:tableStyleId>
              </a:tblPr>
              <a:tblGrid>
                <a:gridCol w="2681170"/>
                <a:gridCol w="2316952"/>
                <a:gridCol w="2315490"/>
              </a:tblGrid>
              <a:tr h="826892">
                <a:tc>
                  <a:txBody>
                    <a:bodyPr/>
                    <a:lstStyle/>
                    <a:p>
                      <a:pPr algn="just">
                        <a:lnSpc>
                          <a:spcPct val="107000"/>
                        </a:lnSpc>
                        <a:spcBef>
                          <a:spcPts val="800"/>
                        </a:spcBef>
                        <a:spcAft>
                          <a:spcPts val="0"/>
                        </a:spcAft>
                      </a:pPr>
                      <a:r>
                        <a:rPr lang="en-US" sz="1200">
                          <a:effectLst/>
                        </a:rPr>
                        <a:t>Energy Sectors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Number of Industries </a:t>
                      </a:r>
                      <a:endParaRPr lang="en-IN" sz="1100">
                        <a:effectLst/>
                      </a:endParaRPr>
                    </a:p>
                    <a:p>
                      <a:pPr algn="just">
                        <a:lnSpc>
                          <a:spcPct val="107000"/>
                        </a:lnSpc>
                        <a:spcAft>
                          <a:spcPts val="0"/>
                        </a:spcAft>
                      </a:pPr>
                      <a:r>
                        <a:rPr lang="en-US" sz="1200">
                          <a:effectLst/>
                        </a:rPr>
                        <a:t>(Global)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Number of Industries</a:t>
                      </a:r>
                      <a:endParaRPr lang="en-IN" sz="1100">
                        <a:effectLst/>
                      </a:endParaRPr>
                    </a:p>
                    <a:p>
                      <a:pPr algn="just">
                        <a:lnSpc>
                          <a:spcPct val="107000"/>
                        </a:lnSpc>
                        <a:spcAft>
                          <a:spcPts val="0"/>
                        </a:spcAft>
                      </a:pPr>
                      <a:r>
                        <a:rPr lang="en-US" sz="1200">
                          <a:effectLst/>
                        </a:rPr>
                        <a:t>(United Kingdom)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Coal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145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Crude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2061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295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Natural Gas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967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162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5784">
                <a:tc>
                  <a:txBody>
                    <a:bodyPr/>
                    <a:lstStyle/>
                    <a:p>
                      <a:pPr algn="just">
                        <a:lnSpc>
                          <a:spcPct val="107000"/>
                        </a:lnSpc>
                        <a:spcBef>
                          <a:spcPts val="800"/>
                        </a:spcBef>
                        <a:spcAft>
                          <a:spcPts val="0"/>
                        </a:spcAft>
                      </a:pPr>
                      <a:r>
                        <a:rPr lang="en-US" sz="1200">
                          <a:effectLst/>
                        </a:rPr>
                        <a:t>Uranium &amp; Thorium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Petroleum &amp; Natural Gas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3935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719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Industrial Gases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Nuclear Fuel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075">
                <a:tc>
                  <a:txBody>
                    <a:bodyPr/>
                    <a:lstStyle/>
                    <a:p>
                      <a:pPr algn="just">
                        <a:lnSpc>
                          <a:spcPct val="107000"/>
                        </a:lnSpc>
                        <a:spcBef>
                          <a:spcPts val="800"/>
                        </a:spcBef>
                        <a:spcAft>
                          <a:spcPts val="0"/>
                        </a:spcAft>
                      </a:pPr>
                      <a:r>
                        <a:rPr lang="en-US" sz="1200">
                          <a:effectLst/>
                        </a:rPr>
                        <a:t>Wholesale of Petroleum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a:effectLst/>
                        </a:rPr>
                        <a:t>510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Bef>
                          <a:spcPts val="800"/>
                        </a:spcBef>
                        <a:spcAft>
                          <a:spcPts val="0"/>
                        </a:spcAft>
                      </a:pPr>
                      <a:r>
                        <a:rPr lang="en-US" sz="1200" dirty="0">
                          <a:effectLst/>
                        </a:rPr>
                        <a:t>107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2079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esktop\piechart4.png"/>
          <p:cNvPicPr/>
          <p:nvPr/>
        </p:nvPicPr>
        <p:blipFill>
          <a:blip r:embed="rId2">
            <a:extLst>
              <a:ext uri="{28A0092B-C50C-407E-A947-70E740481C1C}">
                <a14:useLocalDpi xmlns:a14="http://schemas.microsoft.com/office/drawing/2010/main" val="0"/>
              </a:ext>
            </a:extLst>
          </a:blip>
          <a:srcRect/>
          <a:stretch>
            <a:fillRect/>
          </a:stretch>
        </p:blipFill>
        <p:spPr bwMode="auto">
          <a:xfrm>
            <a:off x="1871980" y="1727517"/>
            <a:ext cx="6357620" cy="4216083"/>
          </a:xfrm>
          <a:prstGeom prst="rect">
            <a:avLst/>
          </a:prstGeom>
          <a:noFill/>
          <a:ln>
            <a:noFill/>
          </a:ln>
        </p:spPr>
      </p:pic>
    </p:spTree>
    <p:extLst>
      <p:ext uri="{BB962C8B-B14F-4D97-AF65-F5344CB8AC3E}">
        <p14:creationId xmlns:p14="http://schemas.microsoft.com/office/powerpoint/2010/main" val="323929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esktop\LineGraph2.png"/>
          <p:cNvPicPr/>
          <p:nvPr/>
        </p:nvPicPr>
        <p:blipFill>
          <a:blip r:embed="rId2">
            <a:extLst>
              <a:ext uri="{28A0092B-C50C-407E-A947-70E740481C1C}">
                <a14:useLocalDpi xmlns:a14="http://schemas.microsoft.com/office/drawing/2010/main" val="0"/>
              </a:ext>
            </a:extLst>
          </a:blip>
          <a:srcRect/>
          <a:stretch>
            <a:fillRect/>
          </a:stretch>
        </p:blipFill>
        <p:spPr bwMode="auto">
          <a:xfrm>
            <a:off x="1871980" y="1985962"/>
            <a:ext cx="6357620" cy="4262438"/>
          </a:xfrm>
          <a:prstGeom prst="rect">
            <a:avLst/>
          </a:prstGeom>
          <a:noFill/>
          <a:ln>
            <a:noFill/>
          </a:ln>
        </p:spPr>
      </p:pic>
    </p:spTree>
    <p:extLst>
      <p:ext uri="{BB962C8B-B14F-4D97-AF65-F5344CB8AC3E}">
        <p14:creationId xmlns:p14="http://schemas.microsoft.com/office/powerpoint/2010/main" val="386646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b="1" i="1" dirty="0"/>
              <a:t>Variation since 20</a:t>
            </a:r>
            <a:r>
              <a:rPr lang="en-IN" b="1" i="1" baseline="30000" dirty="0"/>
              <a:t>th</a:t>
            </a:r>
            <a:r>
              <a:rPr lang="en-IN" b="1" i="1" dirty="0"/>
              <a:t> </a:t>
            </a:r>
            <a:r>
              <a:rPr lang="en-IN" b="1" i="1" dirty="0" smtClean="0"/>
              <a:t>Century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2966186"/>
              </p:ext>
            </p:extLst>
          </p:nvPr>
        </p:nvGraphicFramePr>
        <p:xfrm>
          <a:off x="1370013" y="2133598"/>
          <a:ext cx="7313612" cy="3733801"/>
        </p:xfrm>
        <a:graphic>
          <a:graphicData uri="http://schemas.openxmlformats.org/drawingml/2006/table">
            <a:tbl>
              <a:tblPr firstRow="1" firstCol="1" bandRow="1">
                <a:tableStyleId>{5C22544A-7EE6-4342-B048-85BDC9FD1C3A}</a:tableStyleId>
              </a:tblPr>
              <a:tblGrid>
                <a:gridCol w="1924943"/>
                <a:gridCol w="1099967"/>
                <a:gridCol w="1028294"/>
                <a:gridCol w="1028294"/>
                <a:gridCol w="1177491"/>
                <a:gridCol w="1054623"/>
              </a:tblGrid>
              <a:tr h="574596">
                <a:tc>
                  <a:txBody>
                    <a:bodyPr/>
                    <a:lstStyle/>
                    <a:p>
                      <a:pPr algn="ctr">
                        <a:lnSpc>
                          <a:spcPct val="107000"/>
                        </a:lnSpc>
                        <a:spcBef>
                          <a:spcPts val="800"/>
                        </a:spcBef>
                        <a:spcAft>
                          <a:spcPts val="0"/>
                        </a:spcAft>
                      </a:pPr>
                      <a:r>
                        <a:rPr lang="en-US" sz="1200">
                          <a:effectLst/>
                        </a:rPr>
                        <a:t>Energy Sectors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gridSpan="5">
                  <a:txBody>
                    <a:bodyPr/>
                    <a:lstStyle/>
                    <a:p>
                      <a:pPr algn="ctr">
                        <a:lnSpc>
                          <a:spcPct val="107000"/>
                        </a:lnSpc>
                        <a:spcBef>
                          <a:spcPts val="800"/>
                        </a:spcBef>
                        <a:spcAft>
                          <a:spcPts val="0"/>
                        </a:spcAft>
                      </a:pPr>
                      <a:r>
                        <a:rPr lang="en-US" sz="1200">
                          <a:effectLst/>
                        </a:rPr>
                        <a:t>Number of Industries (United Kingdom)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74596">
                <a:tc>
                  <a:txBody>
                    <a:bodyPr/>
                    <a:lstStyle/>
                    <a:p>
                      <a:pPr algn="ctr">
                        <a:lnSpc>
                          <a:spcPct val="107000"/>
                        </a:lnSpc>
                        <a:spcBef>
                          <a:spcPts val="800"/>
                        </a:spcBef>
                        <a:spcAft>
                          <a:spcPts val="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1900-2000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2000-2005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2005-2010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2010-2015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2015-2018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r h="472241">
                <a:tc>
                  <a:txBody>
                    <a:bodyPr/>
                    <a:lstStyle/>
                    <a:p>
                      <a:pPr algn="ctr">
                        <a:lnSpc>
                          <a:spcPct val="107000"/>
                        </a:lnSpc>
                        <a:spcBef>
                          <a:spcPts val="800"/>
                        </a:spcBef>
                        <a:spcAft>
                          <a:spcPts val="0"/>
                        </a:spcAft>
                      </a:pPr>
                      <a:r>
                        <a:rPr lang="en-US" sz="1200">
                          <a:effectLst/>
                        </a:rPr>
                        <a:t>COAL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r h="472241">
                <a:tc>
                  <a:txBody>
                    <a:bodyPr/>
                    <a:lstStyle/>
                    <a:p>
                      <a:pPr algn="ctr">
                        <a:lnSpc>
                          <a:spcPct val="107000"/>
                        </a:lnSpc>
                        <a:spcBef>
                          <a:spcPts val="800"/>
                        </a:spcBef>
                        <a:spcAft>
                          <a:spcPts val="0"/>
                        </a:spcAft>
                      </a:pPr>
                      <a:r>
                        <a:rPr lang="en-US" sz="1200">
                          <a:effectLst/>
                        </a:rPr>
                        <a:t>CRUDE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r h="472241">
                <a:tc>
                  <a:txBody>
                    <a:bodyPr/>
                    <a:lstStyle/>
                    <a:p>
                      <a:pPr algn="ctr">
                        <a:lnSpc>
                          <a:spcPct val="107000"/>
                        </a:lnSpc>
                        <a:spcBef>
                          <a:spcPts val="800"/>
                        </a:spcBef>
                        <a:spcAft>
                          <a:spcPts val="0"/>
                        </a:spcAft>
                      </a:pPr>
                      <a:r>
                        <a:rPr lang="en-US" sz="1200">
                          <a:effectLst/>
                        </a:rPr>
                        <a:t>NATURAL GAS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144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r h="695645">
                <a:tc>
                  <a:txBody>
                    <a:bodyPr/>
                    <a:lstStyle/>
                    <a:p>
                      <a:pPr algn="ctr">
                        <a:lnSpc>
                          <a:spcPct val="107000"/>
                        </a:lnSpc>
                        <a:spcBef>
                          <a:spcPts val="800"/>
                        </a:spcBef>
                        <a:spcAft>
                          <a:spcPts val="0"/>
                        </a:spcAft>
                      </a:pPr>
                      <a:r>
                        <a:rPr lang="en-US" sz="1200">
                          <a:effectLst/>
                        </a:rPr>
                        <a:t>NUCLEAR FUEL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r h="472241">
                <a:tc>
                  <a:txBody>
                    <a:bodyPr/>
                    <a:lstStyle/>
                    <a:p>
                      <a:pPr algn="ctr">
                        <a:lnSpc>
                          <a:spcPct val="107000"/>
                        </a:lnSpc>
                        <a:spcBef>
                          <a:spcPts val="800"/>
                        </a:spcBef>
                        <a:spcAft>
                          <a:spcPts val="0"/>
                        </a:spcAft>
                      </a:pPr>
                      <a:r>
                        <a:rPr lang="en-US" sz="1200">
                          <a:effectLst/>
                        </a:rPr>
                        <a:t>PETROLEUM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a:effectLst/>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c>
                  <a:txBody>
                    <a:bodyPr/>
                    <a:lstStyle/>
                    <a:p>
                      <a:pPr algn="ctr">
                        <a:lnSpc>
                          <a:spcPct val="107000"/>
                        </a:lnSpc>
                        <a:spcBef>
                          <a:spcPts val="800"/>
                        </a:spcBef>
                        <a:spcAft>
                          <a:spcPts val="0"/>
                        </a:spcAft>
                      </a:pPr>
                      <a:r>
                        <a:rPr lang="en-US" sz="1200" dirty="0">
                          <a:effectLst/>
                        </a:rPr>
                        <a:t>759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712" marR="66712" marT="0" marB="0"/>
                </a:tc>
              </a:tr>
            </a:tbl>
          </a:graphicData>
        </a:graphic>
      </p:graphicFrame>
    </p:spTree>
    <p:extLst>
      <p:ext uri="{BB962C8B-B14F-4D97-AF65-F5344CB8AC3E}">
        <p14:creationId xmlns:p14="http://schemas.microsoft.com/office/powerpoint/2010/main" val="217644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r" eaLnBrk="1" hangingPunct="1"/>
            <a:r>
              <a:rPr lang="en-US" sz="3200" b="1" i="1" dirty="0" smtClean="0"/>
              <a:t>ABSTRACT</a:t>
            </a:r>
            <a:endParaRPr lang="en-US" sz="3200" dirty="0" smtClean="0"/>
          </a:p>
        </p:txBody>
      </p:sp>
      <p:sp>
        <p:nvSpPr>
          <p:cNvPr id="4099" name="Content Placeholder 1"/>
          <p:cNvSpPr>
            <a:spLocks noGrp="1"/>
          </p:cNvSpPr>
          <p:nvPr>
            <p:ph idx="1"/>
          </p:nvPr>
        </p:nvSpPr>
        <p:spPr>
          <a:xfrm>
            <a:off x="1381125" y="1981200"/>
            <a:ext cx="7313613" cy="4114800"/>
          </a:xfrm>
        </p:spPr>
        <p:txBody>
          <a:bodyPr/>
          <a:lstStyle/>
          <a:p>
            <a:pPr marL="0" indent="0" algn="just">
              <a:buNone/>
            </a:pPr>
            <a:r>
              <a:rPr lang="en-US" sz="2400" dirty="0"/>
              <a:t>Energy Sector of United Kingdom using a very large dataset which represents the list of companies/industries persisting all over the world under different domains. This project is focused on processing such huge dataset using commodity hardware under HADOOP which is otherwise very hard to process using conventional software owing to the size of data</a:t>
            </a:r>
            <a:r>
              <a:rPr lang="en-US" sz="24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esktop\Uk Yearly5.png"/>
          <p:cNvPicPr/>
          <p:nvPr/>
        </p:nvPicPr>
        <p:blipFill rotWithShape="1">
          <a:blip r:embed="rId2">
            <a:extLst>
              <a:ext uri="{28A0092B-C50C-407E-A947-70E740481C1C}">
                <a14:useLocalDpi xmlns:a14="http://schemas.microsoft.com/office/drawing/2010/main" val="0"/>
              </a:ext>
            </a:extLst>
          </a:blip>
          <a:srcRect l="353" t="4191" r="1387" b="5170"/>
          <a:stretch/>
        </p:blipFill>
        <p:spPr bwMode="auto">
          <a:xfrm>
            <a:off x="1919287" y="1781174"/>
            <a:ext cx="6386513" cy="43148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555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ANALYSIS</a:t>
            </a:r>
            <a:endParaRPr lang="en-IN" dirty="0"/>
          </a:p>
        </p:txBody>
      </p:sp>
      <p:sp>
        <p:nvSpPr>
          <p:cNvPr id="3" name="Content Placeholder 2"/>
          <p:cNvSpPr>
            <a:spLocks noGrp="1"/>
          </p:cNvSpPr>
          <p:nvPr>
            <p:ph idx="1"/>
          </p:nvPr>
        </p:nvSpPr>
        <p:spPr/>
        <p:txBody>
          <a:bodyPr/>
          <a:lstStyle/>
          <a:p>
            <a:pPr marL="0" indent="0">
              <a:buNone/>
            </a:pPr>
            <a:r>
              <a:rPr lang="en-IN" sz="2400" dirty="0"/>
              <a:t>As we saw in previous analysis, the United Kingdom is richly endowed with energy resources. Historically, the country relied on coal mining and only tentatively ventured into nuclear energy in the mid-1950s. In the 1960s, the U.K. turned to the oil and natural gas buried below the North Sea. Although the country's natural resources are decreasing, the production of primary energy still accounts for 10% of Britain's Gross Domestic Product (GDP), a much higher share than in the majority of industrialized countries.</a:t>
            </a:r>
          </a:p>
        </p:txBody>
      </p:sp>
    </p:spTree>
    <p:extLst>
      <p:ext uri="{BB962C8B-B14F-4D97-AF65-F5344CB8AC3E}">
        <p14:creationId xmlns:p14="http://schemas.microsoft.com/office/powerpoint/2010/main" val="14817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planete-energies.com/sites/all/modules/custom/planete_energie/modules/pe_saga/images/sagas_uk/Desktop_RU_EN_1980.png"/>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0300" y="1828800"/>
            <a:ext cx="5253038" cy="4600575"/>
          </a:xfrm>
          <a:prstGeom prst="rect">
            <a:avLst/>
          </a:prstGeom>
          <a:noFill/>
          <a:ln>
            <a:noFill/>
          </a:ln>
        </p:spPr>
      </p:pic>
    </p:spTree>
    <p:extLst>
      <p:ext uri="{BB962C8B-B14F-4D97-AF65-F5344CB8AC3E}">
        <p14:creationId xmlns:p14="http://schemas.microsoft.com/office/powerpoint/2010/main" val="67047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planete-energies.com/sites/all/modules/custom/planete_energie/modules/pe_saga/images/sagas_uk/Desktop_RU_EN_2012.png"/>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2200" y="1905000"/>
            <a:ext cx="4872038" cy="4600575"/>
          </a:xfrm>
          <a:prstGeom prst="rect">
            <a:avLst/>
          </a:prstGeom>
          <a:noFill/>
          <a:ln>
            <a:noFill/>
          </a:ln>
        </p:spPr>
      </p:pic>
    </p:spTree>
    <p:extLst>
      <p:ext uri="{BB962C8B-B14F-4D97-AF65-F5344CB8AC3E}">
        <p14:creationId xmlns:p14="http://schemas.microsoft.com/office/powerpoint/2010/main" val="308228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 of U.K. oil production and consumption, as described in the article text"/>
          <p:cNvPicPr/>
          <p:nvPr/>
        </p:nvPicPr>
        <p:blipFill rotWithShape="1">
          <a:blip r:embed="rId2">
            <a:extLst>
              <a:ext uri="{28A0092B-C50C-407E-A947-70E740481C1C}">
                <a14:useLocalDpi xmlns:a14="http://schemas.microsoft.com/office/drawing/2010/main" val="0"/>
              </a:ext>
            </a:extLst>
          </a:blip>
          <a:srcRect t="12187"/>
          <a:stretch/>
        </p:blipFill>
        <p:spPr bwMode="auto">
          <a:xfrm>
            <a:off x="2266950" y="2262187"/>
            <a:ext cx="5657850" cy="37576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569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t>CONCLUSION</a:t>
            </a:r>
            <a:endParaRPr lang="en-IN" dirty="0"/>
          </a:p>
        </p:txBody>
      </p:sp>
      <p:sp>
        <p:nvSpPr>
          <p:cNvPr id="3" name="Content Placeholder 2"/>
          <p:cNvSpPr>
            <a:spLocks noGrp="1"/>
          </p:cNvSpPr>
          <p:nvPr>
            <p:ph idx="1"/>
          </p:nvPr>
        </p:nvSpPr>
        <p:spPr/>
        <p:txBody>
          <a:bodyPr/>
          <a:lstStyle/>
          <a:p>
            <a:pPr marL="0" indent="0">
              <a:buNone/>
            </a:pPr>
            <a:r>
              <a:rPr lang="en-US" sz="2400" dirty="0"/>
              <a:t>The United Kingdom is the largest producer of oil and second-largest producer of natural gas in the European Union which can also be seen from our results. Due to steadily declining production since the early 2000s, the U.K. became a net importer of natural gas and oil. This decline can be verified by the slow growth of industries in the petroleum sector in recent years which would have been drastic if the oil supplies would have been surplus. </a:t>
            </a:r>
            <a:endParaRPr lang="en-IN" sz="2400" dirty="0"/>
          </a:p>
          <a:p>
            <a:endParaRPr lang="en-IN" sz="2400" dirty="0"/>
          </a:p>
        </p:txBody>
      </p:sp>
    </p:spTree>
    <p:extLst>
      <p:ext uri="{BB962C8B-B14F-4D97-AF65-F5344CB8AC3E}">
        <p14:creationId xmlns:p14="http://schemas.microsoft.com/office/powerpoint/2010/main" val="15076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1525587"/>
            <a:ext cx="7313612" cy="5408613"/>
          </a:xfrm>
        </p:spPr>
        <p:txBody>
          <a:bodyPr/>
          <a:lstStyle/>
          <a:p>
            <a:pPr marL="0" indent="0">
              <a:buNone/>
            </a:pPr>
            <a:r>
              <a:rPr lang="en-US" sz="2000" dirty="0"/>
              <a:t>Despite decreasing production, the U.K. remains one of the European Union's leading petroleum exporters which we signified in our previous analysis. The U.K. has also invested in renewable energy. Continued delays in delivering nuclear and a lack of investors willing to come forward to fund new large gas generating plant could provide opportunities for a range of renewable energy technologies to be deployed at scale if the policy is supportive.  If we move to a renewable world, then this will have a mix of large- and small-scale projects. This means that more companies will be able to enter the market creating more competition from the likes of renewable energy companies. A lot of future investment can come from new market entrants, such as farmers, businesses, and communities investing in on-site and local renewable energy generation.</a:t>
            </a:r>
            <a:endParaRPr lang="en-IN" sz="2000" dirty="0"/>
          </a:p>
        </p:txBody>
      </p:sp>
    </p:spTree>
    <p:extLst>
      <p:ext uri="{BB962C8B-B14F-4D97-AF65-F5344CB8AC3E}">
        <p14:creationId xmlns:p14="http://schemas.microsoft.com/office/powerpoint/2010/main" val="16422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FUTURE </a:t>
            </a:r>
            <a:r>
              <a:rPr lang="en-US" b="1" dirty="0" smtClean="0"/>
              <a:t>ENHANCEMENT</a:t>
            </a:r>
            <a:endParaRPr lang="en-IN" dirty="0"/>
          </a:p>
        </p:txBody>
      </p:sp>
      <p:sp>
        <p:nvSpPr>
          <p:cNvPr id="3" name="Content Placeholder 2"/>
          <p:cNvSpPr>
            <a:spLocks noGrp="1"/>
          </p:cNvSpPr>
          <p:nvPr>
            <p:ph idx="1"/>
          </p:nvPr>
        </p:nvSpPr>
        <p:spPr/>
        <p:txBody>
          <a:bodyPr/>
          <a:lstStyle/>
          <a:p>
            <a:pPr marL="0" indent="0">
              <a:buNone/>
            </a:pPr>
            <a:r>
              <a:rPr lang="en-IN" sz="2400" dirty="0"/>
              <a:t>The United Kingdom needs to gradually shift to renewable sources of energy which gives need to adopt following strategies– </a:t>
            </a:r>
          </a:p>
          <a:p>
            <a:pPr lvl="0"/>
            <a:r>
              <a:rPr lang="en-IN" sz="2400" dirty="0"/>
              <a:t>Replace coal with natural gas, which can import in the form of liquefied natural gas- Through this strategy, the country will succeed and its environmental objectives.</a:t>
            </a:r>
          </a:p>
          <a:p>
            <a:r>
              <a:rPr lang="en-IN" sz="2400" dirty="0"/>
              <a:t>Increasing the role of nuclear power and renewable energy sources in the future energy mix which will significantly reduce the need to exploit coal &amp; petroleum.</a:t>
            </a:r>
          </a:p>
        </p:txBody>
      </p:sp>
    </p:spTree>
    <p:extLst>
      <p:ext uri="{BB962C8B-B14F-4D97-AF65-F5344CB8AC3E}">
        <p14:creationId xmlns:p14="http://schemas.microsoft.com/office/powerpoint/2010/main" val="683305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t>REFERENCES</a:t>
            </a:r>
            <a:endParaRPr lang="en-IN" dirty="0"/>
          </a:p>
        </p:txBody>
      </p:sp>
      <p:sp>
        <p:nvSpPr>
          <p:cNvPr id="3" name="Content Placeholder 2"/>
          <p:cNvSpPr>
            <a:spLocks noGrp="1"/>
          </p:cNvSpPr>
          <p:nvPr>
            <p:ph idx="1"/>
          </p:nvPr>
        </p:nvSpPr>
        <p:spPr>
          <a:xfrm>
            <a:off x="1370013" y="1905000"/>
            <a:ext cx="7313612" cy="4114800"/>
          </a:xfrm>
        </p:spPr>
        <p:txBody>
          <a:bodyPr/>
          <a:lstStyle/>
          <a:p>
            <a:pPr lvl="0"/>
            <a:r>
              <a:rPr lang="en-US" sz="1400" dirty="0"/>
              <a:t>Apache Hive. Available at </a:t>
            </a:r>
            <a:r>
              <a:rPr lang="en-US" sz="1400" dirty="0">
                <a:hlinkClick r:id="rId2"/>
              </a:rPr>
              <a:t>http://hive.apache.org</a:t>
            </a:r>
            <a:endParaRPr lang="en-IN" sz="1400" dirty="0" smtClean="0">
              <a:effectLst/>
            </a:endParaRPr>
          </a:p>
          <a:p>
            <a:pPr lvl="0"/>
            <a:r>
              <a:rPr lang="en-US" sz="1400" dirty="0"/>
              <a:t>Oracle and FSN, </a:t>
            </a:r>
            <a:r>
              <a:rPr lang="en-US" sz="1400" dirty="0">
                <a:hlinkClick r:id="rId3"/>
              </a:rPr>
              <a:t>"Mastering Big Data: CFO Strategies to Transform Insight into Opportunity"</a:t>
            </a:r>
            <a:r>
              <a:rPr lang="en-US" sz="1400" dirty="0"/>
              <a:t>.</a:t>
            </a:r>
            <a:endParaRPr lang="en-IN" sz="1400" dirty="0" smtClean="0">
              <a:effectLst/>
            </a:endParaRPr>
          </a:p>
          <a:p>
            <a:pPr lvl="0"/>
            <a:r>
              <a:rPr lang="en-US" sz="1400" dirty="0"/>
              <a:t> </a:t>
            </a:r>
            <a:r>
              <a:rPr lang="en-US" sz="1400" i="1" dirty="0">
                <a:hlinkClick r:id="rId4"/>
              </a:rPr>
              <a:t>"IBM What is big data? – Bringing big data to the enterprise"</a:t>
            </a:r>
            <a:r>
              <a:rPr lang="en-US" sz="1400" i="1" dirty="0"/>
              <a:t>. </a:t>
            </a:r>
            <a:r>
              <a:rPr lang="en-US" sz="1400" dirty="0">
                <a:hlinkClick r:id="rId5"/>
              </a:rPr>
              <a:t>www.ibm.com</a:t>
            </a:r>
            <a:r>
              <a:rPr lang="en-US" sz="1400" i="1" dirty="0"/>
              <a:t>.</a:t>
            </a:r>
            <a:endParaRPr lang="en-IN" sz="1400" dirty="0" smtClean="0">
              <a:effectLst/>
            </a:endParaRPr>
          </a:p>
          <a:p>
            <a:pPr lvl="0"/>
            <a:r>
              <a:rPr lang="en-US" sz="1400" dirty="0">
                <a:hlinkClick r:id="rId6"/>
              </a:rPr>
              <a:t>"Big Data for Good"</a:t>
            </a:r>
            <a:r>
              <a:rPr lang="en-US" sz="1400" dirty="0"/>
              <a:t> (PDF). ODBMS.org. 5 June 2012.</a:t>
            </a:r>
            <a:endParaRPr lang="en-IN" sz="1400" dirty="0" smtClean="0">
              <a:effectLst/>
            </a:endParaRPr>
          </a:p>
          <a:p>
            <a:pPr lvl="0"/>
            <a:r>
              <a:rPr lang="en-US" sz="1400" dirty="0"/>
              <a:t>Data Set - </a:t>
            </a:r>
            <a:r>
              <a:rPr lang="en-US" sz="1400" dirty="0">
                <a:hlinkClick r:id="rId7"/>
              </a:rPr>
              <a:t>https://data.gov.uk/dataset/basic-company-data</a:t>
            </a:r>
            <a:endParaRPr lang="en-IN" sz="1400" dirty="0" smtClean="0">
              <a:effectLst/>
            </a:endParaRPr>
          </a:p>
          <a:p>
            <a:pPr lvl="0"/>
            <a:r>
              <a:rPr lang="en-US" sz="1400" dirty="0"/>
              <a:t>Final Output of Data - http://download.companieshouse.gov.uk/en_output.html</a:t>
            </a:r>
            <a:endParaRPr lang="en-IN" sz="1400" dirty="0" smtClean="0">
              <a:effectLst/>
            </a:endParaRPr>
          </a:p>
          <a:p>
            <a:pPr lvl="0"/>
            <a:r>
              <a:rPr lang="en-US" sz="1400" dirty="0"/>
              <a:t>Detailed view of dataset - </a:t>
            </a:r>
            <a:r>
              <a:rPr lang="en-US" sz="1400" dirty="0">
                <a:hlinkClick r:id="rId8"/>
              </a:rPr>
              <a:t>http://webarchive.nationalarchives.gov.uk/20140711134125/http://www.companieshouse.gov.uk/toolsToHelp/pdf/freeDataProductDataset.pdf</a:t>
            </a:r>
            <a:endParaRPr lang="en-IN" sz="1400" dirty="0" smtClean="0">
              <a:effectLst/>
            </a:endParaRPr>
          </a:p>
          <a:p>
            <a:pPr lvl="0"/>
            <a:r>
              <a:rPr lang="en-IN" sz="1400" u="sng" dirty="0">
                <a:hlinkClick r:id="rId9"/>
              </a:rPr>
              <a:t>https://www.planete-energies.com/en/medias/saga-energies/history-energy-united-kingdom</a:t>
            </a:r>
            <a:endParaRPr lang="en-IN" sz="1400" dirty="0" smtClean="0">
              <a:effectLst/>
            </a:endParaRPr>
          </a:p>
          <a:p>
            <a:pPr lvl="0"/>
            <a:r>
              <a:rPr lang="en-IN" sz="1400" u="sng" dirty="0">
                <a:hlinkClick r:id="rId10"/>
              </a:rPr>
              <a:t>https://www.eia.gov/todayinenergy/detail.php?id=3170</a:t>
            </a:r>
            <a:endParaRPr lang="en-IN" sz="1400" dirty="0" smtClean="0">
              <a:effectLst/>
            </a:endParaRPr>
          </a:p>
          <a:p>
            <a:r>
              <a:rPr lang="en-IN" sz="1400" dirty="0"/>
              <a:t>https://www.r-e-a.net/blog/overview-of-the-uks-renewable-energy-growth-08-06-2016</a:t>
            </a:r>
          </a:p>
        </p:txBody>
      </p:sp>
    </p:spTree>
    <p:extLst>
      <p:ext uri="{BB962C8B-B14F-4D97-AF65-F5344CB8AC3E}">
        <p14:creationId xmlns:p14="http://schemas.microsoft.com/office/powerpoint/2010/main" val="111803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923212" cy="5638800"/>
          </a:xfrm>
        </p:spPr>
        <p:txBody>
          <a:bodyPr/>
          <a:lstStyle/>
          <a:p>
            <a:pPr lvl="0"/>
            <a:r>
              <a:rPr lang="en-IN" sz="1400" i="1" dirty="0"/>
              <a:t>https://www.lynda.com/Hadoop-tutorials/Data-Analysis-Hadoop/460439-2.html</a:t>
            </a:r>
            <a:endParaRPr lang="en-IN" sz="1400" dirty="0" smtClean="0">
              <a:effectLst/>
            </a:endParaRPr>
          </a:p>
          <a:p>
            <a:pPr lvl="0"/>
            <a:r>
              <a:rPr lang="en-US" sz="1400" dirty="0">
                <a:hlinkClick r:id="rId2"/>
              </a:rPr>
              <a:t>https://</a:t>
            </a:r>
            <a:r>
              <a:rPr lang="en-US" sz="1400" dirty="0" smtClean="0">
                <a:hlinkClick r:id="rId2"/>
              </a:rPr>
              <a:t>www.3pillarglobal.com/insights/analyze-big-data-hadoop-technologies</a:t>
            </a:r>
            <a:endParaRPr lang="en-US" sz="1400" dirty="0" smtClean="0"/>
          </a:p>
          <a:p>
            <a:pPr lvl="0"/>
            <a:r>
              <a:rPr lang="en-US" sz="1400" dirty="0"/>
              <a:t> </a:t>
            </a:r>
            <a:r>
              <a:rPr lang="en-US" sz="1400" dirty="0"/>
              <a:t>http://</a:t>
            </a:r>
            <a:r>
              <a:rPr lang="en-US" sz="1400" dirty="0" smtClean="0"/>
              <a:t>www.informit.com/articles/article.aspx?p=2008905</a:t>
            </a:r>
          </a:p>
          <a:p>
            <a:pPr lvl="0"/>
            <a:r>
              <a:rPr lang="en-IN" sz="1400" i="1" dirty="0">
                <a:hlinkClick r:id="rId3"/>
              </a:rPr>
              <a:t>https://hortonworks.com/hadoop-tutorial/how-to-analyze-machine-and-sensor-data</a:t>
            </a:r>
            <a:r>
              <a:rPr lang="en-IN" sz="1400" i="1" dirty="0" smtClean="0">
                <a:hlinkClick r:id="rId3"/>
              </a:rPr>
              <a:t>/</a:t>
            </a:r>
            <a:endParaRPr lang="en-IN" sz="1400" i="1" dirty="0" smtClean="0"/>
          </a:p>
          <a:p>
            <a:pPr lvl="0"/>
            <a:r>
              <a:rPr lang="en-IN" sz="1400" i="1" dirty="0">
                <a:hlinkClick r:id="rId4"/>
              </a:rPr>
              <a:t>https://</a:t>
            </a:r>
            <a:r>
              <a:rPr lang="en-IN" sz="1400" i="1" dirty="0" smtClean="0">
                <a:hlinkClick r:id="rId4"/>
              </a:rPr>
              <a:t>www.sas.com/en_in/insights/big-data/hadoop.html</a:t>
            </a:r>
            <a:endParaRPr lang="en-IN" sz="1400" i="1" dirty="0" smtClean="0"/>
          </a:p>
          <a:p>
            <a:r>
              <a:rPr lang="en-IN" sz="1400" i="1" dirty="0"/>
              <a:t>https://dzone.com/articles/data-analysis-using-apache-hive-and-apache-pig</a:t>
            </a:r>
            <a:endParaRPr lang="en-IN" sz="1400" dirty="0"/>
          </a:p>
          <a:p>
            <a:pPr lvl="0"/>
            <a:r>
              <a:rPr lang="en-IN" sz="1400" i="1" dirty="0">
                <a:hlinkClick r:id="rId5"/>
              </a:rPr>
              <a:t>https://www.udemy.com/learn-how-to-analyse-hadoop-data-using-apache-pig</a:t>
            </a:r>
            <a:r>
              <a:rPr lang="en-IN" sz="1400" i="1" dirty="0" smtClean="0">
                <a:hlinkClick r:id="rId5"/>
              </a:rPr>
              <a:t>/</a:t>
            </a:r>
            <a:endParaRPr lang="en-IN" sz="1400" i="1" dirty="0" smtClean="0"/>
          </a:p>
          <a:p>
            <a:r>
              <a:rPr lang="en-IN" sz="1400" i="1" dirty="0"/>
              <a:t>https://www.dezyre.com/article/difference-between-pig-and-hive...</a:t>
            </a:r>
            <a:r>
              <a:rPr lang="en-IN" sz="1400" i="1" dirty="0" err="1"/>
              <a:t>hadoop</a:t>
            </a:r>
            <a:r>
              <a:rPr lang="en-IN" sz="1400" i="1" dirty="0"/>
              <a:t>.../79</a:t>
            </a:r>
            <a:endParaRPr lang="en-IN" sz="1400" dirty="0"/>
          </a:p>
          <a:p>
            <a:pPr lvl="0"/>
            <a:r>
              <a:rPr lang="en-IN" sz="1400" i="1" dirty="0">
                <a:hlinkClick r:id="rId6"/>
              </a:rPr>
              <a:t>https://www.ironsidegroup.com/2015/12/01/hadoop-ecosystkey-components</a:t>
            </a:r>
            <a:r>
              <a:rPr lang="en-IN" sz="1400" i="1" dirty="0" smtClean="0">
                <a:hlinkClick r:id="rId6"/>
              </a:rPr>
              <a:t>/</a:t>
            </a:r>
            <a:endParaRPr lang="en-IN" sz="1400" i="1" dirty="0" smtClean="0"/>
          </a:p>
          <a:p>
            <a:pPr lvl="0"/>
            <a:r>
              <a:rPr lang="en-IN" sz="1400" dirty="0">
                <a:hlinkClick r:id="rId7"/>
              </a:rPr>
              <a:t>https://blog.eduonix.com/bigdata-and-hadoop/learn-process-data-using-apache-pig-hadoop-platform</a:t>
            </a:r>
            <a:r>
              <a:rPr lang="en-IN" sz="1400" dirty="0" smtClean="0">
                <a:hlinkClick r:id="rId7"/>
              </a:rPr>
              <a:t>/</a:t>
            </a:r>
            <a:endParaRPr lang="en-IN" sz="1400" dirty="0" smtClean="0"/>
          </a:p>
          <a:p>
            <a:r>
              <a:rPr lang="en-IN" sz="1400" i="1" dirty="0">
                <a:hlinkClick r:id="rId8"/>
              </a:rPr>
              <a:t>https://www.energy-uk.org.uk/energy-industry.html</a:t>
            </a:r>
            <a:endParaRPr lang="en-IN" sz="1400" i="1" dirty="0"/>
          </a:p>
          <a:p>
            <a:r>
              <a:rPr lang="en-IN" sz="1400" i="1" dirty="0">
                <a:hlinkClick r:id="rId9"/>
              </a:rPr>
              <a:t>https://www.energy-uk.org.uk/energy-industry/the-energy-market.html</a:t>
            </a:r>
            <a:endParaRPr lang="en-IN" sz="1400" i="1" dirty="0"/>
          </a:p>
          <a:p>
            <a:r>
              <a:rPr lang="en-IN" sz="1400" i="1" dirty="0">
                <a:hlinkClick r:id="rId10"/>
              </a:rPr>
              <a:t>https://en.wikipedia.org/wiki/Electricity_sector_in_the_United_Kingdom</a:t>
            </a:r>
            <a:endParaRPr lang="en-IN" sz="1400" dirty="0"/>
          </a:p>
          <a:p>
            <a:r>
              <a:rPr lang="en-IN" sz="1400" i="1" dirty="0">
                <a:hlinkClick r:id="rId11"/>
              </a:rPr>
              <a:t>https://www.theguardian.com/business/energy-industry</a:t>
            </a:r>
            <a:endParaRPr lang="en-IN" sz="1400" i="1" dirty="0"/>
          </a:p>
          <a:p>
            <a:r>
              <a:rPr lang="en-IN" sz="1400" i="1" dirty="0">
                <a:hlinkClick r:id="rId12"/>
              </a:rPr>
              <a:t>https://www.brightnetwork.co.uk/career-path-guides/energy.../growth-jobs-energy</a:t>
            </a:r>
            <a:r>
              <a:rPr lang="en-IN" sz="1400" i="1" dirty="0" smtClean="0">
                <a:hlinkClick r:id="rId12"/>
              </a:rPr>
              <a:t>/</a:t>
            </a:r>
            <a:endParaRPr lang="en-IN" sz="1400" dirty="0"/>
          </a:p>
        </p:txBody>
      </p:sp>
    </p:spTree>
    <p:extLst>
      <p:ext uri="{BB962C8B-B14F-4D97-AF65-F5344CB8AC3E}">
        <p14:creationId xmlns:p14="http://schemas.microsoft.com/office/powerpoint/2010/main" val="43719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r" eaLnBrk="1" hangingPunct="1"/>
            <a:r>
              <a:rPr lang="en-US" sz="3200" b="1" i="1" dirty="0" smtClean="0"/>
              <a:t>INTRODUCTION</a:t>
            </a:r>
          </a:p>
        </p:txBody>
      </p:sp>
      <p:sp>
        <p:nvSpPr>
          <p:cNvPr id="5123" name="Content Placeholder 1"/>
          <p:cNvSpPr>
            <a:spLocks noGrp="1"/>
          </p:cNvSpPr>
          <p:nvPr>
            <p:ph idx="1"/>
          </p:nvPr>
        </p:nvSpPr>
        <p:spPr>
          <a:xfrm>
            <a:off x="1370013" y="2057400"/>
            <a:ext cx="7313612" cy="4114800"/>
          </a:xfrm>
        </p:spPr>
        <p:txBody>
          <a:bodyPr/>
          <a:lstStyle/>
          <a:p>
            <a:pPr marL="0" indent="0">
              <a:buNone/>
            </a:pPr>
            <a:r>
              <a:rPr lang="en-US" sz="2400" dirty="0"/>
              <a:t>Big data is a popular term used to describe the exponential growth and availability of data, both structured, unstructured and Semi Structured. And big data may be as important to business – and society – as the Internet has become.</a:t>
            </a: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799" y="533400"/>
            <a:ext cx="7235825" cy="5638800"/>
          </a:xfrm>
        </p:spPr>
        <p:txBody>
          <a:bodyPr/>
          <a:lstStyle/>
          <a:p>
            <a:r>
              <a:rPr lang="en-US" sz="1600" dirty="0"/>
              <a:t>[1] D. P. </a:t>
            </a:r>
            <a:r>
              <a:rPr lang="en-US" sz="1600" dirty="0" err="1"/>
              <a:t>Acharjya</a:t>
            </a:r>
            <a:r>
              <a:rPr lang="en-US" sz="1600" dirty="0"/>
              <a:t>, </a:t>
            </a:r>
            <a:r>
              <a:rPr lang="en-US" sz="1600" dirty="0" err="1"/>
              <a:t>Kauser</a:t>
            </a:r>
            <a:r>
              <a:rPr lang="en-US" sz="1600" dirty="0"/>
              <a:t> Ahmed P, “A Survey on Big Data Analytics: Challenges, Open Research Issues and Tools”, (IJACSA) International Journal of Advanced Computer Science and Applications, Vol. 7, No. 2, 2016.</a:t>
            </a:r>
            <a:endParaRPr lang="en-IN" sz="1600" dirty="0"/>
          </a:p>
          <a:p>
            <a:r>
              <a:rPr lang="en-US" sz="1600" dirty="0"/>
              <a:t>[2] Ramesh </a:t>
            </a:r>
            <a:r>
              <a:rPr lang="en-US" sz="1600" dirty="0" err="1"/>
              <a:t>Sharda</a:t>
            </a:r>
            <a:r>
              <a:rPr lang="en-US" sz="1600" dirty="0"/>
              <a:t>, Daniel </a:t>
            </a:r>
            <a:r>
              <a:rPr lang="en-US" sz="1600" dirty="0" err="1"/>
              <a:t>Adomako</a:t>
            </a:r>
            <a:r>
              <a:rPr lang="en-US" sz="1600" dirty="0"/>
              <a:t> </a:t>
            </a:r>
            <a:r>
              <a:rPr lang="en-US" sz="1600" dirty="0" err="1"/>
              <a:t>Asamoah</a:t>
            </a:r>
            <a:r>
              <a:rPr lang="en-US" sz="1600" dirty="0"/>
              <a:t> and </a:t>
            </a:r>
            <a:r>
              <a:rPr lang="en-US" sz="1600" dirty="0" err="1"/>
              <a:t>Natraj</a:t>
            </a:r>
            <a:r>
              <a:rPr lang="en-US" sz="1600" dirty="0"/>
              <a:t> </a:t>
            </a:r>
            <a:r>
              <a:rPr lang="en-US" sz="1600" dirty="0" err="1"/>
              <a:t>Ponna</a:t>
            </a:r>
            <a:r>
              <a:rPr lang="en-US" sz="1600" dirty="0"/>
              <a:t>, “Research and Pedagogy in Business Analytics: Opportunities and Illustrative Examples”, Journal of Computing and Information Technology - CIT 21, 2013, 3, 171–183 doi:10.2498/cit.1002194.</a:t>
            </a:r>
            <a:endParaRPr lang="en-IN" sz="1600" dirty="0"/>
          </a:p>
          <a:p>
            <a:r>
              <a:rPr lang="en-US" sz="1600" dirty="0"/>
              <a:t>[3] </a:t>
            </a:r>
            <a:r>
              <a:rPr lang="en-US" sz="1600" dirty="0" err="1"/>
              <a:t>Anurag</a:t>
            </a:r>
            <a:r>
              <a:rPr lang="en-US" sz="1600" dirty="0"/>
              <a:t> K. Srivastava, </a:t>
            </a:r>
            <a:r>
              <a:rPr lang="en-US" sz="1600" dirty="0" err="1"/>
              <a:t>Sukumar</a:t>
            </a:r>
            <a:r>
              <a:rPr lang="en-US" sz="1600" dirty="0"/>
              <a:t> </a:t>
            </a:r>
            <a:r>
              <a:rPr lang="en-US" sz="1600" dirty="0" err="1"/>
              <a:t>Kamalasadan</a:t>
            </a:r>
            <a:r>
              <a:rPr lang="en-US" sz="1600" dirty="0"/>
              <a:t>, </a:t>
            </a:r>
            <a:r>
              <a:rPr lang="en-US" sz="1600" dirty="0" err="1"/>
              <a:t>Daxa</a:t>
            </a:r>
            <a:r>
              <a:rPr lang="en-US" sz="1600" dirty="0"/>
              <a:t> Patel, </a:t>
            </a:r>
            <a:r>
              <a:rPr lang="en-US" sz="1600" dirty="0" err="1"/>
              <a:t>Sandhya</a:t>
            </a:r>
            <a:r>
              <a:rPr lang="en-US" sz="1600" dirty="0"/>
              <a:t> </a:t>
            </a:r>
            <a:r>
              <a:rPr lang="en-US" sz="1600" dirty="0" err="1"/>
              <a:t>Sankar</a:t>
            </a:r>
            <a:r>
              <a:rPr lang="en-US" sz="1600" dirty="0"/>
              <a:t> Khalid S. Al‐</a:t>
            </a:r>
            <a:r>
              <a:rPr lang="en-US" sz="1600" dirty="0" err="1"/>
              <a:t>Olimat</a:t>
            </a:r>
            <a:r>
              <a:rPr lang="en-US" sz="1600" dirty="0"/>
              <a:t>” Electricity markets: an overview and comparative study”, International Journal Of Energy Sector Management, volume 5, issue 2.</a:t>
            </a:r>
            <a:endParaRPr lang="en-IN" sz="1600" dirty="0"/>
          </a:p>
          <a:p>
            <a:r>
              <a:rPr lang="en-US" sz="1600" dirty="0"/>
              <a:t>[4] Dr. D.K. Subramanian, Dr. T.V. </a:t>
            </a:r>
            <a:r>
              <a:rPr lang="en-US" sz="1600" dirty="0" err="1"/>
              <a:t>Ramachandra</a:t>
            </a:r>
            <a:r>
              <a:rPr lang="en-US" sz="1600" dirty="0"/>
              <a:t>,” Energy </a:t>
            </a:r>
            <a:r>
              <a:rPr lang="en-US" sz="1600" dirty="0" err="1"/>
              <a:t>Utilisation</a:t>
            </a:r>
            <a:r>
              <a:rPr lang="en-US" sz="1600" dirty="0"/>
              <a:t> in Karnataka -Part II: Industries Sector (</a:t>
            </a:r>
            <a:r>
              <a:rPr lang="en-US" sz="1600" dirty="0" err="1"/>
              <a:t>IISc</a:t>
            </a:r>
            <a:r>
              <a:rPr lang="en-US" sz="1600" dirty="0"/>
              <a:t>.)”, Humanity Development Library Version - 2.0.</a:t>
            </a:r>
            <a:endParaRPr lang="en-IN" sz="1600" dirty="0"/>
          </a:p>
          <a:p>
            <a:r>
              <a:rPr lang="en-US" sz="1600" dirty="0"/>
              <a:t>[5] </a:t>
            </a:r>
            <a:r>
              <a:rPr lang="en-US" sz="1600" dirty="0" err="1"/>
              <a:t>Athanasios</a:t>
            </a:r>
            <a:r>
              <a:rPr lang="en-US" sz="1600" dirty="0"/>
              <a:t> </a:t>
            </a:r>
            <a:r>
              <a:rPr lang="en-US" sz="1600" dirty="0" err="1"/>
              <a:t>Kolios</a:t>
            </a:r>
            <a:r>
              <a:rPr lang="en-US" sz="1600" dirty="0"/>
              <a:t> and George Read, “A Political, Economic, Social, Technology, Legal and Environmental (PESTLE) Approach for Risk Identification of the Tidal Industry in the United Kingdom”, Energies 2013, 6, 5023-5045.</a:t>
            </a:r>
            <a:endParaRPr lang="en-IN" sz="1600" dirty="0"/>
          </a:p>
          <a:p>
            <a:pPr marL="0" indent="0">
              <a:buNone/>
            </a:pPr>
            <a:r>
              <a:rPr lang="en-US" sz="1600" dirty="0"/>
              <a:t/>
            </a:r>
            <a:br>
              <a:rPr lang="en-US" sz="1600" dirty="0"/>
            </a:br>
            <a:endParaRPr lang="en-IN" sz="1600" dirty="0"/>
          </a:p>
        </p:txBody>
      </p:sp>
    </p:spTree>
    <p:extLst>
      <p:ext uri="{BB962C8B-B14F-4D97-AF65-F5344CB8AC3E}">
        <p14:creationId xmlns:p14="http://schemas.microsoft.com/office/powerpoint/2010/main" val="410780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7313612" cy="3432175"/>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4633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dirty="0"/>
              <a:t>HADOOP </a:t>
            </a:r>
            <a:r>
              <a:rPr lang="en-US" b="1" dirty="0" smtClean="0"/>
              <a:t>- BIGDATA </a:t>
            </a:r>
            <a:r>
              <a:rPr lang="en-US" b="1" dirty="0"/>
              <a:t>TOOL</a:t>
            </a:r>
            <a:endParaRPr lang="en-IN" dirty="0"/>
          </a:p>
        </p:txBody>
      </p:sp>
      <p:sp>
        <p:nvSpPr>
          <p:cNvPr id="6147" name="Content Placeholder 1"/>
          <p:cNvSpPr>
            <a:spLocks noGrp="1"/>
          </p:cNvSpPr>
          <p:nvPr>
            <p:ph idx="1"/>
          </p:nvPr>
        </p:nvSpPr>
        <p:spPr>
          <a:xfrm>
            <a:off x="1370013" y="2057400"/>
            <a:ext cx="7313612" cy="4114800"/>
          </a:xfrm>
        </p:spPr>
        <p:txBody>
          <a:bodyPr/>
          <a:lstStyle/>
          <a:p>
            <a:pPr marL="0" indent="0" algn="just">
              <a:buNone/>
            </a:pPr>
            <a:r>
              <a:rPr lang="en-US" sz="2400" b="1" dirty="0"/>
              <a:t>Apache Hadoop</a:t>
            </a:r>
            <a:r>
              <a:rPr lang="en-US" sz="2400" dirty="0"/>
              <a:t> is an open-source software framework written in Java for distributed storage and distributed processing of very large data sets on computer clusters built from commodity hardware</a:t>
            </a:r>
            <a:r>
              <a:rPr lang="en-US" sz="2400" dirty="0" smtClean="0"/>
              <a:t>.</a:t>
            </a:r>
          </a:p>
          <a:p>
            <a:pPr marL="0" lvl="0" indent="0" algn="just">
              <a:buNone/>
            </a:pPr>
            <a:r>
              <a:rPr lang="en-US" sz="2400" dirty="0"/>
              <a:t>Hadoop provides a reliable shared storage (HDFS) and analysis system (</a:t>
            </a:r>
            <a:r>
              <a:rPr lang="en-US" sz="2400" dirty="0" err="1"/>
              <a:t>MapReduce</a:t>
            </a:r>
            <a:r>
              <a:rPr lang="en-US" sz="2400" dirty="0"/>
              <a:t>).</a:t>
            </a:r>
            <a:endParaRPr lang="en-IN" sz="2400" dirty="0"/>
          </a:p>
          <a:p>
            <a:pPr marL="0" indent="0" algn="just">
              <a:buNone/>
            </a:pP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r" eaLnBrk="1" hangingPunct="1"/>
            <a:r>
              <a:rPr lang="en-US" b="1" dirty="0" smtClean="0"/>
              <a:t>ADVANTAGES OF HADOOP</a:t>
            </a:r>
            <a:endParaRPr lang="en-US" b="1" i="1" dirty="0" smtClean="0"/>
          </a:p>
        </p:txBody>
      </p:sp>
      <p:sp>
        <p:nvSpPr>
          <p:cNvPr id="7171" name="Content Placeholder 1"/>
          <p:cNvSpPr>
            <a:spLocks noGrp="1"/>
          </p:cNvSpPr>
          <p:nvPr>
            <p:ph idx="1"/>
          </p:nvPr>
        </p:nvSpPr>
        <p:spPr>
          <a:xfrm>
            <a:off x="1370013" y="2057400"/>
            <a:ext cx="7313612" cy="4114800"/>
          </a:xfrm>
        </p:spPr>
        <p:txBody>
          <a:bodyPr/>
          <a:lstStyle/>
          <a:p>
            <a:pPr algn="just"/>
            <a:r>
              <a:rPr lang="en-US" sz="2400" b="1" dirty="0"/>
              <a:t>Data Size and Data </a:t>
            </a:r>
            <a:r>
              <a:rPr lang="en-US" sz="2400" b="1" dirty="0" smtClean="0"/>
              <a:t>Diversity</a:t>
            </a:r>
            <a:endParaRPr lang="en-US" sz="2400" dirty="0" smtClean="0"/>
          </a:p>
          <a:p>
            <a:pPr algn="just"/>
            <a:r>
              <a:rPr lang="en-US" sz="2400" b="1" dirty="0"/>
              <a:t>Lifetime Data Availability</a:t>
            </a:r>
            <a:r>
              <a:rPr lang="en-US" sz="2400" dirty="0"/>
              <a:t> </a:t>
            </a:r>
            <a:endParaRPr lang="en-US" sz="2400" dirty="0" smtClean="0"/>
          </a:p>
          <a:p>
            <a:pPr algn="just"/>
            <a:r>
              <a:rPr lang="en-US" sz="2400" b="1" dirty="0"/>
              <a:t>Cost Effective </a:t>
            </a:r>
            <a:endParaRPr lang="en-US" sz="2400" b="1" dirty="0" smtClean="0"/>
          </a:p>
          <a:p>
            <a:pPr algn="just"/>
            <a:r>
              <a:rPr lang="en-US" sz="2400" b="1" dirty="0"/>
              <a:t>Scalable </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3025" y="228600"/>
            <a:ext cx="8683625" cy="1143000"/>
          </a:xfrm>
        </p:spPr>
        <p:txBody>
          <a:bodyPr/>
          <a:lstStyle/>
          <a:p>
            <a:pPr algn="r"/>
            <a:r>
              <a:rPr lang="en-US" b="1" dirty="0" smtClean="0"/>
              <a:t>ARCHITECTURE OF HADOOP</a:t>
            </a:r>
            <a:endParaRPr lang="en-IN" dirty="0"/>
          </a:p>
        </p:txBody>
      </p:sp>
      <p:pic>
        <p:nvPicPr>
          <p:cNvPr id="5" name="Picture 4" descr="https://lh6.googleusercontent.com/-10b1QS1CyDQOzGV8NRWErTMF__4TYX__nRj68NGyH333UoEDuKGwS0vm_7kcjkA550C36axG0JhPSzTzAfMs202Cj6So_XfoW0iPDYEegl7vgqrvi1Z"/>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738312" y="1671637"/>
            <a:ext cx="6415088" cy="44243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1216025"/>
            <a:ext cx="7313612" cy="841375"/>
          </a:xfrm>
        </p:spPr>
        <p:txBody>
          <a:bodyPr/>
          <a:lstStyle/>
          <a:p>
            <a:pPr algn="r"/>
            <a:r>
              <a:rPr lang="en-US" b="1" dirty="0"/>
              <a:t>PIG</a:t>
            </a:r>
            <a:r>
              <a:rPr lang="en-IN" dirty="0" smtClean="0">
                <a:effectLst/>
              </a:rPr>
              <a:t/>
            </a:r>
            <a:br>
              <a:rPr lang="en-IN" dirty="0" smtClean="0">
                <a:effectLst/>
              </a:rPr>
            </a:br>
            <a:endParaRPr lang="en-IN" dirty="0"/>
          </a:p>
        </p:txBody>
      </p:sp>
      <p:sp>
        <p:nvSpPr>
          <p:cNvPr id="3" name="Content Placeholder 2"/>
          <p:cNvSpPr>
            <a:spLocks noGrp="1"/>
          </p:cNvSpPr>
          <p:nvPr>
            <p:ph idx="1"/>
          </p:nvPr>
        </p:nvSpPr>
        <p:spPr/>
        <p:txBody>
          <a:bodyPr/>
          <a:lstStyle/>
          <a:p>
            <a:r>
              <a:rPr lang="en-US" dirty="0"/>
              <a:t>Pig is a framework consisting of a high-level scripting language (Pig Latin) and a run-time environment that allows users to execute </a:t>
            </a:r>
            <a:r>
              <a:rPr lang="en-US" dirty="0" err="1"/>
              <a:t>MapReduce</a:t>
            </a:r>
            <a:r>
              <a:rPr lang="en-US" dirty="0"/>
              <a:t> on a Hadoop cluster. Like </a:t>
            </a:r>
            <a:r>
              <a:rPr lang="en-US" dirty="0" err="1"/>
              <a:t>HiveQL</a:t>
            </a:r>
            <a:r>
              <a:rPr lang="en-US" dirty="0"/>
              <a:t> in Hive, Pig Latin is a higher-level language that compiles to </a:t>
            </a:r>
            <a:r>
              <a:rPr lang="en-US" dirty="0" err="1"/>
              <a:t>MapReduce</a:t>
            </a:r>
            <a:r>
              <a:rPr lang="en-US" dirty="0"/>
              <a:t>.</a:t>
            </a:r>
            <a:endParaRPr lang="en-IN" dirty="0"/>
          </a:p>
          <a:p>
            <a:endParaRPr lang="en-IN" dirty="0"/>
          </a:p>
        </p:txBody>
      </p:sp>
    </p:spTree>
    <p:extLst>
      <p:ext uri="{BB962C8B-B14F-4D97-AF65-F5344CB8AC3E}">
        <p14:creationId xmlns:p14="http://schemas.microsoft.com/office/powerpoint/2010/main" val="26480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CODE SNIPPLETS &amp; SCREENSHOTS</a:t>
            </a:r>
            <a:endParaRPr lang="en-IN" dirty="0"/>
          </a:p>
        </p:txBody>
      </p:sp>
      <p:sp>
        <p:nvSpPr>
          <p:cNvPr id="3" name="Content Placeholder 2"/>
          <p:cNvSpPr>
            <a:spLocks noGrp="1"/>
          </p:cNvSpPr>
          <p:nvPr>
            <p:ph idx="1"/>
          </p:nvPr>
        </p:nvSpPr>
        <p:spPr/>
        <p:txBody>
          <a:bodyPr/>
          <a:lstStyle/>
          <a:p>
            <a:r>
              <a:rPr lang="en-US" sz="2400" b="1" dirty="0"/>
              <a:t># putting data on </a:t>
            </a:r>
            <a:r>
              <a:rPr lang="en-US" sz="2400" b="1" dirty="0" err="1"/>
              <a:t>hdfs</a:t>
            </a:r>
            <a:r>
              <a:rPr lang="en-US" sz="2400" b="1" dirty="0"/>
              <a:t> architecture</a:t>
            </a:r>
            <a:endParaRPr lang="en-IN" sz="2400" dirty="0" smtClean="0">
              <a:effectLst/>
            </a:endParaRPr>
          </a:p>
          <a:p>
            <a:pPr marL="0" indent="0">
              <a:buNone/>
            </a:pPr>
            <a:r>
              <a:rPr lang="en-US" sz="2400" dirty="0" smtClean="0"/>
              <a:t>	</a:t>
            </a:r>
            <a:r>
              <a:rPr lang="en-US" sz="2400" dirty="0" err="1" smtClean="0"/>
              <a:t>hadoop</a:t>
            </a:r>
            <a:r>
              <a:rPr lang="en-US" sz="2400" dirty="0" smtClean="0"/>
              <a:t> </a:t>
            </a:r>
            <a:r>
              <a:rPr lang="en-US" sz="2400" dirty="0" err="1"/>
              <a:t>fs</a:t>
            </a:r>
            <a:r>
              <a:rPr lang="en-US" sz="2400" dirty="0"/>
              <a:t> -put </a:t>
            </a:r>
            <a:r>
              <a:rPr lang="en-US" sz="2400" dirty="0" smtClean="0"/>
              <a:t>	/</a:t>
            </a:r>
            <a:r>
              <a:rPr lang="en-US" sz="2400" dirty="0"/>
              <a:t>home/</a:t>
            </a:r>
            <a:r>
              <a:rPr lang="en-US" sz="2400" dirty="0" err="1"/>
              <a:t>cloudera</a:t>
            </a:r>
            <a:r>
              <a:rPr lang="en-US" sz="2400" dirty="0"/>
              <a:t>/Desktop/Data.csv </a:t>
            </a:r>
            <a:r>
              <a:rPr lang="en-US" sz="2400" dirty="0" smtClean="0"/>
              <a:t>	/</a:t>
            </a:r>
            <a:r>
              <a:rPr lang="en-US" sz="2400" dirty="0"/>
              <a:t>user/</a:t>
            </a:r>
            <a:r>
              <a:rPr lang="en-US" sz="2400" dirty="0" err="1"/>
              <a:t>cloudera</a:t>
            </a:r>
            <a:r>
              <a:rPr lang="en-US" sz="2400" dirty="0"/>
              <a:t>/newdata.txt;</a:t>
            </a:r>
            <a:endParaRPr lang="en-IN" sz="2400" dirty="0" smtClean="0">
              <a:effectLst/>
            </a:endParaRPr>
          </a:p>
          <a:p>
            <a:pPr marL="0" indent="0">
              <a:buNone/>
            </a:pPr>
            <a:endParaRPr lang="en-IN" sz="2400" dirty="0" smtClean="0">
              <a:effectLst/>
            </a:endParaRPr>
          </a:p>
          <a:p>
            <a:r>
              <a:rPr lang="en-US" sz="2400" b="1" dirty="0"/>
              <a:t># showing Data file on host</a:t>
            </a:r>
            <a:endParaRPr lang="en-IN" sz="2400" dirty="0" smtClean="0">
              <a:effectLst/>
            </a:endParaRPr>
          </a:p>
          <a:p>
            <a:pPr marL="0" indent="0">
              <a:buNone/>
            </a:pPr>
            <a:r>
              <a:rPr lang="en-US" sz="2400" dirty="0" smtClean="0"/>
              <a:t>	</a:t>
            </a:r>
            <a:r>
              <a:rPr lang="en-US" sz="2400" dirty="0" smtClean="0">
                <a:hlinkClick r:id="rId2"/>
              </a:rPr>
              <a:t>http</a:t>
            </a:r>
            <a:r>
              <a:rPr lang="en-US" sz="2400" dirty="0">
                <a:hlinkClick r:id="rId2"/>
              </a:rPr>
              <a:t>://localhost:50070/explorer.html</a:t>
            </a:r>
            <a:r>
              <a:rPr lang="en-US" sz="2400" dirty="0" smtClean="0">
                <a:hlinkClick r:id="rId2"/>
              </a:rPr>
              <a:t>#/</a:t>
            </a:r>
            <a:r>
              <a:rPr lang="en-US" sz="2400" dirty="0" smtClean="0"/>
              <a:t>	user/</a:t>
            </a:r>
            <a:r>
              <a:rPr lang="en-US" sz="2400" dirty="0" err="1" smtClean="0"/>
              <a:t>cloudera</a:t>
            </a:r>
            <a:endParaRPr lang="en-IN" sz="2400" dirty="0" smtClean="0">
              <a:effectLst/>
            </a:endParaRPr>
          </a:p>
          <a:p>
            <a:pPr marL="0" indent="0">
              <a:buNone/>
            </a:pPr>
            <a:endParaRPr lang="en-IN" sz="2400" dirty="0" smtClean="0">
              <a:effectLst/>
            </a:endParaRPr>
          </a:p>
          <a:p>
            <a:r>
              <a:rPr lang="en-US" sz="2400" b="1" dirty="0"/>
              <a:t># opening pig</a:t>
            </a:r>
            <a:endParaRPr lang="en-IN" sz="2400" dirty="0" smtClean="0">
              <a:effectLst/>
            </a:endParaRPr>
          </a:p>
          <a:p>
            <a:pPr marL="0" indent="0">
              <a:buNone/>
            </a:pPr>
            <a:r>
              <a:rPr lang="en-US" sz="2400" dirty="0" smtClean="0"/>
              <a:t>	pig </a:t>
            </a:r>
            <a:r>
              <a:rPr lang="en-US" sz="2400" dirty="0"/>
              <a:t>-x local;</a:t>
            </a:r>
            <a:endParaRPr lang="en-IN" sz="2400" dirty="0"/>
          </a:p>
        </p:txBody>
      </p:sp>
    </p:spTree>
    <p:extLst>
      <p:ext uri="{BB962C8B-B14F-4D97-AF65-F5344CB8AC3E}">
        <p14:creationId xmlns:p14="http://schemas.microsoft.com/office/powerpoint/2010/main" val="110209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3" y="838200"/>
            <a:ext cx="7313612" cy="5103813"/>
          </a:xfrm>
        </p:spPr>
        <p:txBody>
          <a:bodyPr/>
          <a:lstStyle/>
          <a:p>
            <a:r>
              <a:rPr lang="en-US" sz="1300" b="1" dirty="0"/>
              <a:t># Loading full data in a variable</a:t>
            </a:r>
            <a:endParaRPr lang="en-IN" sz="1300" dirty="0" smtClean="0">
              <a:effectLst/>
            </a:endParaRPr>
          </a:p>
          <a:p>
            <a:r>
              <a:rPr lang="en-US" sz="1300" dirty="0"/>
              <a:t>variable = Load '/home/</a:t>
            </a:r>
            <a:r>
              <a:rPr lang="en-US" sz="1300" dirty="0" err="1"/>
              <a:t>cloudera</a:t>
            </a:r>
            <a:r>
              <a:rPr lang="en-US" sz="1300" dirty="0"/>
              <a:t>/Desktop/Data.csv' using </a:t>
            </a:r>
            <a:r>
              <a:rPr lang="en-US" sz="1300" dirty="0" err="1"/>
              <a:t>PigStorage</a:t>
            </a:r>
            <a:r>
              <a:rPr lang="en-US" sz="1300" dirty="0"/>
              <a:t>(',') as (CompanyName:chararray,CompanyNumber:int,RegAddressCareOf:chararray,RegAddressPOBox:chararray,RegAddressAddressLine1:chararray,RegAddressAddressLine2:chararray,RegAddressPostTown:chararray,RegAddressCounty:chararray,RegAddressCountry:chararray,RegAddressPostCode:chararray,CompanyCategory:chararray,CompanyStatus:chararray,CountryOfOrigin:chararray,DissolutionDate:chararray,IncorporationDate:chararray,AccountsAccountRefDay:int,AccountsAccountRefMonth:chararray,AccountsNextDueDate:chararray,AccountsLastMadeUpDate:chararray,AccountsAccountCategory:chararray,ReturnsNextDueDate:chararray,ReturnsLastMadeUpDate:chararray,MortgagesNumMortCharges:int,MortgagesNumMortOutstanding:int,MortgagesNumMortPartSatisfied:chararray,MortgagesNumMortSatisfied:chararray,SICCodeSicText_1:chararray,SICCodeSicText_2:chararray,SICCodeSicText_3:chararray,SICCodeSicText_4:chararray,LimitedPartnershipsNumGenPartners:int,LimitedPartnershipsNumLimPartners:int,URI:chararray,PreviousName_1CONDATE:chararray,PreviousName_1CompanyName:chararray,PreviousName_2CONDATE:chararray,PreviousName_2CompanyName:chararray,PreviousName_3CONDATE:chararray,PreviousName_3CompanyName:chararray,PreviousName_4CONDATE:chararray,PreviousName_4CompanyName:chararray,PreviousName_5CONDATE:chararray,PreviousName_5CompanyName:chararray,PreviousName_6CONDATE:chararray,PreviousName_6CompanyName:chararray,PreviousName_7CONDATE:chararray,PreviousName_7CompanyName:chararray,PreviousName_8CONDATE:chararray,PreviousName_8CompanyName:chararray,PreviousName_9CONDATE:chararray,PreviousName_9CompanyName:chararray,PreviousName_10CONDATE:chararray,PreviousName_10CompanyName:chararray,ConfStmtNextDueDate:chararray,ConfStmtLastMadeUpDate:chararray);</a:t>
            </a:r>
            <a:endParaRPr lang="en-IN" sz="1300" dirty="0"/>
          </a:p>
        </p:txBody>
      </p:sp>
    </p:spTree>
    <p:extLst>
      <p:ext uri="{BB962C8B-B14F-4D97-AF65-F5344CB8AC3E}">
        <p14:creationId xmlns:p14="http://schemas.microsoft.com/office/powerpoint/2010/main" val="4033524933"/>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447</TotalTime>
  <Words>1057</Words>
  <Application>Microsoft Office PowerPoint</Application>
  <PresentationFormat>On-screen Show (4:3)</PresentationFormat>
  <Paragraphs>181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Verdana</vt:lpstr>
      <vt:lpstr>Wingdings</vt:lpstr>
      <vt:lpstr>Eclipse</vt:lpstr>
      <vt:lpstr>STUDYING THE INDUSTRIAL PATTERN USING HADOOP</vt:lpstr>
      <vt:lpstr>ABSTRACT</vt:lpstr>
      <vt:lpstr>INTRODUCTION</vt:lpstr>
      <vt:lpstr>HADOOP - BIGDATA TOOL</vt:lpstr>
      <vt:lpstr>ADVANTAGES OF HADOOP</vt:lpstr>
      <vt:lpstr>ARCHITECTURE OF HADOOP</vt:lpstr>
      <vt:lpstr>PIG </vt:lpstr>
      <vt:lpstr>CODE SNIPPLETS &amp;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RESULTS</vt:lpstr>
      <vt:lpstr>PowerPoint Presentation</vt:lpstr>
      <vt:lpstr>PowerPoint Presentation</vt:lpstr>
      <vt:lpstr>Variation since 20th Century</vt:lpstr>
      <vt:lpstr>PowerPoint Presentation</vt:lpstr>
      <vt:lpstr>ANALYSIS</vt:lpstr>
      <vt:lpstr>PowerPoint Presentation</vt:lpstr>
      <vt:lpstr>PowerPoint Presentation</vt:lpstr>
      <vt:lpstr>PowerPoint Presentation</vt:lpstr>
      <vt:lpstr>CONCLUSION</vt:lpstr>
      <vt:lpstr>PowerPoint Presentation</vt:lpstr>
      <vt:lpstr>FUTURE ENHANCEMENT</vt:lpstr>
      <vt:lpstr>REFERENCES</vt:lpstr>
      <vt:lpstr>PowerPoint Presentation</vt:lpstr>
      <vt:lpstr>PowerPoint Presentation</vt:lpstr>
      <vt:lpstr>THANK YOU</vt:lpstr>
    </vt:vector>
  </TitlesOfParts>
  <Manager>W. Harrison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CS487/488 Final Presentation</dc:title>
  <dc:subject>Capstone</dc:subject>
  <dc:creator>Your Name</dc:creator>
  <cp:lastModifiedBy>Archit Gupta</cp:lastModifiedBy>
  <cp:revision>54</cp:revision>
  <dcterms:created xsi:type="dcterms:W3CDTF">2004-07-31T17:55:05Z</dcterms:created>
  <dcterms:modified xsi:type="dcterms:W3CDTF">2018-03-26T08:17:02Z</dcterms:modified>
  <cp:category>Portland State University Capstone</cp:category>
</cp:coreProperties>
</file>