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Anaheim"/>
      <p:regular r:id="rId24"/>
      <p:bold r:id="rId25"/>
    </p:embeddedFont>
    <p:embeddedFont>
      <p:font typeface="PT Sans"/>
      <p:regular r:id="rId26"/>
      <p:bold r:id="rId27"/>
      <p:italic r:id="rId28"/>
      <p:boldItalic r:id="rId29"/>
    </p:embeddedFont>
    <p:embeddedFont>
      <p:font typeface="Archiv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Anaheim-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regular.fntdata"/><Relationship Id="rId25" Type="http://schemas.openxmlformats.org/officeDocument/2006/relationships/font" Target="fonts/Anaheim-bold.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bold.fntdata"/><Relationship Id="rId30" Type="http://schemas.openxmlformats.org/officeDocument/2006/relationships/font" Target="fonts/Archivo-regular.fntdata"/><Relationship Id="rId11" Type="http://schemas.openxmlformats.org/officeDocument/2006/relationships/slide" Target="slides/slide6.xml"/><Relationship Id="rId33" Type="http://schemas.openxmlformats.org/officeDocument/2006/relationships/font" Target="fonts/Archivo-boldItalic.fntdata"/><Relationship Id="rId10" Type="http://schemas.openxmlformats.org/officeDocument/2006/relationships/slide" Target="slides/slide5.xml"/><Relationship Id="rId32" Type="http://schemas.openxmlformats.org/officeDocument/2006/relationships/font" Target="fonts/Archivo-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7a62897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7a62897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53bfef1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653bfef1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80153a8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80153a8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8dfac31a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8dfac31a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653bfef1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653bfef1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8dfac31a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78dfac31a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8dfac31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8dfac31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8dfac31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8dfac31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dfac31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dfac31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8dfac31a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8dfac31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7a62897e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7a62897e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80153a8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80153a8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80153a8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80153a8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5658650" y="75"/>
            <a:ext cx="3485400" cy="422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 name="Google Shape;10;p2"/>
          <p:cNvSpPr txBox="1"/>
          <p:nvPr>
            <p:ph type="ctrTitle"/>
          </p:nvPr>
        </p:nvSpPr>
        <p:spPr>
          <a:xfrm>
            <a:off x="0" y="906650"/>
            <a:ext cx="7084800" cy="2066700"/>
          </a:xfrm>
          <a:prstGeom prst="rect">
            <a:avLst/>
          </a:prstGeom>
          <a:solidFill>
            <a:srgbClr val="D6CCC2"/>
          </a:solidFill>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b="1" sz="4000">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3495675"/>
            <a:ext cx="2721300" cy="7329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5" name="Shape 45"/>
        <p:cNvGrpSpPr/>
        <p:nvPr/>
      </p:nvGrpSpPr>
      <p:grpSpPr>
        <a:xfrm>
          <a:off x="0" y="0"/>
          <a:ext cx="0" cy="0"/>
          <a:chOff x="0" y="0"/>
          <a:chExt cx="0" cy="0"/>
        </a:xfrm>
      </p:grpSpPr>
      <p:sp>
        <p:nvSpPr>
          <p:cNvPr id="46" name="Google Shape;46;p11"/>
          <p:cNvSpPr/>
          <p:nvPr/>
        </p:nvSpPr>
        <p:spPr>
          <a:xfrm>
            <a:off x="4843075" y="75"/>
            <a:ext cx="4301100" cy="357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7" name="Google Shape;47;p11"/>
          <p:cNvSpPr txBox="1"/>
          <p:nvPr>
            <p:ph hasCustomPrompt="1" type="title"/>
          </p:nvPr>
        </p:nvSpPr>
        <p:spPr>
          <a:xfrm>
            <a:off x="0" y="1442700"/>
            <a:ext cx="6576000" cy="1628400"/>
          </a:xfrm>
          <a:prstGeom prst="rect">
            <a:avLst/>
          </a:prstGeom>
          <a:solidFill>
            <a:schemeClr val="lt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3225" y="3275225"/>
            <a:ext cx="58629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 name="Shape 50"/>
        <p:cNvGrpSpPr/>
        <p:nvPr/>
      </p:nvGrpSpPr>
      <p:grpSpPr>
        <a:xfrm>
          <a:off x="0" y="0"/>
          <a:ext cx="0" cy="0"/>
          <a:chOff x="0" y="0"/>
          <a:chExt cx="0" cy="0"/>
        </a:xfrm>
      </p:grpSpPr>
      <p:sp>
        <p:nvSpPr>
          <p:cNvPr id="51" name="Google Shape;51;p13"/>
          <p:cNvSpPr/>
          <p:nvPr/>
        </p:nvSpPr>
        <p:spPr>
          <a:xfrm>
            <a:off x="6951825" y="-150"/>
            <a:ext cx="21921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2" name="Google Shape;52;p13"/>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3"/>
          <p:cNvSpPr txBox="1"/>
          <p:nvPr>
            <p:ph hasCustomPrompt="1" idx="2" type="title"/>
          </p:nvPr>
        </p:nvSpPr>
        <p:spPr>
          <a:xfrm>
            <a:off x="720000" y="1468682"/>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1" type="subTitle"/>
          </p:nvPr>
        </p:nvSpPr>
        <p:spPr>
          <a:xfrm>
            <a:off x="1454700" y="1468672"/>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5" name="Google Shape;55;p13"/>
          <p:cNvSpPr txBox="1"/>
          <p:nvPr>
            <p:ph hasCustomPrompt="1" idx="3" type="title"/>
          </p:nvPr>
        </p:nvSpPr>
        <p:spPr>
          <a:xfrm>
            <a:off x="720000" y="2026804"/>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4" type="subTitle"/>
          </p:nvPr>
        </p:nvSpPr>
        <p:spPr>
          <a:xfrm>
            <a:off x="1454700" y="2026797"/>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7" name="Google Shape;57;p13"/>
          <p:cNvSpPr txBox="1"/>
          <p:nvPr>
            <p:ph hasCustomPrompt="1" idx="5" type="title"/>
          </p:nvPr>
        </p:nvSpPr>
        <p:spPr>
          <a:xfrm>
            <a:off x="720000" y="2584927"/>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6" type="subTitle"/>
          </p:nvPr>
        </p:nvSpPr>
        <p:spPr>
          <a:xfrm>
            <a:off x="1454700" y="2584922"/>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9" name="Google Shape;59;p13"/>
          <p:cNvSpPr txBox="1"/>
          <p:nvPr>
            <p:ph hasCustomPrompt="1" idx="7" type="title"/>
          </p:nvPr>
        </p:nvSpPr>
        <p:spPr>
          <a:xfrm>
            <a:off x="720000" y="3143052"/>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idx="8" type="subTitle"/>
          </p:nvPr>
        </p:nvSpPr>
        <p:spPr>
          <a:xfrm>
            <a:off x="1454700" y="3143047"/>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1" name="Google Shape;61;p13"/>
          <p:cNvSpPr txBox="1"/>
          <p:nvPr>
            <p:ph hasCustomPrompt="1" idx="9" type="title"/>
          </p:nvPr>
        </p:nvSpPr>
        <p:spPr>
          <a:xfrm>
            <a:off x="720000" y="3701177"/>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13" type="subTitle"/>
          </p:nvPr>
        </p:nvSpPr>
        <p:spPr>
          <a:xfrm>
            <a:off x="1454700" y="3701172"/>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3" name="Google Shape;63;p13"/>
          <p:cNvSpPr txBox="1"/>
          <p:nvPr>
            <p:ph hasCustomPrompt="1" idx="14" type="title"/>
          </p:nvPr>
        </p:nvSpPr>
        <p:spPr>
          <a:xfrm>
            <a:off x="720000" y="4259302"/>
            <a:ext cx="734700" cy="344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b="1" sz="1800">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15" type="subTitle"/>
          </p:nvPr>
        </p:nvSpPr>
        <p:spPr>
          <a:xfrm>
            <a:off x="1454700" y="4259297"/>
            <a:ext cx="3035100" cy="3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65" name="Shape 65"/>
        <p:cNvGrpSpPr/>
        <p:nvPr/>
      </p:nvGrpSpPr>
      <p:grpSpPr>
        <a:xfrm>
          <a:off x="0" y="0"/>
          <a:ext cx="0" cy="0"/>
          <a:chOff x="0" y="0"/>
          <a:chExt cx="0" cy="0"/>
        </a:xfrm>
      </p:grpSpPr>
      <p:sp>
        <p:nvSpPr>
          <p:cNvPr id="66" name="Google Shape;66;p14"/>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7" name="Shape 67"/>
        <p:cNvGrpSpPr/>
        <p:nvPr/>
      </p:nvGrpSpPr>
      <p:grpSpPr>
        <a:xfrm>
          <a:off x="0" y="0"/>
          <a:ext cx="0" cy="0"/>
          <a:chOff x="0" y="0"/>
          <a:chExt cx="0" cy="0"/>
        </a:xfrm>
      </p:grpSpPr>
      <p:sp>
        <p:nvSpPr>
          <p:cNvPr id="68" name="Google Shape;68;p15"/>
          <p:cNvSpPr/>
          <p:nvPr/>
        </p:nvSpPr>
        <p:spPr>
          <a:xfrm>
            <a:off x="0" y="-150"/>
            <a:ext cx="16266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9" name="Google Shape;69;p15"/>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70" name="Shape 70"/>
        <p:cNvGrpSpPr/>
        <p:nvPr/>
      </p:nvGrpSpPr>
      <p:grpSpPr>
        <a:xfrm>
          <a:off x="0" y="0"/>
          <a:ext cx="0" cy="0"/>
          <a:chOff x="0" y="0"/>
          <a:chExt cx="0" cy="0"/>
        </a:xfrm>
      </p:grpSpPr>
      <p:sp>
        <p:nvSpPr>
          <p:cNvPr id="71" name="Google Shape;71;p16"/>
          <p:cNvSpPr/>
          <p:nvPr/>
        </p:nvSpPr>
        <p:spPr>
          <a:xfrm>
            <a:off x="7517425" y="-150"/>
            <a:ext cx="16266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2" name="Google Shape;72;p16"/>
          <p:cNvSpPr txBox="1"/>
          <p:nvPr>
            <p:ph idx="1" type="subTitle"/>
          </p:nvPr>
        </p:nvSpPr>
        <p:spPr>
          <a:xfrm>
            <a:off x="2691350" y="1591947"/>
            <a:ext cx="4071900" cy="226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73" name="Google Shape;73;p16"/>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74" name="Shape 74"/>
        <p:cNvGrpSpPr/>
        <p:nvPr/>
      </p:nvGrpSpPr>
      <p:grpSpPr>
        <a:xfrm>
          <a:off x="0" y="0"/>
          <a:ext cx="0" cy="0"/>
          <a:chOff x="0" y="0"/>
          <a:chExt cx="0" cy="0"/>
        </a:xfrm>
      </p:grpSpPr>
      <p:sp>
        <p:nvSpPr>
          <p:cNvPr id="75" name="Google Shape;75;p17"/>
          <p:cNvSpPr/>
          <p:nvPr/>
        </p:nvSpPr>
        <p:spPr>
          <a:xfrm>
            <a:off x="-100" y="3606075"/>
            <a:ext cx="9144000" cy="153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76" name="Google Shape;76;p17"/>
          <p:cNvSpPr txBox="1"/>
          <p:nvPr>
            <p:ph idx="1" type="subTitle"/>
          </p:nvPr>
        </p:nvSpPr>
        <p:spPr>
          <a:xfrm flipH="1">
            <a:off x="713225" y="1243575"/>
            <a:ext cx="2402100" cy="112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 name="Google Shape;77;p17"/>
          <p:cNvSpPr/>
          <p:nvPr>
            <p:ph idx="2" type="pic"/>
          </p:nvPr>
        </p:nvSpPr>
        <p:spPr>
          <a:xfrm>
            <a:off x="6050850" y="1100050"/>
            <a:ext cx="2379900" cy="3504300"/>
          </a:xfrm>
          <a:prstGeom prst="rect">
            <a:avLst/>
          </a:prstGeom>
          <a:noFill/>
          <a:ln>
            <a:noFill/>
          </a:ln>
        </p:spPr>
      </p:sp>
      <p:sp>
        <p:nvSpPr>
          <p:cNvPr id="78" name="Google Shape;78;p17"/>
          <p:cNvSpPr/>
          <p:nvPr>
            <p:ph idx="3" type="pic"/>
          </p:nvPr>
        </p:nvSpPr>
        <p:spPr>
          <a:xfrm>
            <a:off x="4121325" y="1100050"/>
            <a:ext cx="1780500" cy="3504300"/>
          </a:xfrm>
          <a:prstGeom prst="rect">
            <a:avLst/>
          </a:prstGeom>
          <a:noFill/>
          <a:ln>
            <a:noFill/>
          </a:ln>
        </p:spPr>
      </p:sp>
      <p:sp>
        <p:nvSpPr>
          <p:cNvPr id="79" name="Google Shape;79;p17"/>
          <p:cNvSpPr/>
          <p:nvPr>
            <p:ph idx="4" type="pic"/>
          </p:nvPr>
        </p:nvSpPr>
        <p:spPr>
          <a:xfrm flipH="1">
            <a:off x="720075" y="2678900"/>
            <a:ext cx="3252300" cy="1925100"/>
          </a:xfrm>
          <a:prstGeom prst="rect">
            <a:avLst/>
          </a:prstGeom>
          <a:noFill/>
          <a:ln>
            <a:noFill/>
          </a:ln>
        </p:spPr>
      </p:sp>
      <p:sp>
        <p:nvSpPr>
          <p:cNvPr id="80" name="Google Shape;80;p17"/>
          <p:cNvSpPr txBox="1"/>
          <p:nvPr>
            <p:ph type="title"/>
          </p:nvPr>
        </p:nvSpPr>
        <p:spPr>
          <a:xfrm>
            <a:off x="720000" y="398050"/>
            <a:ext cx="77109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1" name="Shape 81"/>
        <p:cNvGrpSpPr/>
        <p:nvPr/>
      </p:nvGrpSpPr>
      <p:grpSpPr>
        <a:xfrm>
          <a:off x="0" y="0"/>
          <a:ext cx="0" cy="0"/>
          <a:chOff x="0" y="0"/>
          <a:chExt cx="0" cy="0"/>
        </a:xfrm>
      </p:grpSpPr>
      <p:sp>
        <p:nvSpPr>
          <p:cNvPr id="82" name="Google Shape;82;p18"/>
          <p:cNvSpPr/>
          <p:nvPr/>
        </p:nvSpPr>
        <p:spPr>
          <a:xfrm>
            <a:off x="5242425" y="-150"/>
            <a:ext cx="3901500" cy="16404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 name="Google Shape;83;p18"/>
          <p:cNvSpPr txBox="1"/>
          <p:nvPr>
            <p:ph idx="1" type="subTitle"/>
          </p:nvPr>
        </p:nvSpPr>
        <p:spPr>
          <a:xfrm>
            <a:off x="720000" y="2798600"/>
            <a:ext cx="2236500" cy="18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 name="Google Shape;84;p18"/>
          <p:cNvSpPr txBox="1"/>
          <p:nvPr>
            <p:ph idx="2" type="subTitle"/>
          </p:nvPr>
        </p:nvSpPr>
        <p:spPr>
          <a:xfrm>
            <a:off x="3338423" y="2798600"/>
            <a:ext cx="2236500" cy="18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 name="Google Shape;85;p18"/>
          <p:cNvSpPr txBox="1"/>
          <p:nvPr>
            <p:ph idx="3" type="subTitle"/>
          </p:nvPr>
        </p:nvSpPr>
        <p:spPr>
          <a:xfrm>
            <a:off x="5956847" y="2798600"/>
            <a:ext cx="2236500" cy="18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18"/>
          <p:cNvSpPr txBox="1"/>
          <p:nvPr>
            <p:ph idx="4" type="subTitle"/>
          </p:nvPr>
        </p:nvSpPr>
        <p:spPr>
          <a:xfrm>
            <a:off x="720000" y="2103375"/>
            <a:ext cx="22365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18"/>
          <p:cNvSpPr txBox="1"/>
          <p:nvPr>
            <p:ph idx="5" type="subTitle"/>
          </p:nvPr>
        </p:nvSpPr>
        <p:spPr>
          <a:xfrm>
            <a:off x="3338419" y="2103375"/>
            <a:ext cx="22365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8" name="Google Shape;88;p18"/>
          <p:cNvSpPr txBox="1"/>
          <p:nvPr>
            <p:ph idx="6" type="subTitle"/>
          </p:nvPr>
        </p:nvSpPr>
        <p:spPr>
          <a:xfrm>
            <a:off x="5956838" y="2103375"/>
            <a:ext cx="22365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9" name="Google Shape;89;p18"/>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0" name="Shape 90"/>
        <p:cNvGrpSpPr/>
        <p:nvPr/>
      </p:nvGrpSpPr>
      <p:grpSpPr>
        <a:xfrm>
          <a:off x="0" y="0"/>
          <a:ext cx="0" cy="0"/>
          <a:chOff x="0" y="0"/>
          <a:chExt cx="0" cy="0"/>
        </a:xfrm>
      </p:grpSpPr>
      <p:sp>
        <p:nvSpPr>
          <p:cNvPr id="91" name="Google Shape;91;p19"/>
          <p:cNvSpPr/>
          <p:nvPr/>
        </p:nvSpPr>
        <p:spPr>
          <a:xfrm>
            <a:off x="0" y="-150"/>
            <a:ext cx="16266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2" name="Google Shape;92;p19"/>
          <p:cNvSpPr txBox="1"/>
          <p:nvPr>
            <p:ph idx="1" type="subTitle"/>
          </p:nvPr>
        </p:nvSpPr>
        <p:spPr>
          <a:xfrm>
            <a:off x="1800525" y="1735625"/>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 name="Google Shape;93;p19"/>
          <p:cNvSpPr txBox="1"/>
          <p:nvPr>
            <p:ph idx="2" type="subTitle"/>
          </p:nvPr>
        </p:nvSpPr>
        <p:spPr>
          <a:xfrm>
            <a:off x="5314500" y="1735625"/>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4" name="Google Shape;94;p19"/>
          <p:cNvSpPr txBox="1"/>
          <p:nvPr>
            <p:ph idx="3" type="subTitle"/>
          </p:nvPr>
        </p:nvSpPr>
        <p:spPr>
          <a:xfrm>
            <a:off x="1800525" y="3396200"/>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 name="Google Shape;95;p19"/>
          <p:cNvSpPr txBox="1"/>
          <p:nvPr>
            <p:ph idx="4" type="subTitle"/>
          </p:nvPr>
        </p:nvSpPr>
        <p:spPr>
          <a:xfrm>
            <a:off x="5314500" y="3396200"/>
            <a:ext cx="31095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idx="5" type="subTitle"/>
          </p:nvPr>
        </p:nvSpPr>
        <p:spPr>
          <a:xfrm>
            <a:off x="1800526" y="12858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7" name="Google Shape;97;p19"/>
          <p:cNvSpPr txBox="1"/>
          <p:nvPr>
            <p:ph idx="6" type="subTitle"/>
          </p:nvPr>
        </p:nvSpPr>
        <p:spPr>
          <a:xfrm>
            <a:off x="1800526" y="29466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8" name="Google Shape;98;p19"/>
          <p:cNvSpPr txBox="1"/>
          <p:nvPr>
            <p:ph idx="7" type="subTitle"/>
          </p:nvPr>
        </p:nvSpPr>
        <p:spPr>
          <a:xfrm>
            <a:off x="5314475" y="12858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 name="Google Shape;99;p19"/>
          <p:cNvSpPr txBox="1"/>
          <p:nvPr>
            <p:ph idx="8" type="subTitle"/>
          </p:nvPr>
        </p:nvSpPr>
        <p:spPr>
          <a:xfrm>
            <a:off x="5314475" y="2946675"/>
            <a:ext cx="31095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19"/>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1" name="Shape 101"/>
        <p:cNvGrpSpPr/>
        <p:nvPr/>
      </p:nvGrpSpPr>
      <p:grpSpPr>
        <a:xfrm>
          <a:off x="0" y="0"/>
          <a:ext cx="0" cy="0"/>
          <a:chOff x="0" y="0"/>
          <a:chExt cx="0" cy="0"/>
        </a:xfrm>
      </p:grpSpPr>
      <p:sp>
        <p:nvSpPr>
          <p:cNvPr id="102" name="Google Shape;102;p20"/>
          <p:cNvSpPr/>
          <p:nvPr/>
        </p:nvSpPr>
        <p:spPr>
          <a:xfrm>
            <a:off x="6058450" y="-150"/>
            <a:ext cx="3085500" cy="28737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3" name="Google Shape;103;p20"/>
          <p:cNvSpPr txBox="1"/>
          <p:nvPr>
            <p:ph idx="1" type="subTitle"/>
          </p:nvPr>
        </p:nvSpPr>
        <p:spPr>
          <a:xfrm>
            <a:off x="7200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idx="2" type="subTitle"/>
          </p:nvPr>
        </p:nvSpPr>
        <p:spPr>
          <a:xfrm>
            <a:off x="345525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 name="Google Shape;105;p20"/>
          <p:cNvSpPr txBox="1"/>
          <p:nvPr>
            <p:ph idx="3" type="subTitle"/>
          </p:nvPr>
        </p:nvSpPr>
        <p:spPr>
          <a:xfrm>
            <a:off x="7200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 name="Google Shape;106;p20"/>
          <p:cNvSpPr txBox="1"/>
          <p:nvPr>
            <p:ph idx="4" type="subTitle"/>
          </p:nvPr>
        </p:nvSpPr>
        <p:spPr>
          <a:xfrm>
            <a:off x="345525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5" type="subTitle"/>
          </p:nvPr>
        </p:nvSpPr>
        <p:spPr>
          <a:xfrm>
            <a:off x="6190500" y="17101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20"/>
          <p:cNvSpPr txBox="1"/>
          <p:nvPr>
            <p:ph idx="6" type="subTitle"/>
          </p:nvPr>
        </p:nvSpPr>
        <p:spPr>
          <a:xfrm>
            <a:off x="6190500" y="3440454"/>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7" type="subTitle"/>
          </p:nvPr>
        </p:nvSpPr>
        <p:spPr>
          <a:xfrm>
            <a:off x="720000" y="13362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0" name="Google Shape;110;p20"/>
          <p:cNvSpPr txBox="1"/>
          <p:nvPr>
            <p:ph idx="8" type="subTitle"/>
          </p:nvPr>
        </p:nvSpPr>
        <p:spPr>
          <a:xfrm>
            <a:off x="345525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1" name="Google Shape;111;p20"/>
          <p:cNvSpPr txBox="1"/>
          <p:nvPr>
            <p:ph idx="9" type="subTitle"/>
          </p:nvPr>
        </p:nvSpPr>
        <p:spPr>
          <a:xfrm>
            <a:off x="619050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2" name="Google Shape;112;p20"/>
          <p:cNvSpPr txBox="1"/>
          <p:nvPr>
            <p:ph idx="13" type="subTitle"/>
          </p:nvPr>
        </p:nvSpPr>
        <p:spPr>
          <a:xfrm>
            <a:off x="720000" y="306335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3" name="Google Shape;113;p20"/>
          <p:cNvSpPr txBox="1"/>
          <p:nvPr>
            <p:ph idx="14" type="subTitle"/>
          </p:nvPr>
        </p:nvSpPr>
        <p:spPr>
          <a:xfrm>
            <a:off x="345525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4" name="Google Shape;114;p20"/>
          <p:cNvSpPr txBox="1"/>
          <p:nvPr>
            <p:ph idx="15" type="subTitle"/>
          </p:nvPr>
        </p:nvSpPr>
        <p:spPr>
          <a:xfrm>
            <a:off x="619050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5" name="Google Shape;115;p20"/>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2" name="Shape 12"/>
        <p:cNvGrpSpPr/>
        <p:nvPr/>
      </p:nvGrpSpPr>
      <p:grpSpPr>
        <a:xfrm>
          <a:off x="0" y="0"/>
          <a:ext cx="0" cy="0"/>
          <a:chOff x="0" y="0"/>
          <a:chExt cx="0" cy="0"/>
        </a:xfrm>
      </p:grpSpPr>
      <p:sp>
        <p:nvSpPr>
          <p:cNvPr id="13" name="Google Shape;13;p3"/>
          <p:cNvSpPr/>
          <p:nvPr/>
        </p:nvSpPr>
        <p:spPr>
          <a:xfrm>
            <a:off x="0" y="75"/>
            <a:ext cx="5003100" cy="287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 name="Google Shape;14;p3"/>
          <p:cNvSpPr txBox="1"/>
          <p:nvPr>
            <p:ph type="title"/>
          </p:nvPr>
        </p:nvSpPr>
        <p:spPr>
          <a:xfrm>
            <a:off x="3360875" y="2232350"/>
            <a:ext cx="5783100" cy="1912500"/>
          </a:xfrm>
          <a:prstGeom prst="rect">
            <a:avLst/>
          </a:prstGeom>
          <a:solidFill>
            <a:schemeClr val="lt2"/>
          </a:solidFill>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3360875" y="1052400"/>
            <a:ext cx="1642200" cy="97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2"/>
        </a:solidFill>
      </p:bgPr>
    </p:bg>
    <p:spTree>
      <p:nvGrpSpPr>
        <p:cNvPr id="116" name="Shape 116"/>
        <p:cNvGrpSpPr/>
        <p:nvPr/>
      </p:nvGrpSpPr>
      <p:grpSpPr>
        <a:xfrm>
          <a:off x="0" y="0"/>
          <a:ext cx="0" cy="0"/>
          <a:chOff x="0" y="0"/>
          <a:chExt cx="0" cy="0"/>
        </a:xfrm>
      </p:grpSpPr>
      <p:sp>
        <p:nvSpPr>
          <p:cNvPr id="117" name="Google Shape;117;p21"/>
          <p:cNvSpPr/>
          <p:nvPr/>
        </p:nvSpPr>
        <p:spPr>
          <a:xfrm>
            <a:off x="6182100" y="-150"/>
            <a:ext cx="29622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8" name="Google Shape;118;p21"/>
          <p:cNvSpPr txBox="1"/>
          <p:nvPr>
            <p:ph hasCustomPrompt="1" type="title"/>
          </p:nvPr>
        </p:nvSpPr>
        <p:spPr>
          <a:xfrm>
            <a:off x="2077174" y="3316475"/>
            <a:ext cx="7067100" cy="7689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9" name="Google Shape;119;p21"/>
          <p:cNvSpPr txBox="1"/>
          <p:nvPr>
            <p:ph idx="1" type="subTitle"/>
          </p:nvPr>
        </p:nvSpPr>
        <p:spPr>
          <a:xfrm>
            <a:off x="2077174" y="4227800"/>
            <a:ext cx="4095000" cy="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0" name="Google Shape;120;p21"/>
          <p:cNvSpPr txBox="1"/>
          <p:nvPr>
            <p:ph hasCustomPrompt="1" idx="2" type="title"/>
          </p:nvPr>
        </p:nvSpPr>
        <p:spPr>
          <a:xfrm>
            <a:off x="2077174" y="539500"/>
            <a:ext cx="7067100" cy="7689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1" name="Google Shape;121;p21"/>
          <p:cNvSpPr txBox="1"/>
          <p:nvPr>
            <p:ph idx="3" type="subTitle"/>
          </p:nvPr>
        </p:nvSpPr>
        <p:spPr>
          <a:xfrm>
            <a:off x="2077174" y="1450800"/>
            <a:ext cx="4095000" cy="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2" name="Google Shape;122;p21"/>
          <p:cNvSpPr txBox="1"/>
          <p:nvPr>
            <p:ph hasCustomPrompt="1" idx="4" type="title"/>
          </p:nvPr>
        </p:nvSpPr>
        <p:spPr>
          <a:xfrm>
            <a:off x="2077174" y="1927988"/>
            <a:ext cx="7067100" cy="768900"/>
          </a:xfrm>
          <a:prstGeom prst="rect">
            <a:avLst/>
          </a:prstGeom>
          <a:solidFill>
            <a:schemeClr val="lt2"/>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3" name="Google Shape;123;p21"/>
          <p:cNvSpPr txBox="1"/>
          <p:nvPr>
            <p:ph idx="5" type="subTitle"/>
          </p:nvPr>
        </p:nvSpPr>
        <p:spPr>
          <a:xfrm>
            <a:off x="2077174" y="2839300"/>
            <a:ext cx="4095000" cy="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2"/>
        </a:solidFill>
      </p:bgPr>
    </p:bg>
    <p:spTree>
      <p:nvGrpSpPr>
        <p:cNvPr id="124" name="Shape 124"/>
        <p:cNvGrpSpPr/>
        <p:nvPr/>
      </p:nvGrpSpPr>
      <p:grpSpPr>
        <a:xfrm>
          <a:off x="0" y="0"/>
          <a:ext cx="0" cy="0"/>
          <a:chOff x="0" y="0"/>
          <a:chExt cx="0" cy="0"/>
        </a:xfrm>
      </p:grpSpPr>
      <p:sp>
        <p:nvSpPr>
          <p:cNvPr id="125" name="Google Shape;125;p22"/>
          <p:cNvSpPr txBox="1"/>
          <p:nvPr/>
        </p:nvSpPr>
        <p:spPr>
          <a:xfrm>
            <a:off x="713225" y="3678562"/>
            <a:ext cx="32577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b="1" lang="en" sz="1000" u="sng">
                <a:solidFill>
                  <a:schemeClr val="dk1"/>
                </a:solid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&amp; images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Freepik</a:t>
            </a:r>
            <a:r>
              <a:rPr lang="en" sz="1000" u="sng">
                <a:solidFill>
                  <a:schemeClr val="dk1"/>
                </a:solidFill>
                <a:latin typeface="Archivo"/>
                <a:ea typeface="Archivo"/>
                <a:cs typeface="Archivo"/>
                <a:sym typeface="Archivo"/>
              </a:rPr>
              <a:t> </a:t>
            </a:r>
            <a:endParaRPr b="1" sz="1000" u="sng">
              <a:solidFill>
                <a:schemeClr val="dk1"/>
              </a:solidFill>
              <a:latin typeface="Archivo"/>
              <a:ea typeface="Archivo"/>
              <a:cs typeface="Archivo"/>
              <a:sym typeface="Archivo"/>
            </a:endParaRPr>
          </a:p>
        </p:txBody>
      </p:sp>
      <p:sp>
        <p:nvSpPr>
          <p:cNvPr id="126" name="Google Shape;126;p22"/>
          <p:cNvSpPr/>
          <p:nvPr/>
        </p:nvSpPr>
        <p:spPr>
          <a:xfrm>
            <a:off x="5209450" y="75"/>
            <a:ext cx="3934500" cy="389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7" name="Google Shape;127;p22"/>
          <p:cNvSpPr txBox="1"/>
          <p:nvPr>
            <p:ph idx="1" type="subTitle"/>
          </p:nvPr>
        </p:nvSpPr>
        <p:spPr>
          <a:xfrm>
            <a:off x="713225" y="2360475"/>
            <a:ext cx="3257700" cy="1137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type="title"/>
          </p:nvPr>
        </p:nvSpPr>
        <p:spPr>
          <a:xfrm>
            <a:off x="713225" y="863650"/>
            <a:ext cx="8430900" cy="1347600"/>
          </a:xfrm>
          <a:prstGeom prst="rect">
            <a:avLst/>
          </a:prstGeom>
          <a:solidFill>
            <a:schemeClr val="lt2"/>
          </a:solidFill>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9"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a:off x="6849750" y="-150"/>
            <a:ext cx="22941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 name="Google Shape;18;p4"/>
          <p:cNvSpPr txBox="1"/>
          <p:nvPr>
            <p:ph idx="1" type="body"/>
          </p:nvPr>
        </p:nvSpPr>
        <p:spPr>
          <a:xfrm>
            <a:off x="720000" y="1215750"/>
            <a:ext cx="49182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9" name="Google Shape;19;p4"/>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a:off x="6951825" y="-150"/>
            <a:ext cx="2192100" cy="51435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 name="Google Shape;22;p5"/>
          <p:cNvSpPr txBox="1"/>
          <p:nvPr>
            <p:ph idx="1" type="subTitle"/>
          </p:nvPr>
        </p:nvSpPr>
        <p:spPr>
          <a:xfrm>
            <a:off x="3699274" y="2650350"/>
            <a:ext cx="2505600" cy="14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 name="Google Shape;23;p5"/>
          <p:cNvSpPr txBox="1"/>
          <p:nvPr>
            <p:ph idx="2" type="subTitle"/>
          </p:nvPr>
        </p:nvSpPr>
        <p:spPr>
          <a:xfrm>
            <a:off x="720000" y="2650350"/>
            <a:ext cx="2505600" cy="14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 name="Google Shape;24;p5"/>
          <p:cNvSpPr txBox="1"/>
          <p:nvPr>
            <p:ph idx="3" type="subTitle"/>
          </p:nvPr>
        </p:nvSpPr>
        <p:spPr>
          <a:xfrm>
            <a:off x="720000" y="2113902"/>
            <a:ext cx="2505600" cy="48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 name="Google Shape;25;p5"/>
          <p:cNvSpPr txBox="1"/>
          <p:nvPr>
            <p:ph idx="4" type="subTitle"/>
          </p:nvPr>
        </p:nvSpPr>
        <p:spPr>
          <a:xfrm>
            <a:off x="3699275" y="2113902"/>
            <a:ext cx="2505600" cy="482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 name="Google Shape;26;p5"/>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a:off x="7319600" y="-150"/>
            <a:ext cx="1824300" cy="35199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 name="Google Shape;29;p6"/>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a:off x="5165625" y="2225550"/>
            <a:ext cx="3978300" cy="2917800"/>
          </a:xfrm>
          <a:prstGeom prst="rect">
            <a:avLst/>
          </a:prstGeom>
          <a:solidFill>
            <a:srgbClr val="EDED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2" name="Google Shape;32;p7"/>
          <p:cNvSpPr txBox="1"/>
          <p:nvPr>
            <p:ph idx="1" type="subTitle"/>
          </p:nvPr>
        </p:nvSpPr>
        <p:spPr>
          <a:xfrm>
            <a:off x="720000" y="1366450"/>
            <a:ext cx="39783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33" name="Google Shape;33;p7"/>
          <p:cNvSpPr/>
          <p:nvPr>
            <p:ph idx="2" type="pic"/>
          </p:nvPr>
        </p:nvSpPr>
        <p:spPr>
          <a:xfrm>
            <a:off x="5643775" y="1100050"/>
            <a:ext cx="2787000" cy="3504000"/>
          </a:xfrm>
          <a:prstGeom prst="rect">
            <a:avLst/>
          </a:prstGeom>
          <a:noFill/>
          <a:ln>
            <a:noFill/>
          </a:ln>
        </p:spPr>
      </p:sp>
      <p:sp>
        <p:nvSpPr>
          <p:cNvPr id="34" name="Google Shape;34;p7"/>
          <p:cNvSpPr txBox="1"/>
          <p:nvPr>
            <p:ph type="title"/>
          </p:nvPr>
        </p:nvSpPr>
        <p:spPr>
          <a:xfrm>
            <a:off x="720000" y="398050"/>
            <a:ext cx="7704000" cy="702000"/>
          </a:xfrm>
          <a:prstGeom prst="rect">
            <a:avLst/>
          </a:prstGeom>
          <a:solidFill>
            <a:srgbClr val="D6CCC2"/>
          </a:solidFill>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p:nvPr/>
        </p:nvSpPr>
        <p:spPr>
          <a:xfrm>
            <a:off x="7088800" y="539500"/>
            <a:ext cx="20553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7" name="Google Shape;37;p8"/>
          <p:cNvSpPr txBox="1"/>
          <p:nvPr>
            <p:ph type="title"/>
          </p:nvPr>
        </p:nvSpPr>
        <p:spPr>
          <a:xfrm>
            <a:off x="2217300" y="1838150"/>
            <a:ext cx="6926700" cy="1467300"/>
          </a:xfrm>
          <a:prstGeom prst="rect">
            <a:avLst/>
          </a:prstGeom>
          <a:solidFill>
            <a:schemeClr val="lt2"/>
          </a:solidFill>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2473500" y="1189100"/>
            <a:ext cx="6670500" cy="1964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0" name="Google Shape;40;p9"/>
          <p:cNvSpPr txBox="1"/>
          <p:nvPr>
            <p:ph idx="1" type="subTitle"/>
          </p:nvPr>
        </p:nvSpPr>
        <p:spPr>
          <a:xfrm>
            <a:off x="2473500" y="3153500"/>
            <a:ext cx="36756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1" name="Google Shape;41;p9"/>
          <p:cNvSpPr/>
          <p:nvPr/>
        </p:nvSpPr>
        <p:spPr>
          <a:xfrm>
            <a:off x="0" y="100"/>
            <a:ext cx="2055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0" y="0"/>
            <a:ext cx="9144000" cy="5143500"/>
          </a:xfrm>
          <a:prstGeom prst="rect">
            <a:avLst/>
          </a:prstGeom>
          <a:noFill/>
          <a:ln>
            <a:noFill/>
          </a:ln>
        </p:spPr>
      </p:sp>
      <p:sp>
        <p:nvSpPr>
          <p:cNvPr id="44" name="Google Shape;44;p10"/>
          <p:cNvSpPr txBox="1"/>
          <p:nvPr>
            <p:ph type="title"/>
          </p:nvPr>
        </p:nvSpPr>
        <p:spPr>
          <a:xfrm>
            <a:off x="720000" y="401445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public.tableau.com/views/PhilanthropySouthwestGrantsAnalysisDashboard/CensusDashboard?:language=en-US&amp;publish=yes&amp;:sid=&amp;:redirect=auth&amp;:display_count=n&amp;:origin=viz_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0" y="906650"/>
            <a:ext cx="7084800" cy="2066700"/>
          </a:xfrm>
          <a:prstGeom prst="rect">
            <a:avLst/>
          </a:prstGeom>
          <a:solidFill>
            <a:schemeClr val="lt2"/>
          </a:solidFill>
        </p:spPr>
        <p:txBody>
          <a:bodyPr anchorCtr="0" anchor="ctr" bIns="91425" lIns="822950" spcFirstLastPara="1" rIns="91425" wrap="square" tIns="91425">
            <a:noAutofit/>
          </a:bodyPr>
          <a:lstStyle/>
          <a:p>
            <a:pPr indent="0" lvl="0" marL="0" rtl="0" algn="l">
              <a:spcBef>
                <a:spcPts val="0"/>
              </a:spcBef>
              <a:spcAft>
                <a:spcPts val="0"/>
              </a:spcAft>
              <a:buNone/>
            </a:pPr>
            <a:r>
              <a:rPr lang="en" sz="3200"/>
              <a:t>A</a:t>
            </a:r>
            <a:r>
              <a:rPr lang="en" sz="3200"/>
              <a:t>nalysis</a:t>
            </a:r>
            <a:r>
              <a:rPr lang="en" sz="3200"/>
              <a:t> of Granting Patterns of </a:t>
            </a:r>
            <a:endParaRPr sz="3200"/>
          </a:p>
          <a:p>
            <a:pPr indent="0" lvl="0" marL="0" rtl="0" algn="l">
              <a:spcBef>
                <a:spcPts val="0"/>
              </a:spcBef>
              <a:spcAft>
                <a:spcPts val="0"/>
              </a:spcAft>
              <a:buNone/>
            </a:pPr>
            <a:r>
              <a:rPr lang="en" sz="3200"/>
              <a:t>Foundations Across the Southwest</a:t>
            </a:r>
            <a:endParaRPr sz="3200"/>
          </a:p>
        </p:txBody>
      </p:sp>
      <p:sp>
        <p:nvSpPr>
          <p:cNvPr id="138" name="Google Shape;138;p25"/>
          <p:cNvSpPr txBox="1"/>
          <p:nvPr>
            <p:ph idx="1" type="subTitle"/>
          </p:nvPr>
        </p:nvSpPr>
        <p:spPr>
          <a:xfrm>
            <a:off x="713225" y="3301725"/>
            <a:ext cx="4727100" cy="13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By:</a:t>
            </a:r>
            <a:r>
              <a:rPr lang="en"/>
              <a:t> Ankit Basu and Archit Gupta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Supervised By:</a:t>
            </a:r>
            <a:r>
              <a:rPr lang="en"/>
              <a:t> Dr. William Brown</a:t>
            </a:r>
            <a:endParaRPr/>
          </a:p>
          <a:p>
            <a:pPr indent="0" lvl="0" marL="0" rtl="0" algn="l">
              <a:spcBef>
                <a:spcPts val="0"/>
              </a:spcBef>
              <a:spcAft>
                <a:spcPts val="0"/>
              </a:spcAft>
              <a:buNone/>
            </a:pPr>
            <a:r>
              <a:rPr lang="en"/>
              <a:t>Professor, Director of the Center for Nonprofits and Philanthropy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FINDINGS</a:t>
            </a:r>
            <a:endParaRPr/>
          </a:p>
        </p:txBody>
      </p:sp>
      <p:sp>
        <p:nvSpPr>
          <p:cNvPr id="249" name="Google Shape;249;p34"/>
          <p:cNvSpPr txBox="1"/>
          <p:nvPr>
            <p:ph idx="4294967295" type="subTitle"/>
          </p:nvPr>
        </p:nvSpPr>
        <p:spPr>
          <a:xfrm>
            <a:off x="720000" y="1377450"/>
            <a:ext cx="6576900" cy="31254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a:t>The largest grantmaker in the Southwest region is Texas, followed by Colorado and Oklahoma.</a:t>
            </a:r>
            <a:endParaRPr/>
          </a:p>
          <a:p>
            <a:pPr indent="-304800" lvl="0" marL="457200" rtl="0" algn="l">
              <a:lnSpc>
                <a:spcPct val="130000"/>
              </a:lnSpc>
              <a:spcBef>
                <a:spcPts val="0"/>
              </a:spcBef>
              <a:spcAft>
                <a:spcPts val="0"/>
              </a:spcAft>
              <a:buSzPts val="1200"/>
              <a:buChar char="●"/>
            </a:pPr>
            <a:r>
              <a:rPr lang="en"/>
              <a:t>Nevada and </a:t>
            </a:r>
            <a:r>
              <a:rPr lang="en"/>
              <a:t>New Mexico only create 6% and 1.3% grants respectively.</a:t>
            </a:r>
            <a:endParaRPr/>
          </a:p>
          <a:p>
            <a:pPr indent="-304800" lvl="0" marL="457200" rtl="0" algn="l">
              <a:lnSpc>
                <a:spcPct val="130000"/>
              </a:lnSpc>
              <a:spcBef>
                <a:spcPts val="0"/>
              </a:spcBef>
              <a:spcAft>
                <a:spcPts val="0"/>
              </a:spcAft>
              <a:buSzPts val="1200"/>
              <a:buChar char="●"/>
            </a:pPr>
            <a:r>
              <a:rPr lang="en"/>
              <a:t>Total grants paid in the year 2022 declined by approximately 23% as compared to previous years.</a:t>
            </a:r>
            <a:endParaRPr/>
          </a:p>
          <a:p>
            <a:pPr indent="-304800" lvl="0" marL="457200" rtl="0" algn="l">
              <a:lnSpc>
                <a:spcPct val="130000"/>
              </a:lnSpc>
              <a:spcBef>
                <a:spcPts val="0"/>
              </a:spcBef>
              <a:spcAft>
                <a:spcPts val="0"/>
              </a:spcAft>
              <a:buSzPts val="1200"/>
              <a:buChar char="●"/>
            </a:pPr>
            <a:r>
              <a:rPr lang="en"/>
              <a:t>Most of </a:t>
            </a:r>
            <a:r>
              <a:rPr lang="en"/>
              <a:t>the grants generated end up in the same geographic boundary, both at State, County and CBSA levels.</a:t>
            </a:r>
            <a:endParaRPr/>
          </a:p>
          <a:p>
            <a:pPr indent="-304800" lvl="0" marL="457200" rtl="0" algn="l">
              <a:lnSpc>
                <a:spcPct val="130000"/>
              </a:lnSpc>
              <a:spcBef>
                <a:spcPts val="0"/>
              </a:spcBef>
              <a:spcAft>
                <a:spcPts val="0"/>
              </a:spcAft>
              <a:buSzPts val="1200"/>
              <a:buChar char="●"/>
            </a:pPr>
            <a:r>
              <a:rPr lang="en"/>
              <a:t>Around 45.7% of the total grants are provided by Public, Societal Benefit grantmakers, making it the biggest grantmaking industry in the Southwest.</a:t>
            </a:r>
            <a:endParaRPr/>
          </a:p>
          <a:p>
            <a:pPr indent="-304800" lvl="0" marL="457200" rtl="0" algn="l">
              <a:lnSpc>
                <a:spcPct val="130000"/>
              </a:lnSpc>
              <a:spcBef>
                <a:spcPts val="0"/>
              </a:spcBef>
              <a:spcAft>
                <a:spcPts val="0"/>
              </a:spcAft>
              <a:buSzPts val="1200"/>
              <a:buChar char="●"/>
            </a:pPr>
            <a:r>
              <a:rPr lang="en"/>
              <a:t>Around 93% of the total grants are generated in Metropolitan Statistical Areas and 89% of those grants end up in Metropolitan Statistical Areas.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 AND IMPLICATIONS</a:t>
            </a:r>
            <a:endParaRPr/>
          </a:p>
        </p:txBody>
      </p:sp>
      <p:sp>
        <p:nvSpPr>
          <p:cNvPr id="255" name="Google Shape;255;p35"/>
          <p:cNvSpPr txBox="1"/>
          <p:nvPr>
            <p:ph idx="3" type="subTitle"/>
          </p:nvPr>
        </p:nvSpPr>
        <p:spPr>
          <a:xfrm>
            <a:off x="1626425" y="1399100"/>
            <a:ext cx="6077700" cy="32571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a:t>The analysis has uncovered the geographical correlation between grantmakers and recipients.</a:t>
            </a:r>
            <a:endParaRPr/>
          </a:p>
          <a:p>
            <a:pPr indent="-304800" lvl="0" marL="457200" rtl="0" algn="l">
              <a:lnSpc>
                <a:spcPct val="130000"/>
              </a:lnSpc>
              <a:spcBef>
                <a:spcPts val="0"/>
              </a:spcBef>
              <a:spcAft>
                <a:spcPts val="0"/>
              </a:spcAft>
              <a:buSzPts val="1200"/>
              <a:buChar char="●"/>
            </a:pPr>
            <a:r>
              <a:rPr lang="en"/>
              <a:t>The analysis will provide deeper insight into the grantmaker and recipient relationship of southwestern states.</a:t>
            </a:r>
            <a:endParaRPr/>
          </a:p>
          <a:p>
            <a:pPr indent="-304800" lvl="0" marL="457200" rtl="0" algn="l">
              <a:lnSpc>
                <a:spcPct val="130000"/>
              </a:lnSpc>
              <a:spcBef>
                <a:spcPts val="0"/>
              </a:spcBef>
              <a:spcAft>
                <a:spcPts val="0"/>
              </a:spcAft>
              <a:buSzPts val="1200"/>
              <a:buChar char="●"/>
            </a:pPr>
            <a:r>
              <a:rPr lang="en"/>
              <a:t>The analysis would assist in recognizing if the deprived regions and areas are getting the funding they need or not.</a:t>
            </a:r>
            <a:endParaRPr/>
          </a:p>
          <a:p>
            <a:pPr indent="-304800" lvl="0" marL="457200" rtl="0" algn="l">
              <a:lnSpc>
                <a:spcPct val="130000"/>
              </a:lnSpc>
              <a:spcBef>
                <a:spcPts val="0"/>
              </a:spcBef>
              <a:spcAft>
                <a:spcPts val="0"/>
              </a:spcAft>
              <a:buSzPts val="1200"/>
              <a:buChar char="●"/>
            </a:pPr>
            <a:r>
              <a:rPr lang="en"/>
              <a:t>We hope that this project will ultimately bring and impact on the smaller regions which have largely been ignored up until now.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CHALLENGES</a:t>
            </a:r>
            <a:endParaRPr/>
          </a:p>
        </p:txBody>
      </p:sp>
      <p:sp>
        <p:nvSpPr>
          <p:cNvPr id="261" name="Google Shape;261;p36"/>
          <p:cNvSpPr txBox="1"/>
          <p:nvPr>
            <p:ph idx="4294967295" type="subTitle"/>
          </p:nvPr>
        </p:nvSpPr>
        <p:spPr>
          <a:xfrm>
            <a:off x="720000" y="1377450"/>
            <a:ext cx="6576900" cy="31254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a:t>The biggest challenge that we faced was collecting the data for categorization of the organizations and the purpose of grant.</a:t>
            </a:r>
            <a:endParaRPr/>
          </a:p>
          <a:p>
            <a:pPr indent="-304800" lvl="0" marL="457200" rtl="0" algn="l">
              <a:lnSpc>
                <a:spcPct val="130000"/>
              </a:lnSpc>
              <a:spcBef>
                <a:spcPts val="0"/>
              </a:spcBef>
              <a:spcAft>
                <a:spcPts val="0"/>
              </a:spcAft>
              <a:buSzPts val="1200"/>
              <a:buChar char="●"/>
            </a:pPr>
            <a:r>
              <a:rPr lang="en"/>
              <a:t>The Form 990 if included values for these fields were </a:t>
            </a:r>
            <a:r>
              <a:rPr lang="en"/>
              <a:t>filled manually as</a:t>
            </a:r>
            <a:r>
              <a:rPr lang="en"/>
              <a:t> natural language. Instead of the actual category, it contained a </a:t>
            </a:r>
            <a:r>
              <a:rPr lang="en"/>
              <a:t>sentences</a:t>
            </a:r>
            <a:r>
              <a:rPr lang="en"/>
              <a:t> like: “The donation has been made for research in Art and History”.</a:t>
            </a:r>
            <a:endParaRPr/>
          </a:p>
          <a:p>
            <a:pPr indent="-304800" lvl="0" marL="457200" rtl="0" algn="l">
              <a:lnSpc>
                <a:spcPct val="130000"/>
              </a:lnSpc>
              <a:spcBef>
                <a:spcPts val="0"/>
              </a:spcBef>
              <a:spcAft>
                <a:spcPts val="0"/>
              </a:spcAft>
              <a:buSzPts val="1200"/>
              <a:buChar char="●"/>
            </a:pPr>
            <a:r>
              <a:rPr lang="en"/>
              <a:t>We tried to do this categorization using Language Models, but such a large dataset and made it almost impossible to do it without adding significant challenges and going out of the scope of the project.</a:t>
            </a:r>
            <a:endParaRPr/>
          </a:p>
          <a:p>
            <a:pPr indent="-304800" lvl="0" marL="457200" rtl="0" algn="l">
              <a:lnSpc>
                <a:spcPct val="130000"/>
              </a:lnSpc>
              <a:spcBef>
                <a:spcPts val="0"/>
              </a:spcBef>
              <a:spcAft>
                <a:spcPts val="0"/>
              </a:spcAft>
              <a:buSzPts val="1200"/>
              <a:buChar char="●"/>
            </a:pPr>
            <a:r>
              <a:rPr lang="en"/>
              <a:t>Form 990-PFs do not require the Recipient EIN to be mentioned by </a:t>
            </a:r>
            <a:r>
              <a:rPr lang="en"/>
              <a:t>the Grantmakers, causing in significant complexity in understanding the categorization for the respective recipients.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67" name="Google Shape;267;p37"/>
          <p:cNvSpPr txBox="1"/>
          <p:nvPr>
            <p:ph idx="3" type="subTitle"/>
          </p:nvPr>
        </p:nvSpPr>
        <p:spPr>
          <a:xfrm>
            <a:off x="1626425" y="1728700"/>
            <a:ext cx="6077700" cy="29274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lang="en"/>
              <a:t>With further collection of data for the years 2023 and 2024, Predictive Modeling can be done to predict how the granting pattern could look like for the upcoming years. This would help in making early decisions.</a:t>
            </a:r>
            <a:endParaRPr/>
          </a:p>
          <a:p>
            <a:pPr indent="-304800" lvl="0" marL="457200" rtl="0" algn="l">
              <a:lnSpc>
                <a:spcPct val="130000"/>
              </a:lnSpc>
              <a:spcBef>
                <a:spcPts val="0"/>
              </a:spcBef>
              <a:spcAft>
                <a:spcPts val="0"/>
              </a:spcAft>
              <a:buSzPts val="1200"/>
              <a:buChar char="●"/>
            </a:pPr>
            <a:r>
              <a:rPr lang="en"/>
              <a:t>There are missing values in the fields containing the information about the purpose of the grant and type of organization because of this data not being publicly available. This data could be </a:t>
            </a:r>
            <a:r>
              <a:rPr lang="en"/>
              <a:t>acquired</a:t>
            </a:r>
            <a:r>
              <a:rPr lang="en"/>
              <a:t> from sources like Candid and it would improve the accuracy of the analysis.</a:t>
            </a:r>
            <a:endParaRPr/>
          </a:p>
          <a:p>
            <a:pPr indent="-304800" lvl="0" marL="457200" rtl="0" algn="l">
              <a:lnSpc>
                <a:spcPct val="130000"/>
              </a:lnSpc>
              <a:spcBef>
                <a:spcPts val="0"/>
              </a:spcBef>
              <a:spcAft>
                <a:spcPts val="0"/>
              </a:spcAft>
              <a:buSzPts val="1200"/>
              <a:buChar char="●"/>
            </a:pPr>
            <a:r>
              <a:rPr lang="en"/>
              <a:t>Also, currently international grants data is not present and analysis upon the international donation pattern would sure result in some more interesting trends.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599925" y="542825"/>
            <a:ext cx="8544300" cy="1424400"/>
          </a:xfrm>
          <a:prstGeom prst="rect">
            <a:avLst/>
          </a:prstGeom>
        </p:spPr>
        <p:txBody>
          <a:bodyPr anchorCtr="0" anchor="ctr" bIns="91425" lIns="822950" spcFirstLastPara="1" rIns="91425" wrap="square" tIns="91425">
            <a:noAutofit/>
          </a:bodyPr>
          <a:lstStyle/>
          <a:p>
            <a:pPr indent="0" lvl="0" marL="0" rtl="0" algn="l">
              <a:spcBef>
                <a:spcPts val="0"/>
              </a:spcBef>
              <a:spcAft>
                <a:spcPts val="0"/>
              </a:spcAft>
              <a:buNone/>
            </a:pPr>
            <a:r>
              <a:rPr lang="en"/>
              <a:t>THANK YOU!</a:t>
            </a:r>
            <a:endParaRPr/>
          </a:p>
        </p:txBody>
      </p:sp>
      <p:sp>
        <p:nvSpPr>
          <p:cNvPr id="273" name="Google Shape;273;p38"/>
          <p:cNvSpPr txBox="1"/>
          <p:nvPr>
            <p:ph idx="1" type="subTitle"/>
          </p:nvPr>
        </p:nvSpPr>
        <p:spPr>
          <a:xfrm>
            <a:off x="599925" y="2271175"/>
            <a:ext cx="4101600" cy="27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 you have any questions?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Acknowledgements: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Dr. William Brown</a:t>
            </a:r>
            <a:endParaRPr b="1"/>
          </a:p>
          <a:p>
            <a:pPr indent="0" lvl="0" marL="0" rtl="0" algn="l">
              <a:spcBef>
                <a:spcPts val="0"/>
              </a:spcBef>
              <a:spcAft>
                <a:spcPts val="0"/>
              </a:spcAft>
              <a:buNone/>
            </a:pPr>
            <a:r>
              <a:rPr lang="en"/>
              <a:t>Professor, Director of the Center for Nonprofits and Philanthropy</a:t>
            </a:r>
            <a:endParaRPr/>
          </a:p>
          <a:p>
            <a:pPr indent="0" lvl="0" marL="0" rtl="0" algn="l">
              <a:spcBef>
                <a:spcPts val="0"/>
              </a:spcBef>
              <a:spcAft>
                <a:spcPts val="0"/>
              </a:spcAft>
              <a:buNone/>
            </a:pPr>
            <a:r>
              <a:rPr lang="en"/>
              <a:t>Bush School of Government &amp; Public Service</a:t>
            </a:r>
            <a:endParaRPr/>
          </a:p>
          <a:p>
            <a:pPr indent="0" lvl="0" marL="0" rtl="0" algn="l">
              <a:spcBef>
                <a:spcPts val="0"/>
              </a:spcBef>
              <a:spcAft>
                <a:spcPts val="0"/>
              </a:spcAft>
              <a:buNone/>
            </a:pPr>
            <a:r>
              <a:t/>
            </a:r>
            <a:endParaRPr/>
          </a:p>
        </p:txBody>
      </p:sp>
      <p:sp>
        <p:nvSpPr>
          <p:cNvPr id="274" name="Google Shape;274;p38"/>
          <p:cNvSpPr txBox="1"/>
          <p:nvPr>
            <p:ph idx="1" type="subTitle"/>
          </p:nvPr>
        </p:nvSpPr>
        <p:spPr>
          <a:xfrm>
            <a:off x="4872825" y="2271175"/>
            <a:ext cx="4101600" cy="27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Dr. Lan Zhou</a:t>
            </a:r>
            <a:endParaRPr b="1"/>
          </a:p>
          <a:p>
            <a:pPr indent="0" lvl="0" marL="0" rtl="0" algn="l">
              <a:spcBef>
                <a:spcPts val="0"/>
              </a:spcBef>
              <a:spcAft>
                <a:spcPts val="0"/>
              </a:spcAft>
              <a:buNone/>
            </a:pPr>
            <a:r>
              <a:rPr lang="en"/>
              <a:t>Associate Professor, Statistics</a:t>
            </a:r>
            <a:endParaRPr/>
          </a:p>
          <a:p>
            <a:pPr indent="0" lvl="0" marL="0" rtl="0" algn="l">
              <a:spcBef>
                <a:spcPts val="0"/>
              </a:spcBef>
              <a:spcAft>
                <a:spcPts val="0"/>
              </a:spcAft>
              <a:buNone/>
            </a:pPr>
            <a:r>
              <a:rPr lang="en"/>
              <a:t>College of Arts and Sciences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4" name="Google Shape;144;p26"/>
          <p:cNvSpPr txBox="1"/>
          <p:nvPr>
            <p:ph idx="1" type="subTitle"/>
          </p:nvPr>
        </p:nvSpPr>
        <p:spPr>
          <a:xfrm>
            <a:off x="720000" y="1702825"/>
            <a:ext cx="39783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aims to provide deep insight into the patterns and behaviour of grants to help Dr. Brown in his mission of understanding and serving the community better.</a:t>
            </a:r>
            <a:endParaRPr/>
          </a:p>
          <a:p>
            <a:pPr indent="0" lvl="0" marL="0" rtl="0" algn="l">
              <a:spcBef>
                <a:spcPts val="1000"/>
              </a:spcBef>
              <a:spcAft>
                <a:spcPts val="0"/>
              </a:spcAft>
              <a:buNone/>
            </a:pPr>
            <a:r>
              <a:rPr lang="en"/>
              <a:t>Dr. Brown works closely with a non-profit organization Philanthropy Southwest and studies how the organizations based in the South-West region of the US make or receive donations.</a:t>
            </a:r>
            <a:endParaRPr/>
          </a:p>
          <a:p>
            <a:pPr indent="0" lvl="0" marL="0" rtl="0" algn="l">
              <a:spcBef>
                <a:spcPts val="1000"/>
              </a:spcBef>
              <a:spcAft>
                <a:spcPts val="0"/>
              </a:spcAft>
              <a:buNone/>
            </a:pPr>
            <a:r>
              <a:rPr lang="en"/>
              <a:t>The South-West region includes Arizona, Arkansas, Colorado, Nevada, New Mexico, Oklahoma, and Texas.</a:t>
            </a:r>
            <a:endParaRPr/>
          </a:p>
          <a:p>
            <a:pPr indent="0" lvl="0" marL="0" rtl="0" algn="l">
              <a:spcBef>
                <a:spcPts val="1000"/>
              </a:spcBef>
              <a:spcAft>
                <a:spcPts val="1000"/>
              </a:spcAft>
              <a:buNone/>
            </a:pPr>
            <a:r>
              <a:t/>
            </a:r>
            <a:endParaRPr/>
          </a:p>
        </p:txBody>
      </p:sp>
      <p:sp>
        <p:nvSpPr>
          <p:cNvPr id="145" name="Google Shape;145;p26"/>
          <p:cNvSpPr txBox="1"/>
          <p:nvPr>
            <p:ph type="title"/>
          </p:nvPr>
        </p:nvSpPr>
        <p:spPr>
          <a:xfrm>
            <a:off x="4890950" y="1753075"/>
            <a:ext cx="40761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46" name="Google Shape;146;p26"/>
          <p:cNvPicPr preferRelativeResize="0"/>
          <p:nvPr/>
        </p:nvPicPr>
        <p:blipFill>
          <a:blip r:embed="rId3">
            <a:alphaModFix/>
          </a:blip>
          <a:stretch>
            <a:fillRect/>
          </a:stretch>
        </p:blipFill>
        <p:spPr>
          <a:xfrm>
            <a:off x="5225550" y="2036835"/>
            <a:ext cx="3406899" cy="173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4" type="subTitle"/>
          </p:nvPr>
        </p:nvSpPr>
        <p:spPr>
          <a:xfrm>
            <a:off x="3699275" y="1448977"/>
            <a:ext cx="2505600" cy="48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152" name="Google Shape;152;p27"/>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53" name="Google Shape;153;p27"/>
          <p:cNvSpPr txBox="1"/>
          <p:nvPr>
            <p:ph idx="1" type="subTitle"/>
          </p:nvPr>
        </p:nvSpPr>
        <p:spPr>
          <a:xfrm>
            <a:off x="3699275" y="2280000"/>
            <a:ext cx="3010500" cy="18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deliverables of the project include the following:</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Collected Data</a:t>
            </a:r>
            <a:endParaRPr/>
          </a:p>
          <a:p>
            <a:pPr indent="-304800" lvl="0" marL="457200" rtl="0" algn="l">
              <a:lnSpc>
                <a:spcPct val="115000"/>
              </a:lnSpc>
              <a:spcBef>
                <a:spcPts val="0"/>
              </a:spcBef>
              <a:spcAft>
                <a:spcPts val="0"/>
              </a:spcAft>
              <a:buSzPts val="1200"/>
              <a:buChar char="●"/>
            </a:pPr>
            <a:r>
              <a:rPr lang="en"/>
              <a:t>Data Transformation Pipeline</a:t>
            </a:r>
            <a:endParaRPr/>
          </a:p>
          <a:p>
            <a:pPr indent="-304800" lvl="0" marL="457200" rtl="0" algn="l">
              <a:lnSpc>
                <a:spcPct val="115000"/>
              </a:lnSpc>
              <a:spcBef>
                <a:spcPts val="0"/>
              </a:spcBef>
              <a:spcAft>
                <a:spcPts val="0"/>
              </a:spcAft>
              <a:buSzPts val="1200"/>
              <a:buChar char="●"/>
            </a:pPr>
            <a:r>
              <a:rPr lang="en"/>
              <a:t>Tableau Dashboard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7"/>
          <p:cNvSpPr txBox="1"/>
          <p:nvPr>
            <p:ph idx="2" type="subTitle"/>
          </p:nvPr>
        </p:nvSpPr>
        <p:spPr>
          <a:xfrm>
            <a:off x="720000" y="2280000"/>
            <a:ext cx="2505600" cy="23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project’s primary objective is to uncover trends in philanthropic funding, categorize grants by purpose, and highlight key focus areas such as education, healthcare, and community development. Additionally, the project includes interactive dashboards for intuitive exploration and to aid foundations in aligning their strategies with community needs.</a:t>
            </a:r>
            <a:endParaRPr/>
          </a:p>
          <a:p>
            <a:pPr indent="0" lvl="0" marL="0" rtl="0" algn="l">
              <a:spcBef>
                <a:spcPts val="0"/>
              </a:spcBef>
              <a:spcAft>
                <a:spcPts val="0"/>
              </a:spcAft>
              <a:buNone/>
            </a:pPr>
            <a:r>
              <a:t/>
            </a:r>
            <a:endParaRPr/>
          </a:p>
        </p:txBody>
      </p:sp>
      <p:sp>
        <p:nvSpPr>
          <p:cNvPr id="155" name="Google Shape;155;p27"/>
          <p:cNvSpPr txBox="1"/>
          <p:nvPr>
            <p:ph idx="3" type="subTitle"/>
          </p:nvPr>
        </p:nvSpPr>
        <p:spPr>
          <a:xfrm>
            <a:off x="720000" y="1448977"/>
            <a:ext cx="2505600" cy="48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a:t>
            </a:r>
            <a:r>
              <a:rPr lang="en"/>
              <a:t>ur Aim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161" name="Google Shape;161;p28"/>
          <p:cNvSpPr txBox="1"/>
          <p:nvPr>
            <p:ph idx="4" type="subTitle"/>
          </p:nvPr>
        </p:nvSpPr>
        <p:spPr>
          <a:xfrm>
            <a:off x="720000" y="1595175"/>
            <a:ext cx="2236500" cy="7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Domain Knowledge</a:t>
            </a:r>
            <a:endParaRPr/>
          </a:p>
        </p:txBody>
      </p:sp>
      <p:sp>
        <p:nvSpPr>
          <p:cNvPr id="162" name="Google Shape;162;p28"/>
          <p:cNvSpPr txBox="1"/>
          <p:nvPr>
            <p:ph idx="5" type="subTitle"/>
          </p:nvPr>
        </p:nvSpPr>
        <p:spPr>
          <a:xfrm>
            <a:off x="3338419" y="1595175"/>
            <a:ext cx="2236500" cy="7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Of The Dataset</a:t>
            </a:r>
            <a:endParaRPr/>
          </a:p>
        </p:txBody>
      </p:sp>
      <p:sp>
        <p:nvSpPr>
          <p:cNvPr id="163" name="Google Shape;163;p28"/>
          <p:cNvSpPr txBox="1"/>
          <p:nvPr>
            <p:ph idx="1" type="subTitle"/>
          </p:nvPr>
        </p:nvSpPr>
        <p:spPr>
          <a:xfrm>
            <a:off x="720000" y="2571750"/>
            <a:ext cx="2236500" cy="18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starts from understanding the domain, how the granting </a:t>
            </a:r>
            <a:r>
              <a:rPr lang="en"/>
              <a:t>institutions</a:t>
            </a:r>
            <a:r>
              <a:rPr lang="en"/>
              <a:t> work, what define a non-profit organization, how are these institutes categorized, and which entities are involved the philanthropy domain.</a:t>
            </a:r>
            <a:endParaRPr/>
          </a:p>
        </p:txBody>
      </p:sp>
      <p:sp>
        <p:nvSpPr>
          <p:cNvPr id="164" name="Google Shape;164;p28"/>
          <p:cNvSpPr txBox="1"/>
          <p:nvPr>
            <p:ph idx="2" type="subTitle"/>
          </p:nvPr>
        </p:nvSpPr>
        <p:spPr>
          <a:xfrm>
            <a:off x="3338423" y="2571750"/>
            <a:ext cx="2236500" cy="18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were expected to work upon should only be based in the South-West region of the US when it comes to the grant makers.</a:t>
            </a:r>
            <a:endParaRPr/>
          </a:p>
          <a:p>
            <a:pPr indent="0" lvl="0" marL="0" rtl="0" algn="l">
              <a:spcBef>
                <a:spcPts val="0"/>
              </a:spcBef>
              <a:spcAft>
                <a:spcPts val="0"/>
              </a:spcAft>
              <a:buNone/>
            </a:pPr>
            <a:r>
              <a:rPr lang="en"/>
              <a:t>We also needed to collect census and demographic data for all the grant makers and receivers.</a:t>
            </a:r>
            <a:endParaRPr/>
          </a:p>
        </p:txBody>
      </p:sp>
      <p:sp>
        <p:nvSpPr>
          <p:cNvPr id="165" name="Google Shape;165;p28"/>
          <p:cNvSpPr txBox="1"/>
          <p:nvPr>
            <p:ph idx="3" type="subTitle"/>
          </p:nvPr>
        </p:nvSpPr>
        <p:spPr>
          <a:xfrm>
            <a:off x="5956847" y="2571750"/>
            <a:ext cx="2236500" cy="18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analytical dashboard is largely designed on the specific requirements laid out by the sponsor, where the main focus is the receivers of the grant, and the categories of both the donors and receivers.</a:t>
            </a:r>
            <a:endParaRPr/>
          </a:p>
        </p:txBody>
      </p:sp>
      <p:sp>
        <p:nvSpPr>
          <p:cNvPr id="166" name="Google Shape;166;p28"/>
          <p:cNvSpPr txBox="1"/>
          <p:nvPr>
            <p:ph idx="6" type="subTitle"/>
          </p:nvPr>
        </p:nvSpPr>
        <p:spPr>
          <a:xfrm>
            <a:off x="5956838" y="1595175"/>
            <a:ext cx="2236500" cy="7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Dashboard and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6" type="subTitle"/>
          </p:nvPr>
        </p:nvSpPr>
        <p:spPr>
          <a:xfrm>
            <a:off x="1800526" y="2946675"/>
            <a:ext cx="31095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Dashboards</a:t>
            </a:r>
            <a:endParaRPr/>
          </a:p>
        </p:txBody>
      </p:sp>
      <p:sp>
        <p:nvSpPr>
          <p:cNvPr id="172" name="Google Shape;172;p29"/>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3" name="Google Shape;173;p29"/>
          <p:cNvSpPr txBox="1"/>
          <p:nvPr>
            <p:ph idx="1" type="subTitle"/>
          </p:nvPr>
        </p:nvSpPr>
        <p:spPr>
          <a:xfrm>
            <a:off x="1800525" y="1735625"/>
            <a:ext cx="31095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of data from reliable sources, including IRS Form 990 filings and external public philanthropy databases.</a:t>
            </a:r>
            <a:endParaRPr/>
          </a:p>
          <a:p>
            <a:pPr indent="0" lvl="0" marL="0" rtl="0" algn="l">
              <a:spcBef>
                <a:spcPts val="0"/>
              </a:spcBef>
              <a:spcAft>
                <a:spcPts val="0"/>
              </a:spcAft>
              <a:buNone/>
            </a:pPr>
            <a:r>
              <a:rPr lang="en"/>
              <a:t>Population</a:t>
            </a:r>
            <a:r>
              <a:rPr lang="en"/>
              <a:t> and poverty data collection Census database in addition to crosswalk data.</a:t>
            </a:r>
            <a:endParaRPr/>
          </a:p>
          <a:p>
            <a:pPr indent="0" lvl="0" marL="0" rtl="0" algn="l">
              <a:spcBef>
                <a:spcPts val="0"/>
              </a:spcBef>
              <a:spcAft>
                <a:spcPts val="0"/>
              </a:spcAft>
              <a:buNone/>
            </a:pPr>
            <a:r>
              <a:t/>
            </a:r>
            <a:endParaRPr/>
          </a:p>
        </p:txBody>
      </p:sp>
      <p:sp>
        <p:nvSpPr>
          <p:cNvPr id="174" name="Google Shape;174;p29"/>
          <p:cNvSpPr txBox="1"/>
          <p:nvPr>
            <p:ph idx="2" type="subTitle"/>
          </p:nvPr>
        </p:nvSpPr>
        <p:spPr>
          <a:xfrm>
            <a:off x="5314500" y="1735625"/>
            <a:ext cx="31095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Includes extracting relevant data from Form 990 XML files, cleaning, standardizing, and normalizing the data to handle </a:t>
            </a:r>
            <a:r>
              <a:rPr lang="en"/>
              <a:t>inconsistencies</a:t>
            </a:r>
            <a:r>
              <a:rPr lang="en"/>
              <a:t> and saving it in various CSV files.</a:t>
            </a:r>
            <a:endParaRPr/>
          </a:p>
        </p:txBody>
      </p:sp>
      <p:sp>
        <p:nvSpPr>
          <p:cNvPr id="175" name="Google Shape;175;p29"/>
          <p:cNvSpPr txBox="1"/>
          <p:nvPr>
            <p:ph idx="3" type="subTitle"/>
          </p:nvPr>
        </p:nvSpPr>
        <p:spPr>
          <a:xfrm>
            <a:off x="1800525" y="3396200"/>
            <a:ext cx="31095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intuitive and interactive dashboards to visualize trends in philanthropic funding.</a:t>
            </a:r>
            <a:endParaRPr/>
          </a:p>
          <a:p>
            <a:pPr indent="0" lvl="0" marL="0" rtl="0" algn="l">
              <a:spcBef>
                <a:spcPts val="0"/>
              </a:spcBef>
              <a:spcAft>
                <a:spcPts val="0"/>
              </a:spcAft>
              <a:buNone/>
            </a:pPr>
            <a:r>
              <a:rPr lang="en"/>
              <a:t>Providing actionable insights based upon the requirements laid out by the sponsor.</a:t>
            </a:r>
            <a:endParaRPr/>
          </a:p>
        </p:txBody>
      </p:sp>
      <p:sp>
        <p:nvSpPr>
          <p:cNvPr id="176" name="Google Shape;176;p29"/>
          <p:cNvSpPr txBox="1"/>
          <p:nvPr>
            <p:ph idx="4" type="subTitle"/>
          </p:nvPr>
        </p:nvSpPr>
        <p:spPr>
          <a:xfrm>
            <a:off x="5314500" y="3396200"/>
            <a:ext cx="3109500" cy="1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develop scalable data pipelines to enable integration of new data in the future.</a:t>
            </a:r>
            <a:endParaRPr/>
          </a:p>
          <a:p>
            <a:pPr indent="0" lvl="0" marL="0" rtl="0" algn="l">
              <a:spcBef>
                <a:spcPts val="0"/>
              </a:spcBef>
              <a:spcAft>
                <a:spcPts val="0"/>
              </a:spcAft>
              <a:buNone/>
            </a:pPr>
            <a:r>
              <a:rPr lang="en"/>
              <a:t>Also, to d</a:t>
            </a:r>
            <a:r>
              <a:rPr lang="en"/>
              <a:t>ocument the processes and methodologies for easy adaptation by other teams or projects.</a:t>
            </a:r>
            <a:endParaRPr/>
          </a:p>
        </p:txBody>
      </p:sp>
      <p:sp>
        <p:nvSpPr>
          <p:cNvPr id="177" name="Google Shape;177;p29"/>
          <p:cNvSpPr txBox="1"/>
          <p:nvPr>
            <p:ph idx="5" type="subTitle"/>
          </p:nvPr>
        </p:nvSpPr>
        <p:spPr>
          <a:xfrm>
            <a:off x="1800526" y="1285875"/>
            <a:ext cx="31095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78" name="Google Shape;178;p29"/>
          <p:cNvSpPr txBox="1"/>
          <p:nvPr>
            <p:ph idx="7" type="subTitle"/>
          </p:nvPr>
        </p:nvSpPr>
        <p:spPr>
          <a:xfrm>
            <a:off x="5314475" y="1285875"/>
            <a:ext cx="31095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179" name="Google Shape;179;p29"/>
          <p:cNvSpPr txBox="1"/>
          <p:nvPr>
            <p:ph idx="8" type="subTitle"/>
          </p:nvPr>
        </p:nvSpPr>
        <p:spPr>
          <a:xfrm>
            <a:off x="5314475" y="2946675"/>
            <a:ext cx="31095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it Replicable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85" name="Google Shape;185;p30"/>
          <p:cNvSpPr txBox="1"/>
          <p:nvPr>
            <p:ph idx="1" type="subTitle"/>
          </p:nvPr>
        </p:nvSpPr>
        <p:spPr>
          <a:xfrm>
            <a:off x="720000" y="1710160"/>
            <a:ext cx="2233500" cy="11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 is an data aggregation organization in the philanthropy domain.</a:t>
            </a:r>
            <a:endParaRPr/>
          </a:p>
          <a:p>
            <a:pPr indent="0" lvl="0" marL="0" rtl="0" algn="l">
              <a:spcBef>
                <a:spcPts val="0"/>
              </a:spcBef>
              <a:spcAft>
                <a:spcPts val="0"/>
              </a:spcAft>
              <a:buNone/>
            </a:pPr>
            <a:r>
              <a:rPr lang="en"/>
              <a:t>Dataset from Candid set the structure of the dataset.</a:t>
            </a:r>
            <a:endParaRPr/>
          </a:p>
        </p:txBody>
      </p:sp>
      <p:sp>
        <p:nvSpPr>
          <p:cNvPr id="186" name="Google Shape;186;p30"/>
          <p:cNvSpPr txBox="1"/>
          <p:nvPr>
            <p:ph idx="2" type="subTitle"/>
          </p:nvPr>
        </p:nvSpPr>
        <p:spPr>
          <a:xfrm>
            <a:off x="3455250" y="1710160"/>
            <a:ext cx="2233500" cy="11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non-profit organization in the US needs to file the Form-990 detailing the donations they made for tax purposes.</a:t>
            </a:r>
            <a:endParaRPr/>
          </a:p>
        </p:txBody>
      </p:sp>
      <p:sp>
        <p:nvSpPr>
          <p:cNvPr id="187" name="Google Shape;187;p30"/>
          <p:cNvSpPr txBox="1"/>
          <p:nvPr>
            <p:ph idx="3" type="subTitle"/>
          </p:nvPr>
        </p:nvSpPr>
        <p:spPr>
          <a:xfrm>
            <a:off x="720000" y="3440454"/>
            <a:ext cx="2233500" cy="11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like population, poverty, income, etc. was collected from the data.census.gov website for the year 2022.</a:t>
            </a:r>
            <a:endParaRPr/>
          </a:p>
        </p:txBody>
      </p:sp>
      <p:sp>
        <p:nvSpPr>
          <p:cNvPr id="188" name="Google Shape;188;p30"/>
          <p:cNvSpPr txBox="1"/>
          <p:nvPr>
            <p:ph idx="4" type="subTitle"/>
          </p:nvPr>
        </p:nvSpPr>
        <p:spPr>
          <a:xfrm>
            <a:off x="3455250" y="3440454"/>
            <a:ext cx="2233500" cy="11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category data for the organizations was collected from EO BMF dataset from IRS which give a NTEE code to non-profit organizations.</a:t>
            </a:r>
            <a:endParaRPr/>
          </a:p>
        </p:txBody>
      </p:sp>
      <p:sp>
        <p:nvSpPr>
          <p:cNvPr id="189" name="Google Shape;189;p30"/>
          <p:cNvSpPr txBox="1"/>
          <p:nvPr>
            <p:ph idx="7" type="subTitle"/>
          </p:nvPr>
        </p:nvSpPr>
        <p:spPr>
          <a:xfrm>
            <a:off x="720000" y="1336275"/>
            <a:ext cx="2233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CANDID</a:t>
            </a:r>
            <a:endParaRPr/>
          </a:p>
        </p:txBody>
      </p:sp>
      <p:sp>
        <p:nvSpPr>
          <p:cNvPr id="190" name="Google Shape;190;p30"/>
          <p:cNvSpPr txBox="1"/>
          <p:nvPr>
            <p:ph idx="8" type="subTitle"/>
          </p:nvPr>
        </p:nvSpPr>
        <p:spPr>
          <a:xfrm>
            <a:off x="3455250" y="1336275"/>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 990</a:t>
            </a:r>
            <a:endParaRPr/>
          </a:p>
        </p:txBody>
      </p:sp>
      <p:sp>
        <p:nvSpPr>
          <p:cNvPr id="191" name="Google Shape;191;p30"/>
          <p:cNvSpPr txBox="1"/>
          <p:nvPr>
            <p:ph idx="9" type="subTitle"/>
          </p:nvPr>
        </p:nvSpPr>
        <p:spPr>
          <a:xfrm>
            <a:off x="6190500" y="1336275"/>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 990-PF</a:t>
            </a:r>
            <a:endParaRPr/>
          </a:p>
        </p:txBody>
      </p:sp>
      <p:sp>
        <p:nvSpPr>
          <p:cNvPr id="192" name="Google Shape;192;p30"/>
          <p:cNvSpPr txBox="1"/>
          <p:nvPr>
            <p:ph idx="5" type="subTitle"/>
          </p:nvPr>
        </p:nvSpPr>
        <p:spPr>
          <a:xfrm>
            <a:off x="6190500" y="1710160"/>
            <a:ext cx="2233500" cy="11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990 PF is for non-profit private foundations. </a:t>
            </a:r>
            <a:endParaRPr/>
          </a:p>
          <a:p>
            <a:pPr indent="0" lvl="0" marL="0" rtl="0" algn="l">
              <a:spcBef>
                <a:spcPts val="0"/>
              </a:spcBef>
              <a:spcAft>
                <a:spcPts val="0"/>
              </a:spcAft>
              <a:buNone/>
            </a:pPr>
            <a:r>
              <a:rPr lang="en"/>
              <a:t>Majority of the data we collected comes from Form 990 PF.</a:t>
            </a:r>
            <a:endParaRPr/>
          </a:p>
        </p:txBody>
      </p:sp>
      <p:sp>
        <p:nvSpPr>
          <p:cNvPr id="193" name="Google Shape;193;p30"/>
          <p:cNvSpPr txBox="1"/>
          <p:nvPr>
            <p:ph idx="6" type="subTitle"/>
          </p:nvPr>
        </p:nvSpPr>
        <p:spPr>
          <a:xfrm>
            <a:off x="6190500" y="3440454"/>
            <a:ext cx="2233500" cy="11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Crosswalk datasets were needed to map different features in different dataset, like mapping ZIP codes to Counties.</a:t>
            </a:r>
            <a:endParaRPr/>
          </a:p>
        </p:txBody>
      </p:sp>
      <p:sp>
        <p:nvSpPr>
          <p:cNvPr id="194" name="Google Shape;194;p30"/>
          <p:cNvSpPr txBox="1"/>
          <p:nvPr>
            <p:ph idx="13" type="subTitle"/>
          </p:nvPr>
        </p:nvSpPr>
        <p:spPr>
          <a:xfrm>
            <a:off x="720000" y="3063351"/>
            <a:ext cx="2233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CENSUS</a:t>
            </a:r>
            <a:endParaRPr/>
          </a:p>
        </p:txBody>
      </p:sp>
      <p:sp>
        <p:nvSpPr>
          <p:cNvPr id="195" name="Google Shape;195;p30"/>
          <p:cNvSpPr txBox="1"/>
          <p:nvPr>
            <p:ph idx="14" type="subTitle"/>
          </p:nvPr>
        </p:nvSpPr>
        <p:spPr>
          <a:xfrm>
            <a:off x="3455250" y="3063356"/>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NCCS CATEGORY</a:t>
            </a:r>
            <a:endParaRPr/>
          </a:p>
        </p:txBody>
      </p:sp>
      <p:sp>
        <p:nvSpPr>
          <p:cNvPr id="196" name="Google Shape;196;p30"/>
          <p:cNvSpPr txBox="1"/>
          <p:nvPr>
            <p:ph idx="15" type="subTitle"/>
          </p:nvPr>
        </p:nvSpPr>
        <p:spPr>
          <a:xfrm>
            <a:off x="6190500" y="3063350"/>
            <a:ext cx="26313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HUD CROSSWALKS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1"/>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TRANSFORMATIONS</a:t>
            </a:r>
            <a:endParaRPr/>
          </a:p>
        </p:txBody>
      </p:sp>
      <p:sp>
        <p:nvSpPr>
          <p:cNvPr id="202" name="Google Shape;202;p31"/>
          <p:cNvSpPr txBox="1"/>
          <p:nvPr>
            <p:ph idx="6" type="subTitle"/>
          </p:nvPr>
        </p:nvSpPr>
        <p:spPr>
          <a:xfrm>
            <a:off x="786875" y="1560350"/>
            <a:ext cx="6065400" cy="29610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b="0" lang="en" sz="1200"/>
              <a:t>The IRS Form 990 and 990-PF Bulk Data was stored in XML format, and the required features were extracted to create a CSV file.</a:t>
            </a:r>
            <a:endParaRPr b="0" sz="1200"/>
          </a:p>
          <a:p>
            <a:pPr indent="-304800" lvl="0" marL="457200" rtl="0" algn="l">
              <a:lnSpc>
                <a:spcPct val="130000"/>
              </a:lnSpc>
              <a:spcBef>
                <a:spcPts val="0"/>
              </a:spcBef>
              <a:spcAft>
                <a:spcPts val="0"/>
              </a:spcAft>
              <a:buSzPts val="1200"/>
              <a:buChar char="●"/>
            </a:pPr>
            <a:r>
              <a:rPr b="0" lang="en" sz="1200"/>
              <a:t>HUD Crosswalk data and  Business Master File (BMF) were used to </a:t>
            </a:r>
            <a:r>
              <a:rPr b="0" lang="en" sz="1200"/>
              <a:t>classify Metropolitan and Micropolitan Areas,</a:t>
            </a:r>
            <a:r>
              <a:rPr b="0" lang="en" sz="1200"/>
              <a:t> map ZIP codes to Counties, categorize organizations, etc.</a:t>
            </a:r>
            <a:endParaRPr b="0" sz="1200"/>
          </a:p>
          <a:p>
            <a:pPr indent="-304800" lvl="0" marL="457200" rtl="0" algn="l">
              <a:lnSpc>
                <a:spcPct val="130000"/>
              </a:lnSpc>
              <a:spcBef>
                <a:spcPts val="0"/>
              </a:spcBef>
              <a:spcAft>
                <a:spcPts val="0"/>
              </a:spcAft>
              <a:buSzPts val="1200"/>
              <a:buChar char="●"/>
            </a:pPr>
            <a:r>
              <a:rPr b="0" lang="en" sz="1200"/>
              <a:t>A separate county level grant distribution dataset was created which aggregates the grants data on demographic and geographic features.</a:t>
            </a:r>
            <a:endParaRPr b="0" sz="1200"/>
          </a:p>
          <a:p>
            <a:pPr indent="-304800" lvl="0" marL="457200" rtl="0" algn="l">
              <a:lnSpc>
                <a:spcPct val="130000"/>
              </a:lnSpc>
              <a:spcBef>
                <a:spcPts val="0"/>
              </a:spcBef>
              <a:spcAft>
                <a:spcPts val="0"/>
              </a:spcAft>
              <a:buSzPts val="1200"/>
              <a:buChar char="●"/>
            </a:pPr>
            <a:r>
              <a:rPr b="0" lang="en" sz="1200"/>
              <a:t>Missing data was taken care of either using multiple sources or even filling some of the values manually to make the analysis as accurate as possible.</a:t>
            </a:r>
            <a:endParaRPr b="0" sz="1200"/>
          </a:p>
          <a:p>
            <a:pPr indent="-304800" lvl="0" marL="457200" rtl="0" algn="l">
              <a:lnSpc>
                <a:spcPct val="130000"/>
              </a:lnSpc>
              <a:spcBef>
                <a:spcPts val="0"/>
              </a:spcBef>
              <a:spcAft>
                <a:spcPts val="0"/>
              </a:spcAft>
              <a:buSzPts val="1200"/>
              <a:buChar char="●"/>
            </a:pPr>
            <a:r>
              <a:rPr b="0" lang="en" sz="1200"/>
              <a:t>The most difficult part was to extract the category of the organizations as an organization could be listed under multiple or without proper categorization.</a:t>
            </a:r>
            <a:endParaRPr b="0" sz="1200"/>
          </a:p>
          <a:p>
            <a:pPr indent="0" lvl="0" marL="0" rtl="0" algn="l">
              <a:spcBef>
                <a:spcPts val="0"/>
              </a:spcBef>
              <a:spcAft>
                <a:spcPts val="0"/>
              </a:spcAft>
              <a:buNone/>
            </a:pPr>
            <a:r>
              <a:t/>
            </a:r>
            <a:endParaRPr b="0"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PIPELINE</a:t>
            </a:r>
            <a:endParaRPr/>
          </a:p>
        </p:txBody>
      </p:sp>
      <p:sp>
        <p:nvSpPr>
          <p:cNvPr id="208" name="Google Shape;208;p32"/>
          <p:cNvSpPr txBox="1"/>
          <p:nvPr>
            <p:ph idx="3" type="subTitle"/>
          </p:nvPr>
        </p:nvSpPr>
        <p:spPr>
          <a:xfrm>
            <a:off x="1576625" y="1316338"/>
            <a:ext cx="6077700" cy="1883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Although not being part of original scope of the project, it was important for us to make the project replicable and scalable.</a:t>
            </a:r>
            <a:endParaRPr sz="1200"/>
          </a:p>
          <a:p>
            <a:pPr indent="-304800" lvl="0" marL="457200" rtl="0" algn="l">
              <a:lnSpc>
                <a:spcPct val="115000"/>
              </a:lnSpc>
              <a:spcBef>
                <a:spcPts val="0"/>
              </a:spcBef>
              <a:spcAft>
                <a:spcPts val="0"/>
              </a:spcAft>
              <a:buSzPts val="1200"/>
              <a:buChar char="●"/>
            </a:pPr>
            <a:r>
              <a:rPr lang="en" sz="1200"/>
              <a:t>We created a pipeline using python which would do all the required transformations to the raw data and generate final CSV data files.</a:t>
            </a:r>
            <a:endParaRPr sz="1200"/>
          </a:p>
          <a:p>
            <a:pPr indent="-304800" lvl="0" marL="457200" rtl="0" algn="l">
              <a:lnSpc>
                <a:spcPct val="115000"/>
              </a:lnSpc>
              <a:spcBef>
                <a:spcPts val="0"/>
              </a:spcBef>
              <a:spcAft>
                <a:spcPts val="0"/>
              </a:spcAft>
              <a:buSzPts val="1200"/>
              <a:buChar char="●"/>
            </a:pPr>
            <a:r>
              <a:rPr lang="en" sz="1200"/>
              <a:t>This makes the data updation process very easy as just by adding raw file to the directory and running the script will update the final dataset.</a:t>
            </a:r>
            <a:endParaRPr sz="1200"/>
          </a:p>
          <a:p>
            <a:pPr indent="-304800" lvl="0" marL="457200" rtl="0" algn="l">
              <a:lnSpc>
                <a:spcPct val="115000"/>
              </a:lnSpc>
              <a:spcBef>
                <a:spcPts val="0"/>
              </a:spcBef>
              <a:spcAft>
                <a:spcPts val="0"/>
              </a:spcAft>
              <a:buSzPts val="1200"/>
              <a:buChar char="●"/>
            </a:pPr>
            <a:r>
              <a:rPr lang="en" sz="1200"/>
              <a:t>All the intermediary datasets and crosswalks are already present and any future exceptions have also been accounted for.</a:t>
            </a:r>
            <a:endParaRPr sz="1200"/>
          </a:p>
        </p:txBody>
      </p:sp>
      <p:grpSp>
        <p:nvGrpSpPr>
          <p:cNvPr id="209" name="Google Shape;209;p32"/>
          <p:cNvGrpSpPr/>
          <p:nvPr/>
        </p:nvGrpSpPr>
        <p:grpSpPr>
          <a:xfrm>
            <a:off x="715125" y="3295413"/>
            <a:ext cx="7881296" cy="1599613"/>
            <a:chOff x="715125" y="3295413"/>
            <a:chExt cx="7881296" cy="1599613"/>
          </a:xfrm>
        </p:grpSpPr>
        <p:grpSp>
          <p:nvGrpSpPr>
            <p:cNvPr id="210" name="Google Shape;210;p32"/>
            <p:cNvGrpSpPr/>
            <p:nvPr/>
          </p:nvGrpSpPr>
          <p:grpSpPr>
            <a:xfrm>
              <a:off x="715125" y="3295413"/>
              <a:ext cx="1193400" cy="341100"/>
              <a:chOff x="715125" y="3416350"/>
              <a:chExt cx="1193400" cy="341100"/>
            </a:xfrm>
          </p:grpSpPr>
          <p:sp>
            <p:nvSpPr>
              <p:cNvPr id="211" name="Google Shape;211;p32"/>
              <p:cNvSpPr/>
              <p:nvPr/>
            </p:nvSpPr>
            <p:spPr>
              <a:xfrm>
                <a:off x="715125" y="3416350"/>
                <a:ext cx="1193400" cy="341100"/>
              </a:xfrm>
              <a:prstGeom prst="roundRect">
                <a:avLst>
                  <a:gd fmla="val 16667" name="adj"/>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2" name="Google Shape;212;p32"/>
              <p:cNvSpPr txBox="1"/>
              <p:nvPr/>
            </p:nvSpPr>
            <p:spPr>
              <a:xfrm>
                <a:off x="824025" y="3416350"/>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IRS</a:t>
                </a:r>
                <a:endParaRPr b="1" sz="1200">
                  <a:solidFill>
                    <a:schemeClr val="dk1"/>
                  </a:solidFill>
                  <a:latin typeface="Archivo"/>
                  <a:ea typeface="Archivo"/>
                  <a:cs typeface="Archivo"/>
                  <a:sym typeface="Archivo"/>
                </a:endParaRPr>
              </a:p>
            </p:txBody>
          </p:sp>
        </p:grpSp>
        <p:grpSp>
          <p:nvGrpSpPr>
            <p:cNvPr id="213" name="Google Shape;213;p32"/>
            <p:cNvGrpSpPr/>
            <p:nvPr/>
          </p:nvGrpSpPr>
          <p:grpSpPr>
            <a:xfrm>
              <a:off x="715125" y="3636513"/>
              <a:ext cx="1193400" cy="379000"/>
              <a:chOff x="715125" y="3871875"/>
              <a:chExt cx="1193400" cy="379000"/>
            </a:xfrm>
          </p:grpSpPr>
          <p:sp>
            <p:nvSpPr>
              <p:cNvPr id="214" name="Google Shape;214;p32"/>
              <p:cNvSpPr/>
              <p:nvPr/>
            </p:nvSpPr>
            <p:spPr>
              <a:xfrm>
                <a:off x="715125" y="3909775"/>
                <a:ext cx="1193400" cy="341100"/>
              </a:xfrm>
              <a:prstGeom prst="roundRect">
                <a:avLst>
                  <a:gd fmla="val 16667" name="adj"/>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5" name="Google Shape;215;p32"/>
              <p:cNvSpPr txBox="1"/>
              <p:nvPr/>
            </p:nvSpPr>
            <p:spPr>
              <a:xfrm>
                <a:off x="824025" y="3871875"/>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NCCS</a:t>
                </a:r>
                <a:endParaRPr b="1" sz="1200">
                  <a:solidFill>
                    <a:schemeClr val="dk1"/>
                  </a:solidFill>
                  <a:latin typeface="Archivo"/>
                  <a:ea typeface="Archivo"/>
                  <a:cs typeface="Archivo"/>
                  <a:sym typeface="Archivo"/>
                </a:endParaRPr>
              </a:p>
            </p:txBody>
          </p:sp>
        </p:grpSp>
        <p:grpSp>
          <p:nvGrpSpPr>
            <p:cNvPr id="216" name="Google Shape;216;p32"/>
            <p:cNvGrpSpPr/>
            <p:nvPr/>
          </p:nvGrpSpPr>
          <p:grpSpPr>
            <a:xfrm>
              <a:off x="715125" y="4045425"/>
              <a:ext cx="1193400" cy="341100"/>
              <a:chOff x="715125" y="4403200"/>
              <a:chExt cx="1193400" cy="341100"/>
            </a:xfrm>
          </p:grpSpPr>
          <p:sp>
            <p:nvSpPr>
              <p:cNvPr id="217" name="Google Shape;217;p32"/>
              <p:cNvSpPr/>
              <p:nvPr/>
            </p:nvSpPr>
            <p:spPr>
              <a:xfrm>
                <a:off x="715125" y="4403200"/>
                <a:ext cx="1193400" cy="341100"/>
              </a:xfrm>
              <a:prstGeom prst="roundRect">
                <a:avLst>
                  <a:gd fmla="val 16667" name="adj"/>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8" name="Google Shape;218;p32"/>
              <p:cNvSpPr txBox="1"/>
              <p:nvPr/>
            </p:nvSpPr>
            <p:spPr>
              <a:xfrm>
                <a:off x="824025" y="4403200"/>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HUD</a:t>
                </a:r>
                <a:endParaRPr b="1" sz="1200">
                  <a:solidFill>
                    <a:schemeClr val="dk1"/>
                  </a:solidFill>
                  <a:latin typeface="Archivo"/>
                  <a:ea typeface="Archivo"/>
                  <a:cs typeface="Archivo"/>
                  <a:sym typeface="Archivo"/>
                </a:endParaRPr>
              </a:p>
            </p:txBody>
          </p:sp>
        </p:grpSp>
        <p:sp>
          <p:nvSpPr>
            <p:cNvPr id="219" name="Google Shape;219;p32"/>
            <p:cNvSpPr/>
            <p:nvPr/>
          </p:nvSpPr>
          <p:spPr>
            <a:xfrm>
              <a:off x="2060200" y="3819825"/>
              <a:ext cx="1364100" cy="445200"/>
            </a:xfrm>
            <a:prstGeom prst="rightArrow">
              <a:avLst>
                <a:gd fmla="val 50000" name="adj1"/>
                <a:gd fmla="val 50000" name="adj2"/>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0" name="Google Shape;220;p32"/>
            <p:cNvSpPr txBox="1"/>
            <p:nvPr/>
          </p:nvSpPr>
          <p:spPr>
            <a:xfrm>
              <a:off x="2188150" y="3568700"/>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Extract</a:t>
              </a:r>
              <a:endParaRPr b="1" sz="1200">
                <a:solidFill>
                  <a:schemeClr val="dk1"/>
                </a:solidFill>
                <a:latin typeface="Archivo"/>
                <a:ea typeface="Archivo"/>
                <a:cs typeface="Archivo"/>
                <a:sym typeface="Archivo"/>
              </a:endParaRPr>
            </a:p>
          </p:txBody>
        </p:sp>
        <p:sp>
          <p:nvSpPr>
            <p:cNvPr id="221" name="Google Shape;221;p32"/>
            <p:cNvSpPr txBox="1"/>
            <p:nvPr/>
          </p:nvSpPr>
          <p:spPr>
            <a:xfrm>
              <a:off x="2188150" y="4137200"/>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Raw Data</a:t>
              </a:r>
              <a:endParaRPr b="1" sz="1200">
                <a:solidFill>
                  <a:schemeClr val="dk1"/>
                </a:solidFill>
                <a:latin typeface="Archivo"/>
                <a:ea typeface="Archivo"/>
                <a:cs typeface="Archivo"/>
                <a:sym typeface="Archivo"/>
              </a:endParaRPr>
            </a:p>
          </p:txBody>
        </p:sp>
        <p:sp>
          <p:nvSpPr>
            <p:cNvPr id="222" name="Google Shape;222;p32"/>
            <p:cNvSpPr/>
            <p:nvPr/>
          </p:nvSpPr>
          <p:spPr>
            <a:xfrm>
              <a:off x="3642225" y="3530925"/>
              <a:ext cx="2027100" cy="1023000"/>
            </a:xfrm>
            <a:prstGeom prst="roundRect">
              <a:avLst>
                <a:gd fmla="val 16667" name="adj"/>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3" name="Google Shape;223;p32"/>
            <p:cNvSpPr txBox="1"/>
            <p:nvPr/>
          </p:nvSpPr>
          <p:spPr>
            <a:xfrm>
              <a:off x="4167975" y="3871875"/>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Transform</a:t>
              </a:r>
              <a:endParaRPr b="1" sz="1200">
                <a:solidFill>
                  <a:schemeClr val="dk1"/>
                </a:solidFill>
                <a:latin typeface="Archivo"/>
                <a:ea typeface="Archivo"/>
                <a:cs typeface="Archivo"/>
                <a:sym typeface="Archivo"/>
              </a:endParaRPr>
            </a:p>
          </p:txBody>
        </p:sp>
        <p:sp>
          <p:nvSpPr>
            <p:cNvPr id="224" name="Google Shape;224;p32"/>
            <p:cNvSpPr txBox="1"/>
            <p:nvPr/>
          </p:nvSpPr>
          <p:spPr>
            <a:xfrm>
              <a:off x="3706850" y="4553925"/>
              <a:ext cx="18582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Data Transformation Script</a:t>
              </a:r>
              <a:endParaRPr b="1" sz="1200">
                <a:solidFill>
                  <a:schemeClr val="dk1"/>
                </a:solidFill>
                <a:latin typeface="Archivo"/>
                <a:ea typeface="Archivo"/>
                <a:cs typeface="Archivo"/>
                <a:sym typeface="Archivo"/>
              </a:endParaRPr>
            </a:p>
          </p:txBody>
        </p:sp>
        <p:sp>
          <p:nvSpPr>
            <p:cNvPr id="225" name="Google Shape;225;p32"/>
            <p:cNvSpPr/>
            <p:nvPr/>
          </p:nvSpPr>
          <p:spPr>
            <a:xfrm>
              <a:off x="5887250" y="3857725"/>
              <a:ext cx="1364100" cy="445200"/>
            </a:xfrm>
            <a:prstGeom prst="rightArrow">
              <a:avLst>
                <a:gd fmla="val 50000" name="adj1"/>
                <a:gd fmla="val 50000" name="adj2"/>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6" name="Google Shape;226;p32"/>
            <p:cNvSpPr txBox="1"/>
            <p:nvPr/>
          </p:nvSpPr>
          <p:spPr>
            <a:xfrm>
              <a:off x="5996250" y="3606600"/>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Load</a:t>
              </a:r>
              <a:endParaRPr b="1" sz="1200">
                <a:solidFill>
                  <a:schemeClr val="dk1"/>
                </a:solidFill>
                <a:latin typeface="Archivo"/>
                <a:ea typeface="Archivo"/>
                <a:cs typeface="Archivo"/>
                <a:sym typeface="Archivo"/>
              </a:endParaRPr>
            </a:p>
          </p:txBody>
        </p:sp>
        <p:sp>
          <p:nvSpPr>
            <p:cNvPr id="227" name="Google Shape;227;p32"/>
            <p:cNvSpPr txBox="1"/>
            <p:nvPr/>
          </p:nvSpPr>
          <p:spPr>
            <a:xfrm>
              <a:off x="5996250" y="4137200"/>
              <a:ext cx="9756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Prepared Data</a:t>
              </a:r>
              <a:endParaRPr b="1" sz="1200">
                <a:solidFill>
                  <a:schemeClr val="dk1"/>
                </a:solidFill>
                <a:latin typeface="Archivo"/>
                <a:ea typeface="Archivo"/>
                <a:cs typeface="Archivo"/>
                <a:sym typeface="Archivo"/>
              </a:endParaRPr>
            </a:p>
          </p:txBody>
        </p:sp>
        <p:grpSp>
          <p:nvGrpSpPr>
            <p:cNvPr id="228" name="Google Shape;228;p32"/>
            <p:cNvGrpSpPr/>
            <p:nvPr/>
          </p:nvGrpSpPr>
          <p:grpSpPr>
            <a:xfrm>
              <a:off x="7403023" y="3501808"/>
              <a:ext cx="1193398" cy="1081223"/>
              <a:chOff x="-3771675" y="3971775"/>
              <a:chExt cx="291300" cy="292025"/>
            </a:xfrm>
          </p:grpSpPr>
          <p:sp>
            <p:nvSpPr>
              <p:cNvPr id="229" name="Google Shape;229;p32"/>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32"/>
            <p:cNvSpPr txBox="1"/>
            <p:nvPr/>
          </p:nvSpPr>
          <p:spPr>
            <a:xfrm>
              <a:off x="7346025" y="4553925"/>
              <a:ext cx="11934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CSV Files</a:t>
              </a:r>
              <a:endParaRPr b="1" sz="1200">
                <a:solidFill>
                  <a:schemeClr val="dk1"/>
                </a:solidFill>
                <a:latin typeface="Archivo"/>
                <a:ea typeface="Archivo"/>
                <a:cs typeface="Archivo"/>
                <a:sym typeface="Archivo"/>
              </a:endParaRPr>
            </a:p>
          </p:txBody>
        </p:sp>
        <p:grpSp>
          <p:nvGrpSpPr>
            <p:cNvPr id="235" name="Google Shape;235;p32"/>
            <p:cNvGrpSpPr/>
            <p:nvPr/>
          </p:nvGrpSpPr>
          <p:grpSpPr>
            <a:xfrm>
              <a:off x="715125" y="4416425"/>
              <a:ext cx="1193400" cy="341100"/>
              <a:chOff x="715125" y="4403200"/>
              <a:chExt cx="1193400" cy="341100"/>
            </a:xfrm>
          </p:grpSpPr>
          <p:sp>
            <p:nvSpPr>
              <p:cNvPr id="236" name="Google Shape;236;p32"/>
              <p:cNvSpPr/>
              <p:nvPr/>
            </p:nvSpPr>
            <p:spPr>
              <a:xfrm>
                <a:off x="715125" y="4403200"/>
                <a:ext cx="1193400" cy="341100"/>
              </a:xfrm>
              <a:prstGeom prst="roundRect">
                <a:avLst>
                  <a:gd fmla="val 16667" name="adj"/>
                </a:avLst>
              </a:prstGeom>
              <a:solidFill>
                <a:srgbClr val="A6CB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37" name="Google Shape;237;p32"/>
              <p:cNvSpPr txBox="1"/>
              <p:nvPr/>
            </p:nvSpPr>
            <p:spPr>
              <a:xfrm>
                <a:off x="824025" y="4403200"/>
                <a:ext cx="975600" cy="3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chivo"/>
                    <a:ea typeface="Archivo"/>
                    <a:cs typeface="Archivo"/>
                    <a:sym typeface="Archivo"/>
                  </a:rPr>
                  <a:t>CENSUS</a:t>
                </a:r>
                <a:endParaRPr b="1" sz="1200">
                  <a:solidFill>
                    <a:schemeClr val="dk1"/>
                  </a:solidFill>
                  <a:latin typeface="Archivo"/>
                  <a:ea typeface="Archivo"/>
                  <a:cs typeface="Archivo"/>
                  <a:sym typeface="Archivo"/>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720000" y="398050"/>
            <a:ext cx="77040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DASHBOARD DESIGNING</a:t>
            </a:r>
            <a:endParaRPr/>
          </a:p>
        </p:txBody>
      </p:sp>
      <p:sp>
        <p:nvSpPr>
          <p:cNvPr id="243" name="Google Shape;243;p33"/>
          <p:cNvSpPr txBox="1"/>
          <p:nvPr>
            <p:ph idx="4" type="subTitle"/>
          </p:nvPr>
        </p:nvSpPr>
        <p:spPr>
          <a:xfrm>
            <a:off x="720000" y="1446925"/>
            <a:ext cx="6077700" cy="3152700"/>
          </a:xfrm>
          <a:prstGeom prst="rect">
            <a:avLst/>
          </a:prstGeom>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SzPts val="1200"/>
              <a:buChar char="●"/>
            </a:pPr>
            <a:r>
              <a:rPr b="0" lang="en" sz="1200"/>
              <a:t>We’ve used Tableau for developing the </a:t>
            </a:r>
            <a:r>
              <a:rPr b="0" lang="en" sz="1200" u="sng">
                <a:solidFill>
                  <a:schemeClr val="hlink"/>
                </a:solidFill>
                <a:hlinkClick r:id="rId3"/>
              </a:rPr>
              <a:t>dashboards</a:t>
            </a:r>
            <a:r>
              <a:rPr b="0" lang="en" sz="1200"/>
              <a:t> for this project.</a:t>
            </a:r>
            <a:endParaRPr b="0" sz="1200"/>
          </a:p>
          <a:p>
            <a:pPr indent="-304800" lvl="0" marL="457200" rtl="0" algn="l">
              <a:lnSpc>
                <a:spcPct val="130000"/>
              </a:lnSpc>
              <a:spcBef>
                <a:spcPts val="0"/>
              </a:spcBef>
              <a:spcAft>
                <a:spcPts val="0"/>
              </a:spcAft>
              <a:buSzPts val="1200"/>
              <a:buChar char="●"/>
            </a:pPr>
            <a:r>
              <a:rPr b="0" lang="en" sz="1200"/>
              <a:t>The first step in dashboard development was to plan all the required analysis and dividing them based on granularity and parameters.</a:t>
            </a:r>
            <a:endParaRPr b="0" sz="1200"/>
          </a:p>
          <a:p>
            <a:pPr indent="-304800" lvl="0" marL="457200" rtl="0" algn="l">
              <a:lnSpc>
                <a:spcPct val="130000"/>
              </a:lnSpc>
              <a:spcBef>
                <a:spcPts val="0"/>
              </a:spcBef>
              <a:spcAft>
                <a:spcPts val="0"/>
              </a:spcAft>
              <a:buSzPts val="1200"/>
              <a:buChar char="●"/>
            </a:pPr>
            <a:r>
              <a:rPr b="0" lang="en" sz="1200"/>
              <a:t>The interactive dashboards show graphs based on Census, Demographics, Categories, and Granting Behaviour.</a:t>
            </a:r>
            <a:endParaRPr b="0" sz="1200"/>
          </a:p>
          <a:p>
            <a:pPr indent="-304800" lvl="0" marL="457200" rtl="0" algn="l">
              <a:lnSpc>
                <a:spcPct val="130000"/>
              </a:lnSpc>
              <a:spcBef>
                <a:spcPts val="0"/>
              </a:spcBef>
              <a:spcAft>
                <a:spcPts val="0"/>
              </a:spcAft>
              <a:buSzPts val="1200"/>
              <a:buChar char="●"/>
            </a:pPr>
            <a:r>
              <a:rPr b="0" lang="en" sz="1200"/>
              <a:t>These dashboards have selections and toggles to select the regions and years filter charts.</a:t>
            </a:r>
            <a:endParaRPr b="0" sz="1200"/>
          </a:p>
          <a:p>
            <a:pPr indent="-304800" lvl="0" marL="457200" rtl="0" algn="l">
              <a:lnSpc>
                <a:spcPct val="130000"/>
              </a:lnSpc>
              <a:spcBef>
                <a:spcPts val="0"/>
              </a:spcBef>
              <a:spcAft>
                <a:spcPts val="0"/>
              </a:spcAft>
              <a:buSzPts val="1200"/>
              <a:buChar char="●"/>
            </a:pPr>
            <a:r>
              <a:rPr b="0" lang="en" sz="1200"/>
              <a:t>We also made sure that we do not show charts and data that are either already available </a:t>
            </a:r>
            <a:r>
              <a:rPr b="0" lang="en" sz="1200"/>
              <a:t>publicly</a:t>
            </a:r>
            <a:r>
              <a:rPr b="0" lang="en" sz="1200"/>
              <a:t>, but to show the hidden patterns.</a:t>
            </a:r>
            <a:endParaRPr b="0" sz="1200"/>
          </a:p>
          <a:p>
            <a:pPr indent="-304800" lvl="0" marL="457200" rtl="0" algn="l">
              <a:lnSpc>
                <a:spcPct val="130000"/>
              </a:lnSpc>
              <a:spcBef>
                <a:spcPts val="0"/>
              </a:spcBef>
              <a:spcAft>
                <a:spcPts val="0"/>
              </a:spcAft>
              <a:buSzPts val="1200"/>
              <a:buChar char="●"/>
            </a:pPr>
            <a:r>
              <a:rPr b="0" lang="en" sz="1200"/>
              <a:t>As part of this project, we have developed dashboards that provide information on Census, Demographic and Grantmaker statistics for the relevant grants.</a:t>
            </a:r>
            <a:endParaRPr b="0" sz="1200"/>
          </a:p>
          <a:p>
            <a:pPr indent="-304800" lvl="0" marL="457200" rtl="0" algn="l">
              <a:lnSpc>
                <a:spcPct val="130000"/>
              </a:lnSpc>
              <a:spcBef>
                <a:spcPts val="0"/>
              </a:spcBef>
              <a:spcAft>
                <a:spcPts val="0"/>
              </a:spcAft>
              <a:buSzPts val="1200"/>
              <a:buChar char="●"/>
            </a:pPr>
            <a:r>
              <a:rPr b="0" lang="en" sz="1200"/>
              <a:t>Census and Grantmaker appendices are provided for added transparency.</a:t>
            </a:r>
            <a:endParaRPr b="0"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