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sldIdLst>
    <p:sldId id="256" r:id="rId2"/>
    <p:sldId id="285" r:id="rId3"/>
    <p:sldId id="257" r:id="rId4"/>
    <p:sldId id="259" r:id="rId5"/>
    <p:sldId id="260" r:id="rId6"/>
    <p:sldId id="258" r:id="rId7"/>
    <p:sldId id="279" r:id="rId8"/>
    <p:sldId id="278" r:id="rId9"/>
    <p:sldId id="286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87" r:id="rId19"/>
    <p:sldId id="270" r:id="rId20"/>
    <p:sldId id="272" r:id="rId21"/>
    <p:sldId id="273" r:id="rId22"/>
    <p:sldId id="274" r:id="rId23"/>
    <p:sldId id="275" r:id="rId24"/>
    <p:sldId id="281" r:id="rId25"/>
    <p:sldId id="284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16B4-1747-41D2-AC5F-BB01D9DE85C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3EA-C444-4F1B-9985-8D419B1A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8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16B4-1747-41D2-AC5F-BB01D9DE85C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3EA-C444-4F1B-9985-8D419B1A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7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16B4-1747-41D2-AC5F-BB01D9DE85C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3EA-C444-4F1B-9985-8D419B1A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4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16B4-1747-41D2-AC5F-BB01D9DE85C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3EA-C444-4F1B-9985-8D419B1A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9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16B4-1747-41D2-AC5F-BB01D9DE85C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3EA-C444-4F1B-9985-8D419B1A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1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16B4-1747-41D2-AC5F-BB01D9DE85C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3EA-C444-4F1B-9985-8D419B1A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16B4-1747-41D2-AC5F-BB01D9DE85C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3EA-C444-4F1B-9985-8D419B1A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2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16B4-1747-41D2-AC5F-BB01D9DE85C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3EA-C444-4F1B-9985-8D419B1A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2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16B4-1747-41D2-AC5F-BB01D9DE85C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3EA-C444-4F1B-9985-8D419B1A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16B4-1747-41D2-AC5F-BB01D9DE85C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3EA-C444-4F1B-9985-8D419B1A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8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16B4-1747-41D2-AC5F-BB01D9DE85C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3EA-C444-4F1B-9985-8D419B1A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3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16B4-1747-41D2-AC5F-BB01D9DE85C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993EA-C444-4F1B-9985-8D419B1A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B3E5-82F7-2F7D-EFFC-1F8F89842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02176"/>
          </a:xfrm>
        </p:spPr>
        <p:txBody>
          <a:bodyPr>
            <a:normAutofit fontScale="90000"/>
          </a:bodyPr>
          <a:lstStyle/>
          <a:p>
            <a:br>
              <a:rPr lang="en-IN" sz="6000" dirty="0">
                <a:latin typeface="Neue Haas Grotesk Text Pro" panose="020B0504020202020204" pitchFamily="34" charset="0"/>
              </a:rPr>
            </a:br>
            <a:r>
              <a:rPr lang="en-IN" sz="6000" dirty="0">
                <a:latin typeface="Neue Haas Grotesk Text Pro" panose="020B0504020202020204" pitchFamily="34" charset="0"/>
              </a:rPr>
              <a:t>Bankruptcy Prediction</a:t>
            </a:r>
            <a:endParaRPr lang="en-US" sz="4400" dirty="0">
              <a:latin typeface="Neue Haas Grotesk Text Pro" panose="020B05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33131-AAE5-3A8A-604E-667189872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9662"/>
            <a:ext cx="9144000" cy="238760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>
                <a:latin typeface="Neue Haas Grotesk Text Pro" panose="020B0504020202020204" pitchFamily="34" charset="0"/>
              </a:rPr>
              <a:t>MGMT 571: Final Project</a:t>
            </a:r>
          </a:p>
          <a:p>
            <a:endParaRPr lang="en-IN" dirty="0">
              <a:latin typeface="Neue Haas Grotesk Text Pro" panose="020B0504020202020204" pitchFamily="34" charset="0"/>
            </a:endParaRPr>
          </a:p>
          <a:p>
            <a:r>
              <a:rPr lang="en-IN" u="sng" dirty="0">
                <a:latin typeface="Neue Haas Grotesk Text Pro" panose="020B0504020202020204" pitchFamily="34" charset="0"/>
              </a:rPr>
              <a:t>Team 512MB</a:t>
            </a:r>
          </a:p>
          <a:p>
            <a:r>
              <a:rPr lang="en-US" dirty="0">
                <a:latin typeface="Neue Haas Grotesk Text Pro" panose="020B0504020202020204" pitchFamily="34" charset="0"/>
              </a:rPr>
              <a:t>Archita Ray</a:t>
            </a:r>
          </a:p>
          <a:p>
            <a:r>
              <a:rPr lang="en-US" dirty="0">
                <a:latin typeface="Neue Haas Grotesk Text Pro" panose="020B0504020202020204" pitchFamily="34" charset="0"/>
              </a:rPr>
              <a:t>Rahul Chowdary Kunku</a:t>
            </a:r>
          </a:p>
          <a:p>
            <a:r>
              <a:rPr lang="en-US" dirty="0">
                <a:latin typeface="Neue Haas Grotesk Text Pro" panose="020B0504020202020204" pitchFamily="34" charset="0"/>
              </a:rPr>
              <a:t>Sai Mona Duvvapu</a:t>
            </a:r>
          </a:p>
          <a:p>
            <a:endParaRPr lang="en-US" dirty="0">
              <a:latin typeface="Neue Haas Grotesk Text Pro" panose="020B0504020202020204" pitchFamily="34" charset="0"/>
            </a:endParaRPr>
          </a:p>
          <a:p>
            <a:endParaRPr lang="en-US" dirty="0">
              <a:latin typeface="Neue Haas Grotesk Tex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8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Our second-best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C08C1-CFCE-9695-D162-CC7FECE2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12" y="1506022"/>
            <a:ext cx="10168975" cy="485503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0896FA-B019-565E-2AF4-9498CDF5410B}"/>
              </a:ext>
            </a:extLst>
          </p:cNvPr>
          <p:cNvSpPr txBox="1"/>
          <p:nvPr/>
        </p:nvSpPr>
        <p:spPr>
          <a:xfrm>
            <a:off x="9016365" y="1535669"/>
            <a:ext cx="21641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i="1">
                <a:solidFill>
                  <a:schemeClr val="tx2">
                    <a:lumMod val="75000"/>
                  </a:schemeClr>
                </a:solidFill>
                <a:latin typeface="Neue Haas Grotesk Text Pro" panose="020B0504020202020204" pitchFamily="34" charset="0"/>
              </a:rPr>
              <a:t>Data split – 60:40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5CA520-79B1-7AC7-78F8-454F83AE3169}"/>
              </a:ext>
            </a:extLst>
          </p:cNvPr>
          <p:cNvSpPr/>
          <p:nvPr/>
        </p:nvSpPr>
        <p:spPr>
          <a:xfrm>
            <a:off x="3028279" y="3805526"/>
            <a:ext cx="1290320" cy="4978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2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Our second-best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C08C1-CFCE-9695-D162-CC7FECE2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124"/>
            <a:ext cx="5859101" cy="279734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E5CA520-79B1-7AC7-78F8-454F83AE3169}"/>
              </a:ext>
            </a:extLst>
          </p:cNvPr>
          <p:cNvSpPr/>
          <p:nvPr/>
        </p:nvSpPr>
        <p:spPr>
          <a:xfrm>
            <a:off x="3041579" y="2723175"/>
            <a:ext cx="685305" cy="299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EA359-521A-B7AC-05F8-BE5278987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041" y="4414988"/>
            <a:ext cx="2563918" cy="18158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F70125-2138-2AEF-D684-7C9F85587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3" y="1506022"/>
            <a:ext cx="3639627" cy="4724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C6898E-2BBE-2C9E-CFAB-54F12E3915FE}"/>
              </a:ext>
            </a:extLst>
          </p:cNvPr>
          <p:cNvSpPr txBox="1"/>
          <p:nvPr/>
        </p:nvSpPr>
        <p:spPr>
          <a:xfrm>
            <a:off x="838200" y="1690688"/>
            <a:ext cx="286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Neue Haas Grotesk Text Pro" panose="020B0504020202020204" pitchFamily="34" charset="0"/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56680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Our second-best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C08C1-CFCE-9695-D162-CC7FECE2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124"/>
            <a:ext cx="5859101" cy="279734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E5CA520-79B1-7AC7-78F8-454F83AE3169}"/>
              </a:ext>
            </a:extLst>
          </p:cNvPr>
          <p:cNvSpPr/>
          <p:nvPr/>
        </p:nvSpPr>
        <p:spPr>
          <a:xfrm>
            <a:off x="3013588" y="3084031"/>
            <a:ext cx="685305" cy="299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898E-2BBE-2C9E-CFAB-54F12E3915FE}"/>
              </a:ext>
            </a:extLst>
          </p:cNvPr>
          <p:cNvSpPr txBox="1"/>
          <p:nvPr/>
        </p:nvSpPr>
        <p:spPr>
          <a:xfrm>
            <a:off x="838199" y="1690688"/>
            <a:ext cx="313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Neue Haas Grotesk Text Pro" panose="020B0504020202020204" pitchFamily="34" charset="0"/>
              </a:rPr>
              <a:t>Logistic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48EB4-61B3-C028-8EE1-35E83540A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159" y="1690688"/>
            <a:ext cx="4049641" cy="47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5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Our second-best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C08C1-CFCE-9695-D162-CC7FECE2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124"/>
            <a:ext cx="5859101" cy="279734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E5CA520-79B1-7AC7-78F8-454F83AE3169}"/>
              </a:ext>
            </a:extLst>
          </p:cNvPr>
          <p:cNvSpPr/>
          <p:nvPr/>
        </p:nvSpPr>
        <p:spPr>
          <a:xfrm>
            <a:off x="3013588" y="3550557"/>
            <a:ext cx="685305" cy="299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898E-2BBE-2C9E-CFAB-54F12E3915FE}"/>
              </a:ext>
            </a:extLst>
          </p:cNvPr>
          <p:cNvSpPr txBox="1"/>
          <p:nvPr/>
        </p:nvSpPr>
        <p:spPr>
          <a:xfrm>
            <a:off x="838199" y="1690688"/>
            <a:ext cx="313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Neue Haas Grotesk Text Pro" panose="020B0504020202020204" pitchFamily="34" charset="0"/>
              </a:rPr>
              <a:t>Gradient Boosting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13FCB-4A0A-F90F-A318-F4C7A10A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374" y="1690688"/>
            <a:ext cx="407042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9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Our second-best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C08C1-CFCE-9695-D162-CC7FECE2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124"/>
            <a:ext cx="5859101" cy="279734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E5CA520-79B1-7AC7-78F8-454F83AE3169}"/>
              </a:ext>
            </a:extLst>
          </p:cNvPr>
          <p:cNvSpPr/>
          <p:nvPr/>
        </p:nvSpPr>
        <p:spPr>
          <a:xfrm>
            <a:off x="3026459" y="3948741"/>
            <a:ext cx="685305" cy="299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898E-2BBE-2C9E-CFAB-54F12E3915FE}"/>
              </a:ext>
            </a:extLst>
          </p:cNvPr>
          <p:cNvSpPr txBox="1"/>
          <p:nvPr/>
        </p:nvSpPr>
        <p:spPr>
          <a:xfrm>
            <a:off x="838199" y="1690688"/>
            <a:ext cx="313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Neue Haas Grotesk Text Pro" panose="020B0504020202020204" pitchFamily="34" charset="0"/>
              </a:rPr>
              <a:t>Forward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AC589-26B2-8BD0-469A-8707826C6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66"/>
          <a:stretch/>
        </p:blipFill>
        <p:spPr>
          <a:xfrm>
            <a:off x="7501812" y="1622637"/>
            <a:ext cx="3741576" cy="487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Our second-best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C08C1-CFCE-9695-D162-CC7FECE2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124"/>
            <a:ext cx="5859101" cy="279734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E5CA520-79B1-7AC7-78F8-454F83AE3169}"/>
              </a:ext>
            </a:extLst>
          </p:cNvPr>
          <p:cNvSpPr/>
          <p:nvPr/>
        </p:nvSpPr>
        <p:spPr>
          <a:xfrm>
            <a:off x="2946742" y="4353090"/>
            <a:ext cx="685305" cy="299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898E-2BBE-2C9E-CFAB-54F12E3915FE}"/>
              </a:ext>
            </a:extLst>
          </p:cNvPr>
          <p:cNvSpPr txBox="1"/>
          <p:nvPr/>
        </p:nvSpPr>
        <p:spPr>
          <a:xfrm>
            <a:off x="838199" y="1690688"/>
            <a:ext cx="381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Neue Haas Grotesk Text Pro" panose="020B0504020202020204" pitchFamily="34" charset="0"/>
              </a:rPr>
              <a:t>Backward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12431-E6E1-C313-BF93-E00940822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66" y="1435440"/>
            <a:ext cx="3551660" cy="505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2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Our second-best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C08C1-CFCE-9695-D162-CC7FECE2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124"/>
            <a:ext cx="5859101" cy="279734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E5CA520-79B1-7AC7-78F8-454F83AE3169}"/>
              </a:ext>
            </a:extLst>
          </p:cNvPr>
          <p:cNvSpPr/>
          <p:nvPr/>
        </p:nvSpPr>
        <p:spPr>
          <a:xfrm>
            <a:off x="2999013" y="4707553"/>
            <a:ext cx="685305" cy="299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898E-2BBE-2C9E-CFAB-54F12E3915FE}"/>
              </a:ext>
            </a:extLst>
          </p:cNvPr>
          <p:cNvSpPr txBox="1"/>
          <p:nvPr/>
        </p:nvSpPr>
        <p:spPr>
          <a:xfrm>
            <a:off x="838199" y="1690688"/>
            <a:ext cx="426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Neue Haas Grotesk Text Pro" panose="020B0504020202020204" pitchFamily="34" charset="0"/>
              </a:rPr>
              <a:t>Polynomial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6425C-1471-F6D0-1537-D2DB01FD3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004" y="1663838"/>
            <a:ext cx="3466193" cy="48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1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Our second-best model-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D2360-9EB1-9822-3223-BFCFC508A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13" y="1919288"/>
            <a:ext cx="8413974" cy="24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31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Our second-best model- Results</a:t>
            </a:r>
          </a:p>
        </p:txBody>
      </p:sp>
      <p:pic>
        <p:nvPicPr>
          <p:cNvPr id="3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6C381DEE-5DB2-7DB0-0A2F-C0296076A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077" y="1815856"/>
            <a:ext cx="8605845" cy="4351338"/>
          </a:xfrm>
        </p:spPr>
      </p:pic>
    </p:spTree>
    <p:extLst>
      <p:ext uri="{BB962C8B-B14F-4D97-AF65-F5344CB8AC3E}">
        <p14:creationId xmlns:p14="http://schemas.microsoft.com/office/powerpoint/2010/main" val="174372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Our best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1B317-DA7B-0239-A04D-094BAD962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65" b="7732"/>
          <a:stretch/>
        </p:blipFill>
        <p:spPr>
          <a:xfrm>
            <a:off x="1517255" y="1590675"/>
            <a:ext cx="9157489" cy="257175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3134E8-3BCB-F253-E465-029F8E39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4330450"/>
            <a:ext cx="5816994" cy="2142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8E7BBE-B4B6-5837-F617-6620E590E818}"/>
              </a:ext>
            </a:extLst>
          </p:cNvPr>
          <p:cNvSpPr txBox="1"/>
          <p:nvPr/>
        </p:nvSpPr>
        <p:spPr>
          <a:xfrm>
            <a:off x="1400175" y="4851826"/>
            <a:ext cx="4265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Neue Haas Grotesk Text Pro" panose="020B0504020202020204" pitchFamily="34" charset="0"/>
              </a:rPr>
              <a:t>Model Comparison</a:t>
            </a:r>
          </a:p>
          <a:p>
            <a:r>
              <a:rPr lang="en-IN" sz="2400">
                <a:latin typeface="Neue Haas Grotesk Text Pro" panose="020B05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1419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00FA-D136-2B5E-72D0-FC2E7018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Neue Haas Grotesk Text Pro" panose="020B0504020202020204" pitchFamily="34" charset="0"/>
                <a:cs typeface="Calibri Light"/>
              </a:rPr>
              <a:t>About the Dataset</a:t>
            </a:r>
            <a:endParaRPr lang="en-US" sz="3600" dirty="0">
              <a:latin typeface="Neue Haas Grotesk Tex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EE0D6-8579-3EE9-132A-83CF5F4D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852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latin typeface="Neue Haas Grotesk Text Pro" panose="020B0504020202020204" pitchFamily="34" charset="0"/>
                <a:cs typeface="Calibri"/>
              </a:rPr>
              <a:t>64 Independent Variables</a:t>
            </a:r>
            <a:endParaRPr lang="en-US" sz="2400" dirty="0">
              <a:latin typeface="Neue Haas Grotesk Text Pro" panose="020B0504020202020204" pitchFamily="34" charset="0"/>
            </a:endParaRPr>
          </a:p>
          <a:p>
            <a:pPr algn="just"/>
            <a:r>
              <a:rPr lang="en-US" sz="2400" dirty="0">
                <a:latin typeface="Neue Haas Grotesk Text Pro" panose="020B0504020202020204" pitchFamily="34" charset="0"/>
                <a:cs typeface="Calibri"/>
              </a:rPr>
              <a:t>1 Dependent Variable</a:t>
            </a:r>
          </a:p>
          <a:p>
            <a:pPr algn="just"/>
            <a:r>
              <a:rPr lang="en-US" sz="2400" dirty="0">
                <a:latin typeface="Neue Haas Grotesk Text Pro" panose="020B0504020202020204" pitchFamily="34" charset="0"/>
                <a:cs typeface="Calibri"/>
              </a:rPr>
              <a:t>1 Training Dataset</a:t>
            </a:r>
          </a:p>
          <a:p>
            <a:pPr algn="just"/>
            <a:r>
              <a:rPr lang="en-US" sz="2400" dirty="0">
                <a:latin typeface="Neue Haas Grotesk Text Pro" panose="020B0504020202020204" pitchFamily="34" charset="0"/>
                <a:cs typeface="Calibri"/>
              </a:rPr>
              <a:t>1 Test Dataset</a:t>
            </a:r>
          </a:p>
          <a:p>
            <a:pPr algn="just"/>
            <a:r>
              <a:rPr lang="en-US" sz="2400" dirty="0">
                <a:latin typeface="Neue Haas Grotesk Text Pro" panose="020B0504020202020204" pitchFamily="34" charset="0"/>
                <a:cs typeface="Calibri"/>
              </a:rPr>
              <a:t>Output: </a:t>
            </a:r>
            <a:r>
              <a:rPr lang="en-US" sz="2400" b="1" dirty="0" err="1">
                <a:latin typeface="Neue Haas Grotesk Text Pro" panose="020B0504020202020204" pitchFamily="34" charset="0"/>
                <a:cs typeface="Calibri"/>
              </a:rPr>
              <a:t>EventProbability</a:t>
            </a:r>
            <a:endParaRPr lang="en-US" sz="2400" b="1" dirty="0">
              <a:latin typeface="Neue Haas Grotesk Text Pro" panose="020B0504020202020204" pitchFamily="34" charset="0"/>
              <a:cs typeface="Calibri"/>
            </a:endParaRPr>
          </a:p>
          <a:p>
            <a:r>
              <a:rPr lang="en-US" sz="2400" dirty="0">
                <a:latin typeface="Neue Haas Grotesk Text Pro" panose="020B0504020202020204" pitchFamily="34" charset="0"/>
                <a:ea typeface="+mn-lt"/>
                <a:cs typeface="+mn-lt"/>
              </a:rPr>
              <a:t>The estimated probability that an observation or data point belongs to the positive class.</a:t>
            </a:r>
            <a:endParaRPr lang="en-US" sz="2400" dirty="0">
              <a:latin typeface="Neue Haas Grotesk Text Pro" panose="020B0504020202020204" pitchFamily="34" charset="0"/>
              <a:cs typeface="Calibri"/>
            </a:endParaRPr>
          </a:p>
        </p:txBody>
      </p:sp>
      <p:pic>
        <p:nvPicPr>
          <p:cNvPr id="4" name="Picture 3" descr="Classification Algorithm in Machine Learning - Javatpoint">
            <a:extLst>
              <a:ext uri="{FF2B5EF4-FFF2-40B4-BE49-F238E27FC236}">
                <a16:creationId xmlns:a16="http://schemas.microsoft.com/office/drawing/2014/main" id="{D633ED89-2E6A-05E5-ACC8-01035A45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2292218"/>
            <a:ext cx="2743200" cy="242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5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Our best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6FE5DA-1996-AE01-A3F5-245E7C90D084}"/>
              </a:ext>
            </a:extLst>
          </p:cNvPr>
          <p:cNvSpPr/>
          <p:nvPr/>
        </p:nvSpPr>
        <p:spPr>
          <a:xfrm>
            <a:off x="1901891" y="1952893"/>
            <a:ext cx="1662406" cy="7446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 Haas Grotesk Text Pro" panose="020B0504020202020204" pitchFamily="34" charset="0"/>
              </a:rPr>
              <a:t>Data Partition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10C14B-DF15-89B5-6FAD-5E6471DE5784}"/>
              </a:ext>
            </a:extLst>
          </p:cNvPr>
          <p:cNvSpPr/>
          <p:nvPr/>
        </p:nvSpPr>
        <p:spPr>
          <a:xfrm>
            <a:off x="838200" y="3057647"/>
            <a:ext cx="1662406" cy="7446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 Haas Grotesk Text Pro" panose="020B0504020202020204" pitchFamily="34" charset="0"/>
              </a:rPr>
              <a:t>Gradient Boosting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AFB830-27AB-9481-1EB9-D4045F98E032}"/>
              </a:ext>
            </a:extLst>
          </p:cNvPr>
          <p:cNvSpPr/>
          <p:nvPr/>
        </p:nvSpPr>
        <p:spPr>
          <a:xfrm>
            <a:off x="2929037" y="3057647"/>
            <a:ext cx="1662406" cy="7446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 Haas Grotesk Text Pro" panose="020B0504020202020204" pitchFamily="34" charset="0"/>
              </a:rPr>
              <a:t>Neural Network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052968-24F1-0456-953E-F49C657C3120}"/>
              </a:ext>
            </a:extLst>
          </p:cNvPr>
          <p:cNvSpPr/>
          <p:nvPr/>
        </p:nvSpPr>
        <p:spPr>
          <a:xfrm>
            <a:off x="1901891" y="4162401"/>
            <a:ext cx="1662406" cy="7446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 Haas Grotesk Text Pro" panose="020B0504020202020204" pitchFamily="34" charset="0"/>
              </a:rPr>
              <a:t>Ensemble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34B9D7F-4007-48EB-5EF1-51756C42AF5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2021173" y="2345726"/>
            <a:ext cx="360152" cy="106369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8E79B57-29EA-941E-A305-1FDF6980C27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3066591" y="2363998"/>
            <a:ext cx="360152" cy="102714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5D6F63F-DC3F-C0C6-4C22-ED90E000D98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2021172" y="3450479"/>
            <a:ext cx="360152" cy="106369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9155E0A-DE18-3626-307C-7B8D7836CC6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3066591" y="3468752"/>
            <a:ext cx="360152" cy="102714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4851E00-0092-A437-5136-408F1647A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2893"/>
            <a:ext cx="3924848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92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Our best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6FE5DA-1996-AE01-A3F5-245E7C90D084}"/>
              </a:ext>
            </a:extLst>
          </p:cNvPr>
          <p:cNvSpPr/>
          <p:nvPr/>
        </p:nvSpPr>
        <p:spPr>
          <a:xfrm>
            <a:off x="1901891" y="1951945"/>
            <a:ext cx="1662406" cy="7446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 Haas Grotesk Text Pro" panose="020B0504020202020204" pitchFamily="34" charset="0"/>
              </a:rPr>
              <a:t>Data Partition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10C14B-DF15-89B5-6FAD-5E6471DE5784}"/>
              </a:ext>
            </a:extLst>
          </p:cNvPr>
          <p:cNvSpPr/>
          <p:nvPr/>
        </p:nvSpPr>
        <p:spPr>
          <a:xfrm>
            <a:off x="838200" y="3056699"/>
            <a:ext cx="1662406" cy="7446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 Haas Grotesk Text Pro" panose="020B0504020202020204" pitchFamily="34" charset="0"/>
              </a:rPr>
              <a:t>Gradient Boosting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AFB830-27AB-9481-1EB9-D4045F98E032}"/>
              </a:ext>
            </a:extLst>
          </p:cNvPr>
          <p:cNvSpPr/>
          <p:nvPr/>
        </p:nvSpPr>
        <p:spPr>
          <a:xfrm>
            <a:off x="2929037" y="3056699"/>
            <a:ext cx="1662406" cy="7446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 Haas Grotesk Text Pro" panose="020B0504020202020204" pitchFamily="34" charset="0"/>
              </a:rPr>
              <a:t>Neural Network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052968-24F1-0456-953E-F49C657C3120}"/>
              </a:ext>
            </a:extLst>
          </p:cNvPr>
          <p:cNvSpPr/>
          <p:nvPr/>
        </p:nvSpPr>
        <p:spPr>
          <a:xfrm>
            <a:off x="1901891" y="4161453"/>
            <a:ext cx="1662406" cy="7446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 Haas Grotesk Text Pro" panose="020B0504020202020204" pitchFamily="34" charset="0"/>
              </a:rPr>
              <a:t>Ensemble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34B9D7F-4007-48EB-5EF1-51756C42AF5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2021173" y="2344778"/>
            <a:ext cx="360152" cy="106369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8E79B57-29EA-941E-A305-1FDF6980C27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3066591" y="2363050"/>
            <a:ext cx="360152" cy="102714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5D6F63F-DC3F-C0C6-4C22-ED90E000D98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2021172" y="3449531"/>
            <a:ext cx="360152" cy="106369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9155E0A-DE18-3626-307C-7B8D7836CC6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3066591" y="3467804"/>
            <a:ext cx="360152" cy="102714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5D17BF3-202A-67BD-F3E6-62374BF8F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7296"/>
            <a:ext cx="3562847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65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Our best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6FE5DA-1996-AE01-A3F5-245E7C90D084}"/>
              </a:ext>
            </a:extLst>
          </p:cNvPr>
          <p:cNvSpPr/>
          <p:nvPr/>
        </p:nvSpPr>
        <p:spPr>
          <a:xfrm>
            <a:off x="1901891" y="1951945"/>
            <a:ext cx="1662406" cy="7446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 Haas Grotesk Text Pro" panose="020B0504020202020204" pitchFamily="34" charset="0"/>
              </a:rPr>
              <a:t>Data Partition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10C14B-DF15-89B5-6FAD-5E6471DE5784}"/>
              </a:ext>
            </a:extLst>
          </p:cNvPr>
          <p:cNvSpPr/>
          <p:nvPr/>
        </p:nvSpPr>
        <p:spPr>
          <a:xfrm>
            <a:off x="838200" y="3056699"/>
            <a:ext cx="1662406" cy="7446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 Haas Grotesk Text Pro" panose="020B0504020202020204" pitchFamily="34" charset="0"/>
              </a:rPr>
              <a:t>Gradient Boosting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AFB830-27AB-9481-1EB9-D4045F98E032}"/>
              </a:ext>
            </a:extLst>
          </p:cNvPr>
          <p:cNvSpPr/>
          <p:nvPr/>
        </p:nvSpPr>
        <p:spPr>
          <a:xfrm>
            <a:off x="2929037" y="3056699"/>
            <a:ext cx="1662406" cy="7446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 Haas Grotesk Text Pro" panose="020B0504020202020204" pitchFamily="34" charset="0"/>
              </a:rPr>
              <a:t>Neural Network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052968-24F1-0456-953E-F49C657C3120}"/>
              </a:ext>
            </a:extLst>
          </p:cNvPr>
          <p:cNvSpPr/>
          <p:nvPr/>
        </p:nvSpPr>
        <p:spPr>
          <a:xfrm>
            <a:off x="1901891" y="4161453"/>
            <a:ext cx="1662406" cy="7446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 Haas Grotesk Text Pro" panose="020B0504020202020204" pitchFamily="34" charset="0"/>
              </a:rPr>
              <a:t>Ensemble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34B9D7F-4007-48EB-5EF1-51756C42AF5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2021173" y="2344778"/>
            <a:ext cx="360152" cy="106369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8E79B57-29EA-941E-A305-1FDF6980C27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3066591" y="2363050"/>
            <a:ext cx="360152" cy="102714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5D6F63F-DC3F-C0C6-4C22-ED90E000D98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2021172" y="3449531"/>
            <a:ext cx="360152" cy="106369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9155E0A-DE18-3626-307C-7B8D7836CC6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3066591" y="3467804"/>
            <a:ext cx="360152" cy="102714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9F2406-9BD0-EA00-DC9F-BA2D4E25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37" y="1020282"/>
            <a:ext cx="3060986" cy="2961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4E82B-E7A5-7054-5AAC-C86D1D320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602" y="4065754"/>
            <a:ext cx="3236160" cy="2427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43647C-DE68-C594-BF0F-E97EA7378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061" y="4060467"/>
            <a:ext cx="3236160" cy="24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42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Our best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6FE5DA-1996-AE01-A3F5-245E7C90D084}"/>
              </a:ext>
            </a:extLst>
          </p:cNvPr>
          <p:cNvSpPr/>
          <p:nvPr/>
        </p:nvSpPr>
        <p:spPr>
          <a:xfrm>
            <a:off x="1901891" y="1951945"/>
            <a:ext cx="1662406" cy="7446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 Haas Grotesk Text Pro" panose="020B0504020202020204" pitchFamily="34" charset="0"/>
              </a:rPr>
              <a:t>Data Partition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10C14B-DF15-89B5-6FAD-5E6471DE5784}"/>
              </a:ext>
            </a:extLst>
          </p:cNvPr>
          <p:cNvSpPr/>
          <p:nvPr/>
        </p:nvSpPr>
        <p:spPr>
          <a:xfrm>
            <a:off x="838200" y="3056699"/>
            <a:ext cx="1662406" cy="7446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 Haas Grotesk Text Pro" panose="020B0504020202020204" pitchFamily="34" charset="0"/>
              </a:rPr>
              <a:t>Gradient Boosting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AFB830-27AB-9481-1EB9-D4045F98E032}"/>
              </a:ext>
            </a:extLst>
          </p:cNvPr>
          <p:cNvSpPr/>
          <p:nvPr/>
        </p:nvSpPr>
        <p:spPr>
          <a:xfrm>
            <a:off x="2929037" y="3056699"/>
            <a:ext cx="1662406" cy="7446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 Haas Grotesk Text Pro" panose="020B0504020202020204" pitchFamily="34" charset="0"/>
              </a:rPr>
              <a:t>Neural Network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052968-24F1-0456-953E-F49C657C3120}"/>
              </a:ext>
            </a:extLst>
          </p:cNvPr>
          <p:cNvSpPr/>
          <p:nvPr/>
        </p:nvSpPr>
        <p:spPr>
          <a:xfrm>
            <a:off x="1901891" y="4161453"/>
            <a:ext cx="1662406" cy="7446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 Haas Grotesk Text Pro" panose="020B0504020202020204" pitchFamily="34" charset="0"/>
              </a:rPr>
              <a:t>Ensemble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34B9D7F-4007-48EB-5EF1-51756C42AF5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2021173" y="2344778"/>
            <a:ext cx="360152" cy="106369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8E79B57-29EA-941E-A305-1FDF6980C27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3066591" y="2363050"/>
            <a:ext cx="360152" cy="102714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5D6F63F-DC3F-C0C6-4C22-ED90E000D98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2021172" y="3449531"/>
            <a:ext cx="360152" cy="106369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9155E0A-DE18-3626-307C-7B8D7836CC6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3066591" y="3467804"/>
            <a:ext cx="360152" cy="102714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ADEF2EA-D1F9-F992-FA87-C8F75071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4246"/>
            <a:ext cx="406774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82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Our best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EE5C27-6FEE-021C-8190-A2C8D445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00" y="1780161"/>
            <a:ext cx="9349012" cy="43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A2A4-5BDE-AB58-5FBE-10C90553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Neue Haas Grotesk Text Pro" panose="020B0504020202020204" pitchFamily="34" charset="0"/>
                <a:cs typeface="Calibri Light"/>
              </a:rPr>
              <a:t>Takeaways</a:t>
            </a:r>
            <a:endParaRPr lang="en-US" sz="3600" dirty="0">
              <a:latin typeface="Neue Haas Grotesk Tex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34A64-4B0D-DB8B-F81E-3231BCD6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Neue Haas Grotesk Text Pro" panose="020B0504020202020204" pitchFamily="34" charset="0"/>
                <a:cs typeface="Calibri"/>
              </a:rPr>
              <a:t>Right combination of properties, algorithms is key</a:t>
            </a:r>
          </a:p>
          <a:p>
            <a:r>
              <a:rPr lang="en-US" sz="2400" dirty="0">
                <a:latin typeface="Neue Haas Grotesk Text Pro" panose="020B0504020202020204" pitchFamily="34" charset="0"/>
                <a:cs typeface="Calibri"/>
              </a:rPr>
              <a:t>Various metrics need to be evaluated before assuming the goodness of the model</a:t>
            </a:r>
          </a:p>
          <a:p>
            <a:r>
              <a:rPr lang="en-US" sz="2400" dirty="0">
                <a:latin typeface="Neue Haas Grotesk Text Pro" panose="020B0504020202020204" pitchFamily="34" charset="0"/>
                <a:ea typeface="+mn-lt"/>
                <a:cs typeface="+mn-lt"/>
              </a:rPr>
              <a:t>Finding the balance between a model that's too simple (underfitting) and one that's too complex (overfitting) is critical</a:t>
            </a:r>
            <a:endParaRPr lang="en-US" sz="2400" dirty="0">
              <a:latin typeface="Neue Haas Grotesk Text Pro" panose="020B0504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204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B902-5CC2-068E-D3C7-74D0DCD3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Neue Haas Grotesk Text Pro" panose="020B05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2594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Neue Haas Grotesk Text Pro" panose="020B0504020202020204" pitchFamily="34" charset="0"/>
              </a:rPr>
              <a:t>Initial Approach: Neural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90884-A902-29E2-228B-F96F3DAA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690688"/>
            <a:ext cx="7020905" cy="85737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5C5CE1-73FF-BAF7-1764-A52310CFE363}"/>
              </a:ext>
            </a:extLst>
          </p:cNvPr>
          <p:cNvSpPr txBox="1"/>
          <p:nvPr/>
        </p:nvSpPr>
        <p:spPr>
          <a:xfrm>
            <a:off x="1866530" y="3059668"/>
            <a:ext cx="28667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>
                <a:latin typeface="Neue Haas Grotesk Text Pro" panose="020B0504020202020204" pitchFamily="34" charset="0"/>
              </a:rPr>
              <a:t>Data Partition</a:t>
            </a:r>
            <a:endParaRPr lang="en-US">
              <a:latin typeface="Neue Haas Grotesk Text Pro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9A96E-6825-F04B-4F6F-92B5FE911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051" y="3613666"/>
            <a:ext cx="3343742" cy="270547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A838C6C-4087-F311-57E6-C05323A76B42}"/>
              </a:ext>
            </a:extLst>
          </p:cNvPr>
          <p:cNvGrpSpPr/>
          <p:nvPr/>
        </p:nvGrpSpPr>
        <p:grpSpPr>
          <a:xfrm>
            <a:off x="5599692" y="3613666"/>
            <a:ext cx="5687219" cy="1026267"/>
            <a:chOff x="3242864" y="2774260"/>
            <a:chExt cx="5687219" cy="10262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E7A887-ABB7-C980-15C2-6E757969A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1917" y="3057473"/>
              <a:ext cx="5668166" cy="7430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E04DF-F7C9-E157-809C-C8E1CFEFC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2864" y="2774260"/>
              <a:ext cx="5687219" cy="78115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D8275E8-848A-32C4-F422-4BA08172F18C}"/>
              </a:ext>
            </a:extLst>
          </p:cNvPr>
          <p:cNvSpPr txBox="1"/>
          <p:nvPr/>
        </p:nvSpPr>
        <p:spPr>
          <a:xfrm>
            <a:off x="5669987" y="3050210"/>
            <a:ext cx="554662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>
                <a:latin typeface="Neue Haas Grotesk Text Pro" panose="020B0504020202020204" pitchFamily="34" charset="0"/>
              </a:rPr>
              <a:t>Results</a:t>
            </a:r>
            <a:endParaRPr lang="en-US">
              <a:latin typeface="Neue Haas Grotesk Tex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5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Initial Approach: Neural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C8ED7-B429-73CA-E5D4-2439DE1E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690688"/>
            <a:ext cx="7020905" cy="85737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A8F3F1-9C87-B382-5B69-48D878864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76"/>
          <a:stretch/>
        </p:blipFill>
        <p:spPr>
          <a:xfrm>
            <a:off x="4136378" y="3201819"/>
            <a:ext cx="3751864" cy="27721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F75937-8D64-6D87-F336-37330C246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34" y="3201821"/>
            <a:ext cx="2937769" cy="27649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4A1555-453E-BC35-BDD9-2A0AAFBDC5DC}"/>
              </a:ext>
            </a:extLst>
          </p:cNvPr>
          <p:cNvCxnSpPr>
            <a:cxnSpLocks/>
          </p:cNvCxnSpPr>
          <p:nvPr/>
        </p:nvCxnSpPr>
        <p:spPr>
          <a:xfrm flipV="1">
            <a:off x="3784732" y="3610947"/>
            <a:ext cx="703292" cy="10728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E4631E3-2D78-4A81-C9CF-FCFC58C96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317" y="3201819"/>
            <a:ext cx="3053981" cy="276496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54367A-E824-674A-41F0-DEACA8C6AEA3}"/>
              </a:ext>
            </a:extLst>
          </p:cNvPr>
          <p:cNvCxnSpPr>
            <a:cxnSpLocks/>
          </p:cNvCxnSpPr>
          <p:nvPr/>
        </p:nvCxnSpPr>
        <p:spPr>
          <a:xfrm flipV="1">
            <a:off x="3798872" y="3536302"/>
            <a:ext cx="4552026" cy="12998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0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Learnings along the way: Preprocessing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C1DFE5-3473-29AE-F7E6-DF8467E64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82" b="8952"/>
          <a:stretch/>
        </p:blipFill>
        <p:spPr>
          <a:xfrm>
            <a:off x="2985653" y="1690688"/>
            <a:ext cx="6220693" cy="1105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4A0A05B8-3742-A9C2-F192-5E27343E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19415"/>
            <a:ext cx="48387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9C19D5-6206-E6DC-C58D-6EE906C3A6F4}"/>
              </a:ext>
            </a:extLst>
          </p:cNvPr>
          <p:cNvSpPr txBox="1"/>
          <p:nvPr/>
        </p:nvSpPr>
        <p:spPr>
          <a:xfrm>
            <a:off x="484236" y="3244334"/>
            <a:ext cx="554662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>
                <a:latin typeface="Neue Haas Grotesk Text Pro" panose="020B0504020202020204" pitchFamily="34" charset="0"/>
              </a:rPr>
              <a:t>Results</a:t>
            </a:r>
            <a:endParaRPr lang="en-US">
              <a:latin typeface="Neue Haas Grotesk Text Pro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046290-DA69-FEB0-CE09-BAC825ED441A}"/>
              </a:ext>
            </a:extLst>
          </p:cNvPr>
          <p:cNvSpPr txBox="1"/>
          <p:nvPr/>
        </p:nvSpPr>
        <p:spPr>
          <a:xfrm>
            <a:off x="6095999" y="4156702"/>
            <a:ext cx="554662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Neue Haas Grotesk Text Pro" panose="020B0504020202020204" pitchFamily="34" charset="0"/>
              </a:rPr>
              <a:t>Filtering out data that’s 3 standard deviations away from the mean for all variables did well with Train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Neue Haas Grotesk Tex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Neue Haas Grotesk Text Pro" panose="020B0504020202020204" pitchFamily="34" charset="0"/>
              </a:rPr>
              <a:t>However, the model failed to get a reasonable AUC for the public test data</a:t>
            </a:r>
          </a:p>
        </p:txBody>
      </p:sp>
    </p:spTree>
    <p:extLst>
      <p:ext uri="{BB962C8B-B14F-4D97-AF65-F5344CB8AC3E}">
        <p14:creationId xmlns:p14="http://schemas.microsoft.com/office/powerpoint/2010/main" val="123727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Learnings along the way: Preprocessing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C1DFE5-3473-29AE-F7E6-DF8467E64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82" b="8952"/>
          <a:stretch/>
        </p:blipFill>
        <p:spPr>
          <a:xfrm>
            <a:off x="2985653" y="1684693"/>
            <a:ext cx="6220693" cy="1105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8ADB3E-5EEB-5C35-AB37-60FDC6534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52" y="3429000"/>
            <a:ext cx="3770944" cy="29770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A03C15-7155-21C6-4985-1AD462EB5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792" y="4201713"/>
            <a:ext cx="2591162" cy="11050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B1733A4-A6C4-1E69-4D42-52DC84E23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375" y="3602914"/>
            <a:ext cx="3595698" cy="250686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C09CC7-4E10-761F-CC41-1FDCDC39922C}"/>
              </a:ext>
            </a:extLst>
          </p:cNvPr>
          <p:cNvCxnSpPr>
            <a:cxnSpLocks/>
          </p:cNvCxnSpPr>
          <p:nvPr/>
        </p:nvCxnSpPr>
        <p:spPr>
          <a:xfrm flipH="1">
            <a:off x="3312367" y="2379306"/>
            <a:ext cx="1869256" cy="12547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FEE745-4AA1-D19B-5E7F-44A8C0CF6559}"/>
              </a:ext>
            </a:extLst>
          </p:cNvPr>
          <p:cNvCxnSpPr>
            <a:cxnSpLocks/>
          </p:cNvCxnSpPr>
          <p:nvPr/>
        </p:nvCxnSpPr>
        <p:spPr>
          <a:xfrm>
            <a:off x="6643570" y="2379306"/>
            <a:ext cx="0" cy="12236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DDB996-1127-5D2A-B14C-7A8C9CB2C5CE}"/>
              </a:ext>
            </a:extLst>
          </p:cNvPr>
          <p:cNvCxnSpPr>
            <a:cxnSpLocks/>
          </p:cNvCxnSpPr>
          <p:nvPr/>
        </p:nvCxnSpPr>
        <p:spPr>
          <a:xfrm>
            <a:off x="8575767" y="4856344"/>
            <a:ext cx="42902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79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Learnings along the way: Preprocessing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F8F15C-2666-1C76-05AF-FB648AAD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54288"/>
            <a:ext cx="10751434" cy="24385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B513F73-D060-0788-ED63-77F47210E36C}"/>
              </a:ext>
            </a:extLst>
          </p:cNvPr>
          <p:cNvSpPr txBox="1"/>
          <p:nvPr/>
        </p:nvSpPr>
        <p:spPr>
          <a:xfrm>
            <a:off x="9773111" y="4658028"/>
            <a:ext cx="18165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Neue Haas Grotesk Text Pro" panose="020B0504020202020204" pitchFamily="34" charset="0"/>
              </a:rPr>
              <a:t>Method 2</a:t>
            </a:r>
            <a:br>
              <a:rPr lang="en-US" sz="2000">
                <a:latin typeface="Neue Haas Grotesk Text Pro" panose="020B0504020202020204" pitchFamily="34" charset="0"/>
              </a:rPr>
            </a:br>
            <a:r>
              <a:rPr lang="en-US" sz="2000">
                <a:latin typeface="Neue Haas Grotesk Text Pro" panose="020B0504020202020204" pitchFamily="34" charset="0"/>
              </a:rPr>
              <a:t>Lowest worth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D2864A44-513F-DCF8-DEFD-902790EAC680}"/>
              </a:ext>
            </a:extLst>
          </p:cNvPr>
          <p:cNvSpPr/>
          <p:nvPr/>
        </p:nvSpPr>
        <p:spPr>
          <a:xfrm rot="16200000">
            <a:off x="10511995" y="4776586"/>
            <a:ext cx="400109" cy="15193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C4D2B8-09E9-7A04-52A8-753145580968}"/>
              </a:ext>
            </a:extLst>
          </p:cNvPr>
          <p:cNvSpPr txBox="1"/>
          <p:nvPr/>
        </p:nvSpPr>
        <p:spPr>
          <a:xfrm>
            <a:off x="8152694" y="2220712"/>
            <a:ext cx="3467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Neue Haas Grotesk Text Pro" panose="020B0504020202020204" pitchFamily="34" charset="0"/>
              </a:rPr>
              <a:t>Method 1</a:t>
            </a:r>
            <a:endParaRPr lang="en-US" sz="2000">
              <a:latin typeface="Neue Haas Grotesk Text Pro" panose="020B0504020202020204" pitchFamily="34" charset="0"/>
            </a:endParaRPr>
          </a:p>
          <a:p>
            <a:pPr algn="ctr"/>
            <a:r>
              <a:rPr lang="en-US" sz="2000">
                <a:latin typeface="Neue Haas Grotesk Text Pro" panose="020B0504020202020204" pitchFamily="34" charset="0"/>
              </a:rPr>
              <a:t>Filtered variables due to </a:t>
            </a:r>
            <a:br>
              <a:rPr lang="en-US" sz="2000">
                <a:latin typeface="Neue Haas Grotesk Text Pro" panose="020B0504020202020204" pitchFamily="34" charset="0"/>
              </a:rPr>
            </a:br>
            <a:r>
              <a:rPr lang="en-US" sz="2000">
                <a:latin typeface="Neue Haas Grotesk Text Pro" panose="020B0504020202020204" pitchFamily="34" charset="0"/>
              </a:rPr>
              <a:t>high kurtosis and skewness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C287162-84F5-76CE-DB68-A1C0978D6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781" y="1694256"/>
            <a:ext cx="3216438" cy="19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0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Neue Haas Grotesk Text Pro" panose="020B0504020202020204" pitchFamily="34" charset="0"/>
              </a:rPr>
              <a:t>Learnings along the way: Preprocessing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4F910F-2184-F509-F732-45A0E2CF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1702"/>
            <a:ext cx="7994386" cy="2823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95BBD5-57AD-008A-ABEE-F54425E655AE}"/>
              </a:ext>
            </a:extLst>
          </p:cNvPr>
          <p:cNvSpPr txBox="1"/>
          <p:nvPr/>
        </p:nvSpPr>
        <p:spPr>
          <a:xfrm>
            <a:off x="9086462" y="2369971"/>
            <a:ext cx="246379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Neue Haas Grotesk Text Pro"/>
              </a:rPr>
              <a:t>Changes in Data Partition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80E5ED-7C6A-54C5-B36B-5DCE074E763D}"/>
              </a:ext>
            </a:extLst>
          </p:cNvPr>
          <p:cNvCxnSpPr>
            <a:cxnSpLocks/>
          </p:cNvCxnSpPr>
          <p:nvPr/>
        </p:nvCxnSpPr>
        <p:spPr>
          <a:xfrm>
            <a:off x="6913984" y="2554637"/>
            <a:ext cx="211804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A326D5-FAB2-9F5E-DEC5-936CAAB9CF67}"/>
              </a:ext>
            </a:extLst>
          </p:cNvPr>
          <p:cNvSpPr txBox="1"/>
          <p:nvPr/>
        </p:nvSpPr>
        <p:spPr>
          <a:xfrm>
            <a:off x="9086462" y="3052370"/>
            <a:ext cx="2632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Neue Haas Grotesk Text Pro" panose="020B0504020202020204" pitchFamily="34" charset="0"/>
              </a:rPr>
              <a:t>Filtering extreme percentile for 10 variables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A411D4-77D4-5AD7-DD0E-419F58F07012}"/>
              </a:ext>
            </a:extLst>
          </p:cNvPr>
          <p:cNvCxnSpPr>
            <a:cxnSpLocks/>
          </p:cNvCxnSpPr>
          <p:nvPr/>
        </p:nvCxnSpPr>
        <p:spPr>
          <a:xfrm>
            <a:off x="6913985" y="3237036"/>
            <a:ext cx="211804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ED0FA7-5A9B-4F23-AB2B-0438A1936911}"/>
              </a:ext>
            </a:extLst>
          </p:cNvPr>
          <p:cNvSpPr txBox="1"/>
          <p:nvPr/>
        </p:nvSpPr>
        <p:spPr>
          <a:xfrm>
            <a:off x="9086462" y="3809945"/>
            <a:ext cx="2632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Neue Haas Grotesk Text Pro" panose="020B0504020202020204" pitchFamily="34" charset="0"/>
              </a:rPr>
              <a:t>Rejecting 10 variables with lowest worth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7EA337-649E-A7AA-7D11-C92EBFDE3069}"/>
              </a:ext>
            </a:extLst>
          </p:cNvPr>
          <p:cNvCxnSpPr>
            <a:cxnSpLocks/>
          </p:cNvCxnSpPr>
          <p:nvPr/>
        </p:nvCxnSpPr>
        <p:spPr>
          <a:xfrm>
            <a:off x="6913985" y="3994611"/>
            <a:ext cx="211804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DB6BB0-1CAD-E07A-3128-C4F84DADD051}"/>
              </a:ext>
            </a:extLst>
          </p:cNvPr>
          <p:cNvSpPr txBox="1"/>
          <p:nvPr/>
        </p:nvSpPr>
        <p:spPr>
          <a:xfrm>
            <a:off x="789992" y="5284026"/>
            <a:ext cx="2632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Neue Haas Grotesk Text Pro" panose="020B0504020202020204" pitchFamily="34" charset="0"/>
              </a:rPr>
              <a:t>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0ECC8-CCFF-FBD4-3D1F-B2F84C856D63}"/>
              </a:ext>
            </a:extLst>
          </p:cNvPr>
          <p:cNvSpPr txBox="1"/>
          <p:nvPr/>
        </p:nvSpPr>
        <p:spPr>
          <a:xfrm>
            <a:off x="7715639" y="4870365"/>
            <a:ext cx="4003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Neue Haas Grotesk Text Pro" panose="020B0504020202020204" pitchFamily="34" charset="0"/>
              </a:rPr>
              <a:t>No significant effect on valid ROC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Neue Haas Grotesk Tex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Neue Haas Grotesk Text Pro" panose="020B0504020202020204" pitchFamily="34" charset="0"/>
              </a:rPr>
              <a:t>Submissions based on better train ROC did not do any better with public test data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10406C6-5154-39C8-BAFA-FADFCA13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385" y="4859267"/>
            <a:ext cx="5340221" cy="12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8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E48-4117-AFD9-321F-E55A402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Neue Haas Grotesk Text Pro" panose="020B0504020202020204" pitchFamily="34" charset="0"/>
              </a:rPr>
              <a:t>Learnings along the way: Oversampling</a:t>
            </a:r>
          </a:p>
        </p:txBody>
      </p:sp>
      <p:pic>
        <p:nvPicPr>
          <p:cNvPr id="3" name="Content Placeholder 3" descr="3_oversample_diagram.png">
            <a:extLst>
              <a:ext uri="{FF2B5EF4-FFF2-40B4-BE49-F238E27FC236}">
                <a16:creationId xmlns:a16="http://schemas.microsoft.com/office/drawing/2014/main" id="{205888BE-E010-1058-B742-12711F8C3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284" y="3429000"/>
            <a:ext cx="7573432" cy="1438476"/>
          </a:xfrm>
        </p:spPr>
      </p:pic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13791B7-C445-8647-3D86-6A4AD80FD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440785"/>
            <a:ext cx="2743200" cy="5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0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323</Words>
  <Application>Microsoft Office PowerPoint</Application>
  <PresentationFormat>Widescreen</PresentationFormat>
  <Paragraphs>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Neue Haas Grotesk Text Pro</vt:lpstr>
      <vt:lpstr>Office Theme</vt:lpstr>
      <vt:lpstr> Bankruptcy Prediction</vt:lpstr>
      <vt:lpstr>About the Dataset</vt:lpstr>
      <vt:lpstr>Initial Approach: Neural Network</vt:lpstr>
      <vt:lpstr>Initial Approach: Neural Network</vt:lpstr>
      <vt:lpstr>Learnings along the way: Preprocessing</vt:lpstr>
      <vt:lpstr>Learnings along the way: Preprocessing</vt:lpstr>
      <vt:lpstr>Learnings along the way: Preprocessing</vt:lpstr>
      <vt:lpstr>Learnings along the way: Preprocessing</vt:lpstr>
      <vt:lpstr>Learnings along the way: Oversampling</vt:lpstr>
      <vt:lpstr>Our second-best model</vt:lpstr>
      <vt:lpstr>Our second-best model</vt:lpstr>
      <vt:lpstr>Our second-best model</vt:lpstr>
      <vt:lpstr>Our second-best model</vt:lpstr>
      <vt:lpstr>Our second-best model</vt:lpstr>
      <vt:lpstr>Our second-best model</vt:lpstr>
      <vt:lpstr>Our second-best model</vt:lpstr>
      <vt:lpstr>Our second-best model- Results</vt:lpstr>
      <vt:lpstr>Our second-best model- Results</vt:lpstr>
      <vt:lpstr>Our best model</vt:lpstr>
      <vt:lpstr>Our best model</vt:lpstr>
      <vt:lpstr>Our best model</vt:lpstr>
      <vt:lpstr>Our best model</vt:lpstr>
      <vt:lpstr>Our best model</vt:lpstr>
      <vt:lpstr>Our best model</vt:lpstr>
      <vt:lpstr>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Prediction</dc:title>
  <dc:creator>Rahul Chowdary Kunku</dc:creator>
  <cp:lastModifiedBy>Rahul Chowdary Kunku</cp:lastModifiedBy>
  <cp:revision>2</cp:revision>
  <dcterms:created xsi:type="dcterms:W3CDTF">2023-12-04T00:11:45Z</dcterms:created>
  <dcterms:modified xsi:type="dcterms:W3CDTF">2023-12-04T14:50:31Z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2023-12-04T01:16:20Z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807d7ffa-e71d-4a83-b882-4dc44bfaeec5</vt:lpwstr>
  </property>
  <property fmtid="{D5CDD505-2E9C-101B-9397-08002B2CF9AE}" pid="8" name="MSIP_Label_4044bd30-2ed7-4c9d-9d12-46200872a97b_ContentBits">
    <vt:lpwstr>0</vt:lpwstr>
  </property>
</Properties>
</file>