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42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74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9246" y="2855377"/>
            <a:ext cx="105652" cy="10563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8214" y="2855377"/>
            <a:ext cx="105652" cy="10563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0278" y="2855377"/>
            <a:ext cx="105653" cy="1056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20837" y="1866571"/>
            <a:ext cx="5502324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74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11445"/>
            <a:ext cx="3757295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867554"/>
            <a:ext cx="4192904" cy="2105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05000" y="285750"/>
            <a:ext cx="5502324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lang="en-IN" sz="4800" b="0" spc="-565" dirty="0">
                <a:latin typeface="Tahoma"/>
                <a:cs typeface="Tahoma"/>
              </a:rPr>
              <a:t>          </a:t>
            </a:r>
            <a:r>
              <a:rPr sz="4800" b="0" spc="-565" dirty="0">
                <a:latin typeface="Tahoma"/>
                <a:cs typeface="Tahoma"/>
              </a:rPr>
              <a:t>SQL</a:t>
            </a:r>
            <a:r>
              <a:rPr sz="4800" b="0" spc="-400" dirty="0">
                <a:latin typeface="Tahoma"/>
                <a:cs typeface="Tahoma"/>
              </a:rPr>
              <a:t> </a:t>
            </a:r>
            <a:r>
              <a:rPr sz="4800" b="0" spc="-345" dirty="0">
                <a:latin typeface="Tahoma"/>
                <a:cs typeface="Tahoma"/>
              </a:rPr>
              <a:t>Project</a:t>
            </a:r>
            <a:r>
              <a:rPr lang="en-IN" sz="4800" b="0" spc="-345" dirty="0">
                <a:latin typeface="Tahoma"/>
                <a:cs typeface="Tahoma"/>
              </a:rPr>
              <a:t> </a:t>
            </a:r>
            <a:br>
              <a:rPr lang="en-IN" sz="4800" b="0" spc="-345" dirty="0">
                <a:latin typeface="Tahoma"/>
                <a:cs typeface="Tahoma"/>
              </a:rPr>
            </a:br>
            <a:r>
              <a:rPr lang="en-IN" sz="4800" b="0" spc="-345" dirty="0">
                <a:latin typeface="Tahoma"/>
                <a:cs typeface="Tahoma"/>
              </a:rPr>
              <a:t>              on     </a:t>
            </a:r>
            <a:br>
              <a:rPr lang="en-IN" sz="4800" b="0" spc="-345" dirty="0">
                <a:latin typeface="Tahoma"/>
                <a:cs typeface="Tahoma"/>
              </a:rPr>
            </a:br>
            <a:r>
              <a:rPr lang="en-IN" sz="4800" b="0" spc="-345" dirty="0">
                <a:latin typeface="Tahoma"/>
                <a:cs typeface="Tahoma"/>
              </a:rPr>
              <a:t>  Bank Fraud Detection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3288" y="3211629"/>
            <a:ext cx="2662712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70" dirty="0">
                <a:solidFill>
                  <a:srgbClr val="CACACA"/>
                </a:solidFill>
                <a:latin typeface="Cambria"/>
                <a:cs typeface="Cambria"/>
              </a:rPr>
              <a:t>B</a:t>
            </a:r>
            <a:r>
              <a:rPr lang="en-IN" sz="2100" spc="70" dirty="0">
                <a:solidFill>
                  <a:srgbClr val="CACACA"/>
                </a:solidFill>
                <a:latin typeface="Cambria"/>
                <a:cs typeface="Cambria"/>
              </a:rPr>
              <a:t>y:-</a:t>
            </a:r>
            <a:r>
              <a:rPr lang="en-IN" sz="2100" spc="60" dirty="0">
                <a:solidFill>
                  <a:srgbClr val="CACACA"/>
                </a:solidFill>
                <a:latin typeface="Cambria"/>
                <a:cs typeface="Cambria"/>
              </a:rPr>
              <a:t> </a:t>
            </a:r>
            <a:r>
              <a:rPr lang="en-IN" sz="2100" b="1" spc="60" dirty="0">
                <a:solidFill>
                  <a:srgbClr val="CACACA"/>
                </a:solidFill>
                <a:latin typeface="Cambria"/>
                <a:cs typeface="Cambria"/>
              </a:rPr>
              <a:t>Archita Sinha</a:t>
            </a:r>
            <a:endParaRPr sz="2100" b="1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35" dirty="0"/>
              <a:t> </a:t>
            </a:r>
            <a:r>
              <a:rPr spc="-10" dirty="0"/>
              <a:t>Detecting</a:t>
            </a:r>
            <a:r>
              <a:rPr spc="-30" dirty="0"/>
              <a:t> </a:t>
            </a:r>
            <a:r>
              <a:rPr spc="-10" dirty="0"/>
              <a:t>Recursive</a:t>
            </a:r>
            <a:r>
              <a:rPr spc="-30" dirty="0"/>
              <a:t> </a:t>
            </a:r>
            <a:r>
              <a:rPr dirty="0"/>
              <a:t>Fraudulent</a:t>
            </a:r>
            <a:r>
              <a:rPr spc="-35" dirty="0"/>
              <a:t> </a:t>
            </a:r>
            <a:r>
              <a:rPr spc="-10" dirty="0"/>
              <a:t>Transactions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pc="-10" dirty="0"/>
              <a:t>Question:</a:t>
            </a:r>
          </a:p>
          <a:p>
            <a:pPr marL="12700" marR="89535">
              <a:lnSpc>
                <a:spcPct val="114999"/>
              </a:lnSpc>
            </a:pPr>
            <a:r>
              <a:rPr b="0" dirty="0">
                <a:latin typeface="Arial MT"/>
                <a:cs typeface="Arial MT"/>
              </a:rPr>
              <a:t>Use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recursive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CTE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to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identify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potential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money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laundering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chains </a:t>
            </a:r>
            <a:r>
              <a:rPr b="0" dirty="0">
                <a:latin typeface="Arial MT"/>
                <a:cs typeface="Arial MT"/>
              </a:rPr>
              <a:t>where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money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is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transferred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from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one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account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to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another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across multiple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steps,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with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all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transactions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flagged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as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fraudulent.</a:t>
            </a: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b="0" spc="-1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pc="-10" dirty="0"/>
              <a:t>Solution:</a:t>
            </a:r>
          </a:p>
          <a:p>
            <a:pPr marL="12700" marR="5080">
              <a:lnSpc>
                <a:spcPct val="114999"/>
              </a:lnSpc>
            </a:pPr>
            <a:r>
              <a:rPr b="0" dirty="0">
                <a:latin typeface="Arial MT"/>
                <a:cs typeface="Arial MT"/>
              </a:rPr>
              <a:t>This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query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uses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recursive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CTE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to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track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the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flow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money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through multiple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accounts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over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successive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steps.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The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recursive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part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25" dirty="0">
                <a:latin typeface="Arial MT"/>
                <a:cs typeface="Arial MT"/>
              </a:rPr>
              <a:t>the </a:t>
            </a:r>
            <a:r>
              <a:rPr b="0" dirty="0">
                <a:latin typeface="Arial MT"/>
                <a:cs typeface="Arial MT"/>
              </a:rPr>
              <a:t>CTE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allows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us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to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follow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chain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transactions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identify </a:t>
            </a:r>
            <a:r>
              <a:rPr b="0" dirty="0">
                <a:latin typeface="Arial MT"/>
                <a:cs typeface="Arial MT"/>
              </a:rPr>
              <a:t>patterns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that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could</a:t>
            </a:r>
            <a:r>
              <a:rPr b="0" spc="-10" dirty="0">
                <a:latin typeface="Arial MT"/>
                <a:cs typeface="Arial MT"/>
              </a:rPr>
              <a:t> indicate </a:t>
            </a:r>
            <a:r>
              <a:rPr b="0" dirty="0">
                <a:latin typeface="Arial MT"/>
                <a:cs typeface="Arial MT"/>
              </a:rPr>
              <a:t>money</a:t>
            </a:r>
            <a:r>
              <a:rPr b="0" spc="-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laundering activities. </a:t>
            </a:r>
            <a:r>
              <a:rPr b="0" dirty="0">
                <a:latin typeface="Arial MT"/>
                <a:cs typeface="Arial MT"/>
              </a:rPr>
              <a:t>It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filters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25" dirty="0">
                <a:latin typeface="Arial MT"/>
                <a:cs typeface="Arial MT"/>
              </a:rPr>
              <a:t>out </a:t>
            </a:r>
            <a:r>
              <a:rPr b="0" dirty="0">
                <a:latin typeface="Arial MT"/>
                <a:cs typeface="Arial MT"/>
              </a:rPr>
              <a:t>chains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where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all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transactions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are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marked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as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fraudulent.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9525" y="445025"/>
            <a:ext cx="3756274" cy="3620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248399"/>
            <a:ext cx="8839200" cy="153313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4725" y="512106"/>
            <a:ext cx="6002020" cy="1509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2.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Analyzing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Fraudulent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Activity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Question: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CTE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calculate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rolling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sum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fraudulent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transactions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account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over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last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steps.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000">
              <a:latin typeface="Arial MT"/>
              <a:cs typeface="Arial MT"/>
            </a:endParaRPr>
          </a:p>
          <a:p>
            <a:pPr marL="156210" marR="5080">
              <a:lnSpc>
                <a:spcPct val="114999"/>
              </a:lnSpc>
            </a:pP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query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uses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CTE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calculate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cumulative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sum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fraudulent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transactions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account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over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last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five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steps.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helps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understanding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temporal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distribution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of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fraudulent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activities,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crucial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identifying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patterns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over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time.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12106"/>
            <a:ext cx="7950200" cy="882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3.</a:t>
            </a: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Fraud</a:t>
            </a: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r>
              <a:rPr sz="115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CTEs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Question: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3900"/>
              </a:lnSpc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multiple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CTEs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identify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accounts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suspicious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activity,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including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large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transfers,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consecutive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transactions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without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balance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change,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and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flagged</a:t>
            </a:r>
            <a:r>
              <a:rPr sz="1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transactions.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675" y="1551525"/>
            <a:ext cx="7181849" cy="30765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485360"/>
            <a:ext cx="8206105" cy="43560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4.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checks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5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computed</a:t>
            </a:r>
            <a:r>
              <a:rPr sz="115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Courier New"/>
                <a:cs typeface="Courier New"/>
              </a:rPr>
              <a:t>new_updated_Balance</a:t>
            </a:r>
            <a:r>
              <a:rPr sz="1150" b="1" spc="-3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15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5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actual</a:t>
            </a:r>
            <a:r>
              <a:rPr sz="115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Courier New"/>
                <a:cs typeface="Courier New"/>
              </a:rPr>
              <a:t>newbalanceDest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equal,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dirty="0">
                <a:solidFill>
                  <a:srgbClr val="FFFFFF"/>
                </a:solidFill>
                <a:latin typeface="Arial"/>
                <a:cs typeface="Arial"/>
              </a:rPr>
              <a:t>those</a:t>
            </a:r>
            <a:r>
              <a:rPr sz="11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rows.</a:t>
            </a:r>
            <a:endParaRPr sz="11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037" y="2000250"/>
            <a:ext cx="7019924" cy="1142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255</Words>
  <Application>Microsoft Office PowerPoint</Application>
  <PresentationFormat>On-screen Show (16:9)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MT</vt:lpstr>
      <vt:lpstr>Cambria</vt:lpstr>
      <vt:lpstr>Courier New</vt:lpstr>
      <vt:lpstr>Tahoma</vt:lpstr>
      <vt:lpstr>Office Theme</vt:lpstr>
      <vt:lpstr>          SQL Project                on        Bank Fraud Detection</vt:lpstr>
      <vt:lpstr>1. Detecting Recursive Fraudulent Transactions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 Analyst Project</dc:title>
  <cp:lastModifiedBy>Archita Sinha</cp:lastModifiedBy>
  <cp:revision>1</cp:revision>
  <dcterms:created xsi:type="dcterms:W3CDTF">2024-12-16T11:19:59Z</dcterms:created>
  <dcterms:modified xsi:type="dcterms:W3CDTF">2024-12-16T11:24:46Z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2024-12-16T00:00:00Z</vt:filetime>
  </property>
  <property fmtid="{D5CDD505-2E9C-101B-9397-08002B2CF9AE}" pid="3" name="Creator">
    <vt:lpwstr>Google</vt:lpwstr>
  </property>
  <property fmtid="{D5CDD505-2E9C-101B-9397-08002B2CF9AE}" pid="4" name="LastSaved">
    <vt:filetime>2024-12-16T00:00:00Z</vt:filetime>
  </property>
</Properties>
</file>