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2" d="100"/>
          <a:sy n="72"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34708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412574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0438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37148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8482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426025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328477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201116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409058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052C4-F2AD-4B4B-8F79-C166C5338A2B}"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339203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052C4-F2AD-4B4B-8F79-C166C5338A2B}"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230953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1052C4-F2AD-4B4B-8F79-C166C5338A2B}" type="datetimeFigureOut">
              <a:rPr lang="en-IN" smtClean="0"/>
              <a:t>20-03-2018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132295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1052C4-F2AD-4B4B-8F79-C166C5338A2B}" type="datetimeFigureOut">
              <a:rPr lang="en-IN" smtClean="0"/>
              <a:t>20-03-2018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280956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052C4-F2AD-4B4B-8F79-C166C5338A2B}" type="datetimeFigureOut">
              <a:rPr lang="en-IN" smtClean="0"/>
              <a:t>20-03-2018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422925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1052C4-F2AD-4B4B-8F79-C166C5338A2B}"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42632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052C4-F2AD-4B4B-8F79-C166C5338A2B}"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03108-F5DB-4E53-941A-691734CA4A99}" type="slidenum">
              <a:rPr lang="en-IN" smtClean="0"/>
              <a:t>‹#›</a:t>
            </a:fld>
            <a:endParaRPr lang="en-IN"/>
          </a:p>
        </p:txBody>
      </p:sp>
    </p:spTree>
    <p:extLst>
      <p:ext uri="{BB962C8B-B14F-4D97-AF65-F5344CB8AC3E}">
        <p14:creationId xmlns:p14="http://schemas.microsoft.com/office/powerpoint/2010/main" val="354178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1052C4-F2AD-4B4B-8F79-C166C5338A2B}" type="datetimeFigureOut">
              <a:rPr lang="en-IN" smtClean="0"/>
              <a:t>20-03-2018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303108-F5DB-4E53-941A-691734CA4A99}" type="slidenum">
              <a:rPr lang="en-IN" smtClean="0"/>
              <a:t>‹#›</a:t>
            </a:fld>
            <a:endParaRPr lang="en-IN"/>
          </a:p>
        </p:txBody>
      </p:sp>
    </p:spTree>
    <p:extLst>
      <p:ext uri="{BB962C8B-B14F-4D97-AF65-F5344CB8AC3E}">
        <p14:creationId xmlns:p14="http://schemas.microsoft.com/office/powerpoint/2010/main" val="4225972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2FF3-21FA-4AAA-B244-C15D98FFA068}"/>
              </a:ext>
            </a:extLst>
          </p:cNvPr>
          <p:cNvSpPr>
            <a:spLocks noGrp="1"/>
          </p:cNvSpPr>
          <p:nvPr>
            <p:ph type="title"/>
          </p:nvPr>
        </p:nvSpPr>
        <p:spPr/>
        <p:txBody>
          <a:bodyPr/>
          <a:lstStyle/>
          <a:p>
            <a:r>
              <a:rPr lang="en-IN" dirty="0"/>
              <a:t>       GREEN-A-THON</a:t>
            </a:r>
          </a:p>
        </p:txBody>
      </p:sp>
      <p:sp>
        <p:nvSpPr>
          <p:cNvPr id="3" name="Content Placeholder 2">
            <a:extLst>
              <a:ext uri="{FF2B5EF4-FFF2-40B4-BE49-F238E27FC236}">
                <a16:creationId xmlns:a16="http://schemas.microsoft.com/office/drawing/2014/main" id="{053DF616-505E-4065-9FCF-3886E293DB2D}"/>
              </a:ext>
            </a:extLst>
          </p:cNvPr>
          <p:cNvSpPr>
            <a:spLocks noGrp="1"/>
          </p:cNvSpPr>
          <p:nvPr>
            <p:ph idx="1"/>
          </p:nvPr>
        </p:nvSpPr>
        <p:spPr>
          <a:xfrm>
            <a:off x="4161182" y="3428999"/>
            <a:ext cx="7192617" cy="2747963"/>
          </a:xfrm>
        </p:spPr>
        <p:txBody>
          <a:bodyPr/>
          <a:lstStyle/>
          <a:p>
            <a:pPr marL="0" indent="0">
              <a:buNone/>
            </a:pPr>
            <a:r>
              <a:rPr lang="en-IN" dirty="0"/>
              <a:t>   TEAM NAME: CONNECT TECH</a:t>
            </a:r>
          </a:p>
          <a:p>
            <a:pPr marL="0" indent="0">
              <a:buNone/>
            </a:pPr>
            <a:r>
              <a:rPr lang="en-IN" dirty="0"/>
              <a:t>   TEAM MEMBERS: KOPAL AGRAWAL</a:t>
            </a:r>
          </a:p>
          <a:p>
            <a:pPr marL="0" indent="0">
              <a:buNone/>
            </a:pPr>
            <a:r>
              <a:rPr lang="en-IN" dirty="0"/>
              <a:t>                            ARCHITAA PANDEY</a:t>
            </a:r>
          </a:p>
          <a:p>
            <a:pPr marL="0" indent="0">
              <a:buNone/>
            </a:pPr>
            <a:r>
              <a:rPr lang="en-IN" dirty="0"/>
              <a:t>                            KAVYA SINGH</a:t>
            </a:r>
          </a:p>
          <a:p>
            <a:pPr marL="0" indent="0">
              <a:buNone/>
            </a:pPr>
            <a:r>
              <a:rPr lang="en-IN" dirty="0"/>
              <a:t>     BANSTHALI UNIVERSITY</a:t>
            </a:r>
          </a:p>
        </p:txBody>
      </p:sp>
    </p:spTree>
    <p:extLst>
      <p:ext uri="{BB962C8B-B14F-4D97-AF65-F5344CB8AC3E}">
        <p14:creationId xmlns:p14="http://schemas.microsoft.com/office/powerpoint/2010/main" val="117297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90363-E3B4-4919-80FA-AA1B6C31DA78}"/>
              </a:ext>
            </a:extLst>
          </p:cNvPr>
          <p:cNvSpPr>
            <a:spLocks noGrp="1"/>
          </p:cNvSpPr>
          <p:nvPr>
            <p:ph idx="1"/>
          </p:nvPr>
        </p:nvSpPr>
        <p:spPr>
          <a:xfrm>
            <a:off x="838200" y="265043"/>
            <a:ext cx="8044543" cy="6280900"/>
          </a:xfrm>
        </p:spPr>
        <p:txBody>
          <a:bodyPr>
            <a:normAutofit/>
          </a:bodyPr>
          <a:lstStyle/>
          <a:p>
            <a:pPr marL="0" indent="0">
              <a:buNone/>
            </a:pPr>
            <a:r>
              <a:rPr lang="en-IN" sz="2400" dirty="0"/>
              <a:t>As we know there is a whole chain connected rigorously ; farmers with mediators, mediators with market and market with common people.</a:t>
            </a:r>
          </a:p>
          <a:p>
            <a:pPr marL="0" indent="0">
              <a:buNone/>
            </a:pPr>
            <a:r>
              <a:rPr lang="en-IN" sz="2400" dirty="0"/>
              <a:t>Affects on one will be reflected on others.</a:t>
            </a:r>
          </a:p>
          <a:p>
            <a:pPr marL="0" indent="0">
              <a:buNone/>
            </a:pPr>
            <a:r>
              <a:rPr lang="en-IN" sz="2400" dirty="0"/>
              <a:t>Our idea aims at preventing the farmers to beg around for help to their </a:t>
            </a:r>
            <a:r>
              <a:rPr lang="en-IN" sz="2400" i="1" dirty="0"/>
              <a:t>sahabs.</a:t>
            </a:r>
            <a:r>
              <a:rPr lang="en-IN" sz="2400" dirty="0"/>
              <a:t>Thus enhancing their self esteem and morale.</a:t>
            </a:r>
          </a:p>
          <a:p>
            <a:pPr marL="0" indent="0">
              <a:buNone/>
            </a:pPr>
            <a:r>
              <a:rPr lang="en-IN" sz="2400" dirty="0"/>
              <a:t>The idea is to make them self dependent and capable enough to solve their daily routine agricultural problem.</a:t>
            </a:r>
          </a:p>
        </p:txBody>
      </p:sp>
    </p:spTree>
    <p:extLst>
      <p:ext uri="{BB962C8B-B14F-4D97-AF65-F5344CB8AC3E}">
        <p14:creationId xmlns:p14="http://schemas.microsoft.com/office/powerpoint/2010/main" val="288417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05AB-16E7-41E9-87A2-2338774E8DBB}"/>
              </a:ext>
            </a:extLst>
          </p:cNvPr>
          <p:cNvSpPr>
            <a:spLocks noGrp="1"/>
          </p:cNvSpPr>
          <p:nvPr>
            <p:ph type="title"/>
          </p:nvPr>
        </p:nvSpPr>
        <p:spPr/>
        <p:txBody>
          <a:bodyPr/>
          <a:lstStyle/>
          <a:p>
            <a:r>
              <a:rPr lang="en-IN" dirty="0"/>
              <a:t>PROJECT DETAILS</a:t>
            </a:r>
          </a:p>
        </p:txBody>
      </p:sp>
      <p:sp>
        <p:nvSpPr>
          <p:cNvPr id="3" name="Content Placeholder 2">
            <a:extLst>
              <a:ext uri="{FF2B5EF4-FFF2-40B4-BE49-F238E27FC236}">
                <a16:creationId xmlns:a16="http://schemas.microsoft.com/office/drawing/2014/main" id="{E82172B1-137E-43B4-8AAE-179CAA49459C}"/>
              </a:ext>
            </a:extLst>
          </p:cNvPr>
          <p:cNvSpPr>
            <a:spLocks noGrp="1"/>
          </p:cNvSpPr>
          <p:nvPr>
            <p:ph idx="1"/>
          </p:nvPr>
        </p:nvSpPr>
        <p:spPr/>
        <p:txBody>
          <a:bodyPr/>
          <a:lstStyle/>
          <a:p>
            <a:pPr marL="0" indent="0">
              <a:buNone/>
            </a:pPr>
            <a:r>
              <a:rPr lang="en-IN" dirty="0"/>
              <a:t>Our idea is based on the concept of finding solution to the given agricultural problem related to </a:t>
            </a:r>
            <a:r>
              <a:rPr lang="en-IN" b="1" dirty="0"/>
              <a:t>diseases,pest damage,nutrients deficiency </a:t>
            </a:r>
            <a:r>
              <a:rPr lang="en-IN" dirty="0"/>
              <a:t>of the farmers.</a:t>
            </a:r>
          </a:p>
          <a:p>
            <a:pPr marL="0" indent="0">
              <a:buNone/>
            </a:pPr>
            <a:r>
              <a:rPr lang="en-IN" dirty="0"/>
              <a:t>Our idea follows the method of </a:t>
            </a:r>
            <a:r>
              <a:rPr lang="en-IN" b="1" dirty="0"/>
              <a:t>comparing the images </a:t>
            </a:r>
            <a:r>
              <a:rPr lang="en-IN" dirty="0"/>
              <a:t>of crops,plants,trees,etc provided by the farmer either through camera or gallery, then comparing that image with the existing images of the database.</a:t>
            </a:r>
          </a:p>
          <a:p>
            <a:pPr marL="0" indent="0">
              <a:buNone/>
            </a:pPr>
            <a:r>
              <a:rPr lang="en-IN" dirty="0"/>
              <a:t>The comparison can be done by the farmer itself as both the given image and the one provided by the database are arranged in a parallel manner.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1375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BBF43-ECCC-4031-93B8-41294FF94577}"/>
              </a:ext>
            </a:extLst>
          </p:cNvPr>
          <p:cNvSpPr>
            <a:spLocks noGrp="1"/>
          </p:cNvSpPr>
          <p:nvPr>
            <p:ph idx="1"/>
          </p:nvPr>
        </p:nvSpPr>
        <p:spPr>
          <a:xfrm>
            <a:off x="156028" y="232229"/>
            <a:ext cx="9031516" cy="6052457"/>
          </a:xfrm>
        </p:spPr>
        <p:txBody>
          <a:bodyPr>
            <a:normAutofit/>
          </a:bodyPr>
          <a:lstStyle/>
          <a:p>
            <a:r>
              <a:rPr lang="en-IN" dirty="0"/>
              <a:t>when extending this application into a real one this comparison can be made through image processing ,directly by the application.</a:t>
            </a:r>
          </a:p>
          <a:p>
            <a:r>
              <a:rPr lang="en-IN" dirty="0"/>
              <a:t>As 51% of the population is involved in agriculture ,thus giving us a large scale of audience.</a:t>
            </a:r>
          </a:p>
          <a:p>
            <a:r>
              <a:rPr lang="en-IN" dirty="0"/>
              <a:t>Building an application and connecting it with the database is much feasibile when compared with this mass audience.</a:t>
            </a:r>
          </a:p>
          <a:p>
            <a:r>
              <a:rPr lang="en-IN" dirty="0"/>
              <a:t>Implementation of this application would be much easier , as the device which solves most of your life problem will be easily compelling and more accepted by you than a normal application.</a:t>
            </a:r>
          </a:p>
          <a:p>
            <a:r>
              <a:rPr lang="en-IN" dirty="0"/>
              <a:t>Developing this application requires a handful of good programmers ,thus reducing the production cost and will not eve require much marketing.</a:t>
            </a:r>
          </a:p>
          <a:p>
            <a:r>
              <a:rPr lang="en-IN" dirty="0"/>
              <a:t>The timeline required for this application is basically a maximum of two to three months to build this application and one week for the farmers to learn the implementation.</a:t>
            </a:r>
          </a:p>
        </p:txBody>
      </p:sp>
    </p:spTree>
    <p:extLst>
      <p:ext uri="{BB962C8B-B14F-4D97-AF65-F5344CB8AC3E}">
        <p14:creationId xmlns:p14="http://schemas.microsoft.com/office/powerpoint/2010/main" val="2592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37D09-519E-4AC9-898F-79A1E3C534D1}"/>
              </a:ext>
            </a:extLst>
          </p:cNvPr>
          <p:cNvSpPr>
            <a:spLocks noGrp="1"/>
          </p:cNvSpPr>
          <p:nvPr>
            <p:ph idx="1"/>
          </p:nvPr>
        </p:nvSpPr>
        <p:spPr>
          <a:xfrm>
            <a:off x="838199" y="318052"/>
            <a:ext cx="8929915" cy="5937605"/>
          </a:xfrm>
        </p:spPr>
        <p:txBody>
          <a:bodyPr>
            <a:normAutofit/>
          </a:bodyPr>
          <a:lstStyle/>
          <a:p>
            <a:pPr marL="0" indent="0">
              <a:buNone/>
            </a:pPr>
            <a:r>
              <a:rPr lang="en-IN" dirty="0"/>
              <a:t>The challenge for the application can be </a:t>
            </a:r>
            <a:r>
              <a:rPr lang="en-IN" b="1" dirty="0"/>
              <a:t>to make the smartphones available </a:t>
            </a:r>
            <a:r>
              <a:rPr lang="en-IN" dirty="0"/>
              <a:t>to each and every farmer so that they can use this app.</a:t>
            </a:r>
          </a:p>
          <a:p>
            <a:pPr marL="0" indent="0">
              <a:buNone/>
            </a:pPr>
            <a:r>
              <a:rPr lang="en-IN" dirty="0"/>
              <a:t>It may be possible that landlords, due to somehow a lost in their position due to this application, will discourage farmers to use the application by threatning them.</a:t>
            </a:r>
          </a:p>
          <a:p>
            <a:pPr marL="0" indent="0">
              <a:buNone/>
            </a:pPr>
            <a:r>
              <a:rPr lang="en-IN" dirty="0"/>
              <a:t>Challenge of </a:t>
            </a:r>
            <a:r>
              <a:rPr lang="en-IN" b="1" dirty="0"/>
              <a:t>making the knowledge available </a:t>
            </a:r>
            <a:r>
              <a:rPr lang="en-IN" dirty="0"/>
              <a:t>to the farmers about the application.</a:t>
            </a:r>
          </a:p>
          <a:p>
            <a:pPr marL="0" indent="0">
              <a:buNone/>
            </a:pPr>
            <a:r>
              <a:rPr lang="en-IN" dirty="0"/>
              <a:t>Our revenue model is same as that of an application model. The number of </a:t>
            </a:r>
            <a:r>
              <a:rPr lang="en-IN" b="1" dirty="0"/>
              <a:t>downloads will increase the revenue </a:t>
            </a:r>
            <a:r>
              <a:rPr lang="en-IN" dirty="0"/>
              <a:t>of our application.</a:t>
            </a:r>
          </a:p>
          <a:p>
            <a:pPr marL="0" indent="0">
              <a:buNone/>
            </a:pPr>
            <a:r>
              <a:rPr lang="en-IN" dirty="0"/>
              <a:t>As most of the applications available nowadays are more complex, solving the whole environment, physical and any other conditions available, thus confusing the farmers whereas our </a:t>
            </a:r>
            <a:r>
              <a:rPr lang="en-IN" b="1" dirty="0"/>
              <a:t>application is much easier to understand and use</a:t>
            </a:r>
            <a:r>
              <a:rPr lang="en-IN" dirty="0"/>
              <a:t>.</a:t>
            </a:r>
          </a:p>
          <a:p>
            <a:pPr marL="0" indent="0">
              <a:buNone/>
            </a:pPr>
            <a:r>
              <a:rPr lang="en-IN" dirty="0"/>
              <a:t>Our idea is making efforts in improving not only the agricultural area of the farmers but </a:t>
            </a:r>
            <a:r>
              <a:rPr lang="en-IN" b="1" dirty="0"/>
              <a:t>also their economic conditions</a:t>
            </a:r>
            <a:r>
              <a:rPr lang="en-IN" dirty="0"/>
              <a:t>. The economic condition of the local people is also improved because of the regular availability of the food in the market . Thus having both social and economic impact on the system.</a:t>
            </a:r>
          </a:p>
        </p:txBody>
      </p:sp>
    </p:spTree>
    <p:extLst>
      <p:ext uri="{BB962C8B-B14F-4D97-AF65-F5344CB8AC3E}">
        <p14:creationId xmlns:p14="http://schemas.microsoft.com/office/powerpoint/2010/main" val="179555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AAB4-0B2E-4D46-8AAC-6650FE6D83A9}"/>
              </a:ext>
            </a:extLst>
          </p:cNvPr>
          <p:cNvSpPr>
            <a:spLocks noGrp="1"/>
          </p:cNvSpPr>
          <p:nvPr>
            <p:ph type="title"/>
          </p:nvPr>
        </p:nvSpPr>
        <p:spPr/>
        <p:txBody>
          <a:bodyPr/>
          <a:lstStyle/>
          <a:p>
            <a:r>
              <a:rPr lang="en-IN" dirty="0"/>
              <a:t>S.W.O.T Analysis of the project</a:t>
            </a:r>
          </a:p>
        </p:txBody>
      </p:sp>
      <p:sp>
        <p:nvSpPr>
          <p:cNvPr id="3" name="Content Placeholder 2">
            <a:extLst>
              <a:ext uri="{FF2B5EF4-FFF2-40B4-BE49-F238E27FC236}">
                <a16:creationId xmlns:a16="http://schemas.microsoft.com/office/drawing/2014/main" id="{ED7853EB-A746-40A8-8F49-63BECAC64172}"/>
              </a:ext>
            </a:extLst>
          </p:cNvPr>
          <p:cNvSpPr>
            <a:spLocks noGrp="1"/>
          </p:cNvSpPr>
          <p:nvPr>
            <p:ph idx="1"/>
          </p:nvPr>
        </p:nvSpPr>
        <p:spPr/>
        <p:txBody>
          <a:bodyPr>
            <a:normAutofit/>
          </a:bodyPr>
          <a:lstStyle/>
          <a:p>
            <a:r>
              <a:rPr lang="en-IN" dirty="0"/>
              <a:t>The strengths of our project is our </a:t>
            </a:r>
            <a:r>
              <a:rPr lang="en-IN" b="1" dirty="0"/>
              <a:t>vast audience </a:t>
            </a:r>
            <a:r>
              <a:rPr lang="en-IN" dirty="0"/>
              <a:t>and the reliable and handy application system for the farmers.</a:t>
            </a:r>
          </a:p>
          <a:p>
            <a:r>
              <a:rPr lang="en-IN" dirty="0"/>
              <a:t>Presently there is </a:t>
            </a:r>
            <a:r>
              <a:rPr lang="en-IN" b="1" dirty="0"/>
              <a:t>no such technique </a:t>
            </a:r>
            <a:r>
              <a:rPr lang="en-IN" dirty="0"/>
              <a:t>which with such ease provide the farmers with the solution and problem of their crop,plant,weeds,trees.</a:t>
            </a:r>
          </a:p>
          <a:p>
            <a:r>
              <a:rPr lang="en-IN" dirty="0"/>
              <a:t>Since it is an android application which will work on only smartphones, thus having a prerequisite of its use.</a:t>
            </a:r>
          </a:p>
          <a:p>
            <a:r>
              <a:rPr lang="en-IN" dirty="0"/>
              <a:t>As there is no such application available and </a:t>
            </a:r>
            <a:r>
              <a:rPr lang="en-IN" b="1" dirty="0"/>
              <a:t>the problem is general </a:t>
            </a:r>
            <a:r>
              <a:rPr lang="en-IN" dirty="0"/>
              <a:t>and widely faced , thus giving us a great opportunity to showcase our application and make it utilisable.</a:t>
            </a:r>
          </a:p>
          <a:p>
            <a:r>
              <a:rPr lang="en-IN" dirty="0"/>
              <a:t>Having a vast data it is quite necessary to manage it efficiently and provides the correct information after image comparison.</a:t>
            </a:r>
          </a:p>
        </p:txBody>
      </p:sp>
    </p:spTree>
    <p:extLst>
      <p:ext uri="{BB962C8B-B14F-4D97-AF65-F5344CB8AC3E}">
        <p14:creationId xmlns:p14="http://schemas.microsoft.com/office/powerpoint/2010/main" val="75076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2011-2746-4A1D-8806-72C1F1662024}"/>
              </a:ext>
            </a:extLst>
          </p:cNvPr>
          <p:cNvSpPr>
            <a:spLocks noGrp="1"/>
          </p:cNvSpPr>
          <p:nvPr>
            <p:ph type="title"/>
          </p:nvPr>
        </p:nvSpPr>
        <p:spPr/>
        <p:txBody>
          <a:bodyPr/>
          <a:lstStyle/>
          <a:p>
            <a:r>
              <a:rPr lang="en-IN" dirty="0"/>
              <a:t>Probable Outcomes</a:t>
            </a:r>
          </a:p>
        </p:txBody>
      </p:sp>
      <p:sp>
        <p:nvSpPr>
          <p:cNvPr id="3" name="Content Placeholder 2">
            <a:extLst>
              <a:ext uri="{FF2B5EF4-FFF2-40B4-BE49-F238E27FC236}">
                <a16:creationId xmlns:a16="http://schemas.microsoft.com/office/drawing/2014/main" id="{0105CFA4-2AB6-4792-BEF0-60935047F573}"/>
              </a:ext>
            </a:extLst>
          </p:cNvPr>
          <p:cNvSpPr>
            <a:spLocks noGrp="1"/>
          </p:cNvSpPr>
          <p:nvPr>
            <p:ph idx="1"/>
          </p:nvPr>
        </p:nvSpPr>
        <p:spPr/>
        <p:txBody>
          <a:bodyPr/>
          <a:lstStyle/>
          <a:p>
            <a:r>
              <a:rPr lang="en-IN" dirty="0"/>
              <a:t>It has been estimated that after the use of our application , the amount of </a:t>
            </a:r>
            <a:r>
              <a:rPr lang="en-IN" b="1" dirty="0"/>
              <a:t>loss of agricultural food will be reduced </a:t>
            </a:r>
            <a:r>
              <a:rPr lang="en-IN" dirty="0"/>
              <a:t>in a huge amount.</a:t>
            </a:r>
          </a:p>
          <a:p>
            <a:r>
              <a:rPr lang="en-IN" dirty="0"/>
              <a:t>It is also believed that the solution provided by our application will remove not only the problem of the agriculture but will also help </a:t>
            </a:r>
            <a:r>
              <a:rPr lang="en-IN" b="1" dirty="0"/>
              <a:t>to improve the yield </a:t>
            </a:r>
            <a:r>
              <a:rPr lang="en-IN" dirty="0"/>
              <a:t>of that particular crop,plant,trees,etc.</a:t>
            </a:r>
          </a:p>
          <a:p>
            <a:r>
              <a:rPr lang="en-IN" dirty="0"/>
              <a:t>Increase in the yield will automatically improve the economic condition of the farmers.</a:t>
            </a:r>
          </a:p>
          <a:p>
            <a:r>
              <a:rPr lang="en-IN" dirty="0"/>
              <a:t>It will also help in improving their social reputation.</a:t>
            </a:r>
          </a:p>
        </p:txBody>
      </p:sp>
    </p:spTree>
    <p:extLst>
      <p:ext uri="{BB962C8B-B14F-4D97-AF65-F5344CB8AC3E}">
        <p14:creationId xmlns:p14="http://schemas.microsoft.com/office/powerpoint/2010/main" val="572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9ADC-C43C-4CEF-966F-877A50ED519E}"/>
              </a:ext>
            </a:extLst>
          </p:cNvPr>
          <p:cNvSpPr>
            <a:spLocks noGrp="1"/>
          </p:cNvSpPr>
          <p:nvPr>
            <p:ph type="title"/>
          </p:nvPr>
        </p:nvSpPr>
        <p:spPr/>
        <p:txBody>
          <a:bodyPr/>
          <a:lstStyle/>
          <a:p>
            <a:r>
              <a:rPr lang="en-IN" dirty="0"/>
              <a:t>Future Aspects</a:t>
            </a:r>
          </a:p>
        </p:txBody>
      </p:sp>
      <p:sp>
        <p:nvSpPr>
          <p:cNvPr id="3" name="Content Placeholder 2">
            <a:extLst>
              <a:ext uri="{FF2B5EF4-FFF2-40B4-BE49-F238E27FC236}">
                <a16:creationId xmlns:a16="http://schemas.microsoft.com/office/drawing/2014/main" id="{9572D9D1-ACD7-4F4C-A109-2BB18043037A}"/>
              </a:ext>
            </a:extLst>
          </p:cNvPr>
          <p:cNvSpPr>
            <a:spLocks noGrp="1"/>
          </p:cNvSpPr>
          <p:nvPr>
            <p:ph idx="1"/>
          </p:nvPr>
        </p:nvSpPr>
        <p:spPr/>
        <p:txBody>
          <a:bodyPr>
            <a:normAutofit/>
          </a:bodyPr>
          <a:lstStyle/>
          <a:p>
            <a:r>
              <a:rPr lang="en-IN" dirty="0"/>
              <a:t>The application is currently asking the farmers to select the appropriate image from the images provided by our application by showing the farmers the image provided by them in parallel with the image of the database and then thus providing the appropriate solution to that problem</a:t>
            </a:r>
          </a:p>
          <a:p>
            <a:r>
              <a:rPr lang="en-IN" dirty="0"/>
              <a:t>But this technique can be improved by introducing </a:t>
            </a:r>
            <a:r>
              <a:rPr lang="en-IN" dirty="0" err="1"/>
              <a:t>imge</a:t>
            </a:r>
            <a:r>
              <a:rPr lang="en-IN" dirty="0"/>
              <a:t> processing in the application which will compare both the images automatically and will provide the appropriate result.</a:t>
            </a:r>
          </a:p>
          <a:p>
            <a:r>
              <a:rPr lang="en-IN" dirty="0"/>
              <a:t>This time the application supports only one language but can be easily converted to support all the languages thus converting it into a multilingual device making it much more easier.</a:t>
            </a:r>
          </a:p>
          <a:p>
            <a:r>
              <a:rPr lang="en-IN" dirty="0"/>
              <a:t>The application can be linked to the google when developed for real thus providing the details automatically by searching through the category.</a:t>
            </a:r>
          </a:p>
        </p:txBody>
      </p:sp>
    </p:spTree>
    <p:extLst>
      <p:ext uri="{BB962C8B-B14F-4D97-AF65-F5344CB8AC3E}">
        <p14:creationId xmlns:p14="http://schemas.microsoft.com/office/powerpoint/2010/main" val="40733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C6CF-B6B2-4ECD-919A-FA2BEEB168B6}"/>
              </a:ext>
            </a:extLst>
          </p:cNvPr>
          <p:cNvSpPr>
            <a:spLocks noGrp="1"/>
          </p:cNvSpPr>
          <p:nvPr>
            <p:ph type="ctrTitle"/>
          </p:nvPr>
        </p:nvSpPr>
        <p:spPr>
          <a:xfrm>
            <a:off x="791449" y="2006969"/>
            <a:ext cx="7766936" cy="1646302"/>
          </a:xfrm>
        </p:spPr>
        <p:txBody>
          <a:bodyPr/>
          <a:lstStyle/>
          <a:p>
            <a:r>
              <a:rPr lang="en-IN" sz="9600" dirty="0"/>
              <a:t>THANK YOU</a:t>
            </a:r>
          </a:p>
        </p:txBody>
      </p:sp>
    </p:spTree>
    <p:extLst>
      <p:ext uri="{BB962C8B-B14F-4D97-AF65-F5344CB8AC3E}">
        <p14:creationId xmlns:p14="http://schemas.microsoft.com/office/powerpoint/2010/main" val="403647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B5DB-8C6B-449D-93A6-E1E09B995632}"/>
              </a:ext>
            </a:extLst>
          </p:cNvPr>
          <p:cNvSpPr>
            <a:spLocks noGrp="1"/>
          </p:cNvSpPr>
          <p:nvPr>
            <p:ph type="ctrTitle"/>
          </p:nvPr>
        </p:nvSpPr>
        <p:spPr>
          <a:xfrm>
            <a:off x="119269" y="393493"/>
            <a:ext cx="9144000" cy="2387600"/>
          </a:xfrm>
        </p:spPr>
        <p:txBody>
          <a:bodyPr/>
          <a:lstStyle/>
          <a:p>
            <a:r>
              <a:rPr lang="en-IN" dirty="0"/>
              <a:t>Android Application Development</a:t>
            </a:r>
          </a:p>
        </p:txBody>
      </p:sp>
      <p:sp>
        <p:nvSpPr>
          <p:cNvPr id="3" name="Subtitle 2">
            <a:extLst>
              <a:ext uri="{FF2B5EF4-FFF2-40B4-BE49-F238E27FC236}">
                <a16:creationId xmlns:a16="http://schemas.microsoft.com/office/drawing/2014/main" id="{2B399D33-ECAA-4288-B989-C080350C9F4E}"/>
              </a:ext>
            </a:extLst>
          </p:cNvPr>
          <p:cNvSpPr>
            <a:spLocks noGrp="1"/>
          </p:cNvSpPr>
          <p:nvPr>
            <p:ph type="subTitle" idx="1"/>
          </p:nvPr>
        </p:nvSpPr>
        <p:spPr>
          <a:xfrm>
            <a:off x="1507066" y="3617843"/>
            <a:ext cx="8392307" cy="1529889"/>
          </a:xfrm>
        </p:spPr>
        <p:txBody>
          <a:bodyPr>
            <a:normAutofit fontScale="85000" lnSpcReduction="10000"/>
          </a:bodyPr>
          <a:lstStyle/>
          <a:p>
            <a:r>
              <a:rPr lang="en-IN" dirty="0"/>
              <a:t>Our project is the development of an android application.</a:t>
            </a:r>
          </a:p>
          <a:p>
            <a:r>
              <a:rPr lang="en-IN" dirty="0"/>
              <a:t>This application is built on Android Studio with the help of </a:t>
            </a:r>
            <a:r>
              <a:rPr lang="en-IN" b="1" dirty="0"/>
              <a:t>coding</a:t>
            </a:r>
            <a:r>
              <a:rPr lang="en-IN" dirty="0"/>
              <a:t> tools such as java , xml and sqlLite.</a:t>
            </a:r>
          </a:p>
          <a:p>
            <a:r>
              <a:rPr lang="en-IN" dirty="0"/>
              <a:t>Xml is for the development of the front end of the application,java is used for coding the backend of the application and sqlLite is used for managing the database.</a:t>
            </a:r>
          </a:p>
          <a:p>
            <a:endParaRPr lang="en-IN" dirty="0"/>
          </a:p>
        </p:txBody>
      </p:sp>
    </p:spTree>
    <p:extLst>
      <p:ext uri="{BB962C8B-B14F-4D97-AF65-F5344CB8AC3E}">
        <p14:creationId xmlns:p14="http://schemas.microsoft.com/office/powerpoint/2010/main" val="8271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1B2-78ED-4E75-8424-9B77635E4775}"/>
              </a:ext>
            </a:extLst>
          </p:cNvPr>
          <p:cNvSpPr>
            <a:spLocks noGrp="1"/>
          </p:cNvSpPr>
          <p:nvPr>
            <p:ph type="title"/>
          </p:nvPr>
        </p:nvSpPr>
        <p:spPr/>
        <p:txBody>
          <a:bodyPr/>
          <a:lstStyle/>
          <a:p>
            <a:r>
              <a:rPr lang="en-IN" dirty="0"/>
              <a:t>PROTOTYPE- Our app- Life’s Kudos</a:t>
            </a:r>
          </a:p>
        </p:txBody>
      </p:sp>
      <p:sp>
        <p:nvSpPr>
          <p:cNvPr id="3" name="Content Placeholder 2">
            <a:extLst>
              <a:ext uri="{FF2B5EF4-FFF2-40B4-BE49-F238E27FC236}">
                <a16:creationId xmlns:a16="http://schemas.microsoft.com/office/drawing/2014/main" id="{C80A7DF5-6C20-4915-94FE-F9A4C0838C16}"/>
              </a:ext>
            </a:extLst>
          </p:cNvPr>
          <p:cNvSpPr>
            <a:spLocks noGrp="1"/>
          </p:cNvSpPr>
          <p:nvPr>
            <p:ph idx="1"/>
          </p:nvPr>
        </p:nvSpPr>
        <p:spPr>
          <a:xfrm>
            <a:off x="1120545" y="5128591"/>
            <a:ext cx="9950910" cy="1119809"/>
          </a:xfrm>
        </p:spPr>
        <p:txBody>
          <a:bodyPr>
            <a:normAutofit fontScale="62500" lnSpcReduction="20000"/>
          </a:bodyPr>
          <a:lstStyle/>
          <a:p>
            <a:pPr marL="0" indent="0">
              <a:buNone/>
            </a:pPr>
            <a:r>
              <a:rPr lang="en-IN" dirty="0"/>
              <a:t>Some of the interfaces of our application are shown above.</a:t>
            </a:r>
          </a:p>
          <a:p>
            <a:pPr marL="0" indent="0">
              <a:buNone/>
            </a:pPr>
            <a:r>
              <a:rPr lang="en-IN" dirty="0"/>
              <a:t>The</a:t>
            </a:r>
            <a:r>
              <a:rPr lang="en-IN" b="1" dirty="0"/>
              <a:t> concept </a:t>
            </a:r>
            <a:r>
              <a:rPr lang="en-IN" dirty="0"/>
              <a:t>of this presentation is having a user interface where user creates their account and categorize their problem according to our given categories.</a:t>
            </a:r>
          </a:p>
          <a:p>
            <a:pPr marL="0" indent="0">
              <a:buNone/>
            </a:pPr>
            <a:r>
              <a:rPr lang="en-IN" dirty="0"/>
              <a:t>According to their category their image is matched with our database and solution along with the problem is given to them to</a:t>
            </a:r>
            <a:r>
              <a:rPr lang="en-IN" b="1" dirty="0"/>
              <a:t> implement </a:t>
            </a:r>
            <a:r>
              <a:rPr lang="en-IN" dirty="0"/>
              <a:t>it easily.</a:t>
            </a:r>
          </a:p>
        </p:txBody>
      </p:sp>
      <p:pic>
        <p:nvPicPr>
          <p:cNvPr id="5" name="Picture 4">
            <a:extLst>
              <a:ext uri="{FF2B5EF4-FFF2-40B4-BE49-F238E27FC236}">
                <a16:creationId xmlns:a16="http://schemas.microsoft.com/office/drawing/2014/main" id="{F543FB00-7D59-4813-B770-E55F9C633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0785" y="1342930"/>
            <a:ext cx="1113328" cy="3406515"/>
          </a:xfrm>
          <a:prstGeom prst="rect">
            <a:avLst/>
          </a:prstGeom>
        </p:spPr>
      </p:pic>
      <p:pic>
        <p:nvPicPr>
          <p:cNvPr id="7" name="Picture 6">
            <a:extLst>
              <a:ext uri="{FF2B5EF4-FFF2-40B4-BE49-F238E27FC236}">
                <a16:creationId xmlns:a16="http://schemas.microsoft.com/office/drawing/2014/main" id="{834E2600-ABA4-45C7-A481-FA51CEE33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006" y="1342929"/>
            <a:ext cx="1272209" cy="3406515"/>
          </a:xfrm>
          <a:prstGeom prst="rect">
            <a:avLst/>
          </a:prstGeom>
        </p:spPr>
      </p:pic>
      <p:pic>
        <p:nvPicPr>
          <p:cNvPr id="9" name="Picture 8">
            <a:extLst>
              <a:ext uri="{FF2B5EF4-FFF2-40B4-BE49-F238E27FC236}">
                <a16:creationId xmlns:a16="http://schemas.microsoft.com/office/drawing/2014/main" id="{93F7F7D2-5914-4BCA-96B5-4C37647981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491" y="1342929"/>
            <a:ext cx="1368165" cy="3406515"/>
          </a:xfrm>
          <a:prstGeom prst="rect">
            <a:avLst/>
          </a:prstGeom>
        </p:spPr>
      </p:pic>
      <p:pic>
        <p:nvPicPr>
          <p:cNvPr id="11" name="Picture 10">
            <a:extLst>
              <a:ext uri="{FF2B5EF4-FFF2-40B4-BE49-F238E27FC236}">
                <a16:creationId xmlns:a16="http://schemas.microsoft.com/office/drawing/2014/main" id="{EC553E10-29C3-4EC5-802D-B4FFA6C976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5679" y="1356180"/>
            <a:ext cx="1355948" cy="3406515"/>
          </a:xfrm>
          <a:prstGeom prst="rect">
            <a:avLst/>
          </a:prstGeom>
        </p:spPr>
      </p:pic>
      <p:pic>
        <p:nvPicPr>
          <p:cNvPr id="13" name="Picture 12">
            <a:extLst>
              <a:ext uri="{FF2B5EF4-FFF2-40B4-BE49-F238E27FC236}">
                <a16:creationId xmlns:a16="http://schemas.microsoft.com/office/drawing/2014/main" id="{A8777DA9-2240-4551-93FA-4C18558603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3612" y="1342929"/>
            <a:ext cx="1449095" cy="3406515"/>
          </a:xfrm>
          <a:prstGeom prst="rect">
            <a:avLst/>
          </a:prstGeom>
        </p:spPr>
      </p:pic>
      <p:pic>
        <p:nvPicPr>
          <p:cNvPr id="15" name="Picture 14">
            <a:extLst>
              <a:ext uri="{FF2B5EF4-FFF2-40B4-BE49-F238E27FC236}">
                <a16:creationId xmlns:a16="http://schemas.microsoft.com/office/drawing/2014/main" id="{23DFAF6C-7270-4709-9EDC-CA9E2F957F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4692" y="1325213"/>
            <a:ext cx="1272211" cy="3424231"/>
          </a:xfrm>
          <a:prstGeom prst="rect">
            <a:avLst/>
          </a:prstGeom>
        </p:spPr>
      </p:pic>
      <p:pic>
        <p:nvPicPr>
          <p:cNvPr id="17" name="Picture 16">
            <a:extLst>
              <a:ext uri="{FF2B5EF4-FFF2-40B4-BE49-F238E27FC236}">
                <a16:creationId xmlns:a16="http://schemas.microsoft.com/office/drawing/2014/main" id="{845FEBAD-84FB-43F6-9644-74A3A5914B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099574" y="1325212"/>
            <a:ext cx="1463822" cy="3424231"/>
          </a:xfrm>
          <a:prstGeom prst="rect">
            <a:avLst/>
          </a:prstGeom>
        </p:spPr>
      </p:pic>
      <p:pic>
        <p:nvPicPr>
          <p:cNvPr id="19" name="Picture 18">
            <a:extLst>
              <a:ext uri="{FF2B5EF4-FFF2-40B4-BE49-F238E27FC236}">
                <a16:creationId xmlns:a16="http://schemas.microsoft.com/office/drawing/2014/main" id="{A79EDC14-60A9-4538-9018-B40BDBF76D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91906" y="1338464"/>
            <a:ext cx="1357088" cy="3424231"/>
          </a:xfrm>
          <a:prstGeom prst="rect">
            <a:avLst/>
          </a:prstGeom>
        </p:spPr>
      </p:pic>
      <p:pic>
        <p:nvPicPr>
          <p:cNvPr id="21" name="Picture 20">
            <a:extLst>
              <a:ext uri="{FF2B5EF4-FFF2-40B4-BE49-F238E27FC236}">
                <a16:creationId xmlns:a16="http://schemas.microsoft.com/office/drawing/2014/main" id="{58318318-C6EA-4031-B1DD-934E681247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8994" y="1356180"/>
            <a:ext cx="1243006" cy="3424231"/>
          </a:xfrm>
          <a:prstGeom prst="rect">
            <a:avLst/>
          </a:prstGeom>
        </p:spPr>
      </p:pic>
    </p:spTree>
    <p:extLst>
      <p:ext uri="{BB962C8B-B14F-4D97-AF65-F5344CB8AC3E}">
        <p14:creationId xmlns:p14="http://schemas.microsoft.com/office/powerpoint/2010/main" val="316515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ED6-2DA6-4BD5-8689-803351A4C5F1}"/>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28934D5B-45A5-44FF-AA88-E5DAD3DA6B63}"/>
              </a:ext>
            </a:extLst>
          </p:cNvPr>
          <p:cNvSpPr>
            <a:spLocks noGrp="1"/>
          </p:cNvSpPr>
          <p:nvPr>
            <p:ph idx="1"/>
          </p:nvPr>
        </p:nvSpPr>
        <p:spPr>
          <a:xfrm>
            <a:off x="677333" y="1698171"/>
            <a:ext cx="9105295" cy="4343191"/>
          </a:xfrm>
        </p:spPr>
        <p:txBody>
          <a:bodyPr>
            <a:normAutofit/>
          </a:bodyPr>
          <a:lstStyle/>
          <a:p>
            <a:pPr marL="0" indent="0">
              <a:buNone/>
            </a:pPr>
            <a:r>
              <a:rPr lang="en-IN" dirty="0"/>
              <a:t>In rural areas, we come across the problem of </a:t>
            </a:r>
            <a:r>
              <a:rPr lang="en-IN" b="1" dirty="0"/>
              <a:t>farmers committing suicide </a:t>
            </a:r>
            <a:r>
              <a:rPr lang="en-IN" dirty="0"/>
              <a:t>due to the damage done to their crop by diseases, pest, nutrient deficiency, etc.</a:t>
            </a:r>
          </a:p>
          <a:p>
            <a:pPr marL="0" indent="0">
              <a:buNone/>
            </a:pPr>
            <a:r>
              <a:rPr lang="en-IN" dirty="0"/>
              <a:t>The major reason of damage or the problem originate due to the </a:t>
            </a:r>
            <a:r>
              <a:rPr lang="en-IN" b="1" dirty="0"/>
              <a:t>absence of knowledge</a:t>
            </a:r>
            <a:r>
              <a:rPr lang="en-IN" dirty="0"/>
              <a:t> in the farmers regarding different agricultural problems their harvest face.</a:t>
            </a:r>
          </a:p>
          <a:p>
            <a:pPr marL="0" indent="0">
              <a:buNone/>
            </a:pPr>
            <a:r>
              <a:rPr lang="en-IN" dirty="0"/>
              <a:t>We have studied the different types of diseases or damage in the agricultural land of farmers that’s impossible to remember each one of them.</a:t>
            </a:r>
          </a:p>
          <a:p>
            <a:pPr marL="0" indent="0">
              <a:buNone/>
            </a:pPr>
            <a:r>
              <a:rPr lang="en-IN" dirty="0"/>
              <a:t>There is always a news regarding farmer committing suicide due to unknown damage to their crops or fields.</a:t>
            </a:r>
          </a:p>
          <a:p>
            <a:pPr marL="0" indent="0">
              <a:buNone/>
            </a:pPr>
            <a:r>
              <a:rPr lang="en-IN" dirty="0"/>
              <a:t>Even now if we will visit a village, we will find 90% of fields being affected by one or the other disease which the farmers are not aware about. </a:t>
            </a:r>
          </a:p>
        </p:txBody>
      </p:sp>
    </p:spTree>
    <p:extLst>
      <p:ext uri="{BB962C8B-B14F-4D97-AF65-F5344CB8AC3E}">
        <p14:creationId xmlns:p14="http://schemas.microsoft.com/office/powerpoint/2010/main" val="233174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0A90-89FF-4376-8104-AB638CAB68EF}"/>
              </a:ext>
            </a:extLst>
          </p:cNvPr>
          <p:cNvSpPr>
            <a:spLocks noGrp="1"/>
          </p:cNvSpPr>
          <p:nvPr>
            <p:ph type="title"/>
          </p:nvPr>
        </p:nvSpPr>
        <p:spPr/>
        <p:txBody>
          <a:bodyPr/>
          <a:lstStyle/>
          <a:p>
            <a:r>
              <a:rPr lang="en-IN" dirty="0"/>
              <a:t>Affected Community</a:t>
            </a:r>
          </a:p>
        </p:txBody>
      </p:sp>
      <p:sp>
        <p:nvSpPr>
          <p:cNvPr id="3" name="Content Placeholder 2">
            <a:extLst>
              <a:ext uri="{FF2B5EF4-FFF2-40B4-BE49-F238E27FC236}">
                <a16:creationId xmlns:a16="http://schemas.microsoft.com/office/drawing/2014/main" id="{882A1F02-15FD-4473-A1B7-D949F998DD17}"/>
              </a:ext>
            </a:extLst>
          </p:cNvPr>
          <p:cNvSpPr>
            <a:spLocks noGrp="1"/>
          </p:cNvSpPr>
          <p:nvPr>
            <p:ph idx="1"/>
          </p:nvPr>
        </p:nvSpPr>
        <p:spPr/>
        <p:txBody>
          <a:bodyPr/>
          <a:lstStyle/>
          <a:p>
            <a:r>
              <a:rPr lang="en-IN" dirty="0"/>
              <a:t>As the disease is spread over the whole field which lead to the destruction of the harvest. Thus, farmers(25% of the population) and their family are most affected by this problem . All their investments and labour are wasted.</a:t>
            </a:r>
          </a:p>
          <a:p>
            <a:r>
              <a:rPr lang="en-IN" dirty="0"/>
              <a:t>As the harvest is damaged due to the problem, it leads to affecting even the mediators who are waiting for the harvest and will also affect the whole market and prices of the products will rise . This adversely affects the common man.</a:t>
            </a:r>
          </a:p>
          <a:p>
            <a:r>
              <a:rPr lang="en-IN" dirty="0"/>
              <a:t>More than 50% of the population depends upon agriculture directly.</a:t>
            </a:r>
          </a:p>
        </p:txBody>
      </p:sp>
    </p:spTree>
    <p:extLst>
      <p:ext uri="{BB962C8B-B14F-4D97-AF65-F5344CB8AC3E}">
        <p14:creationId xmlns:p14="http://schemas.microsoft.com/office/powerpoint/2010/main" val="206664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DE9B-6720-4130-9034-5572D3B9BE31}"/>
              </a:ext>
            </a:extLst>
          </p:cNvPr>
          <p:cNvSpPr>
            <a:spLocks noGrp="1"/>
          </p:cNvSpPr>
          <p:nvPr>
            <p:ph type="title"/>
          </p:nvPr>
        </p:nvSpPr>
        <p:spPr/>
        <p:txBody>
          <a:bodyPr/>
          <a:lstStyle/>
          <a:p>
            <a:r>
              <a:rPr lang="en-IN" dirty="0"/>
              <a:t>Initiation of our idea</a:t>
            </a:r>
          </a:p>
        </p:txBody>
      </p:sp>
      <p:sp>
        <p:nvSpPr>
          <p:cNvPr id="3" name="Content Placeholder 2">
            <a:extLst>
              <a:ext uri="{FF2B5EF4-FFF2-40B4-BE49-F238E27FC236}">
                <a16:creationId xmlns:a16="http://schemas.microsoft.com/office/drawing/2014/main" id="{124A0C01-3A6A-4206-BCF7-650B1C2634FC}"/>
              </a:ext>
            </a:extLst>
          </p:cNvPr>
          <p:cNvSpPr>
            <a:spLocks noGrp="1"/>
          </p:cNvSpPr>
          <p:nvPr>
            <p:ph idx="1"/>
          </p:nvPr>
        </p:nvSpPr>
        <p:spPr/>
        <p:txBody>
          <a:bodyPr>
            <a:normAutofit lnSpcReduction="10000"/>
          </a:bodyPr>
          <a:lstStyle/>
          <a:p>
            <a:r>
              <a:rPr lang="en-IN" dirty="0"/>
              <a:t>We recently visited museums of Forest Research Institute , Dehradun; where we got to know how the trees  get affected over forests that affects livelihood of farmers.</a:t>
            </a:r>
          </a:p>
          <a:p>
            <a:r>
              <a:rPr lang="en-IN" dirty="0"/>
              <a:t>We started analysing from there and reached to the conclusion that most of the farmers are uneducated and they are not provided with the proper information regarding cure and control of diseases affecting plants , trees and crops. This unawareness leads to ignorance of performance at cultivation land .Thus decrementing the overall expected growth or damaging the cultivation in mass.</a:t>
            </a:r>
          </a:p>
          <a:p>
            <a:r>
              <a:rPr lang="en-IN" dirty="0"/>
              <a:t>Giving access to the farmers in a handy way , about the information regarding problems and their cures can greatly help in rectifying the issues. Thus leading to the development of farmers and the entire nation where </a:t>
            </a:r>
            <a:r>
              <a:rPr lang="en-IN" dirty="0">
                <a:solidFill>
                  <a:srgbClr val="FF0000"/>
                </a:solidFill>
              </a:rPr>
              <a:t>“JAI JAWAAN JAI KISAAN” </a:t>
            </a:r>
            <a:r>
              <a:rPr lang="en-IN" dirty="0"/>
              <a:t>means a lot.</a:t>
            </a:r>
            <a:endParaRPr lang="en-IN" dirty="0">
              <a:solidFill>
                <a:srgbClr val="FF0000"/>
              </a:solidFill>
            </a:endParaRPr>
          </a:p>
        </p:txBody>
      </p:sp>
    </p:spTree>
    <p:extLst>
      <p:ext uri="{BB962C8B-B14F-4D97-AF65-F5344CB8AC3E}">
        <p14:creationId xmlns:p14="http://schemas.microsoft.com/office/powerpoint/2010/main" val="250598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30A6-9CC7-4BDD-8145-FC15B9F3835C}"/>
              </a:ext>
            </a:extLst>
          </p:cNvPr>
          <p:cNvSpPr>
            <a:spLocks noGrp="1"/>
          </p:cNvSpPr>
          <p:nvPr>
            <p:ph type="title"/>
          </p:nvPr>
        </p:nvSpPr>
        <p:spPr/>
        <p:txBody>
          <a:bodyPr/>
          <a:lstStyle/>
          <a:p>
            <a:r>
              <a:rPr lang="en-IN" dirty="0"/>
              <a:t>Idea derivation</a:t>
            </a:r>
          </a:p>
        </p:txBody>
      </p:sp>
      <p:sp>
        <p:nvSpPr>
          <p:cNvPr id="3" name="Content Placeholder 2">
            <a:extLst>
              <a:ext uri="{FF2B5EF4-FFF2-40B4-BE49-F238E27FC236}">
                <a16:creationId xmlns:a16="http://schemas.microsoft.com/office/drawing/2014/main" id="{0E7D1BE6-223F-40C1-B4E2-E13C53346322}"/>
              </a:ext>
            </a:extLst>
          </p:cNvPr>
          <p:cNvSpPr>
            <a:spLocks noGrp="1"/>
          </p:cNvSpPr>
          <p:nvPr>
            <p:ph idx="1"/>
          </p:nvPr>
        </p:nvSpPr>
        <p:spPr/>
        <p:txBody>
          <a:bodyPr/>
          <a:lstStyle/>
          <a:p>
            <a:r>
              <a:rPr lang="en-IN" dirty="0"/>
              <a:t>As already discussed this idea had came to our minds after visiting FRI.</a:t>
            </a:r>
          </a:p>
          <a:p>
            <a:r>
              <a:rPr lang="en-IN" dirty="0"/>
              <a:t>Since no one has developed any such application for the disease management of the agricultural area,it would be an opportunity for us to develop this application.</a:t>
            </a:r>
          </a:p>
          <a:p>
            <a:r>
              <a:rPr lang="en-IN" dirty="0"/>
              <a:t>As we already know that no such technology exists till date to retrieve the solution of a plant disease other than google which comes out to be a great headache for the farmers to use, again giving us an advantage over other applications.</a:t>
            </a:r>
          </a:p>
          <a:p>
            <a:r>
              <a:rPr lang="en-IN" dirty="0"/>
              <a:t>Thus, turning out our idea to be original and user friendly. </a:t>
            </a:r>
          </a:p>
        </p:txBody>
      </p:sp>
    </p:spTree>
    <p:extLst>
      <p:ext uri="{BB962C8B-B14F-4D97-AF65-F5344CB8AC3E}">
        <p14:creationId xmlns:p14="http://schemas.microsoft.com/office/powerpoint/2010/main" val="340945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9C72-7E27-42D1-BED9-6BCAAB76A774}"/>
              </a:ext>
            </a:extLst>
          </p:cNvPr>
          <p:cNvSpPr>
            <a:spLocks noGrp="1"/>
          </p:cNvSpPr>
          <p:nvPr>
            <p:ph type="title"/>
          </p:nvPr>
        </p:nvSpPr>
        <p:spPr/>
        <p:txBody>
          <a:bodyPr/>
          <a:lstStyle/>
          <a:p>
            <a:r>
              <a:rPr lang="en-IN" dirty="0"/>
              <a:t>State of art or conventional ?</a:t>
            </a:r>
          </a:p>
        </p:txBody>
      </p:sp>
      <p:sp>
        <p:nvSpPr>
          <p:cNvPr id="3" name="Content Placeholder 2">
            <a:extLst>
              <a:ext uri="{FF2B5EF4-FFF2-40B4-BE49-F238E27FC236}">
                <a16:creationId xmlns:a16="http://schemas.microsoft.com/office/drawing/2014/main" id="{6A98D4C2-226C-4E3B-BDE2-97F8C0BC8BB8}"/>
              </a:ext>
            </a:extLst>
          </p:cNvPr>
          <p:cNvSpPr>
            <a:spLocks noGrp="1"/>
          </p:cNvSpPr>
          <p:nvPr>
            <p:ph idx="1"/>
          </p:nvPr>
        </p:nvSpPr>
        <p:spPr/>
        <p:txBody>
          <a:bodyPr>
            <a:normAutofit/>
          </a:bodyPr>
          <a:lstStyle/>
          <a:p>
            <a:r>
              <a:rPr lang="en-IN" dirty="0"/>
              <a:t>Our idea focuses on general development and is brought into action by an android application that is user friendly and can be easily accessed by the farmers and help them to a great extent. It is a state of art.</a:t>
            </a:r>
          </a:p>
          <a:p>
            <a:r>
              <a:rPr lang="en-IN" dirty="0"/>
              <a:t>Farmers can put their image of affected area of plants, trees, weeds, crops via camera or gallery and our application provides them with facility of comparing their images with the images present in our databases ,this will lead them to the problem and possible ways to cure it.</a:t>
            </a:r>
          </a:p>
          <a:p>
            <a:r>
              <a:rPr lang="en-IN" dirty="0"/>
              <a:t>Our application can be extended by Image Processing where the application can directly link the farmer’s pictures with the problems and their efficient solution</a:t>
            </a:r>
          </a:p>
        </p:txBody>
      </p:sp>
    </p:spTree>
    <p:extLst>
      <p:ext uri="{BB962C8B-B14F-4D97-AF65-F5344CB8AC3E}">
        <p14:creationId xmlns:p14="http://schemas.microsoft.com/office/powerpoint/2010/main" val="420471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7E2B-C463-4B4B-9EF6-8C32DF804E07}"/>
              </a:ext>
            </a:extLst>
          </p:cNvPr>
          <p:cNvSpPr>
            <a:spLocks noGrp="1"/>
          </p:cNvSpPr>
          <p:nvPr>
            <p:ph type="title"/>
          </p:nvPr>
        </p:nvSpPr>
        <p:spPr>
          <a:xfrm>
            <a:off x="864709" y="325368"/>
            <a:ext cx="10515600" cy="1325563"/>
          </a:xfrm>
        </p:spPr>
        <p:txBody>
          <a:bodyPr/>
          <a:lstStyle/>
          <a:p>
            <a:r>
              <a:rPr lang="en-IN" dirty="0"/>
              <a:t>Discussion of idea</a:t>
            </a:r>
          </a:p>
        </p:txBody>
      </p:sp>
      <p:sp>
        <p:nvSpPr>
          <p:cNvPr id="3" name="Content Placeholder 2">
            <a:extLst>
              <a:ext uri="{FF2B5EF4-FFF2-40B4-BE49-F238E27FC236}">
                <a16:creationId xmlns:a16="http://schemas.microsoft.com/office/drawing/2014/main" id="{C39329B0-044B-421D-A6F7-5906DE73B798}"/>
              </a:ext>
            </a:extLst>
          </p:cNvPr>
          <p:cNvSpPr>
            <a:spLocks noGrp="1"/>
          </p:cNvSpPr>
          <p:nvPr>
            <p:ph idx="1"/>
          </p:nvPr>
        </p:nvSpPr>
        <p:spPr/>
        <p:txBody>
          <a:bodyPr/>
          <a:lstStyle/>
          <a:p>
            <a:r>
              <a:rPr lang="en-IN" dirty="0"/>
              <a:t>The main aspect of idea revolves around helping the farmers to secure their agricultural product.</a:t>
            </a:r>
          </a:p>
          <a:p>
            <a:r>
              <a:rPr lang="en-IN" dirty="0"/>
              <a:t>Giving the farmers a handy tool to work and providing them the appropriate knowledge for their problem and respective solutions.</a:t>
            </a:r>
          </a:p>
          <a:p>
            <a:r>
              <a:rPr lang="en-IN" dirty="0"/>
              <a:t>Since farmers are not much literate and occupy approximately 25% of the population, it is necessary for them to have accurate knowledge regarding their harvest.</a:t>
            </a:r>
          </a:p>
          <a:p>
            <a:r>
              <a:rPr lang="en-IN" dirty="0"/>
              <a:t>Our idea is to help not only farmers but also the food market by preventing the food shortage circumstances in the near future.</a:t>
            </a:r>
          </a:p>
        </p:txBody>
      </p:sp>
    </p:spTree>
    <p:extLst>
      <p:ext uri="{BB962C8B-B14F-4D97-AF65-F5344CB8AC3E}">
        <p14:creationId xmlns:p14="http://schemas.microsoft.com/office/powerpoint/2010/main" val="19064240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409</TotalTime>
  <Words>1719</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       GREEN-A-THON</vt:lpstr>
      <vt:lpstr>Android Application Development</vt:lpstr>
      <vt:lpstr>PROTOTYPE- Our app- Life’s Kudos</vt:lpstr>
      <vt:lpstr>PROBLEM</vt:lpstr>
      <vt:lpstr>Affected Community</vt:lpstr>
      <vt:lpstr>Initiation of our idea</vt:lpstr>
      <vt:lpstr>Idea derivation</vt:lpstr>
      <vt:lpstr>State of art or conventional ?</vt:lpstr>
      <vt:lpstr>Discussion of idea</vt:lpstr>
      <vt:lpstr>PowerPoint Presentation</vt:lpstr>
      <vt:lpstr>PROJECT DETAILS</vt:lpstr>
      <vt:lpstr>PowerPoint Presentation</vt:lpstr>
      <vt:lpstr>PowerPoint Presentation</vt:lpstr>
      <vt:lpstr>S.W.O.T Analysis of the project</vt:lpstr>
      <vt:lpstr>Probable Outcomes</vt:lpstr>
      <vt:lpstr>Future Aspects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Development</dc:title>
  <dc:creator>KAVYA SINGH</dc:creator>
  <cp:lastModifiedBy>KAVYA SINGH</cp:lastModifiedBy>
  <cp:revision>32</cp:revision>
  <dcterms:created xsi:type="dcterms:W3CDTF">2018-03-20T09:12:59Z</dcterms:created>
  <dcterms:modified xsi:type="dcterms:W3CDTF">2018-03-20T16:31:22Z</dcterms:modified>
</cp:coreProperties>
</file>