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7" r:id="rId6"/>
    <p:sldId id="259" r:id="rId7"/>
    <p:sldId id="272" r:id="rId8"/>
    <p:sldId id="260" r:id="rId9"/>
    <p:sldId id="261" r:id="rId10"/>
    <p:sldId id="275" r:id="rId11"/>
    <p:sldId id="273" r:id="rId12"/>
    <p:sldId id="276" r:id="rId13"/>
    <p:sldId id="277" r:id="rId14"/>
    <p:sldId id="278" r:id="rId15"/>
    <p:sldId id="279" r:id="rId16"/>
    <p:sldId id="262" r:id="rId17"/>
    <p:sldId id="280" r:id="rId18"/>
    <p:sldId id="263" r:id="rId19"/>
    <p:sldId id="264" r:id="rId20"/>
    <p:sldId id="285" r:id="rId21"/>
    <p:sldId id="281" r:id="rId22"/>
    <p:sldId id="274" r:id="rId23"/>
    <p:sldId id="282" r:id="rId24"/>
    <p:sldId id="283" r:id="rId25"/>
    <p:sldId id="284" r:id="rId26"/>
    <p:sldId id="268" r:id="rId27"/>
    <p:sldId id="269" r:id="rId28"/>
    <p:sldId id="28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High Accuracy Cancer Prediction Using Machine Learning Inspired Mass Spectrum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Peter Liu</a:t>
            </a:r>
          </a:p>
          <a:p>
            <a:r>
              <a:rPr lang="en-US" altLang="zh-CN" dirty="0" smtClean="0"/>
              <a:t>2018.6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Wrangling</a:t>
            </a:r>
            <a:endParaRPr lang="zh-CN" altLang="en-US" b="1" dirty="0"/>
          </a:p>
        </p:txBody>
      </p:sp>
      <p:pic>
        <p:nvPicPr>
          <p:cNvPr id="31746" name="Picture 2" descr="https://lh6.googleusercontent.com/DRW_YtwpWWy7T50cuqkdz5m8D9bnoejRd5oDK_aP7HuXL5rkxMZ-vBvV1KLptprV3CtGh6haDqFTZm3EolkemiPsRFmQ7Y2hKCi8moFgQICILH9ccLoMtcsW0Rbh-tznxAjfwnit"/>
          <p:cNvPicPr>
            <a:picLocks noChangeAspect="1" noChangeArrowheads="1"/>
          </p:cNvPicPr>
          <p:nvPr/>
        </p:nvPicPr>
        <p:blipFill>
          <a:blip r:embed="rId2"/>
          <a:srcRect l="14815" t="3689" r="3704" b="33597"/>
          <a:stretch>
            <a:fillRect/>
          </a:stretch>
        </p:blipFill>
        <p:spPr bwMode="auto">
          <a:xfrm>
            <a:off x="357158" y="1785926"/>
            <a:ext cx="1571636" cy="2428892"/>
          </a:xfrm>
          <a:prstGeom prst="rect">
            <a:avLst/>
          </a:prstGeom>
          <a:noFill/>
        </p:spPr>
      </p:pic>
      <p:pic>
        <p:nvPicPr>
          <p:cNvPr id="31748" name="Picture 4" descr="https://lh4.googleusercontent.com/T6bCmG9PBCoSm0Kwk1RYs_So2N30_5omvI_Oxqgw-rD4_cQLu47os5otra2se1rG3LZSs-0VSHE-mBGgKt6mYOWYvIGRTcYL2ucanAjOAb7Y6-M4xJeI3CjT3fR4asVPFIM2cHjU"/>
          <p:cNvPicPr>
            <a:picLocks noChangeAspect="1" noChangeArrowheads="1"/>
          </p:cNvPicPr>
          <p:nvPr/>
        </p:nvPicPr>
        <p:blipFill>
          <a:blip r:embed="rId3"/>
          <a:srcRect l="6236" t="57227" r="31409" b="17109"/>
          <a:stretch>
            <a:fillRect/>
          </a:stretch>
        </p:blipFill>
        <p:spPr bwMode="auto">
          <a:xfrm>
            <a:off x="2714612" y="2786058"/>
            <a:ext cx="6350009" cy="714380"/>
          </a:xfrm>
          <a:prstGeom prst="rect">
            <a:avLst/>
          </a:prstGeom>
          <a:noFill/>
        </p:spPr>
      </p:pic>
      <p:pic>
        <p:nvPicPr>
          <p:cNvPr id="31752" name="Picture 8" descr="https://lh4.googleusercontent.com/Hprtth0XBfr9H8_4gHb8aDCSxVW51GNfUJsHGq3oYhsmX5gNRA7aT_Qv5NJqeGtp4XRetHpmvU3iya42qDpTcitTY39zo4uS8UTSbSWv-3W3buV5wMQbWY7l3-0KyzpMOrJpJGMj"/>
          <p:cNvPicPr>
            <a:picLocks noChangeAspect="1" noChangeArrowheads="1"/>
          </p:cNvPicPr>
          <p:nvPr/>
        </p:nvPicPr>
        <p:blipFill>
          <a:blip r:embed="rId4"/>
          <a:srcRect l="5772" t="12500" b="8333"/>
          <a:stretch>
            <a:fillRect/>
          </a:stretch>
        </p:blipFill>
        <p:spPr bwMode="auto">
          <a:xfrm>
            <a:off x="1778935" y="5214950"/>
            <a:ext cx="7365065" cy="14287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5961" y="1416594"/>
            <a:ext cx="22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‘Long’ single MS data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18440" y="2000240"/>
            <a:ext cx="225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‘Wide’ single MS data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41756" y="4917056"/>
            <a:ext cx="131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Mass values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577431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Samples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029260" y="2971344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5000628" y="3929066"/>
            <a:ext cx="114300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29190" y="2428868"/>
            <a:ext cx="131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Mass values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8" y="3786190"/>
            <a:ext cx="22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Concatenation by Row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63402" y="2077042"/>
            <a:ext cx="1332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Mass </a:t>
            </a:r>
            <a:r>
              <a:rPr lang="en-US" altLang="zh-CN" dirty="0" smtClean="0"/>
              <a:t>cutoff </a:t>
            </a:r>
            <a:endParaRPr lang="zh-CN" altLang="en-US" dirty="0" smtClean="0"/>
          </a:p>
          <a:p>
            <a:r>
              <a:rPr lang="en-US" altLang="zh-CN" dirty="0" smtClean="0"/>
              <a:t>Scaling</a:t>
            </a:r>
            <a:endParaRPr lang="en-US" altLang="zh-CN" dirty="0" smtClean="0"/>
          </a:p>
          <a:p>
            <a:r>
              <a:rPr lang="en-US" dirty="0" smtClean="0"/>
              <a:t>Transpose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6102" y="4643446"/>
            <a:ext cx="264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Mass Spectra Data Matrix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Exploratory Data Analysis</a:t>
            </a:r>
            <a:endParaRPr lang="zh-CN" altLang="en-US" b="1" dirty="0"/>
          </a:p>
        </p:txBody>
      </p:sp>
      <p:pic>
        <p:nvPicPr>
          <p:cNvPr id="30722" name="Picture 2" descr="https://lh3.googleusercontent.com/mdsAzhfaViWhctxMRRVv1awYUWAPZTBf0Raq2UxMAeNF9uCKXm7BaAUqj8AeE-cxgm-VKV0nEhamBnPkDjtPSPOG0VwEMS5n8CMfHIgJM-XoXIUrqA8OhORQB-qYNDEQJldZM4pC"/>
          <p:cNvPicPr>
            <a:picLocks noChangeAspect="1" noChangeArrowheads="1"/>
          </p:cNvPicPr>
          <p:nvPr/>
        </p:nvPicPr>
        <p:blipFill>
          <a:blip r:embed="rId2"/>
          <a:srcRect l="8721" r="7807"/>
          <a:stretch>
            <a:fillRect/>
          </a:stretch>
        </p:blipFill>
        <p:spPr bwMode="auto">
          <a:xfrm>
            <a:off x="285720" y="2500306"/>
            <a:ext cx="8359772" cy="1214446"/>
          </a:xfrm>
          <a:prstGeom prst="rect">
            <a:avLst/>
          </a:prstGeom>
          <a:noFill/>
        </p:spPr>
      </p:pic>
      <p:pic>
        <p:nvPicPr>
          <p:cNvPr id="30723" name="Picture 3" descr="https://lh5.googleusercontent.com/EKp4l6WjLhXtFe5ZUWDoKmDChYMNbfgeX1M7MMAUmSFq3v4650YofK0Fc9-XYpMWaifa4xZ35cZz3gPCpDobjDSQn23J_dgEGV_aE-kVZxj_9Cl3I8x89bRYfVR58cWyTnEql5r9"/>
          <p:cNvPicPr>
            <a:picLocks noChangeAspect="1" noChangeArrowheads="1"/>
          </p:cNvPicPr>
          <p:nvPr/>
        </p:nvPicPr>
        <p:blipFill>
          <a:blip r:embed="rId3"/>
          <a:srcRect l="9967" r="17774"/>
          <a:stretch>
            <a:fillRect/>
          </a:stretch>
        </p:blipFill>
        <p:spPr bwMode="auto">
          <a:xfrm>
            <a:off x="500034" y="4500570"/>
            <a:ext cx="8408727" cy="164307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2910" y="2143116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Plot</a:t>
            </a:r>
            <a:r>
              <a:rPr lang="zh-CN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view of 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data</a:t>
            </a:r>
            <a:endParaRPr lang="zh-CN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910" y="4038905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1D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Heatmap</a:t>
            </a:r>
            <a:endParaRPr lang="zh-CN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034" y="1428736"/>
            <a:ext cx="71096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Heatmap</a:t>
            </a:r>
            <a:r>
              <a:rPr lang="en-US" altLang="zh-CN" sz="26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is more preferable than plot view</a:t>
            </a:r>
            <a:endParaRPr lang="zh-CN" altLang="zh-CN" sz="2600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Exploratory Data Analysis</a:t>
            </a:r>
            <a:endParaRPr lang="zh-CN" altLang="en-US" b="1" dirty="0"/>
          </a:p>
        </p:txBody>
      </p:sp>
      <p:pic>
        <p:nvPicPr>
          <p:cNvPr id="32770" name="Picture 2" descr="https://lh5.googleusercontent.com/YLqA-lrAeDAyGyi7jL5qNYnD2O7zJK9_iccy7YePdbD9TnTYCyf_09vJ3MMd_5t4pTmhUf-IQt3ocNDhn271U2bIfJXCiJKPhedoNsD7UPx4MtaTyryvqMpCmQQPpf6vcnQSkjFf"/>
          <p:cNvPicPr>
            <a:picLocks noChangeAspect="1" noChangeArrowheads="1"/>
          </p:cNvPicPr>
          <p:nvPr/>
        </p:nvPicPr>
        <p:blipFill>
          <a:blip r:embed="rId2"/>
          <a:srcRect r="10298"/>
          <a:stretch>
            <a:fillRect/>
          </a:stretch>
        </p:blipFill>
        <p:spPr bwMode="auto">
          <a:xfrm>
            <a:off x="155955" y="2285992"/>
            <a:ext cx="8773763" cy="378621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57158" y="1362662"/>
            <a:ext cx="82559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 smtClean="0"/>
              <a:t>Heatmap</a:t>
            </a:r>
            <a:r>
              <a:rPr lang="en-US" sz="3000" b="1" dirty="0" smtClean="0"/>
              <a:t> of robotic prepared ovarian datasets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Difficult to tell the difference between cancer and control group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Exploratory Data Analysis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28596" y="1219786"/>
            <a:ext cx="8393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 smtClean="0"/>
              <a:t>Heatmap</a:t>
            </a:r>
            <a:r>
              <a:rPr lang="en-US" sz="3000" b="1" dirty="0" smtClean="0"/>
              <a:t> of hand prepared ovarian datasets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 Difficult to tell the difference between cancer and control group</a:t>
            </a:r>
            <a:endParaRPr lang="zh-CN" altLang="en-US" sz="2400" dirty="0"/>
          </a:p>
        </p:txBody>
      </p:sp>
      <p:pic>
        <p:nvPicPr>
          <p:cNvPr id="35842" name="Picture 2" descr="https://lh5.googleusercontent.com/sxA9cRYOB7ubheEZ4dGCIDIW7rXyhppd-O_-hr4zG_A2GXYqUl-Tw0afA--wc8Ax2HRrAeX-ciuC4orR85IiEHQ-07VKtkNNn_ZwpBMM68eLUKUwCLMDPWHeBHAG7aX3eOOFLdyS"/>
          <p:cNvPicPr>
            <a:picLocks noChangeAspect="1" noChangeArrowheads="1"/>
          </p:cNvPicPr>
          <p:nvPr/>
        </p:nvPicPr>
        <p:blipFill>
          <a:blip r:embed="rId2"/>
          <a:srcRect r="9053"/>
          <a:stretch>
            <a:fillRect/>
          </a:stretch>
        </p:blipFill>
        <p:spPr bwMode="auto">
          <a:xfrm>
            <a:off x="500034" y="2037783"/>
            <a:ext cx="7858180" cy="432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Exploratory Data Analysis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28596" y="1148348"/>
            <a:ext cx="8393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 smtClean="0"/>
              <a:t>Heatmap</a:t>
            </a:r>
            <a:r>
              <a:rPr lang="en-US" sz="3000" b="1" dirty="0" smtClean="0"/>
              <a:t> of hand prepared prostate samples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altLang="zh-CN" sz="2400" dirty="0" smtClean="0"/>
              <a:t> Difficult to tell the difference between cancer and control group</a:t>
            </a:r>
            <a:endParaRPr lang="en-US" sz="2400" dirty="0" smtClean="0"/>
          </a:p>
        </p:txBody>
      </p:sp>
      <p:pic>
        <p:nvPicPr>
          <p:cNvPr id="34818" name="Picture 2" descr="https://lh3.googleusercontent.com/u1_h4zcZ3DSFEavIxgtoFBsUyPcns42RlQFdYtXQ6pIFc6xu57Z--5ARHasXXlDmKsZEJbCljLZ4EvT24t9TBENu3iSnBIk6GbpzspAnaxmRbew2aIpaJI-y4iqwOEptTW60VIne"/>
          <p:cNvPicPr>
            <a:picLocks noChangeAspect="1" noChangeArrowheads="1"/>
          </p:cNvPicPr>
          <p:nvPr/>
        </p:nvPicPr>
        <p:blipFill>
          <a:blip r:embed="rId2"/>
          <a:srcRect r="10298"/>
          <a:stretch>
            <a:fillRect/>
          </a:stretch>
        </p:blipFill>
        <p:spPr bwMode="auto">
          <a:xfrm>
            <a:off x="642910" y="2000240"/>
            <a:ext cx="7500990" cy="4181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Data Visualization in 2D</a:t>
            </a:r>
            <a:endParaRPr lang="zh-CN" altLang="en-US" b="1" dirty="0"/>
          </a:p>
        </p:txBody>
      </p:sp>
      <p:pic>
        <p:nvPicPr>
          <p:cNvPr id="33794" name="Picture 2" descr="https://lh4.googleusercontent.com/-669SZr5IcWmf5j6eoTXnXLWdMMIBCmTZPRLLrPgWeI4K62qSPT9P42YAUwn4aHU4UAbY5ASqiv8zHlR_u6ALPS9VG3cueYx4JYigqoetTRtNFD1uyFkWMQvFWUu6-isRI4Zg-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828657"/>
            <a:ext cx="8858280" cy="295766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14282" y="4943315"/>
            <a:ext cx="8286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Figure. Comparison of cancer and non-cancer group in three datasets. </a:t>
            </a:r>
            <a:r>
              <a:rPr lang="en-US" b="1" dirty="0" smtClean="0"/>
              <a:t>Purple plots represent non-cancer group, while yellow plots represent cancer group. From left to right: robotic prepared ovarian samples, hand prepared ovarian samples, and prostate sample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Feature Selection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42" y="1260491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Important Features == Fingerprint </a:t>
            </a:r>
            <a:r>
              <a:rPr lang="en-US" altLang="zh-CN" b="1" dirty="0" smtClean="0">
                <a:solidFill>
                  <a:srgbClr val="FF0000"/>
                </a:solidFill>
              </a:rPr>
              <a:t>Mass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4414" y="5711627"/>
            <a:ext cx="7286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Figure. Explained Variance vs. Number of Features rendered by </a:t>
            </a:r>
            <a:r>
              <a:rPr lang="en-US" sz="2000" b="1" dirty="0" smtClean="0"/>
              <a:t>Random Forest. </a:t>
            </a:r>
            <a:r>
              <a:rPr lang="en-US" sz="2000" dirty="0" smtClean="0"/>
              <a:t>Decision Tree is a natural way of feature selection. </a:t>
            </a:r>
            <a:endParaRPr lang="zh-CN" altLang="en-US" sz="2000" dirty="0"/>
          </a:p>
        </p:txBody>
      </p:sp>
      <p:pic>
        <p:nvPicPr>
          <p:cNvPr id="10242" name="Picture 2" descr="https://lh6.googleusercontent.com/OXY0TEgtNgItXyztnzZm-HvU47foom2pvVM5HN_swHPnmZ_odaR4ldocCOEJ5AxkrDOpRl54rIx5_hy8oBjznb0ZgR8a0omDNZGShDaFN_bF3N0WWdfK26K6yLfGoIzecl4AGF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871102"/>
            <a:ext cx="4071966" cy="3915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Feature Selection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57158" y="5529220"/>
            <a:ext cx="8215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Figure. Selected </a:t>
            </a:r>
            <a:r>
              <a:rPr lang="en-US" altLang="zh-CN" sz="2000" b="1" dirty="0" smtClean="0"/>
              <a:t>fingerprint masses </a:t>
            </a:r>
            <a:r>
              <a:rPr lang="en-US" sz="2000" b="1" dirty="0" smtClean="0"/>
              <a:t>for robotic prepared ovarian samples 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214282" y="1299977"/>
            <a:ext cx="89297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Fingerprint masses for robotic prepared ovarian samples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The number of fingerprint masses between 200 and 1000 </a:t>
            </a:r>
            <a:r>
              <a:rPr lang="en-US" sz="2400" dirty="0" smtClean="0"/>
              <a:t>are </a:t>
            </a:r>
            <a:r>
              <a:rPr lang="en-US" sz="2400" dirty="0" smtClean="0"/>
              <a:t>25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One key </a:t>
            </a:r>
            <a:r>
              <a:rPr lang="en-US" sz="2400" b="1" dirty="0" smtClean="0"/>
              <a:t>molecule </a:t>
            </a:r>
            <a:r>
              <a:rPr lang="en-US" sz="2400" b="1" dirty="0" smtClean="0"/>
              <a:t>(molecular weight 472) to determine ovarian cancer is in our important mass list for ovarian prediction</a:t>
            </a:r>
            <a:endParaRPr lang="en-US" sz="2400" dirty="0"/>
          </a:p>
        </p:txBody>
      </p:sp>
      <p:pic>
        <p:nvPicPr>
          <p:cNvPr id="36869" name="Picture 5" descr="C:\Users\Liu\Documents\Dajiang\DataScientist\Springboard\CapstoneProject\Sensor to detect cancer\Mass to determine cancer\Figures\FireShot Capture 14 - Dash - http___127.0.0.1_8050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0" y="3000372"/>
            <a:ext cx="8501090" cy="2500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Models for </a:t>
            </a:r>
            <a:r>
              <a:rPr lang="en-US" altLang="zh-CN" b="1" dirty="0" smtClean="0"/>
              <a:t>C</a:t>
            </a:r>
            <a:r>
              <a:rPr lang="en-US" altLang="zh-CN" b="1" dirty="0" smtClean="0"/>
              <a:t>ancer Prediction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49210" y="2059618"/>
          <a:ext cx="6508938" cy="4512654"/>
        </p:xfrm>
        <a:graphic>
          <a:graphicData uri="http://schemas.openxmlformats.org/drawingml/2006/table">
            <a:tbl>
              <a:tblPr/>
              <a:tblGrid>
                <a:gridCol w="1084823"/>
                <a:gridCol w="1084823"/>
                <a:gridCol w="1084823"/>
                <a:gridCol w="1084823"/>
                <a:gridCol w="1084823"/>
                <a:gridCol w="1084823"/>
              </a:tblGrid>
              <a:tr h="38654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Datasets</a:t>
                      </a:r>
                      <a:endParaRPr 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/>
                      </a:r>
                      <a:br>
                        <a:rPr lang="en-US" sz="2000" dirty="0"/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Measure</a:t>
                      </a:r>
                      <a:endParaRPr 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Models after tuning parameters</a:t>
                      </a:r>
                      <a:endParaRPr 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88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KNN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Random Forest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SVM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Ensemble by Voting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48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Ovarian Robotic</a:t>
                      </a:r>
                      <a:endParaRPr 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0.99</a:t>
                      </a:r>
                      <a:endParaRPr lang="zh-CN" alt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0.99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AUC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0.99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0.99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F1-Score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0.99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0.99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48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Ovarian Hand</a:t>
                      </a:r>
                      <a:endParaRPr 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0.93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0.92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0.95</a:t>
                      </a:r>
                      <a:endParaRPr lang="zh-CN" alt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0.95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AUC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0.93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0.91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0.94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0.96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F1-Score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0.94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0.93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0.96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0.96</a:t>
                      </a:r>
                      <a:endParaRPr lang="zh-CN" alt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48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Prostate</a:t>
                      </a:r>
                      <a:endParaRPr 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0.95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0.98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0.98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0.98</a:t>
                      </a:r>
                      <a:endParaRPr lang="zh-CN" alt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AUC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0.95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0.97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0.97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0.98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5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F1-Score</a:t>
                      </a:r>
                      <a:endParaRPr 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0.96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0.98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0.98</a:t>
                      </a:r>
                      <a:endParaRPr lang="zh-CN" altLang="en-US" sz="200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0.98</a:t>
                      </a:r>
                      <a:endParaRPr lang="zh-CN" altLang="en-US" sz="2000" dirty="0"/>
                    </a:p>
                  </a:txBody>
                  <a:tcPr marL="72117" marR="72117" marT="72117" marB="721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2910" y="1571612"/>
            <a:ext cx="78325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Table 1. Comparison of different models on cancer prediction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5008" y="2500306"/>
            <a:ext cx="2071702" cy="4071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FP and FN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905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Which model is better in early determination of cancer</a:t>
            </a:r>
            <a:r>
              <a:rPr lang="en-US" altLang="zh-CN" b="1" dirty="0" smtClean="0"/>
              <a:t>?</a:t>
            </a:r>
          </a:p>
          <a:p>
            <a:r>
              <a:rPr lang="en-US" altLang="zh-CN" sz="2400" dirty="0" smtClean="0"/>
              <a:t>We want lower rate of false negative (FN/fail to detect cancer)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62148" y="271462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Predicted</a:t>
                      </a:r>
                    </a:p>
                    <a:p>
                      <a:r>
                        <a:rPr lang="en-US" altLang="zh-CN" dirty="0" smtClean="0"/>
                        <a:t>Actual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</a:p>
                    <a:p>
                      <a:r>
                        <a:rPr lang="en-US" altLang="zh-CN" dirty="0" smtClean="0"/>
                        <a:t>(No Cancer)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  <a:p>
                      <a:r>
                        <a:rPr lang="en-US" altLang="zh-CN" dirty="0" smtClean="0"/>
                        <a:t>(Cancer)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 (No Cancer)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(FP)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(Cancer)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(FN)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785918" y="4962548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Predicted</a:t>
                      </a:r>
                    </a:p>
                    <a:p>
                      <a:r>
                        <a:rPr lang="en-US" altLang="zh-CN" dirty="0" smtClean="0"/>
                        <a:t>Actual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</a:p>
                    <a:p>
                      <a:r>
                        <a:rPr lang="en-US" altLang="zh-CN" dirty="0" smtClean="0"/>
                        <a:t>(No Cancer)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  <a:p>
                      <a:r>
                        <a:rPr lang="en-US" altLang="zh-CN" dirty="0" smtClean="0"/>
                        <a:t>(Cancer)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 (No Cancer)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(FP)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(Cancer)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(FN)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9765" y="3528956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Model 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1203" y="5786454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Model 2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Top 3 Cancers in United States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5291" y="1785926"/>
            <a:ext cx="84447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Breast Cancer           Lung Cancer         Prostate </a:t>
            </a:r>
            <a:r>
              <a:rPr lang="en-US" altLang="zh-CN" sz="3000" dirty="0" smtClean="0"/>
              <a:t>Cancer</a:t>
            </a:r>
            <a:endParaRPr lang="zh-CN" alt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922420"/>
            <a:ext cx="85010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600" dirty="0" smtClean="0"/>
              <a:t> Survival rate decreased </a:t>
            </a:r>
            <a:r>
              <a:rPr lang="en-US" altLang="zh-CN" sz="2600" dirty="0" smtClean="0"/>
              <a:t>exponentially when cancer is diagnosed at later stage</a:t>
            </a:r>
            <a:endParaRPr lang="en-US" altLang="zh-CN" sz="2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600" b="1" dirty="0" smtClean="0">
                <a:solidFill>
                  <a:srgbClr val="FF0000"/>
                </a:solidFill>
              </a:rPr>
              <a:t> Early Detection is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Important to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increase SURVIVAL RATE!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907" y="6429396"/>
            <a:ext cx="607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Cancer Statistic Source from: http</a:t>
            </a:r>
            <a:r>
              <a:rPr lang="en-US" altLang="zh-CN" dirty="0" smtClean="0"/>
              <a:t>://www.cancerresearchuk.org</a:t>
            </a:r>
            <a:endParaRPr lang="zh-CN" altLang="en-US" dirty="0"/>
          </a:p>
        </p:txBody>
      </p:sp>
      <p:pic>
        <p:nvPicPr>
          <p:cNvPr id="2050" name="Picture 2" descr="C:\Users\Liu\Documents\Dajiang\DataScientist\Springboard\CapstoneProject\Sensor to detect cancer\Mass to determine cancer\Figures\breast canc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28868"/>
            <a:ext cx="3076624" cy="2374674"/>
          </a:xfrm>
          <a:prstGeom prst="rect">
            <a:avLst/>
          </a:prstGeom>
          <a:noFill/>
        </p:spPr>
      </p:pic>
      <p:pic>
        <p:nvPicPr>
          <p:cNvPr id="2051" name="Picture 3" descr="C:\Users\Liu\Documents\Dajiang\DataScientist\Springboard\CapstoneProject\Sensor to detect cancer\Mass to determine cancer\Figures\Lung Canc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266952"/>
            <a:ext cx="2649247" cy="2590808"/>
          </a:xfrm>
          <a:prstGeom prst="rect">
            <a:avLst/>
          </a:prstGeom>
          <a:noFill/>
        </p:spPr>
      </p:pic>
      <p:pic>
        <p:nvPicPr>
          <p:cNvPr id="2052" name="Picture 4" descr="C:\Users\Liu\Documents\Dajiang\DataScientist\Springboard\CapstoneProject\Sensor to detect cancer\Mass to determine cancer\Figures\Prostate Canc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2439546"/>
            <a:ext cx="3118082" cy="234790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428728" y="1428736"/>
            <a:ext cx="675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Five Years’ Survival Rates at Different Stages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SVM vs. Ensemble</a:t>
            </a:r>
            <a:endParaRPr lang="zh-CN" altLang="en-US" b="1" dirty="0"/>
          </a:p>
        </p:txBody>
      </p:sp>
      <p:pic>
        <p:nvPicPr>
          <p:cNvPr id="5" name="Picture 2" descr="C:\Users\Liu\Documents\Dajiang\DataScientist\Springboard\CapstoneProject\Sensor to detect cancer\Mass to determine cancer\Figures\FireShot Capture 16 - High Accuracy Cancer Prediction Using _ - http___localhost_8888_notebooks_S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39" y="2285992"/>
            <a:ext cx="2805089" cy="1428760"/>
          </a:xfrm>
          <a:prstGeom prst="rect">
            <a:avLst/>
          </a:prstGeom>
          <a:noFill/>
        </p:spPr>
      </p:pic>
      <p:pic>
        <p:nvPicPr>
          <p:cNvPr id="6" name="Picture 3" descr="C:\Users\Liu\Documents\Dajiang\DataScientist\Springboard\CapstoneProject\Sensor to detect cancer\Mass to determine cancer\Figures\FireShot Capture 17 - High Accuracy Cancer Prediction Using _ - http___localhost_8888_notebooks_S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203076"/>
            <a:ext cx="2930942" cy="150019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2910" y="1702346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Prostate Samples</a:t>
            </a:r>
            <a:endParaRPr lang="zh-CN" altLang="en-US" b="1" dirty="0"/>
          </a:p>
        </p:txBody>
      </p:sp>
      <p:pic>
        <p:nvPicPr>
          <p:cNvPr id="10" name="Picture 1" descr="C:\Users\Liu\Documents\Dajiang\DataScientist\Springboard\CapstoneProject\Sensor to detect cancer\Mass to determine cancer\Figures\FireShot Capture 15 - High Accuracy Cancer Prediction Using _ - http___localhost_8888_notebooks_S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214554"/>
            <a:ext cx="2786083" cy="1412480"/>
          </a:xfrm>
          <a:prstGeom prst="rect">
            <a:avLst/>
          </a:prstGeom>
          <a:noFill/>
        </p:spPr>
      </p:pic>
      <p:cxnSp>
        <p:nvCxnSpPr>
          <p:cNvPr id="12" name="直接连接符 11"/>
          <p:cNvCxnSpPr/>
          <p:nvPr/>
        </p:nvCxnSpPr>
        <p:spPr>
          <a:xfrm rot="16200000" flipH="1">
            <a:off x="1928377" y="2714202"/>
            <a:ext cx="2286015" cy="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4787108" y="2714620"/>
            <a:ext cx="228522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85720" y="3857628"/>
            <a:ext cx="8643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9027" y="4643446"/>
            <a:ext cx="8643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3240" y="1571612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Robotic </a:t>
            </a:r>
            <a:r>
              <a:rPr lang="en-US" altLang="zh-CN" b="1" dirty="0" smtClean="0"/>
              <a:t>prepared Ovarian </a:t>
            </a:r>
            <a:r>
              <a:rPr lang="en-US" altLang="zh-CN" b="1" dirty="0" smtClean="0"/>
              <a:t>Samples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5929322" y="1702346"/>
            <a:ext cx="33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Hand </a:t>
            </a:r>
            <a:r>
              <a:rPr lang="en-US" altLang="zh-CN" b="1" dirty="0" smtClean="0"/>
              <a:t>prepared Ovarian </a:t>
            </a:r>
            <a:r>
              <a:rPr lang="en-US" altLang="zh-CN" b="1" dirty="0" smtClean="0"/>
              <a:t>Samples</a:t>
            </a:r>
            <a:endParaRPr lang="zh-CN" altLang="en-US" b="1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14790" y="2182986"/>
            <a:ext cx="8643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30690" y="1578636"/>
            <a:ext cx="8643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49746" y="1181385"/>
            <a:ext cx="77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SVM</a:t>
            </a:r>
            <a:endParaRPr lang="zh-CN" altLang="en-US" sz="2400" b="1" dirty="0"/>
          </a:p>
        </p:txBody>
      </p:sp>
      <p:sp>
        <p:nvSpPr>
          <p:cNvPr id="27" name="矩形 26"/>
          <p:cNvSpPr/>
          <p:nvPr/>
        </p:nvSpPr>
        <p:spPr>
          <a:xfrm>
            <a:off x="3857620" y="4143380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Ensemble</a:t>
            </a:r>
            <a:endParaRPr lang="zh-CN" altLang="en-US" sz="2400" b="1" dirty="0"/>
          </a:p>
        </p:txBody>
      </p:sp>
      <p:cxnSp>
        <p:nvCxnSpPr>
          <p:cNvPr id="28" name="直接连接符 27"/>
          <p:cNvCxnSpPr/>
          <p:nvPr/>
        </p:nvCxnSpPr>
        <p:spPr>
          <a:xfrm rot="16200000" flipH="1">
            <a:off x="2356629" y="5358620"/>
            <a:ext cx="1439077" cy="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5219705" y="5353857"/>
            <a:ext cx="1427966" cy="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iu\Documents\Dajiang\DataScientist\Springboard\CapstoneProject\Sensor to detect cancer\Mass to determine cancer\Figures\FireShot Capture 19 - High Accuracy Cancer Prediction Using _ - http___localhost_8888_notebooks_S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779966"/>
            <a:ext cx="2651090" cy="1123964"/>
          </a:xfrm>
          <a:prstGeom prst="rect">
            <a:avLst/>
          </a:prstGeom>
          <a:noFill/>
        </p:spPr>
      </p:pic>
      <p:pic>
        <p:nvPicPr>
          <p:cNvPr id="1027" name="Picture 3" descr="C:\Users\Liu\Documents\Dajiang\DataScientist\Springboard\CapstoneProject\Sensor to detect cancer\Mass to determine cancer\Figures\FireShot Capture 20 - High Accuracy Cancer Prediction Using _ - http___localhost_8888_notebooks_S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8178" y="4786322"/>
            <a:ext cx="2452705" cy="1071570"/>
          </a:xfrm>
          <a:prstGeom prst="rect">
            <a:avLst/>
          </a:prstGeom>
          <a:noFill/>
        </p:spPr>
      </p:pic>
      <p:pic>
        <p:nvPicPr>
          <p:cNvPr id="1028" name="Picture 4" descr="C:\Users\Liu\Documents\Dajiang\DataScientist\Springboard\CapstoneProject\Sensor to detect cancer\Mass to determine cancer\Figures\FireShot Capture 21 - High Accuracy Cancer Prediction Using _ - http___localhost_8888_notebooks_S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3636" y="4786322"/>
            <a:ext cx="2794531" cy="1214446"/>
          </a:xfrm>
          <a:prstGeom prst="rect">
            <a:avLst/>
          </a:prstGeom>
          <a:noFill/>
        </p:spPr>
      </p:pic>
      <p:cxnSp>
        <p:nvCxnSpPr>
          <p:cNvPr id="45" name="直接连接符 44"/>
          <p:cNvCxnSpPr/>
          <p:nvPr/>
        </p:nvCxnSpPr>
        <p:spPr>
          <a:xfrm>
            <a:off x="298420" y="3332162"/>
            <a:ext cx="2643206" cy="158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176578" y="3382962"/>
            <a:ext cx="2643206" cy="158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72198" y="3382962"/>
            <a:ext cx="2643206" cy="158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85720" y="5616590"/>
            <a:ext cx="2643206" cy="158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214678" y="5603890"/>
            <a:ext cx="2643206" cy="158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194436" y="5675328"/>
            <a:ext cx="2643206" cy="158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0452" y="6072206"/>
            <a:ext cx="86439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282" y="6088583"/>
            <a:ext cx="5321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FF0000"/>
                </a:solidFill>
              </a:rPr>
              <a:t> SVM is our best model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FF0000"/>
                </a:solidFill>
              </a:rPr>
              <a:t> 0% of FN rate (fail to detect cancer) by SVM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Cancer Diagnosis 1.0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Web App </a:t>
            </a:r>
            <a:r>
              <a:rPr lang="en-US" altLang="zh-CN" sz="2400" dirty="0" smtClean="0"/>
              <a:t>developed based </a:t>
            </a:r>
            <a:r>
              <a:rPr lang="en-US" altLang="zh-CN" sz="2400" dirty="0" smtClean="0"/>
              <a:t>on Dash</a:t>
            </a:r>
          </a:p>
          <a:p>
            <a:r>
              <a:rPr lang="en-US" sz="2400" dirty="0" smtClean="0"/>
              <a:t>Simply </a:t>
            </a:r>
            <a:r>
              <a:rPr lang="en-US" sz="2400" b="1" dirty="0" smtClean="0"/>
              <a:t>upload spectrum file</a:t>
            </a:r>
            <a:r>
              <a:rPr lang="en-US" sz="2400" dirty="0" smtClean="0"/>
              <a:t> and </a:t>
            </a:r>
            <a:r>
              <a:rPr lang="en-US" sz="2400" dirty="0" smtClean="0"/>
              <a:t>cancer </a:t>
            </a:r>
            <a:r>
              <a:rPr lang="en-US" sz="2400" dirty="0" smtClean="0"/>
              <a:t>diagnosis </a:t>
            </a:r>
            <a:r>
              <a:rPr lang="en-US" sz="2400" dirty="0" smtClean="0"/>
              <a:t>results will be shown</a:t>
            </a:r>
            <a:endParaRPr lang="en-US" sz="2400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Upload </a:t>
            </a:r>
            <a:r>
              <a:rPr lang="en-US" i="1" dirty="0" smtClean="0">
                <a:solidFill>
                  <a:srgbClr val="FF0000"/>
                </a:solidFill>
              </a:rPr>
              <a:t>file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7" descr="C:\Users\Liu\Documents\Dajiang\DataScientist\Springboard\CapstoneProject\Sensor to detect cancer\Mass to determine cancer\Figures\FireShot Capture 7 - Dash - http___127.0.0.1_8050_.png"/>
          <p:cNvPicPr>
            <a:picLocks noChangeAspect="1" noChangeArrowheads="1"/>
          </p:cNvPicPr>
          <p:nvPr/>
        </p:nvPicPr>
        <p:blipFill>
          <a:blip r:embed="rId2"/>
          <a:srcRect r="57700"/>
          <a:stretch>
            <a:fillRect/>
          </a:stretch>
        </p:blipFill>
        <p:spPr bwMode="auto">
          <a:xfrm>
            <a:off x="642910" y="3071810"/>
            <a:ext cx="3673453" cy="274948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28992" y="4357694"/>
            <a:ext cx="56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Upload mass spectrum </a:t>
            </a:r>
            <a:r>
              <a:rPr lang="en-US" altLang="zh-CN" dirty="0" err="1" smtClean="0"/>
              <a:t>csv</a:t>
            </a:r>
            <a:r>
              <a:rPr lang="en-US" altLang="zh-CN" dirty="0" smtClean="0"/>
              <a:t>/excel from your own computer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9528495">
            <a:off x="3011695" y="4573211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Mass </a:t>
            </a:r>
            <a:r>
              <a:rPr lang="en-US" altLang="zh-CN" b="1" dirty="0" smtClean="0"/>
              <a:t>Spectrum Preview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Mass spectrum will be shown using</a:t>
            </a:r>
            <a:r>
              <a:rPr lang="en-US" sz="3000" dirty="0" smtClean="0"/>
              <a:t> </a:t>
            </a:r>
            <a:r>
              <a:rPr lang="en-US" sz="3000" dirty="0" err="1" smtClean="0"/>
              <a:t>heatmap</a:t>
            </a:r>
            <a:r>
              <a:rPr lang="en-US" sz="3000" dirty="0" smtClean="0"/>
              <a:t> and plot, and you can </a:t>
            </a:r>
            <a:r>
              <a:rPr lang="en-US" sz="3000" dirty="0" smtClean="0"/>
              <a:t>choose </a:t>
            </a:r>
            <a:r>
              <a:rPr lang="en-US" sz="3000" dirty="0" smtClean="0"/>
              <a:t>the </a:t>
            </a:r>
            <a:r>
              <a:rPr lang="en-US" sz="3000" dirty="0" smtClean="0"/>
              <a:t>mass </a:t>
            </a:r>
            <a:r>
              <a:rPr lang="en-US" sz="3000" dirty="0" smtClean="0"/>
              <a:t>range</a:t>
            </a:r>
            <a:endParaRPr lang="zh-CN" altLang="en-US" sz="3000" dirty="0"/>
          </a:p>
        </p:txBody>
      </p:sp>
      <p:pic>
        <p:nvPicPr>
          <p:cNvPr id="29704" name="Picture 8" descr="C:\Users\Liu\Documents\Dajiang\DataScientist\Springboard\CapstoneProject\Sensor to detect cancer\Mass to determine cancer\Figures\FireShot Capture 8 - Dash - http___127.0.0.1_8050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74765"/>
            <a:ext cx="7791453" cy="346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Classification of Unknown Sample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 </a:t>
            </a:r>
            <a:r>
              <a:rPr lang="en-US" sz="2400" dirty="0" smtClean="0"/>
              <a:t>It shows the visualization </a:t>
            </a:r>
            <a:r>
              <a:rPr lang="en-US" sz="2400" dirty="0" smtClean="0"/>
              <a:t>of new sample within training samples and predict the probability by four models. You can choose different classification criteria: all, sex or preparation</a:t>
            </a:r>
            <a:endParaRPr lang="zh-CN" altLang="en-US" sz="2400" dirty="0"/>
          </a:p>
        </p:txBody>
      </p:sp>
      <p:pic>
        <p:nvPicPr>
          <p:cNvPr id="37890" name="Picture 2" descr="C:\Users\Liu\Documents\Dajiang\DataScientist\Springboard\CapstoneProject\Sensor to detect cancer\Mass to determine cancer\Figures\FireShot Capture 9 - Dash - http___127.0.0.1_8050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23732"/>
            <a:ext cx="8358214" cy="3519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b="1" dirty="0" smtClean="0"/>
              <a:t>Prediction of Cancer/No Cancer in Specific Group</a:t>
            </a:r>
            <a:endParaRPr lang="zh-CN" altLang="en-US" sz="3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choose specific </a:t>
            </a:r>
            <a:r>
              <a:rPr lang="en-US" sz="2400" dirty="0" smtClean="0"/>
              <a:t>group (Robotic prepared </a:t>
            </a:r>
            <a:r>
              <a:rPr lang="en-US" sz="2400" dirty="0" smtClean="0"/>
              <a:t>o</a:t>
            </a:r>
            <a:r>
              <a:rPr lang="en-US" sz="2400" dirty="0" smtClean="0"/>
              <a:t>varian group herein), </a:t>
            </a:r>
            <a:r>
              <a:rPr lang="en-US" sz="2400" dirty="0" smtClean="0"/>
              <a:t>it shows the visualization of new sample within training samples in this group, and predict the probability of cancer/no cancer by four models</a:t>
            </a:r>
            <a:endParaRPr lang="zh-CN" altLang="en-US" dirty="0"/>
          </a:p>
        </p:txBody>
      </p:sp>
      <p:pic>
        <p:nvPicPr>
          <p:cNvPr id="38914" name="Picture 2" descr="C:\Users\Liu\Documents\Dajiang\DataScientist\Springboard\CapstoneProject\Sensor to detect cancer\Mass to determine cancer\Figures\FireShot Capture 10 - Dash - http___127.0.0.1_8050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86996"/>
            <a:ext cx="8674137" cy="3470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Fingerprint Masses in Specific Group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9053"/>
            <a:ext cx="8229600" cy="4525963"/>
          </a:xfrm>
        </p:spPr>
        <p:txBody>
          <a:bodyPr/>
          <a:lstStyle/>
          <a:p>
            <a:r>
              <a:rPr lang="en-US" sz="2400" dirty="0" smtClean="0"/>
              <a:t>It will also show the fingerprint masses within </a:t>
            </a:r>
            <a:r>
              <a:rPr lang="en-US" sz="2400" dirty="0" smtClean="0"/>
              <a:t>specific</a:t>
            </a:r>
            <a:r>
              <a:rPr lang="en-US" sz="2400" dirty="0" smtClean="0"/>
              <a:t> group (robotic prepared ovarian group herein), </a:t>
            </a:r>
            <a:r>
              <a:rPr lang="en-US" sz="2400" dirty="0" smtClean="0"/>
              <a:t>you can select the </a:t>
            </a:r>
            <a:r>
              <a:rPr lang="en-US" sz="2400" dirty="0" smtClean="0"/>
              <a:t>mass range </a:t>
            </a:r>
            <a:r>
              <a:rPr lang="en-US" sz="2400" dirty="0" smtClean="0"/>
              <a:t>to </a:t>
            </a:r>
            <a:r>
              <a:rPr lang="en-US" sz="2400" dirty="0" smtClean="0"/>
              <a:t>show interested </a:t>
            </a:r>
            <a:r>
              <a:rPr lang="en-US" sz="2400" dirty="0" smtClean="0"/>
              <a:t>fingerprint masses</a:t>
            </a:r>
            <a:endParaRPr lang="zh-CN" altLang="en-US" sz="2400" dirty="0" smtClean="0"/>
          </a:p>
          <a:p>
            <a:endParaRPr lang="zh-CN" altLang="en-US" dirty="0"/>
          </a:p>
        </p:txBody>
      </p:sp>
      <p:pic>
        <p:nvPicPr>
          <p:cNvPr id="39938" name="Picture 2" descr="C:\Users\Liu\Documents\Dajiang\DataScientist\Springboard\CapstoneProject\Sensor to detect cancer\Mass to determine cancer\Figures\FireShot Capture 12 - Dash - http___127.0.0.1_8050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01152"/>
            <a:ext cx="7048546" cy="4313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Conclusion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SVM</a:t>
            </a:r>
            <a:r>
              <a:rPr lang="en-US" altLang="zh-CN" dirty="0" smtClean="0"/>
              <a:t> were selected as the best model to </a:t>
            </a:r>
            <a:r>
              <a:rPr lang="en-US" altLang="zh-CN" dirty="0" smtClean="0">
                <a:solidFill>
                  <a:srgbClr val="FF0000"/>
                </a:solidFill>
              </a:rPr>
              <a:t>predict ovarian and prostate cancers</a:t>
            </a:r>
            <a:r>
              <a:rPr lang="en-US" altLang="zh-CN" dirty="0" smtClean="0"/>
              <a:t> with </a:t>
            </a:r>
            <a:r>
              <a:rPr lang="en-US" altLang="zh-CN" dirty="0" smtClean="0">
                <a:solidFill>
                  <a:srgbClr val="FF0000"/>
                </a:solidFill>
              </a:rPr>
              <a:t>high accuracy </a:t>
            </a:r>
            <a:r>
              <a:rPr lang="en-US" altLang="zh-CN" dirty="0" smtClean="0"/>
              <a:t>(95-100%), and </a:t>
            </a:r>
            <a:r>
              <a:rPr lang="en-US" altLang="zh-CN" dirty="0" smtClean="0">
                <a:solidFill>
                  <a:srgbClr val="FF0000"/>
                </a:solidFill>
              </a:rPr>
              <a:t>0% false negative rate</a:t>
            </a:r>
            <a:r>
              <a:rPr lang="en-US" altLang="zh-CN" dirty="0" smtClean="0"/>
              <a:t>, making it ideal to </a:t>
            </a:r>
            <a:r>
              <a:rPr lang="en-US" altLang="zh-CN" dirty="0" smtClean="0">
                <a:solidFill>
                  <a:srgbClr val="FF0000"/>
                </a:solidFill>
              </a:rPr>
              <a:t>‘red flag’ the suspected cancer samples</a:t>
            </a:r>
          </a:p>
          <a:p>
            <a:r>
              <a:rPr lang="en-US" altLang="zh-CN" dirty="0" smtClean="0"/>
              <a:t>One of the fingerprint molecules determining ovarian cancer was identified, which is confirmed by literature report</a:t>
            </a:r>
          </a:p>
          <a:p>
            <a:r>
              <a:rPr lang="en-US" altLang="zh-CN" dirty="0" smtClean="0"/>
              <a:t>A cancer diagnosis app was developed to offer quick cancer prediction results as well as lists of fingerprint molecules for cancer diagnosis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Recommendations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Patients </a:t>
            </a:r>
            <a:r>
              <a:rPr lang="en-US" altLang="zh-CN" dirty="0" smtClean="0"/>
              <a:t>should ask for mass spectrum test during routine check up for cancer screening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Doctors </a:t>
            </a:r>
            <a:r>
              <a:rPr lang="en-US" altLang="zh-CN" dirty="0" smtClean="0"/>
              <a:t>should recommend patients to do mass spectrum test during routine check up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Insurance company </a:t>
            </a:r>
            <a:r>
              <a:rPr lang="en-US" altLang="zh-CN" dirty="0" smtClean="0"/>
              <a:t>should cover the mass spectrum test fee as preventative test to encourage people do routine cancer screening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Goal of Early Cancer Detection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√ </a:t>
            </a:r>
            <a:r>
              <a:rPr lang="en-US" altLang="zh-CN" sz="2800" dirty="0" smtClean="0">
                <a:solidFill>
                  <a:srgbClr val="00B050"/>
                </a:solidFill>
              </a:rPr>
              <a:t>SHOTGUN </a:t>
            </a:r>
            <a:r>
              <a:rPr lang="en-US" altLang="zh-CN" sz="2800" dirty="0" smtClean="0">
                <a:solidFill>
                  <a:srgbClr val="00B050"/>
                </a:solidFill>
              </a:rPr>
              <a:t>METHODS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000" dirty="0" smtClean="0"/>
              <a:t>Analyze routine check up samples, </a:t>
            </a:r>
            <a:r>
              <a:rPr lang="en-US" altLang="zh-CN" sz="2000" i="1" dirty="0" smtClean="0"/>
              <a:t>e.g.</a:t>
            </a:r>
            <a:r>
              <a:rPr lang="en-US" altLang="zh-CN" sz="2000" dirty="0" smtClean="0"/>
              <a:t> blood samples, and </a:t>
            </a:r>
            <a:r>
              <a:rPr lang="en-US" altLang="zh-CN" sz="2000" b="1" dirty="0" smtClean="0"/>
              <a:t>collect as much information as possible</a:t>
            </a:r>
            <a:r>
              <a:rPr lang="en-US" altLang="zh-CN" sz="2000" dirty="0" smtClean="0"/>
              <a:t> for cancer detection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√ </a:t>
            </a:r>
            <a:r>
              <a:rPr lang="en-US" altLang="zh-CN" sz="2800" dirty="0" smtClean="0">
                <a:solidFill>
                  <a:srgbClr val="00B050"/>
                </a:solidFill>
              </a:rPr>
              <a:t>‘</a:t>
            </a:r>
            <a:r>
              <a:rPr lang="en-US" altLang="zh-CN" sz="2800" dirty="0" smtClean="0">
                <a:solidFill>
                  <a:srgbClr val="00B050"/>
                </a:solidFill>
              </a:rPr>
              <a:t>RED FLAG’ SUSPECTS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r>
              <a:rPr lang="en-US" altLang="zh-CN" sz="2000" dirty="0" smtClean="0">
                <a:solidFill>
                  <a:srgbClr val="00B050"/>
                </a:solidFill>
              </a:rPr>
              <a:t>SVM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were selected as the best model to </a:t>
            </a:r>
            <a:r>
              <a:rPr lang="en-US" altLang="zh-CN" sz="2000" dirty="0" smtClean="0">
                <a:solidFill>
                  <a:srgbClr val="00B050"/>
                </a:solidFill>
              </a:rPr>
              <a:t>predict ovarian and prostate cancers </a:t>
            </a:r>
            <a:r>
              <a:rPr lang="en-US" altLang="zh-CN" sz="2000" dirty="0" smtClean="0"/>
              <a:t>with </a:t>
            </a:r>
            <a:r>
              <a:rPr lang="en-US" altLang="zh-CN" sz="2000" dirty="0" smtClean="0">
                <a:solidFill>
                  <a:srgbClr val="00B050"/>
                </a:solidFill>
              </a:rPr>
              <a:t>high accuracy </a:t>
            </a:r>
            <a:r>
              <a:rPr lang="en-US" altLang="zh-CN" sz="2000" dirty="0" smtClean="0"/>
              <a:t>(95-100%), and </a:t>
            </a:r>
            <a:r>
              <a:rPr lang="en-US" altLang="zh-CN" sz="2000" dirty="0" smtClean="0">
                <a:solidFill>
                  <a:srgbClr val="00B050"/>
                </a:solidFill>
              </a:rPr>
              <a:t>0% false negative </a:t>
            </a:r>
            <a:r>
              <a:rPr lang="en-US" altLang="zh-CN" sz="2000" dirty="0" smtClean="0">
                <a:solidFill>
                  <a:srgbClr val="00B050"/>
                </a:solidFill>
              </a:rPr>
              <a:t>rate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?  Increase </a:t>
            </a:r>
            <a:r>
              <a:rPr lang="en-US" altLang="zh-CN" sz="2800" dirty="0" smtClean="0">
                <a:solidFill>
                  <a:srgbClr val="FF0000"/>
                </a:solidFill>
              </a:rPr>
              <a:t>the </a:t>
            </a:r>
            <a:r>
              <a:rPr lang="en-US" altLang="zh-CN" sz="2800" dirty="0" smtClean="0">
                <a:solidFill>
                  <a:srgbClr val="FF0000"/>
                </a:solidFill>
              </a:rPr>
              <a:t>number </a:t>
            </a:r>
            <a:r>
              <a:rPr lang="en-US" altLang="zh-CN" sz="2800" dirty="0" smtClean="0">
                <a:solidFill>
                  <a:srgbClr val="FF0000"/>
                </a:solidFill>
              </a:rPr>
              <a:t>of training/testing </a:t>
            </a:r>
            <a:r>
              <a:rPr lang="en-US" altLang="zh-CN" sz="2800" dirty="0" smtClean="0">
                <a:solidFill>
                  <a:srgbClr val="FF0000"/>
                </a:solidFill>
              </a:rPr>
              <a:t>samples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?  Add </a:t>
            </a:r>
            <a:r>
              <a:rPr lang="en-US" altLang="zh-CN" sz="2800" dirty="0" smtClean="0">
                <a:solidFill>
                  <a:srgbClr val="FF0000"/>
                </a:solidFill>
              </a:rPr>
              <a:t>more </a:t>
            </a:r>
            <a:r>
              <a:rPr lang="en-US" altLang="zh-CN" sz="2800" dirty="0" smtClean="0">
                <a:solidFill>
                  <a:srgbClr val="FF0000"/>
                </a:solidFill>
              </a:rPr>
              <a:t>cancers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?  To be added…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Cancer Diagnosis</a:t>
            </a:r>
            <a:endParaRPr lang="zh-CN" altLang="en-US" b="1" dirty="0"/>
          </a:p>
        </p:txBody>
      </p:sp>
      <p:pic>
        <p:nvPicPr>
          <p:cNvPr id="2050" name="Picture 2" descr="Image result for cancer diagno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622987" cy="34290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6828" y="5072074"/>
            <a:ext cx="752988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FF0000"/>
                </a:solidFill>
              </a:rPr>
              <a:t>Problems: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Some </a:t>
            </a:r>
            <a:r>
              <a:rPr lang="en-US" altLang="zh-CN" sz="2400" dirty="0" smtClean="0"/>
              <a:t>cancer does not have symptoms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Not noticeable until late stage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Routine check up specifically for cancer is not affordable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Early detection of cancer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3900" b="1" dirty="0" smtClean="0"/>
              <a:t>Goal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SHOTGUN </a:t>
            </a:r>
            <a:r>
              <a:rPr lang="en-US" altLang="zh-CN" dirty="0" smtClean="0">
                <a:solidFill>
                  <a:srgbClr val="FF0000"/>
                </a:solidFill>
              </a:rPr>
              <a:t>METHODS</a:t>
            </a:r>
          </a:p>
          <a:p>
            <a:pPr>
              <a:buNone/>
            </a:pPr>
            <a:r>
              <a:rPr lang="en-US" altLang="zh-CN" dirty="0" smtClean="0"/>
              <a:t>    Analyze routine check up samples, </a:t>
            </a:r>
            <a:r>
              <a:rPr lang="en-US" altLang="zh-CN" i="1" dirty="0" smtClean="0"/>
              <a:t>e.g.</a:t>
            </a:r>
            <a:r>
              <a:rPr lang="en-US" altLang="zh-CN" dirty="0" smtClean="0"/>
              <a:t> blood samples, and </a:t>
            </a:r>
            <a:r>
              <a:rPr lang="en-US" altLang="zh-CN" b="1" dirty="0" smtClean="0"/>
              <a:t>collect as much information as possible</a:t>
            </a:r>
            <a:r>
              <a:rPr lang="en-US" altLang="zh-CN" dirty="0" smtClean="0"/>
              <a:t> for cancer detection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‘RED FLAG’ SUSPECTS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r>
              <a:rPr lang="en-US" altLang="zh-CN" dirty="0" smtClean="0"/>
              <a:t>Identify samples that have high probability of cancer and recommend for further testing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Who cares?</a:t>
            </a:r>
            <a:endParaRPr lang="zh-CN" altLang="en-US" b="1" dirty="0"/>
          </a:p>
        </p:txBody>
      </p:sp>
      <p:sp>
        <p:nvSpPr>
          <p:cNvPr id="4" name="椭圆 3"/>
          <p:cNvSpPr/>
          <p:nvPr/>
        </p:nvSpPr>
        <p:spPr>
          <a:xfrm>
            <a:off x="2928926" y="1857364"/>
            <a:ext cx="2643206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</a:rPr>
              <a:t>Survival Rate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00364" y="3000372"/>
            <a:ext cx="2643206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</a:rPr>
              <a:t>Medical Cost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0364" y="4143380"/>
            <a:ext cx="2643206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</a:rPr>
              <a:t>Life Quality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86050" y="5286412"/>
            <a:ext cx="3143272" cy="1071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</a:rPr>
              <a:t>Drug Development for Early Cancer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2714620"/>
            <a:ext cx="1479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+mj-lt"/>
                <a:cs typeface="Times New Roman" pitchFamily="18" charset="0"/>
              </a:rPr>
              <a:t>Patients</a:t>
            </a:r>
            <a:endParaRPr lang="zh-CN" altLang="en-US" sz="3000" b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4143380"/>
            <a:ext cx="1415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Doctors</a:t>
            </a:r>
            <a:endParaRPr lang="zh-CN" altLang="en-US" sz="3000" b="1" dirty="0">
              <a:solidFill>
                <a:schemeClr val="accent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8306" y="2571744"/>
            <a:ext cx="1952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Insurance</a:t>
            </a:r>
          </a:p>
          <a:p>
            <a:r>
              <a:rPr lang="en-US" altLang="zh-CN" sz="3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Companies</a:t>
            </a:r>
            <a:endParaRPr lang="zh-CN" altLang="en-US" sz="3000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4453" y="4214818"/>
            <a:ext cx="26542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Pharmaceutical</a:t>
            </a:r>
          </a:p>
          <a:p>
            <a:r>
              <a:rPr lang="en-US" altLang="zh-CN" sz="30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Companie</a:t>
            </a:r>
            <a:r>
              <a:rPr lang="en-US" altLang="zh-CN" sz="30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</a:t>
            </a:r>
            <a:endParaRPr lang="zh-CN" altLang="en-US" sz="3000" b="1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57422" y="2571744"/>
            <a:ext cx="571504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357422" y="3071810"/>
            <a:ext cx="500066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2071670" y="3714752"/>
            <a:ext cx="1000132" cy="4286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1964513" y="3107529"/>
            <a:ext cx="1285884" cy="78581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285984" y="3786190"/>
            <a:ext cx="785818" cy="57150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0800000">
            <a:off x="5715008" y="2571746"/>
            <a:ext cx="428628" cy="3571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 flipV="1">
            <a:off x="5786446" y="3214686"/>
            <a:ext cx="357190" cy="2143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>
            <a:off x="5715008" y="4857760"/>
            <a:ext cx="500066" cy="50006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SHOTGUN METHOD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100" b="1" dirty="0" smtClean="0"/>
              <a:t>Mass Spectroscopy</a:t>
            </a:r>
          </a:p>
          <a:p>
            <a:pPr>
              <a:buNone/>
            </a:pPr>
            <a:r>
              <a:rPr lang="en-US" altLang="zh-CN" sz="3400" dirty="0" smtClean="0"/>
              <a:t> </a:t>
            </a:r>
            <a:r>
              <a:rPr lang="en-US" altLang="zh-CN" sz="3800" dirty="0" smtClean="0"/>
              <a:t>- Collect mass information of all chemicals </a:t>
            </a:r>
          </a:p>
          <a:p>
            <a:pPr>
              <a:buNone/>
            </a:pPr>
            <a:endParaRPr lang="en-US" altLang="zh-CN" sz="2800" dirty="0" smtClean="0"/>
          </a:p>
          <a:p>
            <a:r>
              <a:rPr lang="en-US" altLang="zh-CN" sz="5100" b="1" dirty="0" smtClean="0"/>
              <a:t>Low Sample Loading</a:t>
            </a:r>
          </a:p>
          <a:p>
            <a:pPr>
              <a:buFontTx/>
              <a:buChar char="-"/>
            </a:pPr>
            <a:r>
              <a:rPr lang="en-US" altLang="zh-CN" sz="3800" dirty="0" smtClean="0"/>
              <a:t>Milligram (1/1000 grams) samples</a:t>
            </a:r>
          </a:p>
          <a:p>
            <a:pPr>
              <a:buFontTx/>
              <a:buChar char="-"/>
            </a:pPr>
            <a:endParaRPr lang="en-US" altLang="zh-CN" dirty="0" smtClean="0"/>
          </a:p>
          <a:p>
            <a:r>
              <a:rPr lang="en-US" altLang="zh-CN" sz="5100" b="1" dirty="0" smtClean="0"/>
              <a:t>High Sensitivity</a:t>
            </a:r>
          </a:p>
          <a:p>
            <a:pPr>
              <a:buNone/>
            </a:pPr>
            <a:r>
              <a:rPr lang="en-US" altLang="zh-CN" sz="3800" dirty="0" smtClean="0"/>
              <a:t>-  Detect trace amount of chemicals at part per billion(ppb) level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sz="5100" b="1" dirty="0" smtClean="0"/>
              <a:t>High Throughput  Screening</a:t>
            </a:r>
          </a:p>
          <a:p>
            <a:pPr>
              <a:buNone/>
            </a:pPr>
            <a:r>
              <a:rPr lang="en-US" altLang="zh-CN" sz="3800" dirty="0" smtClean="0"/>
              <a:t>-   Easily coupled with robotic sample preparation process and results obtained within minutes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Problems </a:t>
            </a:r>
            <a:r>
              <a:rPr lang="en-US" altLang="zh-CN" b="1" dirty="0" smtClean="0"/>
              <a:t>with </a:t>
            </a:r>
            <a:r>
              <a:rPr lang="en-US" altLang="zh-CN" b="1" dirty="0" smtClean="0"/>
              <a:t>Shotgun Method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Difficult </a:t>
            </a:r>
            <a:r>
              <a:rPr lang="en-US" altLang="zh-CN" dirty="0" smtClean="0"/>
              <a:t>to compare unless you already know which peak is the </a:t>
            </a:r>
            <a:r>
              <a:rPr lang="en-US" altLang="zh-CN" dirty="0" smtClean="0"/>
              <a:t>determinant</a:t>
            </a:r>
          </a:p>
        </p:txBody>
      </p:sp>
      <p:pic>
        <p:nvPicPr>
          <p:cNvPr id="28677" name="Picture 5" descr="https://lh3.googleusercontent.com/4SjgQBw8n0CsaPOc2q8KDwbz6Q9Qtu-FtZfTVHCl_66gX93dL4yVchNizrxdJSrznQAyDaLqdPkWFbcsOGQJTB9Jq0MSUSOJyX7i1NidJQ57FVCqHVkEe2CBFrtXYEbO70MKiczg"/>
          <p:cNvPicPr>
            <a:picLocks noChangeAspect="1" noChangeArrowheads="1"/>
          </p:cNvPicPr>
          <p:nvPr/>
        </p:nvPicPr>
        <p:blipFill>
          <a:blip r:embed="rId2"/>
          <a:srcRect l="7894" t="10000" r="7428" b="2000"/>
          <a:stretch>
            <a:fillRect/>
          </a:stretch>
        </p:blipFill>
        <p:spPr bwMode="auto">
          <a:xfrm>
            <a:off x="428596" y="2714620"/>
            <a:ext cx="8429684" cy="314327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643042" y="2786058"/>
            <a:ext cx="28657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Too much information!</a:t>
            </a:r>
            <a:endParaRPr lang="en-US" altLang="zh-CN" sz="2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Real-world </a:t>
            </a:r>
            <a:r>
              <a:rPr lang="en-US" altLang="zh-CN" b="1" dirty="0" smtClean="0"/>
              <a:t>Problem </a:t>
            </a:r>
            <a:r>
              <a:rPr lang="en-US" altLang="zh-CN" b="1" dirty="0" smtClean="0"/>
              <a:t>to ML </a:t>
            </a:r>
            <a:r>
              <a:rPr lang="en-US" altLang="zh-CN" b="1" dirty="0" smtClean="0"/>
              <a:t>Problem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214282" y="2357430"/>
            <a:ext cx="4143404" cy="11430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Select Determinant Masses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Predict Cancer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00694" y="2357430"/>
            <a:ext cx="3214742" cy="11430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rgbClr val="00B050"/>
                </a:solidFill>
              </a:rPr>
              <a:t>Feature Engineering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rgbClr val="00B050"/>
                </a:solidFill>
              </a:rPr>
              <a:t>Classification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785926"/>
            <a:ext cx="33563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0070C0"/>
                </a:solidFill>
              </a:rPr>
              <a:t>Real-world Problem</a:t>
            </a:r>
            <a:endParaRPr lang="zh-CN" altLang="en-US" sz="3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9190" y="1834210"/>
            <a:ext cx="418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</a:rPr>
              <a:t>Machine Learning Problem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500562" y="2714620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8" descr="https://lh4.googleusercontent.com/Hprtth0XBfr9H8_4gHb8aDCSxVW51GNfUJsHGq3oYhsmX5gNRA7aT_Qv5NJqeGtp4XRetHpmvU3iya42qDpTcitTY39zo4uS8UTSbSWv-3W3buV5wMQbWY7l3-0KyzpMOrJpJGMj"/>
          <p:cNvPicPr>
            <a:picLocks noChangeAspect="1" noChangeArrowheads="1"/>
          </p:cNvPicPr>
          <p:nvPr/>
        </p:nvPicPr>
        <p:blipFill>
          <a:blip r:embed="rId2"/>
          <a:srcRect l="5772" t="12500" r="5484" b="8333"/>
          <a:stretch>
            <a:fillRect/>
          </a:stretch>
        </p:blipFill>
        <p:spPr bwMode="auto">
          <a:xfrm>
            <a:off x="1778967" y="4429132"/>
            <a:ext cx="6936437" cy="142876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571604" y="4071942"/>
            <a:ext cx="6948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</a:rPr>
              <a:t>Determinant Masses Selection </a:t>
            </a:r>
            <a:r>
              <a:rPr lang="en-US" altLang="zh-CN" sz="2000" dirty="0" smtClean="0"/>
              <a:t>vs.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Important Features Selection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2" y="4720248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Cancer/No Cancer</a:t>
            </a:r>
          </a:p>
          <a:p>
            <a:pPr algn="ctr"/>
            <a:r>
              <a:rPr lang="en-US" altLang="zh-CN" dirty="0" smtClean="0"/>
              <a:t>vs.</a:t>
            </a:r>
          </a:p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1/-1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Data Source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Sample mass spectra collected from National Cancer Institute (NCI)</a:t>
            </a:r>
          </a:p>
          <a:p>
            <a:r>
              <a:rPr lang="en-US" altLang="zh-CN" sz="2800" b="1" dirty="0" smtClean="0">
                <a:solidFill>
                  <a:schemeClr val="accent1"/>
                </a:solidFill>
              </a:rPr>
              <a:t>Two cancers</a:t>
            </a:r>
          </a:p>
          <a:p>
            <a:r>
              <a:rPr lang="en-US" altLang="zh-CN" sz="2800" b="1" dirty="0" smtClean="0">
                <a:solidFill>
                  <a:srgbClr val="00B050"/>
                </a:solidFill>
              </a:rPr>
              <a:t>Three groups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Six subgroups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https://docs.google.com/drawings/d/s_BQJ5LRNa5HOKPdwQH468Q/image?w=582&amp;h=239&amp;rev=609&amp;ac=1&amp;parent=1FHTpiOT5_1qd38NL086DIKGSbNgKXcgQOQLrK0yVp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500438"/>
            <a:ext cx="6837424" cy="2807808"/>
          </a:xfrm>
          <a:prstGeom prst="rect">
            <a:avLst/>
          </a:prstGeom>
          <a:noFill/>
        </p:spPr>
      </p:pic>
      <p:sp>
        <p:nvSpPr>
          <p:cNvPr id="6" name="右箭头 5"/>
          <p:cNvSpPr/>
          <p:nvPr/>
        </p:nvSpPr>
        <p:spPr>
          <a:xfrm>
            <a:off x="357158" y="4214818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85054" y="5072074"/>
            <a:ext cx="1071570" cy="3571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57158" y="5929330"/>
            <a:ext cx="1071570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983</Words>
  <PresentationFormat>全屏显示(4:3)</PresentationFormat>
  <Paragraphs>234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High Accuracy Cancer Prediction Using Machine Learning Inspired Mass Spectrum Analysis</vt:lpstr>
      <vt:lpstr>Top 3 Cancers in United States</vt:lpstr>
      <vt:lpstr>Cancer Diagnosis</vt:lpstr>
      <vt:lpstr>Early detection of cancer</vt:lpstr>
      <vt:lpstr>Who cares?</vt:lpstr>
      <vt:lpstr>SHOTGUN METHOD</vt:lpstr>
      <vt:lpstr>Problems with Shotgun Method</vt:lpstr>
      <vt:lpstr>Real-world Problem to ML Problem</vt:lpstr>
      <vt:lpstr>Data Source</vt:lpstr>
      <vt:lpstr>Data Wrangling</vt:lpstr>
      <vt:lpstr>Exploratory Data Analysis</vt:lpstr>
      <vt:lpstr>Exploratory Data Analysis</vt:lpstr>
      <vt:lpstr>Exploratory Data Analysis</vt:lpstr>
      <vt:lpstr>Exploratory Data Analysis</vt:lpstr>
      <vt:lpstr>Data Visualization in 2D</vt:lpstr>
      <vt:lpstr>Feature Selection</vt:lpstr>
      <vt:lpstr>Feature Selection</vt:lpstr>
      <vt:lpstr>Models for Cancer Prediction</vt:lpstr>
      <vt:lpstr>FP and FN</vt:lpstr>
      <vt:lpstr>SVM vs. Ensemble</vt:lpstr>
      <vt:lpstr>Cancer Diagnosis 1.0</vt:lpstr>
      <vt:lpstr>Mass Spectrum Preview</vt:lpstr>
      <vt:lpstr>Classification of Unknown Sample</vt:lpstr>
      <vt:lpstr>Prediction of Cancer/No Cancer in Specific Group</vt:lpstr>
      <vt:lpstr>Fingerprint Masses in Specific Group</vt:lpstr>
      <vt:lpstr>Conclusion</vt:lpstr>
      <vt:lpstr>Recommendations</vt:lpstr>
      <vt:lpstr>Goal of Early Cancer Detection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Accuracy Cancer Prediction Using Machine Learning Inspired Mass Spectrum Analysis</dc:title>
  <dc:creator>Liu</dc:creator>
  <cp:lastModifiedBy>Liu</cp:lastModifiedBy>
  <cp:revision>73</cp:revision>
  <dcterms:created xsi:type="dcterms:W3CDTF">2018-06-26T21:35:00Z</dcterms:created>
  <dcterms:modified xsi:type="dcterms:W3CDTF">2018-06-27T17:05:45Z</dcterms:modified>
</cp:coreProperties>
</file>